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notesMasterIdLst>
    <p:notesMasterId r:id="rId16"/>
  </p:notesMasterIdLst>
  <p:sldIdLst>
    <p:sldId id="256" r:id="rId2"/>
    <p:sldId id="258" r:id="rId3"/>
    <p:sldId id="264" r:id="rId4"/>
    <p:sldId id="265" r:id="rId5"/>
    <p:sldId id="267" r:id="rId6"/>
    <p:sldId id="261" r:id="rId7"/>
    <p:sldId id="262" r:id="rId8"/>
    <p:sldId id="269" r:id="rId9"/>
    <p:sldId id="271" r:id="rId10"/>
    <p:sldId id="268" r:id="rId11"/>
    <p:sldId id="272" r:id="rId12"/>
    <p:sldId id="270" r:id="rId13"/>
    <p:sldId id="259"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685"/>
  </p:normalViewPr>
  <p:slideViewPr>
    <p:cSldViewPr snapToGrid="0" snapToObjects="1">
      <p:cViewPr>
        <p:scale>
          <a:sx n="110" d="100"/>
          <a:sy n="110" d="100"/>
        </p:scale>
        <p:origin x="1496"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A4D80A3-DE8E-0F4E-B50A-F7CEC9537010}" type="datetimeFigureOut">
              <a:rPr lang="en-US" smtClean="0"/>
              <a:t>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FEF00-6934-CD4F-A393-564CE347E9C0}" type="slidenum">
              <a:rPr lang="en-US" smtClean="0"/>
              <a:t>‹#›</a:t>
            </a:fld>
            <a:endParaRPr lang="en-US"/>
          </a:p>
        </p:txBody>
      </p:sp>
    </p:spTree>
    <p:extLst>
      <p:ext uri="{BB962C8B-B14F-4D97-AF65-F5344CB8AC3E}">
        <p14:creationId xmlns:p14="http://schemas.microsoft.com/office/powerpoint/2010/main" val="109356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2FEF00-6934-CD4F-A393-564CE347E9C0}" type="slidenum">
              <a:rPr lang="en-US" smtClean="0"/>
              <a:t>1</a:t>
            </a:fld>
            <a:endParaRPr lang="en-US"/>
          </a:p>
        </p:txBody>
      </p:sp>
    </p:spTree>
    <p:extLst>
      <p:ext uri="{BB962C8B-B14F-4D97-AF65-F5344CB8AC3E}">
        <p14:creationId xmlns:p14="http://schemas.microsoft.com/office/powerpoint/2010/main" val="1074031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party does a calculation using parts of both v1 and v2. They </a:t>
            </a:r>
            <a:r>
              <a:rPr lang="en-US" dirty="0" err="1"/>
              <a:t>xor</a:t>
            </a:r>
            <a:r>
              <a:rPr lang="en-US" dirty="0"/>
              <a:t> with a random bit to further hide the data. Then they send it to another party.</a:t>
            </a:r>
          </a:p>
        </p:txBody>
      </p:sp>
      <p:sp>
        <p:nvSpPr>
          <p:cNvPr id="4" name="Slide Number Placeholder 3"/>
          <p:cNvSpPr>
            <a:spLocks noGrp="1"/>
          </p:cNvSpPr>
          <p:nvPr>
            <p:ph type="sldNum" sz="quarter" idx="5"/>
          </p:nvPr>
        </p:nvSpPr>
        <p:spPr/>
        <p:txBody>
          <a:bodyPr/>
          <a:lstStyle/>
          <a:p>
            <a:fld id="{F92FEF00-6934-CD4F-A393-564CE347E9C0}" type="slidenum">
              <a:rPr lang="en-US" smtClean="0"/>
              <a:t>10</a:t>
            </a:fld>
            <a:endParaRPr lang="en-US"/>
          </a:p>
        </p:txBody>
      </p:sp>
    </p:spTree>
    <p:extLst>
      <p:ext uri="{BB962C8B-B14F-4D97-AF65-F5344CB8AC3E}">
        <p14:creationId xmlns:p14="http://schemas.microsoft.com/office/powerpoint/2010/main" val="743662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each party has enough to create one share of the final result. Since this is a (3 2) scheme, 2 shares are required to get v1 * v2.</a:t>
            </a:r>
          </a:p>
        </p:txBody>
      </p:sp>
      <p:sp>
        <p:nvSpPr>
          <p:cNvPr id="4" name="Slide Number Placeholder 3"/>
          <p:cNvSpPr>
            <a:spLocks noGrp="1"/>
          </p:cNvSpPr>
          <p:nvPr>
            <p:ph type="sldNum" sz="quarter" idx="5"/>
          </p:nvPr>
        </p:nvSpPr>
        <p:spPr/>
        <p:txBody>
          <a:bodyPr/>
          <a:lstStyle/>
          <a:p>
            <a:fld id="{F92FEF00-6934-CD4F-A393-564CE347E9C0}" type="slidenum">
              <a:rPr lang="en-US" smtClean="0"/>
              <a:t>11</a:t>
            </a:fld>
            <a:endParaRPr lang="en-US"/>
          </a:p>
        </p:txBody>
      </p:sp>
    </p:spTree>
    <p:extLst>
      <p:ext uri="{BB962C8B-B14F-4D97-AF65-F5344CB8AC3E}">
        <p14:creationId xmlns:p14="http://schemas.microsoft.com/office/powerpoint/2010/main" val="1674338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article also provided a method for calculating the </a:t>
            </a:r>
            <a:r>
              <a:rPr lang="en-US" dirty="0" err="1"/>
              <a:t>xor</a:t>
            </a:r>
            <a:r>
              <a:rPr lang="en-US" dirty="0"/>
              <a:t> of 2 bits in a (3 2) scheme. This is much simpler than AND gates.</a:t>
            </a:r>
          </a:p>
        </p:txBody>
      </p:sp>
      <p:sp>
        <p:nvSpPr>
          <p:cNvPr id="4" name="Slide Number Placeholder 3"/>
          <p:cNvSpPr>
            <a:spLocks noGrp="1"/>
          </p:cNvSpPr>
          <p:nvPr>
            <p:ph type="sldNum" sz="quarter" idx="5"/>
          </p:nvPr>
        </p:nvSpPr>
        <p:spPr/>
        <p:txBody>
          <a:bodyPr/>
          <a:lstStyle/>
          <a:p>
            <a:fld id="{F92FEF00-6934-CD4F-A393-564CE347E9C0}" type="slidenum">
              <a:rPr lang="en-US" smtClean="0"/>
              <a:t>12</a:t>
            </a:fld>
            <a:endParaRPr lang="en-US"/>
          </a:p>
        </p:txBody>
      </p:sp>
    </p:spTree>
    <p:extLst>
      <p:ext uri="{BB962C8B-B14F-4D97-AF65-F5344CB8AC3E}">
        <p14:creationId xmlns:p14="http://schemas.microsoft.com/office/powerpoint/2010/main" val="1396930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2FEF00-6934-CD4F-A393-564CE347E9C0}" type="slidenum">
              <a:rPr lang="en-US" smtClean="0"/>
              <a:t>13</a:t>
            </a:fld>
            <a:endParaRPr lang="en-US"/>
          </a:p>
        </p:txBody>
      </p:sp>
    </p:spTree>
    <p:extLst>
      <p:ext uri="{BB962C8B-B14F-4D97-AF65-F5344CB8AC3E}">
        <p14:creationId xmlns:p14="http://schemas.microsoft.com/office/powerpoint/2010/main" val="4259291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2FEF00-6934-CD4F-A393-564CE347E9C0}" type="slidenum">
              <a:rPr lang="en-US" smtClean="0"/>
              <a:t>14</a:t>
            </a:fld>
            <a:endParaRPr lang="en-US"/>
          </a:p>
        </p:txBody>
      </p:sp>
    </p:spTree>
    <p:extLst>
      <p:ext uri="{BB962C8B-B14F-4D97-AF65-F5344CB8AC3E}">
        <p14:creationId xmlns:p14="http://schemas.microsoft.com/office/powerpoint/2010/main" val="44220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an analyst wants to calculate function of some data while retaining privacy of that data. For instance the sum of the individuals data could be calculated without having to see the original data.</a:t>
            </a:r>
          </a:p>
        </p:txBody>
      </p:sp>
      <p:sp>
        <p:nvSpPr>
          <p:cNvPr id="4" name="Slide Number Placeholder 3"/>
          <p:cNvSpPr>
            <a:spLocks noGrp="1"/>
          </p:cNvSpPr>
          <p:nvPr>
            <p:ph type="sldNum" sz="quarter" idx="5"/>
          </p:nvPr>
        </p:nvSpPr>
        <p:spPr/>
        <p:txBody>
          <a:bodyPr/>
          <a:lstStyle/>
          <a:p>
            <a:fld id="{F92FEF00-6934-CD4F-A393-564CE347E9C0}" type="slidenum">
              <a:rPr lang="en-US" smtClean="0"/>
              <a:t>2</a:t>
            </a:fld>
            <a:endParaRPr lang="en-US"/>
          </a:p>
        </p:txBody>
      </p:sp>
    </p:spTree>
    <p:extLst>
      <p:ext uri="{BB962C8B-B14F-4D97-AF65-F5344CB8AC3E}">
        <p14:creationId xmlns:p14="http://schemas.microsoft.com/office/powerpoint/2010/main" val="262061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shared function f(x) is equal to the sum of the secret polynomials of each individual. Since fi(0) = xi, f(0) = sum of secret x values.</a:t>
            </a:r>
          </a:p>
        </p:txBody>
      </p:sp>
      <p:sp>
        <p:nvSpPr>
          <p:cNvPr id="4" name="Slide Number Placeholder 3"/>
          <p:cNvSpPr>
            <a:spLocks noGrp="1"/>
          </p:cNvSpPr>
          <p:nvPr>
            <p:ph type="sldNum" sz="quarter" idx="5"/>
          </p:nvPr>
        </p:nvSpPr>
        <p:spPr/>
        <p:txBody>
          <a:bodyPr/>
          <a:lstStyle/>
          <a:p>
            <a:fld id="{F92FEF00-6934-CD4F-A393-564CE347E9C0}" type="slidenum">
              <a:rPr lang="en-US" smtClean="0"/>
              <a:t>3</a:t>
            </a:fld>
            <a:endParaRPr lang="en-US"/>
          </a:p>
        </p:txBody>
      </p:sp>
    </p:spTree>
    <p:extLst>
      <p:ext uri="{BB962C8B-B14F-4D97-AF65-F5344CB8AC3E}">
        <p14:creationId xmlns:p14="http://schemas.microsoft.com/office/powerpoint/2010/main" val="770836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Parties 1,2,3 want to share the secrets 1,1,0 respectively. Each party sends everyone else their share. Alice knows a(1), b(1), and c(1), so she can calculate f(1) = a(1)+b(1)+c(1). She then makes that value f(1) public to all. Since all parties do this, everybody knows the value of f(1), f(2), and f(3). Therefore everybody can calculate f(0) using </a:t>
            </a:r>
          </a:p>
        </p:txBody>
      </p:sp>
      <p:sp>
        <p:nvSpPr>
          <p:cNvPr id="4" name="Slide Number Placeholder 3"/>
          <p:cNvSpPr>
            <a:spLocks noGrp="1"/>
          </p:cNvSpPr>
          <p:nvPr>
            <p:ph type="sldNum" sz="quarter" idx="5"/>
          </p:nvPr>
        </p:nvSpPr>
        <p:spPr/>
        <p:txBody>
          <a:bodyPr/>
          <a:lstStyle/>
          <a:p>
            <a:fld id="{F92FEF00-6934-CD4F-A393-564CE347E9C0}" type="slidenum">
              <a:rPr lang="en-US" smtClean="0"/>
              <a:t>4</a:t>
            </a:fld>
            <a:endParaRPr lang="en-US"/>
          </a:p>
        </p:txBody>
      </p:sp>
    </p:spTree>
    <p:extLst>
      <p:ext uri="{BB962C8B-B14F-4D97-AF65-F5344CB8AC3E}">
        <p14:creationId xmlns:p14="http://schemas.microsoft.com/office/powerpoint/2010/main" val="64010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Parties 1,2,3 want to share the secrets 1,1,0 respectively. Each party sends everyone else their share. Alice knows a(1), b(1), and c(1), so she can calculate f(1) = a(1)+b(1)+c(1). She then makes that value f(1) public to all. Since all parties do this, everybody knows the value of f(1), f(2), and f(3). Therefore everybody can calculate f(0) using their shares. Downside is that shares have to be very large relative to amount of information shared.</a:t>
            </a:r>
          </a:p>
        </p:txBody>
      </p:sp>
      <p:sp>
        <p:nvSpPr>
          <p:cNvPr id="4" name="Slide Number Placeholder 3"/>
          <p:cNvSpPr>
            <a:spLocks noGrp="1"/>
          </p:cNvSpPr>
          <p:nvPr>
            <p:ph type="sldNum" sz="quarter" idx="5"/>
          </p:nvPr>
        </p:nvSpPr>
        <p:spPr/>
        <p:txBody>
          <a:bodyPr/>
          <a:lstStyle/>
          <a:p>
            <a:fld id="{F92FEF00-6934-CD4F-A393-564CE347E9C0}" type="slidenum">
              <a:rPr lang="en-US" smtClean="0"/>
              <a:t>5</a:t>
            </a:fld>
            <a:endParaRPr lang="en-US"/>
          </a:p>
        </p:txBody>
      </p:sp>
    </p:spTree>
    <p:extLst>
      <p:ext uri="{BB962C8B-B14F-4D97-AF65-F5344CB8AC3E}">
        <p14:creationId xmlns:p14="http://schemas.microsoft.com/office/powerpoint/2010/main" val="173958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discusses this relationship between current protocols and the compromise between low latency and high throughput. Their goal was to design a protocol that could efficiently calculate many circuits per second. Therefore we want to minimize number of required data sends and size of shares.</a:t>
            </a:r>
          </a:p>
        </p:txBody>
      </p:sp>
      <p:sp>
        <p:nvSpPr>
          <p:cNvPr id="4" name="Slide Number Placeholder 3"/>
          <p:cNvSpPr>
            <a:spLocks noGrp="1"/>
          </p:cNvSpPr>
          <p:nvPr>
            <p:ph type="sldNum" sz="quarter" idx="5"/>
          </p:nvPr>
        </p:nvSpPr>
        <p:spPr/>
        <p:txBody>
          <a:bodyPr/>
          <a:lstStyle/>
          <a:p>
            <a:fld id="{F92FEF00-6934-CD4F-A393-564CE347E9C0}" type="slidenum">
              <a:rPr lang="en-US" smtClean="0"/>
              <a:t>6</a:t>
            </a:fld>
            <a:endParaRPr lang="en-US"/>
          </a:p>
        </p:txBody>
      </p:sp>
    </p:spTree>
    <p:extLst>
      <p:ext uri="{BB962C8B-B14F-4D97-AF65-F5344CB8AC3E}">
        <p14:creationId xmlns:p14="http://schemas.microsoft.com/office/powerpoint/2010/main" val="398859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2FEF00-6934-CD4F-A393-564CE347E9C0}" type="slidenum">
              <a:rPr lang="en-US" smtClean="0"/>
              <a:t>7</a:t>
            </a:fld>
            <a:endParaRPr lang="en-US"/>
          </a:p>
        </p:txBody>
      </p:sp>
    </p:spTree>
    <p:extLst>
      <p:ext uri="{BB962C8B-B14F-4D97-AF65-F5344CB8AC3E}">
        <p14:creationId xmlns:p14="http://schemas.microsoft.com/office/powerpoint/2010/main" val="189408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2FEF00-6934-CD4F-A393-564CE347E9C0}" type="slidenum">
              <a:rPr lang="en-US" smtClean="0"/>
              <a:t>8</a:t>
            </a:fld>
            <a:endParaRPr lang="en-US"/>
          </a:p>
        </p:txBody>
      </p:sp>
    </p:spTree>
    <p:extLst>
      <p:ext uri="{BB962C8B-B14F-4D97-AF65-F5344CB8AC3E}">
        <p14:creationId xmlns:p14="http://schemas.microsoft.com/office/powerpoint/2010/main" val="137967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both data points are shared with all parties in a (3 2) scheme. No party can generate the original information.</a:t>
            </a:r>
          </a:p>
        </p:txBody>
      </p:sp>
      <p:sp>
        <p:nvSpPr>
          <p:cNvPr id="4" name="Slide Number Placeholder 3"/>
          <p:cNvSpPr>
            <a:spLocks noGrp="1"/>
          </p:cNvSpPr>
          <p:nvPr>
            <p:ph type="sldNum" sz="quarter" idx="5"/>
          </p:nvPr>
        </p:nvSpPr>
        <p:spPr/>
        <p:txBody>
          <a:bodyPr/>
          <a:lstStyle/>
          <a:p>
            <a:fld id="{F92FEF00-6934-CD4F-A393-564CE347E9C0}" type="slidenum">
              <a:rPr lang="en-US" smtClean="0"/>
              <a:t>9</a:t>
            </a:fld>
            <a:endParaRPr lang="en-US"/>
          </a:p>
        </p:txBody>
      </p:sp>
    </p:spTree>
    <p:extLst>
      <p:ext uri="{BB962C8B-B14F-4D97-AF65-F5344CB8AC3E}">
        <p14:creationId xmlns:p14="http://schemas.microsoft.com/office/powerpoint/2010/main" val="248194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12/8/19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517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71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12/8/19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443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12/8/19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037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12/8/19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372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77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58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119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358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12/8/19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2836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12/8/19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1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12/8/19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8248796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30" r:id="rId5"/>
    <p:sldLayoutId id="2147483724" r:id="rId6"/>
    <p:sldLayoutId id="2147483725" r:id="rId7"/>
    <p:sldLayoutId id="2147483726" r:id="rId8"/>
    <p:sldLayoutId id="2147483729" r:id="rId9"/>
    <p:sldLayoutId id="2147483728" r:id="rId10"/>
    <p:sldLayoutId id="2147483727"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9.png"/><Relationship Id="rId7" Type="http://schemas.openxmlformats.org/officeDocument/2006/relationships/image" Target="../media/image13.png"/><Relationship Id="rId12"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8">
            <a:extLst>
              <a:ext uri="{FF2B5EF4-FFF2-40B4-BE49-F238E27FC236}">
                <a16:creationId xmlns:a16="http://schemas.microsoft.com/office/drawing/2014/main" id="{D41D456B-D410-4B9A-B4A8-32858C525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C404D-9E7F-B64B-80DF-D024448145BA}"/>
              </a:ext>
            </a:extLst>
          </p:cNvPr>
          <p:cNvSpPr>
            <a:spLocks noGrp="1"/>
          </p:cNvSpPr>
          <p:nvPr>
            <p:ph type="ctrTitle"/>
          </p:nvPr>
        </p:nvSpPr>
        <p:spPr>
          <a:xfrm>
            <a:off x="581192" y="1009398"/>
            <a:ext cx="6400798" cy="4586182"/>
          </a:xfrm>
        </p:spPr>
        <p:txBody>
          <a:bodyPr anchor="ctr">
            <a:normAutofit/>
          </a:bodyPr>
          <a:lstStyle/>
          <a:p>
            <a:pPr>
              <a:lnSpc>
                <a:spcPct val="90000"/>
              </a:lnSpc>
            </a:pPr>
            <a:r>
              <a:rPr lang="en-US" sz="4700" dirty="0">
                <a:solidFill>
                  <a:srgbClr val="FFFFFF"/>
                </a:solidFill>
              </a:rPr>
              <a:t>A New Protocol For Multi-party Computation</a:t>
            </a:r>
          </a:p>
        </p:txBody>
      </p:sp>
      <p:sp>
        <p:nvSpPr>
          <p:cNvPr id="35" name="Rectangle 20">
            <a:extLst>
              <a:ext uri="{FF2B5EF4-FFF2-40B4-BE49-F238E27FC236}">
                <a16:creationId xmlns:a16="http://schemas.microsoft.com/office/drawing/2014/main" id="{41967BFE-D591-4422-9648-EC369FB5D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6400800" cy="949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2">
            <a:extLst>
              <a:ext uri="{FF2B5EF4-FFF2-40B4-BE49-F238E27FC236}">
                <a16:creationId xmlns:a16="http://schemas.microsoft.com/office/drawing/2014/main" id="{17582E51-231C-453B-87BB-1DBCED8CF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63B329D6-0635-AF48-A7B8-38390839CD7D}"/>
              </a:ext>
            </a:extLst>
          </p:cNvPr>
          <p:cNvSpPr>
            <a:spLocks noGrp="1"/>
          </p:cNvSpPr>
          <p:nvPr>
            <p:ph type="subTitle" idx="1"/>
          </p:nvPr>
        </p:nvSpPr>
        <p:spPr>
          <a:xfrm>
            <a:off x="7988808" y="1005841"/>
            <a:ext cx="3749040" cy="4589740"/>
          </a:xfrm>
        </p:spPr>
        <p:txBody>
          <a:bodyPr anchor="ctr">
            <a:normAutofit/>
          </a:bodyPr>
          <a:lstStyle/>
          <a:p>
            <a:r>
              <a:rPr lang="en-US" sz="3200">
                <a:solidFill>
                  <a:srgbClr val="FFFFFF"/>
                </a:solidFill>
              </a:rPr>
              <a:t>Presented by sean lossef</a:t>
            </a:r>
            <a:endParaRPr lang="en-US" sz="3200" dirty="0">
              <a:solidFill>
                <a:srgbClr val="FFFFFF"/>
              </a:solidFill>
            </a:endParaRPr>
          </a:p>
        </p:txBody>
      </p:sp>
      <p:sp>
        <p:nvSpPr>
          <p:cNvPr id="37" name="Rectangle 24">
            <a:extLst>
              <a:ext uri="{FF2B5EF4-FFF2-40B4-BE49-F238E27FC236}">
                <a16:creationId xmlns:a16="http://schemas.microsoft.com/office/drawing/2014/main" id="{2B6F700B-68A4-40BC-B2C6-BD6385C5E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8808" y="455422"/>
            <a:ext cx="3749040" cy="9499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82306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41ED-F584-6045-9C11-17DCEBF53081}"/>
              </a:ext>
            </a:extLst>
          </p:cNvPr>
          <p:cNvSpPr>
            <a:spLocks noGrp="1"/>
          </p:cNvSpPr>
          <p:nvPr>
            <p:ph type="title"/>
          </p:nvPr>
        </p:nvSpPr>
        <p:spPr/>
        <p:txBody>
          <a:bodyPr/>
          <a:lstStyle/>
          <a:p>
            <a:r>
              <a:rPr lang="en-US" dirty="0"/>
              <a:t>AND GATES – STEP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141DD6-656B-D242-A995-8B9D972EDD4A}"/>
                  </a:ext>
                </a:extLst>
              </p:cNvPr>
              <p:cNvSpPr>
                <a:spLocks noGrp="1"/>
              </p:cNvSpPr>
              <p:nvPr>
                <p:ph idx="1"/>
              </p:nvPr>
            </p:nvSpPr>
            <p:spPr>
              <a:xfrm>
                <a:off x="581192" y="2340864"/>
                <a:ext cx="11029615" cy="3634486"/>
              </a:xfrm>
            </p:spPr>
            <p:txBody>
              <a:bodyPr/>
              <a:lstStyle/>
              <a:p>
                <a:pPr marL="0" indent="0">
                  <a:buNone/>
                </a:pPr>
                <a:r>
                  <a:rPr lang="en-US" sz="2000" b="0" i="1" dirty="0">
                    <a:latin typeface="Cambria Math" panose="02040503050406030204" pitchFamily="18" charset="0"/>
                  </a:rPr>
                  <a:t>Step 1 – Compute </a:t>
                </a:r>
                <a14:m>
                  <m:oMath xmlns:m="http://schemas.openxmlformats.org/officeDocument/2006/math">
                    <m:d>
                      <m:dPr>
                        <m:ctrlPr>
                          <a:rPr lang="en-US" sz="2000" b="0" i="1" smtClean="0">
                            <a:latin typeface="Cambria Math" panose="02040503050406030204" pitchFamily="18" charset="0"/>
                          </a:rPr>
                        </m:ctrlPr>
                      </m:dPr>
                      <m:e>
                        <m:f>
                          <m:fPr>
                            <m:type m:val="noBa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3</m:t>
                            </m:r>
                          </m:den>
                        </m:f>
                      </m:e>
                    </m:d>
                  </m:oMath>
                </a14:m>
                <a:r>
                  <a:rPr lang="en-US" sz="2000" b="0" i="1" dirty="0">
                    <a:latin typeface="Cambria Math" panose="02040503050406030204" pitchFamily="18" charset="0"/>
                  </a:rPr>
                  <a:t>-Sharing</a:t>
                </a:r>
              </a:p>
              <a:p>
                <a:pPr marL="0" indent="0">
                  <a:buNone/>
                </a:pPr>
                <a:endParaRPr lang="en-US" sz="2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𝑐𝑜𝑚𝑝𝑢𝑡𝑒𝑠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𝑠𝑒𝑛𝑑𝑠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2</m:t>
                        </m:r>
                      </m:sub>
                    </m:sSub>
                  </m:oMath>
                </a14:m>
                <a:endParaRPr lang="en-US" b="0" dirty="0">
                  <a:ea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2</m:t>
                        </m:r>
                      </m:sub>
                    </m:sSub>
                    <m:r>
                      <a:rPr lang="en-US" i="1">
                        <a:latin typeface="Cambria Math" panose="02040503050406030204" pitchFamily="18" charset="0"/>
                      </a:rPr>
                      <m:t>  </m:t>
                    </m:r>
                    <m:r>
                      <a:rPr lang="en-US" i="1">
                        <a:latin typeface="Cambria Math" panose="02040503050406030204" pitchFamily="18" charset="0"/>
                      </a:rPr>
                      <m:t>𝑐𝑜𝑚𝑝𝑢𝑡𝑒𝑠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𝑎𝑛𝑑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𝑠𝑒𝑛𝑑𝑠</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𝑡𝑜</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3</m:t>
                        </m:r>
                      </m:sub>
                    </m:sSub>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3</m:t>
                        </m:r>
                      </m:sub>
                    </m:sSub>
                    <m:r>
                      <a:rPr lang="en-US" i="1">
                        <a:latin typeface="Cambria Math" panose="02040503050406030204" pitchFamily="18" charset="0"/>
                      </a:rPr>
                      <m:t>  </m:t>
                    </m:r>
                    <m:r>
                      <a:rPr lang="en-US" i="1">
                        <a:latin typeface="Cambria Math" panose="02040503050406030204" pitchFamily="18" charset="0"/>
                      </a:rPr>
                      <m:t>𝑐𝑜𝑚𝑝𝑢𝑡𝑒𝑠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𝑎𝑛𝑑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𝑠𝑒𝑛𝑑𝑠</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𝑡𝑜</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1</m:t>
                        </m:r>
                      </m:sub>
                    </m:sSub>
                  </m:oMath>
                </a14:m>
                <a:endParaRPr lang="en-US" dirty="0"/>
              </a:p>
              <a:p>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2C141DD6-656B-D242-A995-8B9D972EDD4A}"/>
                  </a:ext>
                </a:extLst>
              </p:cNvPr>
              <p:cNvSpPr>
                <a:spLocks noGrp="1" noRot="1" noChangeAspect="1" noMove="1" noResize="1" noEditPoints="1" noAdjustHandles="1" noChangeArrowheads="1" noChangeShapeType="1" noTextEdit="1"/>
              </p:cNvSpPr>
              <p:nvPr>
                <p:ph idx="1"/>
              </p:nvPr>
            </p:nvSpPr>
            <p:spPr>
              <a:xfrm>
                <a:off x="581192" y="2340864"/>
                <a:ext cx="11029615" cy="3634486"/>
              </a:xfrm>
              <a:blipFill>
                <a:blip r:embed="rId3"/>
                <a:stretch>
                  <a:fillRect l="-5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B1C4A542-B1FA-854A-AB18-64E1B5CAC018}"/>
                  </a:ext>
                </a:extLst>
              </p:cNvPr>
              <p:cNvSpPr/>
              <p:nvPr/>
            </p:nvSpPr>
            <p:spPr>
              <a:xfrm>
                <a:off x="7594600" y="1263730"/>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1</m:t>
                          </m:r>
                        </m:sub>
                      </m:sSub>
                    </m:oMath>
                  </m:oMathPara>
                </a14:m>
                <a:endParaRPr lang="en-US" sz="2800" dirty="0"/>
              </a:p>
            </p:txBody>
          </p:sp>
        </mc:Choice>
        <mc:Fallback>
          <p:sp>
            <p:nvSpPr>
              <p:cNvPr id="5" name="Oval 4">
                <a:extLst>
                  <a:ext uri="{FF2B5EF4-FFF2-40B4-BE49-F238E27FC236}">
                    <a16:creationId xmlns:a16="http://schemas.microsoft.com/office/drawing/2014/main" id="{B1C4A542-B1FA-854A-AB18-64E1B5CAC018}"/>
                  </a:ext>
                </a:extLst>
              </p:cNvPr>
              <p:cNvSpPr>
                <a:spLocks noRot="1" noChangeAspect="1" noMove="1" noResize="1" noEditPoints="1" noAdjustHandles="1" noChangeArrowheads="1" noChangeShapeType="1" noTextEdit="1"/>
              </p:cNvSpPr>
              <p:nvPr/>
            </p:nvSpPr>
            <p:spPr>
              <a:xfrm>
                <a:off x="7594600" y="1263730"/>
                <a:ext cx="889000" cy="880364"/>
              </a:xfrm>
              <a:prstGeom prst="ellipse">
                <a:avLst/>
              </a:prstGeom>
              <a:blipFill>
                <a:blip r:embed="rId4"/>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val 5">
                <a:extLst>
                  <a:ext uri="{FF2B5EF4-FFF2-40B4-BE49-F238E27FC236}">
                    <a16:creationId xmlns:a16="http://schemas.microsoft.com/office/drawing/2014/main" id="{7B94660E-1B51-9E49-B488-AFC906B0611C}"/>
                  </a:ext>
                </a:extLst>
              </p:cNvPr>
              <p:cNvSpPr/>
              <p:nvPr/>
            </p:nvSpPr>
            <p:spPr>
              <a:xfrm>
                <a:off x="9832807" y="1263730"/>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2</m:t>
                          </m:r>
                        </m:sub>
                      </m:sSub>
                    </m:oMath>
                  </m:oMathPara>
                </a14:m>
                <a:endParaRPr lang="en-US" sz="2800" dirty="0"/>
              </a:p>
            </p:txBody>
          </p:sp>
        </mc:Choice>
        <mc:Fallback>
          <p:sp>
            <p:nvSpPr>
              <p:cNvPr id="6" name="Oval 5">
                <a:extLst>
                  <a:ext uri="{FF2B5EF4-FFF2-40B4-BE49-F238E27FC236}">
                    <a16:creationId xmlns:a16="http://schemas.microsoft.com/office/drawing/2014/main" id="{7B94660E-1B51-9E49-B488-AFC906B0611C}"/>
                  </a:ext>
                </a:extLst>
              </p:cNvPr>
              <p:cNvSpPr>
                <a:spLocks noRot="1" noChangeAspect="1" noMove="1" noResize="1" noEditPoints="1" noAdjustHandles="1" noChangeArrowheads="1" noChangeShapeType="1" noTextEdit="1"/>
              </p:cNvSpPr>
              <p:nvPr/>
            </p:nvSpPr>
            <p:spPr>
              <a:xfrm>
                <a:off x="9832807" y="1263730"/>
                <a:ext cx="889000" cy="880364"/>
              </a:xfrm>
              <a:prstGeom prst="ellipse">
                <a:avLst/>
              </a:prstGeom>
              <a:blipFill>
                <a:blip r:embed="rId5"/>
                <a:stretch>
                  <a:fillRect l="-27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6B799A78-A58E-C24A-8A70-490712D4A9EF}"/>
                  </a:ext>
                </a:extLst>
              </p:cNvPr>
              <p:cNvSpPr/>
              <p:nvPr/>
            </p:nvSpPr>
            <p:spPr>
              <a:xfrm>
                <a:off x="6705600" y="2806861"/>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oMath>
                  </m:oMathPara>
                </a14:m>
                <a:endParaRPr lang="en-US" sz="2800" dirty="0"/>
              </a:p>
            </p:txBody>
          </p:sp>
        </mc:Choice>
        <mc:Fallback>
          <p:sp>
            <p:nvSpPr>
              <p:cNvPr id="7" name="Oval 6">
                <a:extLst>
                  <a:ext uri="{FF2B5EF4-FFF2-40B4-BE49-F238E27FC236}">
                    <a16:creationId xmlns:a16="http://schemas.microsoft.com/office/drawing/2014/main" id="{6B799A78-A58E-C24A-8A70-490712D4A9EF}"/>
                  </a:ext>
                </a:extLst>
              </p:cNvPr>
              <p:cNvSpPr>
                <a:spLocks noRot="1" noChangeAspect="1" noMove="1" noResize="1" noEditPoints="1" noAdjustHandles="1" noChangeArrowheads="1" noChangeShapeType="1" noTextEdit="1"/>
              </p:cNvSpPr>
              <p:nvPr/>
            </p:nvSpPr>
            <p:spPr>
              <a:xfrm>
                <a:off x="6705600" y="2806861"/>
                <a:ext cx="889000" cy="880364"/>
              </a:xfrm>
              <a:prstGeom prst="ellipse">
                <a:avLst/>
              </a:prstGeom>
              <a:blipFill>
                <a:blip r:embed="rId6"/>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CF71E353-8F71-554A-BA2A-ED3CC7D6F164}"/>
                  </a:ext>
                </a:extLst>
              </p:cNvPr>
              <p:cNvSpPr/>
              <p:nvPr/>
            </p:nvSpPr>
            <p:spPr>
              <a:xfrm>
                <a:off x="8713703" y="2806861"/>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2</m:t>
                          </m:r>
                        </m:sub>
                      </m:sSub>
                    </m:oMath>
                  </m:oMathPara>
                </a14:m>
                <a:endParaRPr lang="en-US" sz="2800" dirty="0"/>
              </a:p>
            </p:txBody>
          </p:sp>
        </mc:Choice>
        <mc:Fallback>
          <p:sp>
            <p:nvSpPr>
              <p:cNvPr id="8" name="Oval 7">
                <a:extLst>
                  <a:ext uri="{FF2B5EF4-FFF2-40B4-BE49-F238E27FC236}">
                    <a16:creationId xmlns:a16="http://schemas.microsoft.com/office/drawing/2014/main" id="{CF71E353-8F71-554A-BA2A-ED3CC7D6F164}"/>
                  </a:ext>
                </a:extLst>
              </p:cNvPr>
              <p:cNvSpPr>
                <a:spLocks noRot="1" noChangeAspect="1" noMove="1" noResize="1" noEditPoints="1" noAdjustHandles="1" noChangeArrowheads="1" noChangeShapeType="1" noTextEdit="1"/>
              </p:cNvSpPr>
              <p:nvPr/>
            </p:nvSpPr>
            <p:spPr>
              <a:xfrm>
                <a:off x="8713703" y="2806861"/>
                <a:ext cx="889000" cy="880364"/>
              </a:xfrm>
              <a:prstGeom prst="ellipse">
                <a:avLst/>
              </a:prstGeom>
              <a:blipFill>
                <a:blip r:embed="rId7"/>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Oval 8">
                <a:extLst>
                  <a:ext uri="{FF2B5EF4-FFF2-40B4-BE49-F238E27FC236}">
                    <a16:creationId xmlns:a16="http://schemas.microsoft.com/office/drawing/2014/main" id="{3B725ECE-176A-F349-8349-DBDC1DA43B35}"/>
                  </a:ext>
                </a:extLst>
              </p:cNvPr>
              <p:cNvSpPr/>
              <p:nvPr/>
            </p:nvSpPr>
            <p:spPr>
              <a:xfrm>
                <a:off x="10721807" y="2806861"/>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3</m:t>
                          </m:r>
                        </m:sub>
                      </m:sSub>
                    </m:oMath>
                  </m:oMathPara>
                </a14:m>
                <a:endParaRPr lang="en-US" sz="2800" dirty="0"/>
              </a:p>
            </p:txBody>
          </p:sp>
        </mc:Choice>
        <mc:Fallback>
          <p:sp>
            <p:nvSpPr>
              <p:cNvPr id="9" name="Oval 8">
                <a:extLst>
                  <a:ext uri="{FF2B5EF4-FFF2-40B4-BE49-F238E27FC236}">
                    <a16:creationId xmlns:a16="http://schemas.microsoft.com/office/drawing/2014/main" id="{3B725ECE-176A-F349-8349-DBDC1DA43B35}"/>
                  </a:ext>
                </a:extLst>
              </p:cNvPr>
              <p:cNvSpPr>
                <a:spLocks noRot="1" noChangeAspect="1" noMove="1" noResize="1" noEditPoints="1" noAdjustHandles="1" noChangeArrowheads="1" noChangeShapeType="1" noTextEdit="1"/>
              </p:cNvSpPr>
              <p:nvPr/>
            </p:nvSpPr>
            <p:spPr>
              <a:xfrm>
                <a:off x="10721807" y="2806861"/>
                <a:ext cx="889000" cy="880364"/>
              </a:xfrm>
              <a:prstGeom prst="ellipse">
                <a:avLst/>
              </a:prstGeom>
              <a:blipFill>
                <a:blip r:embed="rId8"/>
                <a:stretch>
                  <a:fillRect l="-137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699F69A1-9921-E240-9BBC-31422CC7B87E}"/>
              </a:ext>
            </a:extLst>
          </p:cNvPr>
          <p:cNvCxnSpPr>
            <a:cxnSpLocks/>
            <a:stCxn id="5" idx="4"/>
            <a:endCxn id="7" idx="0"/>
          </p:cNvCxnSpPr>
          <p:nvPr/>
        </p:nvCxnSpPr>
        <p:spPr>
          <a:xfrm flipH="1">
            <a:off x="7150100" y="2144094"/>
            <a:ext cx="889000"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EA6D69-8EB4-AA4E-894D-72599A43D67E}"/>
              </a:ext>
            </a:extLst>
          </p:cNvPr>
          <p:cNvCxnSpPr>
            <a:stCxn id="5" idx="4"/>
            <a:endCxn id="8" idx="0"/>
          </p:cNvCxnSpPr>
          <p:nvPr/>
        </p:nvCxnSpPr>
        <p:spPr>
          <a:xfrm>
            <a:off x="8039100" y="2144094"/>
            <a:ext cx="1119103"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C7F8EA0-0B06-CD4A-A4BE-A4EECEEED749}"/>
              </a:ext>
            </a:extLst>
          </p:cNvPr>
          <p:cNvCxnSpPr>
            <a:stCxn id="5" idx="4"/>
            <a:endCxn id="9" idx="0"/>
          </p:cNvCxnSpPr>
          <p:nvPr/>
        </p:nvCxnSpPr>
        <p:spPr>
          <a:xfrm>
            <a:off x="8039100" y="2144094"/>
            <a:ext cx="3127207"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ECC334-3B0D-4F46-B6E7-6F8E85CB6617}"/>
              </a:ext>
            </a:extLst>
          </p:cNvPr>
          <p:cNvCxnSpPr>
            <a:stCxn id="6" idx="4"/>
            <a:endCxn id="7" idx="0"/>
          </p:cNvCxnSpPr>
          <p:nvPr/>
        </p:nvCxnSpPr>
        <p:spPr>
          <a:xfrm flipH="1">
            <a:off x="7150100" y="2144094"/>
            <a:ext cx="3127207"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7AA491E-12D3-3E4F-991A-0CE5CF4836DC}"/>
              </a:ext>
            </a:extLst>
          </p:cNvPr>
          <p:cNvCxnSpPr>
            <a:stCxn id="6" idx="4"/>
            <a:endCxn id="8" idx="0"/>
          </p:cNvCxnSpPr>
          <p:nvPr/>
        </p:nvCxnSpPr>
        <p:spPr>
          <a:xfrm flipH="1">
            <a:off x="9158203" y="2144094"/>
            <a:ext cx="1119104"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C2FE635-1B29-C943-BEB0-40CAEE7142B9}"/>
              </a:ext>
            </a:extLst>
          </p:cNvPr>
          <p:cNvCxnSpPr>
            <a:stCxn id="6" idx="4"/>
            <a:endCxn id="9" idx="0"/>
          </p:cNvCxnSpPr>
          <p:nvPr/>
        </p:nvCxnSpPr>
        <p:spPr>
          <a:xfrm>
            <a:off x="10277307" y="2144094"/>
            <a:ext cx="889000"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Oval 18">
                <a:extLst>
                  <a:ext uri="{FF2B5EF4-FFF2-40B4-BE49-F238E27FC236}">
                    <a16:creationId xmlns:a16="http://schemas.microsoft.com/office/drawing/2014/main" id="{AEB1E853-659E-FE42-BE71-269E25A3F322}"/>
                  </a:ext>
                </a:extLst>
              </p:cNvPr>
              <p:cNvSpPr/>
              <p:nvPr/>
            </p:nvSpPr>
            <p:spPr>
              <a:xfrm>
                <a:off x="6705600" y="4153222"/>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oMath>
                  </m:oMathPara>
                </a14:m>
                <a:endParaRPr lang="en-US" sz="2800" dirty="0"/>
              </a:p>
            </p:txBody>
          </p:sp>
        </mc:Choice>
        <mc:Fallback>
          <p:sp>
            <p:nvSpPr>
              <p:cNvPr id="19" name="Oval 18">
                <a:extLst>
                  <a:ext uri="{FF2B5EF4-FFF2-40B4-BE49-F238E27FC236}">
                    <a16:creationId xmlns:a16="http://schemas.microsoft.com/office/drawing/2014/main" id="{AEB1E853-659E-FE42-BE71-269E25A3F322}"/>
                  </a:ext>
                </a:extLst>
              </p:cNvPr>
              <p:cNvSpPr>
                <a:spLocks noRot="1" noChangeAspect="1" noMove="1" noResize="1" noEditPoints="1" noAdjustHandles="1" noChangeArrowheads="1" noChangeShapeType="1" noTextEdit="1"/>
              </p:cNvSpPr>
              <p:nvPr/>
            </p:nvSpPr>
            <p:spPr>
              <a:xfrm>
                <a:off x="6705600" y="4153222"/>
                <a:ext cx="889000" cy="880364"/>
              </a:xfrm>
              <a:prstGeom prst="ellipse">
                <a:avLst/>
              </a:prstGeom>
              <a:blipFill>
                <a:blip r:embed="rId9"/>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Oval 19">
                <a:extLst>
                  <a:ext uri="{FF2B5EF4-FFF2-40B4-BE49-F238E27FC236}">
                    <a16:creationId xmlns:a16="http://schemas.microsoft.com/office/drawing/2014/main" id="{E9C9DDA6-D4B9-7343-8129-FDD3B540D096}"/>
                  </a:ext>
                </a:extLst>
              </p:cNvPr>
              <p:cNvSpPr/>
              <p:nvPr/>
            </p:nvSpPr>
            <p:spPr>
              <a:xfrm>
                <a:off x="8713703" y="4153222"/>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2</m:t>
                          </m:r>
                        </m:sub>
                      </m:sSub>
                    </m:oMath>
                  </m:oMathPara>
                </a14:m>
                <a:endParaRPr lang="en-US" sz="2800" dirty="0"/>
              </a:p>
            </p:txBody>
          </p:sp>
        </mc:Choice>
        <mc:Fallback>
          <p:sp>
            <p:nvSpPr>
              <p:cNvPr id="20" name="Oval 19">
                <a:extLst>
                  <a:ext uri="{FF2B5EF4-FFF2-40B4-BE49-F238E27FC236}">
                    <a16:creationId xmlns:a16="http://schemas.microsoft.com/office/drawing/2014/main" id="{E9C9DDA6-D4B9-7343-8129-FDD3B540D096}"/>
                  </a:ext>
                </a:extLst>
              </p:cNvPr>
              <p:cNvSpPr>
                <a:spLocks noRot="1" noChangeAspect="1" noMove="1" noResize="1" noEditPoints="1" noAdjustHandles="1" noChangeArrowheads="1" noChangeShapeType="1" noTextEdit="1"/>
              </p:cNvSpPr>
              <p:nvPr/>
            </p:nvSpPr>
            <p:spPr>
              <a:xfrm>
                <a:off x="8713703" y="4153222"/>
                <a:ext cx="889000" cy="880364"/>
              </a:xfrm>
              <a:prstGeom prst="ellipse">
                <a:avLst/>
              </a:prstGeom>
              <a:blipFill>
                <a:blip r:embed="rId10"/>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Oval 20">
                <a:extLst>
                  <a:ext uri="{FF2B5EF4-FFF2-40B4-BE49-F238E27FC236}">
                    <a16:creationId xmlns:a16="http://schemas.microsoft.com/office/drawing/2014/main" id="{989BD801-F9F5-7D46-B985-FA95CDC7D14C}"/>
                  </a:ext>
                </a:extLst>
              </p:cNvPr>
              <p:cNvSpPr/>
              <p:nvPr/>
            </p:nvSpPr>
            <p:spPr>
              <a:xfrm>
                <a:off x="10721807" y="4153222"/>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3</m:t>
                          </m:r>
                        </m:sub>
                      </m:sSub>
                    </m:oMath>
                  </m:oMathPara>
                </a14:m>
                <a:endParaRPr lang="en-US" sz="2800" dirty="0"/>
              </a:p>
            </p:txBody>
          </p:sp>
        </mc:Choice>
        <mc:Fallback>
          <p:sp>
            <p:nvSpPr>
              <p:cNvPr id="21" name="Oval 20">
                <a:extLst>
                  <a:ext uri="{FF2B5EF4-FFF2-40B4-BE49-F238E27FC236}">
                    <a16:creationId xmlns:a16="http://schemas.microsoft.com/office/drawing/2014/main" id="{989BD801-F9F5-7D46-B985-FA95CDC7D14C}"/>
                  </a:ext>
                </a:extLst>
              </p:cNvPr>
              <p:cNvSpPr>
                <a:spLocks noRot="1" noChangeAspect="1" noMove="1" noResize="1" noEditPoints="1" noAdjustHandles="1" noChangeArrowheads="1" noChangeShapeType="1" noTextEdit="1"/>
              </p:cNvSpPr>
              <p:nvPr/>
            </p:nvSpPr>
            <p:spPr>
              <a:xfrm>
                <a:off x="10721807" y="4153222"/>
                <a:ext cx="889000" cy="880364"/>
              </a:xfrm>
              <a:prstGeom prst="ellipse">
                <a:avLst/>
              </a:prstGeom>
              <a:blipFill>
                <a:blip r:embed="rId11"/>
                <a:stretch>
                  <a:fillRect l="-1370"/>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86A2F009-1779-0443-A171-9435A06136DC}"/>
              </a:ext>
            </a:extLst>
          </p:cNvPr>
          <p:cNvCxnSpPr>
            <a:stCxn id="7" idx="4"/>
            <a:endCxn id="20" idx="0"/>
          </p:cNvCxnSpPr>
          <p:nvPr/>
        </p:nvCxnSpPr>
        <p:spPr>
          <a:xfrm>
            <a:off x="7150100" y="3687225"/>
            <a:ext cx="2008103" cy="46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B54B5F6-2BB4-E645-8A88-CBC3C8C20C2C}"/>
              </a:ext>
            </a:extLst>
          </p:cNvPr>
          <p:cNvCxnSpPr>
            <a:stCxn id="8" idx="4"/>
            <a:endCxn id="21" idx="0"/>
          </p:cNvCxnSpPr>
          <p:nvPr/>
        </p:nvCxnSpPr>
        <p:spPr>
          <a:xfrm>
            <a:off x="9158203" y="3687225"/>
            <a:ext cx="2008104" cy="46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096825F-73B0-C44C-82E5-7A4E6E88342F}"/>
              </a:ext>
            </a:extLst>
          </p:cNvPr>
          <p:cNvCxnSpPr>
            <a:stCxn id="9" idx="4"/>
            <a:endCxn id="19" idx="0"/>
          </p:cNvCxnSpPr>
          <p:nvPr/>
        </p:nvCxnSpPr>
        <p:spPr>
          <a:xfrm flipH="1">
            <a:off x="7150100" y="3687225"/>
            <a:ext cx="4016207" cy="46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05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CDE94-C47E-3748-8844-B532819F0334}"/>
              </a:ext>
            </a:extLst>
          </p:cNvPr>
          <p:cNvSpPr>
            <a:spLocks noGrp="1"/>
          </p:cNvSpPr>
          <p:nvPr>
            <p:ph type="title"/>
          </p:nvPr>
        </p:nvSpPr>
        <p:spPr/>
        <p:txBody>
          <a:bodyPr/>
          <a:lstStyle/>
          <a:p>
            <a:r>
              <a:rPr lang="en-US" dirty="0"/>
              <a:t>AND GATES – STEP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EC6956-EF6F-9749-B240-4558E363EC2F}"/>
                  </a:ext>
                </a:extLst>
              </p:cNvPr>
              <p:cNvSpPr>
                <a:spLocks noGrp="1"/>
              </p:cNvSpPr>
              <p:nvPr>
                <p:ph idx="1"/>
              </p:nvPr>
            </p:nvSpPr>
            <p:spPr/>
            <p:txBody>
              <a:bodyPr>
                <a:normAutofit lnSpcReduction="10000"/>
              </a:bodyPr>
              <a:lstStyle/>
              <a:p>
                <a:pPr marL="0" indent="0">
                  <a:buNone/>
                </a:pPr>
                <a:r>
                  <a:rPr lang="en-US" i="1" dirty="0">
                    <a:latin typeface="Cambria Math" panose="02040503050406030204" pitchFamily="18" charset="0"/>
                  </a:rPr>
                  <a:t>Step 2 – Compute </a:t>
                </a:r>
                <a14:m>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3</m:t>
                            </m:r>
                          </m:num>
                          <m:den>
                            <m:r>
                              <a:rPr lang="en-US" b="0" i="1" smtClean="0">
                                <a:latin typeface="Cambria Math" panose="02040503050406030204" pitchFamily="18" charset="0"/>
                              </a:rPr>
                              <m:t>2</m:t>
                            </m:r>
                          </m:den>
                        </m:f>
                      </m:e>
                    </m:d>
                  </m:oMath>
                </a14:m>
                <a:r>
                  <a:rPr lang="en-US" i="1" dirty="0">
                    <a:latin typeface="Cambria Math" panose="02040503050406030204" pitchFamily="18" charset="0"/>
                  </a:rPr>
                  <a:t>-Sharing</a:t>
                </a:r>
              </a:p>
              <a:p>
                <a:pPr marL="0" indent="0">
                  <a:buNone/>
                </a:pPr>
                <a:endParaRPr lang="en-US"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𝑐𝑎𝑙𝑐𝑢𝑙𝑎𝑡𝑒𝑠</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1</m:t>
                        </m:r>
                      </m:sub>
                    </m:sSub>
                  </m:oMath>
                </a14:m>
                <a:endParaRPr lang="en-US" b="0"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2</m:t>
                        </m:r>
                      </m:sub>
                    </m:sSub>
                    <m:r>
                      <a:rPr lang="en-US" i="1">
                        <a:latin typeface="Cambria Math" panose="02040503050406030204" pitchFamily="18" charset="0"/>
                      </a:rPr>
                      <m:t> </m:t>
                    </m:r>
                    <m:r>
                      <a:rPr lang="en-US" i="1">
                        <a:latin typeface="Cambria Math" panose="02040503050406030204" pitchFamily="18" charset="0"/>
                      </a:rPr>
                      <m:t>𝑐𝑎𝑙𝑐𝑢𝑙𝑎𝑡𝑒𝑠</m:t>
                    </m:r>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e>
                    </m:d>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𝑎𝑛𝑑</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3</m:t>
                        </m:r>
                      </m:sub>
                    </m:sSub>
                  </m:oMath>
                </a14:m>
                <a:endParaRPr lang="en-US" i="1" dirty="0">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3</m:t>
                        </m:r>
                      </m:sub>
                    </m:sSub>
                    <m:r>
                      <a:rPr lang="en-US" i="1">
                        <a:latin typeface="Cambria Math" panose="02040503050406030204" pitchFamily="18" charset="0"/>
                      </a:rPr>
                      <m:t> </m:t>
                    </m:r>
                    <m:r>
                      <a:rPr lang="en-US" i="1">
                        <a:latin typeface="Cambria Math" panose="02040503050406030204" pitchFamily="18" charset="0"/>
                      </a:rPr>
                      <m:t>𝑐𝑎𝑙𝑐𝑢𝑙𝑎𝑡𝑒𝑠</m:t>
                    </m:r>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3</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3</m:t>
                            </m:r>
                          </m:sub>
                        </m:sSub>
                      </m:e>
                    </m:d>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𝑎𝑛𝑑</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3</m:t>
                        </m:r>
                      </m:sub>
                    </m:sSub>
                  </m:oMath>
                </a14:m>
                <a:endParaRPr lang="en-US" i="1" dirty="0">
                  <a:latin typeface="Cambria Math" panose="02040503050406030204" pitchFamily="18" charset="0"/>
                  <a:ea typeface="Cambria Math" panose="02040503050406030204" pitchFamily="18" charset="0"/>
                </a:endParaRPr>
              </a:p>
              <a:p>
                <a:endParaRPr lang="en-US" i="1" dirty="0">
                  <a:latin typeface="Cambria Math" panose="02040503050406030204" pitchFamily="18" charset="0"/>
                </a:endParaRPr>
              </a:p>
              <a:p>
                <a:pPr marL="0" indent="0">
                  <a:buNone/>
                </a:pPr>
                <a:r>
                  <a:rPr lang="en-US" dirty="0"/>
                  <a:t>Each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oMath>
                </a14:m>
                <a:r>
                  <a:rPr lang="en-US" dirty="0"/>
                  <a:t> constitutes a share of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𝒗</m:t>
                        </m:r>
                      </m:e>
                      <m:sub>
                        <m:r>
                          <a:rPr lang="en-US" b="1" i="1">
                            <a:latin typeface="Cambria Math" panose="02040503050406030204" pitchFamily="18" charset="0"/>
                          </a:rPr>
                          <m:t>𝟏</m:t>
                        </m:r>
                      </m:sub>
                    </m:sSub>
                    <m:r>
                      <a:rPr lang="en-US" b="1" i="1" smtClean="0">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𝒗</m:t>
                        </m:r>
                      </m:e>
                      <m:sub>
                        <m:r>
                          <a:rPr lang="en-US" b="1" i="1">
                            <a:latin typeface="Cambria Math" panose="02040503050406030204" pitchFamily="18" charset="0"/>
                            <a:ea typeface="Cambria Math" panose="02040503050406030204" pitchFamily="18" charset="0"/>
                          </a:rPr>
                          <m:t>𝟐</m:t>
                        </m:r>
                      </m:sub>
                    </m:sSub>
                  </m:oMath>
                </a14:m>
                <a:endParaRPr lang="en-US" dirty="0"/>
              </a:p>
              <a:p>
                <a:pPr marL="0" indent="0">
                  <a:buNone/>
                </a:pPr>
                <a:r>
                  <a:rPr lang="en-US" dirty="0"/>
                  <a:t>2 shares required to get result</a:t>
                </a:r>
              </a:p>
              <a:p>
                <a:pPr marL="0" indent="0">
                  <a:buNone/>
                </a:pPr>
                <a:r>
                  <a:rPr lang="en-US" dirty="0"/>
                  <a:t>Each party sends only 1 bit</a:t>
                </a:r>
              </a:p>
              <a:p>
                <a:pPr marL="0" indent="0">
                  <a:buNone/>
                </a:pPr>
                <a:endParaRPr lang="en-US" i="1" dirty="0">
                  <a:latin typeface="Cambria Math" panose="02040503050406030204" pitchFamily="18" charset="0"/>
                </a:endParaRPr>
              </a:p>
              <a:p>
                <a:endParaRPr lang="en-US" dirty="0"/>
              </a:p>
            </p:txBody>
          </p:sp>
        </mc:Choice>
        <mc:Fallback>
          <p:sp>
            <p:nvSpPr>
              <p:cNvPr id="3" name="Content Placeholder 2">
                <a:extLst>
                  <a:ext uri="{FF2B5EF4-FFF2-40B4-BE49-F238E27FC236}">
                    <a16:creationId xmlns:a16="http://schemas.microsoft.com/office/drawing/2014/main" id="{98EC6956-EF6F-9749-B240-4558E363EC2F}"/>
                  </a:ext>
                </a:extLst>
              </p:cNvPr>
              <p:cNvSpPr>
                <a:spLocks noGrp="1" noRot="1" noChangeAspect="1" noMove="1" noResize="1" noEditPoints="1" noAdjustHandles="1" noChangeArrowheads="1" noChangeShapeType="1" noTextEdit="1"/>
              </p:cNvSpPr>
              <p:nvPr>
                <p:ph idx="1"/>
              </p:nvPr>
            </p:nvSpPr>
            <p:spPr>
              <a:blipFill>
                <a:blip r:embed="rId3"/>
                <a:stretch>
                  <a:fillRect l="-460" t="-90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0AEA73D9-66DB-3A46-BB0E-50B082C1B9F6}"/>
                  </a:ext>
                </a:extLst>
              </p:cNvPr>
              <p:cNvSpPr/>
              <p:nvPr/>
            </p:nvSpPr>
            <p:spPr>
              <a:xfrm>
                <a:off x="7594600" y="1263730"/>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1</m:t>
                          </m:r>
                        </m:sub>
                      </m:sSub>
                    </m:oMath>
                  </m:oMathPara>
                </a14:m>
                <a:endParaRPr lang="en-US" sz="2800" dirty="0"/>
              </a:p>
            </p:txBody>
          </p:sp>
        </mc:Choice>
        <mc:Fallback>
          <p:sp>
            <p:nvSpPr>
              <p:cNvPr id="4" name="Oval 3">
                <a:extLst>
                  <a:ext uri="{FF2B5EF4-FFF2-40B4-BE49-F238E27FC236}">
                    <a16:creationId xmlns:a16="http://schemas.microsoft.com/office/drawing/2014/main" id="{0AEA73D9-66DB-3A46-BB0E-50B082C1B9F6}"/>
                  </a:ext>
                </a:extLst>
              </p:cNvPr>
              <p:cNvSpPr>
                <a:spLocks noRot="1" noChangeAspect="1" noMove="1" noResize="1" noEditPoints="1" noAdjustHandles="1" noChangeArrowheads="1" noChangeShapeType="1" noTextEdit="1"/>
              </p:cNvSpPr>
              <p:nvPr/>
            </p:nvSpPr>
            <p:spPr>
              <a:xfrm>
                <a:off x="7594600" y="1263730"/>
                <a:ext cx="889000" cy="880364"/>
              </a:xfrm>
              <a:prstGeom prst="ellipse">
                <a:avLst/>
              </a:prstGeom>
              <a:blipFill>
                <a:blip r:embed="rId4"/>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42034F90-87D9-D64C-9524-0C602E6C9680}"/>
                  </a:ext>
                </a:extLst>
              </p:cNvPr>
              <p:cNvSpPr/>
              <p:nvPr/>
            </p:nvSpPr>
            <p:spPr>
              <a:xfrm>
                <a:off x="9832807" y="1263730"/>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2</m:t>
                          </m:r>
                        </m:sub>
                      </m:sSub>
                    </m:oMath>
                  </m:oMathPara>
                </a14:m>
                <a:endParaRPr lang="en-US" sz="2800" dirty="0"/>
              </a:p>
            </p:txBody>
          </p:sp>
        </mc:Choice>
        <mc:Fallback>
          <p:sp>
            <p:nvSpPr>
              <p:cNvPr id="5" name="Oval 4">
                <a:extLst>
                  <a:ext uri="{FF2B5EF4-FFF2-40B4-BE49-F238E27FC236}">
                    <a16:creationId xmlns:a16="http://schemas.microsoft.com/office/drawing/2014/main" id="{42034F90-87D9-D64C-9524-0C602E6C9680}"/>
                  </a:ext>
                </a:extLst>
              </p:cNvPr>
              <p:cNvSpPr>
                <a:spLocks noRot="1" noChangeAspect="1" noMove="1" noResize="1" noEditPoints="1" noAdjustHandles="1" noChangeArrowheads="1" noChangeShapeType="1" noTextEdit="1"/>
              </p:cNvSpPr>
              <p:nvPr/>
            </p:nvSpPr>
            <p:spPr>
              <a:xfrm>
                <a:off x="9832807" y="1263730"/>
                <a:ext cx="889000" cy="880364"/>
              </a:xfrm>
              <a:prstGeom prst="ellipse">
                <a:avLst/>
              </a:prstGeom>
              <a:blipFill>
                <a:blip r:embed="rId5"/>
                <a:stretch>
                  <a:fillRect l="-27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val 5">
                <a:extLst>
                  <a:ext uri="{FF2B5EF4-FFF2-40B4-BE49-F238E27FC236}">
                    <a16:creationId xmlns:a16="http://schemas.microsoft.com/office/drawing/2014/main" id="{F675BCAF-4931-DF4E-B7DA-2916B6FA900B}"/>
                  </a:ext>
                </a:extLst>
              </p:cNvPr>
              <p:cNvSpPr/>
              <p:nvPr/>
            </p:nvSpPr>
            <p:spPr>
              <a:xfrm>
                <a:off x="6705600" y="2806861"/>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oMath>
                  </m:oMathPara>
                </a14:m>
                <a:endParaRPr lang="en-US" sz="2800" dirty="0"/>
              </a:p>
            </p:txBody>
          </p:sp>
        </mc:Choice>
        <mc:Fallback>
          <p:sp>
            <p:nvSpPr>
              <p:cNvPr id="6" name="Oval 5">
                <a:extLst>
                  <a:ext uri="{FF2B5EF4-FFF2-40B4-BE49-F238E27FC236}">
                    <a16:creationId xmlns:a16="http://schemas.microsoft.com/office/drawing/2014/main" id="{F675BCAF-4931-DF4E-B7DA-2916B6FA900B}"/>
                  </a:ext>
                </a:extLst>
              </p:cNvPr>
              <p:cNvSpPr>
                <a:spLocks noRot="1" noChangeAspect="1" noMove="1" noResize="1" noEditPoints="1" noAdjustHandles="1" noChangeArrowheads="1" noChangeShapeType="1" noTextEdit="1"/>
              </p:cNvSpPr>
              <p:nvPr/>
            </p:nvSpPr>
            <p:spPr>
              <a:xfrm>
                <a:off x="6705600" y="2806861"/>
                <a:ext cx="889000" cy="880364"/>
              </a:xfrm>
              <a:prstGeom prst="ellipse">
                <a:avLst/>
              </a:prstGeom>
              <a:blipFill>
                <a:blip r:embed="rId6"/>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6FB41672-E2B5-8845-87C0-64EF01A96FF4}"/>
                  </a:ext>
                </a:extLst>
              </p:cNvPr>
              <p:cNvSpPr/>
              <p:nvPr/>
            </p:nvSpPr>
            <p:spPr>
              <a:xfrm>
                <a:off x="8713703" y="2806861"/>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2</m:t>
                          </m:r>
                        </m:sub>
                      </m:sSub>
                    </m:oMath>
                  </m:oMathPara>
                </a14:m>
                <a:endParaRPr lang="en-US" sz="2800" dirty="0"/>
              </a:p>
            </p:txBody>
          </p:sp>
        </mc:Choice>
        <mc:Fallback>
          <p:sp>
            <p:nvSpPr>
              <p:cNvPr id="7" name="Oval 6">
                <a:extLst>
                  <a:ext uri="{FF2B5EF4-FFF2-40B4-BE49-F238E27FC236}">
                    <a16:creationId xmlns:a16="http://schemas.microsoft.com/office/drawing/2014/main" id="{6FB41672-E2B5-8845-87C0-64EF01A96FF4}"/>
                  </a:ext>
                </a:extLst>
              </p:cNvPr>
              <p:cNvSpPr>
                <a:spLocks noRot="1" noChangeAspect="1" noMove="1" noResize="1" noEditPoints="1" noAdjustHandles="1" noChangeArrowheads="1" noChangeShapeType="1" noTextEdit="1"/>
              </p:cNvSpPr>
              <p:nvPr/>
            </p:nvSpPr>
            <p:spPr>
              <a:xfrm>
                <a:off x="8713703" y="2806861"/>
                <a:ext cx="889000" cy="880364"/>
              </a:xfrm>
              <a:prstGeom prst="ellipse">
                <a:avLst/>
              </a:prstGeom>
              <a:blipFill>
                <a:blip r:embed="rId7"/>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C14BDC72-91F5-7341-97D4-CCF4A3318E07}"/>
                  </a:ext>
                </a:extLst>
              </p:cNvPr>
              <p:cNvSpPr/>
              <p:nvPr/>
            </p:nvSpPr>
            <p:spPr>
              <a:xfrm>
                <a:off x="10721807" y="2806861"/>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3</m:t>
                          </m:r>
                        </m:sub>
                      </m:sSub>
                    </m:oMath>
                  </m:oMathPara>
                </a14:m>
                <a:endParaRPr lang="en-US" sz="2800" dirty="0"/>
              </a:p>
            </p:txBody>
          </p:sp>
        </mc:Choice>
        <mc:Fallback>
          <p:sp>
            <p:nvSpPr>
              <p:cNvPr id="8" name="Oval 7">
                <a:extLst>
                  <a:ext uri="{FF2B5EF4-FFF2-40B4-BE49-F238E27FC236}">
                    <a16:creationId xmlns:a16="http://schemas.microsoft.com/office/drawing/2014/main" id="{C14BDC72-91F5-7341-97D4-CCF4A3318E07}"/>
                  </a:ext>
                </a:extLst>
              </p:cNvPr>
              <p:cNvSpPr>
                <a:spLocks noRot="1" noChangeAspect="1" noMove="1" noResize="1" noEditPoints="1" noAdjustHandles="1" noChangeArrowheads="1" noChangeShapeType="1" noTextEdit="1"/>
              </p:cNvSpPr>
              <p:nvPr/>
            </p:nvSpPr>
            <p:spPr>
              <a:xfrm>
                <a:off x="10721807" y="2806861"/>
                <a:ext cx="889000" cy="880364"/>
              </a:xfrm>
              <a:prstGeom prst="ellipse">
                <a:avLst/>
              </a:prstGeom>
              <a:blipFill>
                <a:blip r:embed="rId8"/>
                <a:stretch>
                  <a:fillRect l="-1370"/>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187738AA-C035-F248-87C3-0A5F1891F909}"/>
              </a:ext>
            </a:extLst>
          </p:cNvPr>
          <p:cNvCxnSpPr>
            <a:cxnSpLocks/>
            <a:stCxn id="4" idx="4"/>
            <a:endCxn id="6" idx="0"/>
          </p:cNvCxnSpPr>
          <p:nvPr/>
        </p:nvCxnSpPr>
        <p:spPr>
          <a:xfrm flipH="1">
            <a:off x="7150100" y="2144094"/>
            <a:ext cx="889000"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7E943-4189-1847-95B1-224435B13167}"/>
              </a:ext>
            </a:extLst>
          </p:cNvPr>
          <p:cNvCxnSpPr>
            <a:stCxn id="4" idx="4"/>
            <a:endCxn id="7" idx="0"/>
          </p:cNvCxnSpPr>
          <p:nvPr/>
        </p:nvCxnSpPr>
        <p:spPr>
          <a:xfrm>
            <a:off x="8039100" y="2144094"/>
            <a:ext cx="1119103"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2C06889-66F9-044E-95EB-45FEFC4F6D58}"/>
              </a:ext>
            </a:extLst>
          </p:cNvPr>
          <p:cNvCxnSpPr>
            <a:stCxn id="4" idx="4"/>
            <a:endCxn id="8" idx="0"/>
          </p:cNvCxnSpPr>
          <p:nvPr/>
        </p:nvCxnSpPr>
        <p:spPr>
          <a:xfrm>
            <a:off x="8039100" y="2144094"/>
            <a:ext cx="3127207"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A3EB6A1-D8A8-1F4B-BB75-6A2736E7C476}"/>
              </a:ext>
            </a:extLst>
          </p:cNvPr>
          <p:cNvCxnSpPr>
            <a:stCxn id="5" idx="4"/>
            <a:endCxn id="6" idx="0"/>
          </p:cNvCxnSpPr>
          <p:nvPr/>
        </p:nvCxnSpPr>
        <p:spPr>
          <a:xfrm flipH="1">
            <a:off x="7150100" y="2144094"/>
            <a:ext cx="3127207"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E38E55F-B27E-7242-B652-0147D900498A}"/>
              </a:ext>
            </a:extLst>
          </p:cNvPr>
          <p:cNvCxnSpPr>
            <a:stCxn id="5" idx="4"/>
            <a:endCxn id="7" idx="0"/>
          </p:cNvCxnSpPr>
          <p:nvPr/>
        </p:nvCxnSpPr>
        <p:spPr>
          <a:xfrm flipH="1">
            <a:off x="9158203" y="2144094"/>
            <a:ext cx="1119104"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277A38-0A0A-BC42-AB46-7FCF0FD68327}"/>
              </a:ext>
            </a:extLst>
          </p:cNvPr>
          <p:cNvCxnSpPr>
            <a:stCxn id="5" idx="4"/>
            <a:endCxn id="8" idx="0"/>
          </p:cNvCxnSpPr>
          <p:nvPr/>
        </p:nvCxnSpPr>
        <p:spPr>
          <a:xfrm>
            <a:off x="10277307" y="2144094"/>
            <a:ext cx="889000"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Oval 14">
                <a:extLst>
                  <a:ext uri="{FF2B5EF4-FFF2-40B4-BE49-F238E27FC236}">
                    <a16:creationId xmlns:a16="http://schemas.microsoft.com/office/drawing/2014/main" id="{8FA1C3D8-D9C6-8D48-BD92-8A6306AFC633}"/>
                  </a:ext>
                </a:extLst>
              </p:cNvPr>
              <p:cNvSpPr/>
              <p:nvPr/>
            </p:nvSpPr>
            <p:spPr>
              <a:xfrm>
                <a:off x="6705600" y="4153222"/>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oMath>
                  </m:oMathPara>
                </a14:m>
                <a:endParaRPr lang="en-US" sz="2800" dirty="0"/>
              </a:p>
            </p:txBody>
          </p:sp>
        </mc:Choice>
        <mc:Fallback>
          <p:sp>
            <p:nvSpPr>
              <p:cNvPr id="15" name="Oval 14">
                <a:extLst>
                  <a:ext uri="{FF2B5EF4-FFF2-40B4-BE49-F238E27FC236}">
                    <a16:creationId xmlns:a16="http://schemas.microsoft.com/office/drawing/2014/main" id="{8FA1C3D8-D9C6-8D48-BD92-8A6306AFC633}"/>
                  </a:ext>
                </a:extLst>
              </p:cNvPr>
              <p:cNvSpPr>
                <a:spLocks noRot="1" noChangeAspect="1" noMove="1" noResize="1" noEditPoints="1" noAdjustHandles="1" noChangeArrowheads="1" noChangeShapeType="1" noTextEdit="1"/>
              </p:cNvSpPr>
              <p:nvPr/>
            </p:nvSpPr>
            <p:spPr>
              <a:xfrm>
                <a:off x="6705600" y="4153222"/>
                <a:ext cx="889000" cy="880364"/>
              </a:xfrm>
              <a:prstGeom prst="ellipse">
                <a:avLst/>
              </a:prstGeom>
              <a:blipFill>
                <a:blip r:embed="rId9"/>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6AA4D290-BD33-5A43-93F2-8BF6A9610F73}"/>
                  </a:ext>
                </a:extLst>
              </p:cNvPr>
              <p:cNvSpPr/>
              <p:nvPr/>
            </p:nvSpPr>
            <p:spPr>
              <a:xfrm>
                <a:off x="8713703" y="4153222"/>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2</m:t>
                          </m:r>
                        </m:sub>
                      </m:sSub>
                    </m:oMath>
                  </m:oMathPara>
                </a14:m>
                <a:endParaRPr lang="en-US" sz="2800" dirty="0"/>
              </a:p>
            </p:txBody>
          </p:sp>
        </mc:Choice>
        <mc:Fallback>
          <p:sp>
            <p:nvSpPr>
              <p:cNvPr id="16" name="Oval 15">
                <a:extLst>
                  <a:ext uri="{FF2B5EF4-FFF2-40B4-BE49-F238E27FC236}">
                    <a16:creationId xmlns:a16="http://schemas.microsoft.com/office/drawing/2014/main" id="{6AA4D290-BD33-5A43-93F2-8BF6A9610F73}"/>
                  </a:ext>
                </a:extLst>
              </p:cNvPr>
              <p:cNvSpPr>
                <a:spLocks noRot="1" noChangeAspect="1" noMove="1" noResize="1" noEditPoints="1" noAdjustHandles="1" noChangeArrowheads="1" noChangeShapeType="1" noTextEdit="1"/>
              </p:cNvSpPr>
              <p:nvPr/>
            </p:nvSpPr>
            <p:spPr>
              <a:xfrm>
                <a:off x="8713703" y="4153222"/>
                <a:ext cx="889000" cy="880364"/>
              </a:xfrm>
              <a:prstGeom prst="ellipse">
                <a:avLst/>
              </a:prstGeom>
              <a:blipFill>
                <a:blip r:embed="rId10"/>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C06A9CA1-F251-B746-8070-5A1A4A3E5CFC}"/>
                  </a:ext>
                </a:extLst>
              </p:cNvPr>
              <p:cNvSpPr/>
              <p:nvPr/>
            </p:nvSpPr>
            <p:spPr>
              <a:xfrm>
                <a:off x="10721807" y="4153222"/>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3</m:t>
                          </m:r>
                        </m:sub>
                      </m:sSub>
                    </m:oMath>
                  </m:oMathPara>
                </a14:m>
                <a:endParaRPr lang="en-US" sz="2800" dirty="0"/>
              </a:p>
            </p:txBody>
          </p:sp>
        </mc:Choice>
        <mc:Fallback>
          <p:sp>
            <p:nvSpPr>
              <p:cNvPr id="17" name="Oval 16">
                <a:extLst>
                  <a:ext uri="{FF2B5EF4-FFF2-40B4-BE49-F238E27FC236}">
                    <a16:creationId xmlns:a16="http://schemas.microsoft.com/office/drawing/2014/main" id="{C06A9CA1-F251-B746-8070-5A1A4A3E5CFC}"/>
                  </a:ext>
                </a:extLst>
              </p:cNvPr>
              <p:cNvSpPr>
                <a:spLocks noRot="1" noChangeAspect="1" noMove="1" noResize="1" noEditPoints="1" noAdjustHandles="1" noChangeArrowheads="1" noChangeShapeType="1" noTextEdit="1"/>
              </p:cNvSpPr>
              <p:nvPr/>
            </p:nvSpPr>
            <p:spPr>
              <a:xfrm>
                <a:off x="10721807" y="4153222"/>
                <a:ext cx="889000" cy="880364"/>
              </a:xfrm>
              <a:prstGeom prst="ellipse">
                <a:avLst/>
              </a:prstGeom>
              <a:blipFill>
                <a:blip r:embed="rId11"/>
                <a:stretch>
                  <a:fillRect l="-137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CE5D6A00-6BAC-9542-AB97-AE767285F9D8}"/>
              </a:ext>
            </a:extLst>
          </p:cNvPr>
          <p:cNvCxnSpPr>
            <a:stCxn id="6" idx="4"/>
            <a:endCxn id="16" idx="0"/>
          </p:cNvCxnSpPr>
          <p:nvPr/>
        </p:nvCxnSpPr>
        <p:spPr>
          <a:xfrm>
            <a:off x="7150100" y="3687225"/>
            <a:ext cx="2008103" cy="46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943F3C8-CC90-4047-A743-8240AC73A685}"/>
              </a:ext>
            </a:extLst>
          </p:cNvPr>
          <p:cNvCxnSpPr>
            <a:stCxn id="7" idx="4"/>
            <a:endCxn id="17" idx="0"/>
          </p:cNvCxnSpPr>
          <p:nvPr/>
        </p:nvCxnSpPr>
        <p:spPr>
          <a:xfrm>
            <a:off x="9158203" y="3687225"/>
            <a:ext cx="2008104" cy="46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589221A-23D7-3641-A9C0-DE4B82C0889F}"/>
              </a:ext>
            </a:extLst>
          </p:cNvPr>
          <p:cNvCxnSpPr>
            <a:stCxn id="8" idx="4"/>
            <a:endCxn id="15" idx="0"/>
          </p:cNvCxnSpPr>
          <p:nvPr/>
        </p:nvCxnSpPr>
        <p:spPr>
          <a:xfrm flipH="1">
            <a:off x="7150100" y="3687225"/>
            <a:ext cx="4016207" cy="46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Oval 20">
                <a:extLst>
                  <a:ext uri="{FF2B5EF4-FFF2-40B4-BE49-F238E27FC236}">
                    <a16:creationId xmlns:a16="http://schemas.microsoft.com/office/drawing/2014/main" id="{A8B4A7F8-7CAC-0045-A3FC-3AA2DAA75ACD}"/>
                  </a:ext>
                </a:extLst>
              </p:cNvPr>
              <p:cNvSpPr/>
              <p:nvPr/>
            </p:nvSpPr>
            <p:spPr>
              <a:xfrm>
                <a:off x="8290102" y="5594840"/>
                <a:ext cx="1736202"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2</m:t>
                          </m:r>
                        </m:sub>
                      </m:sSub>
                    </m:oMath>
                  </m:oMathPara>
                </a14:m>
                <a:endParaRPr lang="en-US" sz="2400" dirty="0"/>
              </a:p>
            </p:txBody>
          </p:sp>
        </mc:Choice>
        <mc:Fallback>
          <p:sp>
            <p:nvSpPr>
              <p:cNvPr id="21" name="Oval 20">
                <a:extLst>
                  <a:ext uri="{FF2B5EF4-FFF2-40B4-BE49-F238E27FC236}">
                    <a16:creationId xmlns:a16="http://schemas.microsoft.com/office/drawing/2014/main" id="{A8B4A7F8-7CAC-0045-A3FC-3AA2DAA75ACD}"/>
                  </a:ext>
                </a:extLst>
              </p:cNvPr>
              <p:cNvSpPr>
                <a:spLocks noRot="1" noChangeAspect="1" noMove="1" noResize="1" noEditPoints="1" noAdjustHandles="1" noChangeArrowheads="1" noChangeShapeType="1" noTextEdit="1"/>
              </p:cNvSpPr>
              <p:nvPr/>
            </p:nvSpPr>
            <p:spPr>
              <a:xfrm>
                <a:off x="8290102" y="5594840"/>
                <a:ext cx="1736202" cy="880364"/>
              </a:xfrm>
              <a:prstGeom prst="ellipse">
                <a:avLst/>
              </a:prstGeom>
              <a:blipFill>
                <a:blip r:embed="rId12"/>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39C2E5FD-52E2-5A47-AA38-0891C54827E1}"/>
              </a:ext>
            </a:extLst>
          </p:cNvPr>
          <p:cNvCxnSpPr>
            <a:stCxn id="15" idx="4"/>
            <a:endCxn id="21" idx="0"/>
          </p:cNvCxnSpPr>
          <p:nvPr/>
        </p:nvCxnSpPr>
        <p:spPr>
          <a:xfrm>
            <a:off x="7150100" y="5033586"/>
            <a:ext cx="2008103" cy="56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6728838-F2DD-2A41-832E-B7128DA11C37}"/>
              </a:ext>
            </a:extLst>
          </p:cNvPr>
          <p:cNvCxnSpPr>
            <a:stCxn id="16" idx="4"/>
            <a:endCxn id="21" idx="0"/>
          </p:cNvCxnSpPr>
          <p:nvPr/>
        </p:nvCxnSpPr>
        <p:spPr>
          <a:xfrm>
            <a:off x="9158203" y="5033586"/>
            <a:ext cx="0" cy="56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1FCED3-520A-5E41-9448-C2D91C65514E}"/>
              </a:ext>
            </a:extLst>
          </p:cNvPr>
          <p:cNvCxnSpPr>
            <a:stCxn id="17" idx="4"/>
            <a:endCxn id="21" idx="0"/>
          </p:cNvCxnSpPr>
          <p:nvPr/>
        </p:nvCxnSpPr>
        <p:spPr>
          <a:xfrm flipH="1">
            <a:off x="9158203" y="5033586"/>
            <a:ext cx="2008104" cy="56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32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0B97-E7CD-AB46-B8D4-4C6B47323C94}"/>
              </a:ext>
            </a:extLst>
          </p:cNvPr>
          <p:cNvSpPr>
            <a:spLocks noGrp="1"/>
          </p:cNvSpPr>
          <p:nvPr>
            <p:ph type="title"/>
          </p:nvPr>
        </p:nvSpPr>
        <p:spPr/>
        <p:txBody>
          <a:bodyPr/>
          <a:lstStyle/>
          <a:p>
            <a:r>
              <a:rPr lang="en-US" dirty="0"/>
              <a:t>XOR Gates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DDF5B7-3746-3A4A-A870-DE602CC9DA52}"/>
                  </a:ext>
                </a:extLst>
              </p:cNvPr>
              <p:cNvSpPr>
                <a:spLocks noGrp="1"/>
              </p:cNvSpPr>
              <p:nvPr>
                <p:ph idx="1"/>
              </p:nvPr>
            </p:nvSpPr>
            <p:spPr/>
            <p:txBody>
              <a:bodyPr/>
              <a:lstStyle/>
              <a:p>
                <a:pPr marL="0" indent="0">
                  <a:buNone/>
                </a:pPr>
                <a:r>
                  <a:rPr lang="en-US" dirty="0"/>
                  <a:t>Let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e>
                    </m:d>
                  </m:oMath>
                </a14:m>
                <a:r>
                  <a:rPr lang="en-US" dirty="0"/>
                  <a:t>  be the shares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a14:m>
                <a:endParaRPr lang="en-US" b="0" dirty="0"/>
              </a:p>
              <a:p>
                <a:pPr marL="0" indent="0">
                  <a:buNone/>
                </a:pPr>
                <a:r>
                  <a:rPr lang="en-US" dirty="0"/>
                  <a:t>Let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e>
                    </m:d>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e>
                    </m:d>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3</m:t>
                            </m:r>
                          </m:sub>
                        </m:sSub>
                      </m:e>
                    </m:d>
                  </m:oMath>
                </a14:m>
                <a:r>
                  <a:rPr lang="en-US" dirty="0"/>
                  <a:t>  be the shares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sub>
                    </m:sSub>
                  </m:oMath>
                </a14:m>
                <a:endParaRPr lang="en-US" dirty="0"/>
              </a:p>
              <a:p>
                <a:pPr marL="0" indent="0">
                  <a:buNone/>
                </a:pPr>
                <a:endParaRPr lang="en-US" dirty="0"/>
              </a:p>
              <a:p>
                <a:pPr marL="0" indent="0">
                  <a:buNone/>
                </a:pPr>
                <a:r>
                  <a:rPr lang="en-US" b="1" dirty="0"/>
                  <a:t>Compute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𝒗</m:t>
                        </m:r>
                      </m:e>
                      <m:sub>
                        <m:r>
                          <a:rPr lang="en-US" b="1" i="1" smtClean="0">
                            <a:latin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𝒗</m:t>
                        </m:r>
                      </m:e>
                      <m:sub>
                        <m:r>
                          <a:rPr lang="en-US" b="1" i="1" smtClean="0">
                            <a:latin typeface="Cambria Math" panose="02040503050406030204" pitchFamily="18" charset="0"/>
                            <a:ea typeface="Cambria Math" panose="02040503050406030204" pitchFamily="18" charset="0"/>
                          </a:rPr>
                          <m:t>𝟐</m:t>
                        </m:r>
                      </m:sub>
                    </m:sSub>
                  </m:oMath>
                </a14:m>
                <a:endParaRPr lang="en-US" b="1" dirty="0"/>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oMath>
                  </m:oMathPara>
                </a14:m>
                <a:endParaRPr lang="en-US" dirty="0"/>
              </a:p>
              <a:p>
                <a:pPr marL="0" indent="0">
                  <a:buNone/>
                </a:pPr>
                <a:r>
                  <a:rPr lang="en-US" dirty="0"/>
                  <a:t>Each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oMath>
                </a14:m>
                <a:r>
                  <a:rPr lang="en-US" dirty="0"/>
                  <a:t> constitutes a share of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𝒗</m:t>
                        </m:r>
                      </m:e>
                      <m:sub>
                        <m:r>
                          <a:rPr lang="en-US" b="1" i="1">
                            <a:latin typeface="Cambria Math" panose="02040503050406030204" pitchFamily="18" charset="0"/>
                          </a:rPr>
                          <m:t>𝟏</m:t>
                        </m:r>
                      </m:sub>
                    </m:sSub>
                    <m:r>
                      <a:rPr lang="en-US" b="1"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𝒗</m:t>
                        </m:r>
                      </m:e>
                      <m:sub>
                        <m:r>
                          <a:rPr lang="en-US" b="1" i="1">
                            <a:latin typeface="Cambria Math" panose="02040503050406030204" pitchFamily="18" charset="0"/>
                            <a:ea typeface="Cambria Math" panose="02040503050406030204" pitchFamily="18" charset="0"/>
                          </a:rPr>
                          <m:t>𝟐</m:t>
                        </m:r>
                      </m:sub>
                    </m:sSub>
                  </m:oMath>
                </a14:m>
                <a:endParaRPr lang="en-US" dirty="0"/>
              </a:p>
              <a:p>
                <a:pPr marL="0" indent="0">
                  <a:buNone/>
                </a:pPr>
                <a:r>
                  <a:rPr lang="en-US" dirty="0"/>
                  <a:t>2 shares required to get result</a:t>
                </a:r>
              </a:p>
              <a:p>
                <a:pPr marL="0" indent="0">
                  <a:buNone/>
                </a:pPr>
                <a:r>
                  <a:rPr lang="en-US" dirty="0"/>
                  <a:t>Parties are not required to transmit any bits</a:t>
                </a:r>
              </a:p>
              <a:p>
                <a:endParaRPr lang="en-US" dirty="0"/>
              </a:p>
            </p:txBody>
          </p:sp>
        </mc:Choice>
        <mc:Fallback>
          <p:sp>
            <p:nvSpPr>
              <p:cNvPr id="3" name="Content Placeholder 2">
                <a:extLst>
                  <a:ext uri="{FF2B5EF4-FFF2-40B4-BE49-F238E27FC236}">
                    <a16:creationId xmlns:a16="http://schemas.microsoft.com/office/drawing/2014/main" id="{4EDDF5B7-3746-3A4A-A870-DE602CC9DA52}"/>
                  </a:ext>
                </a:extLst>
              </p:cNvPr>
              <p:cNvSpPr>
                <a:spLocks noGrp="1" noRot="1" noChangeAspect="1" noMove="1" noResize="1" noEditPoints="1" noAdjustHandles="1" noChangeArrowheads="1" noChangeShapeType="1" noTextEdit="1"/>
              </p:cNvSpPr>
              <p:nvPr>
                <p:ph idx="1"/>
              </p:nvPr>
            </p:nvSpPr>
            <p:spPr>
              <a:blipFill>
                <a:blip r:embed="rId3"/>
                <a:stretch>
                  <a:fillRect l="-460"/>
                </a:stretch>
              </a:blipFill>
            </p:spPr>
            <p:txBody>
              <a:bodyPr/>
              <a:lstStyle/>
              <a:p>
                <a:r>
                  <a:rPr lang="en-US">
                    <a:noFill/>
                  </a:rPr>
                  <a:t> </a:t>
                </a:r>
              </a:p>
            </p:txBody>
          </p:sp>
        </mc:Fallback>
      </mc:AlternateContent>
    </p:spTree>
    <p:extLst>
      <p:ext uri="{BB962C8B-B14F-4D97-AF65-F5344CB8AC3E}">
        <p14:creationId xmlns:p14="http://schemas.microsoft.com/office/powerpoint/2010/main" val="50419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6902-2F3B-BA48-BE81-5449F296599D}"/>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5A05B14E-4536-5E48-9823-FBB5A57A1FB3}"/>
              </a:ext>
            </a:extLst>
          </p:cNvPr>
          <p:cNvSpPr>
            <a:spLocks noGrp="1"/>
          </p:cNvSpPr>
          <p:nvPr>
            <p:ph idx="1"/>
          </p:nvPr>
        </p:nvSpPr>
        <p:spPr/>
        <p:txBody>
          <a:bodyPr/>
          <a:lstStyle/>
          <a:p>
            <a:r>
              <a:rPr lang="en-US" dirty="0"/>
              <a:t>An example application is with ride-sharing companies and traffic analysts.</a:t>
            </a:r>
          </a:p>
          <a:p>
            <a:pPr lvl="1"/>
            <a:r>
              <a:rPr lang="en-US" dirty="0"/>
              <a:t>Ride-sharing parties (such as Uber, Lyft, etc.) have traffic information that they do not want to share with competitors.</a:t>
            </a:r>
          </a:p>
          <a:p>
            <a:pPr lvl="1"/>
            <a:r>
              <a:rPr lang="en-US" dirty="0"/>
              <a:t>Traffic analysts would like to use this data to calculate trends in traffic patterns.</a:t>
            </a:r>
          </a:p>
          <a:p>
            <a:pPr lvl="1"/>
            <a:r>
              <a:rPr lang="en-US" dirty="0"/>
              <a:t>Secure MPC allows traffic analysts to calculate trends in the data without having                                                               to see it in plaintext.</a:t>
            </a:r>
          </a:p>
          <a:p>
            <a:endParaRPr lang="en-US" dirty="0"/>
          </a:p>
        </p:txBody>
      </p:sp>
    </p:spTree>
    <p:extLst>
      <p:ext uri="{BB962C8B-B14F-4D97-AF65-F5344CB8AC3E}">
        <p14:creationId xmlns:p14="http://schemas.microsoft.com/office/powerpoint/2010/main" val="213796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8EA8-5534-E14F-A731-0C71F8957B7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9F3C097-1D0E-C547-80BD-3485AB05CF19}"/>
              </a:ext>
            </a:extLst>
          </p:cNvPr>
          <p:cNvSpPr>
            <a:spLocks noGrp="1"/>
          </p:cNvSpPr>
          <p:nvPr>
            <p:ph idx="1"/>
          </p:nvPr>
        </p:nvSpPr>
        <p:spPr/>
        <p:txBody>
          <a:bodyPr/>
          <a:lstStyle/>
          <a:p>
            <a:r>
              <a:rPr lang="en-US" dirty="0"/>
              <a:t>Araki, T., Furukawa, J., Lindell, Y., </a:t>
            </a:r>
            <a:r>
              <a:rPr lang="en-US" dirty="0" err="1"/>
              <a:t>Nof</a:t>
            </a:r>
            <a:r>
              <a:rPr lang="en-US" dirty="0"/>
              <a:t>, A., &amp; Ohara, K. (2016). High-Throughput Semi-Honest Secure Three-Party Computation with an Honest Majority. </a:t>
            </a:r>
            <a:r>
              <a:rPr lang="en-US" i="1" dirty="0"/>
              <a:t>Proceedings of the 2016 ACM SIGSAC Conference on Computer and Communications Security - CCS16</a:t>
            </a:r>
            <a:r>
              <a:rPr lang="en-US" dirty="0"/>
              <a:t>. </a:t>
            </a:r>
          </a:p>
          <a:p>
            <a:r>
              <a:rPr lang="en-US" dirty="0" err="1"/>
              <a:t>Asharov</a:t>
            </a:r>
            <a:r>
              <a:rPr lang="en-US" dirty="0"/>
              <a:t>, G., &amp; Lindell, Y. (2015). A Full Proof of the BGW Protocol for Perfectly Secure Multiparty Computation. </a:t>
            </a:r>
            <a:r>
              <a:rPr lang="en-US" i="1" dirty="0"/>
              <a:t>Journal of Cryptology</a:t>
            </a:r>
            <a:r>
              <a:rPr lang="en-US" dirty="0"/>
              <a:t>, </a:t>
            </a:r>
            <a:r>
              <a:rPr lang="en-US" i="1" dirty="0"/>
              <a:t>30</a:t>
            </a:r>
            <a:r>
              <a:rPr lang="en-US" dirty="0"/>
              <a:t>(1), 58–151. </a:t>
            </a:r>
            <a:r>
              <a:rPr lang="en-US" dirty="0" err="1"/>
              <a:t>doi</a:t>
            </a:r>
            <a:r>
              <a:rPr lang="en-US" dirty="0"/>
              <a:t>: 10.1007/s00145-015-9214-4</a:t>
            </a:r>
          </a:p>
        </p:txBody>
      </p:sp>
    </p:spTree>
    <p:extLst>
      <p:ext uri="{BB962C8B-B14F-4D97-AF65-F5344CB8AC3E}">
        <p14:creationId xmlns:p14="http://schemas.microsoft.com/office/powerpoint/2010/main" val="3155797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1886-987D-444E-ABD1-6E6A328023A2}"/>
              </a:ext>
            </a:extLst>
          </p:cNvPr>
          <p:cNvSpPr>
            <a:spLocks noGrp="1"/>
          </p:cNvSpPr>
          <p:nvPr>
            <p:ph type="title"/>
          </p:nvPr>
        </p:nvSpPr>
        <p:spPr/>
        <p:txBody>
          <a:bodyPr/>
          <a:lstStyle/>
          <a:p>
            <a:r>
              <a:rPr lang="en-US" dirty="0"/>
              <a:t>What is secure multi-party computation (</a:t>
            </a:r>
            <a:r>
              <a:rPr lang="en-US" dirty="0" err="1"/>
              <a:t>mpc</a:t>
            </a:r>
            <a:r>
              <a:rPr lang="en-US" dirty="0"/>
              <a: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5574AF-2AC3-2A45-8971-C5A99ADF8AC8}"/>
                  </a:ext>
                </a:extLst>
              </p:cNvPr>
              <p:cNvSpPr>
                <a:spLocks noGrp="1"/>
              </p:cNvSpPr>
              <p:nvPr>
                <p:ph idx="1"/>
              </p:nvPr>
            </p:nvSpPr>
            <p:spPr>
              <a:xfrm>
                <a:off x="581192" y="1611757"/>
                <a:ext cx="11029615" cy="3634486"/>
              </a:xfrm>
            </p:spPr>
            <p:txBody>
              <a:bodyPr/>
              <a:lstStyle/>
              <a:p>
                <a:r>
                  <a:rPr lang="en-US" dirty="0"/>
                  <a:t>Multiple parties have private data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want to compute a function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dirty="0"/>
              </a:p>
              <a:p>
                <a:r>
                  <a:rPr lang="en-US" dirty="0"/>
                  <a:t>Need a way to compute a function of all minority party's private data.</a:t>
                </a:r>
              </a:p>
              <a:p>
                <a:r>
                  <a:rPr lang="en-US" dirty="0"/>
                  <a:t>Design a cryptographic method with the following properties:</a:t>
                </a:r>
              </a:p>
              <a:p>
                <a:pPr lvl="1"/>
                <a:r>
                  <a:rPr lang="en-US" b="1" dirty="0"/>
                  <a:t>Privacy</a:t>
                </a:r>
                <a:r>
                  <a:rPr lang="en-US" dirty="0"/>
                  <a:t>: Input values remain private and cannot be discovered</a:t>
                </a:r>
              </a:p>
              <a:p>
                <a:pPr lvl="1"/>
                <a:r>
                  <a:rPr lang="en-US" b="1" dirty="0"/>
                  <a:t>Correctness</a:t>
                </a:r>
                <a:r>
                  <a:rPr lang="en-US" dirty="0"/>
                  <a:t>: Function returns the correct value</a:t>
                </a:r>
              </a:p>
              <a:p>
                <a:pPr lvl="1"/>
                <a:endParaRPr lang="en-US" b="1" dirty="0"/>
              </a:p>
            </p:txBody>
          </p:sp>
        </mc:Choice>
        <mc:Fallback>
          <p:sp>
            <p:nvSpPr>
              <p:cNvPr id="3" name="Content Placeholder 2">
                <a:extLst>
                  <a:ext uri="{FF2B5EF4-FFF2-40B4-BE49-F238E27FC236}">
                    <a16:creationId xmlns:a16="http://schemas.microsoft.com/office/drawing/2014/main" id="{5A5574AF-2AC3-2A45-8971-C5A99ADF8AC8}"/>
                  </a:ext>
                </a:extLst>
              </p:cNvPr>
              <p:cNvSpPr>
                <a:spLocks noGrp="1" noRot="1" noChangeAspect="1" noMove="1" noResize="1" noEditPoints="1" noAdjustHandles="1" noChangeArrowheads="1" noChangeShapeType="1" noTextEdit="1"/>
              </p:cNvSpPr>
              <p:nvPr>
                <p:ph idx="1"/>
              </p:nvPr>
            </p:nvSpPr>
            <p:spPr>
              <a:xfrm>
                <a:off x="581192" y="1611757"/>
                <a:ext cx="11029615" cy="3634486"/>
              </a:xfrm>
              <a:blipFill>
                <a:blip r:embed="rId3"/>
                <a:stretch>
                  <a:fillRect l="-1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419F221-27E5-5E40-B947-676F0474D613}"/>
              </a:ext>
            </a:extLst>
          </p:cNvPr>
          <p:cNvPicPr>
            <a:picLocks noChangeAspect="1"/>
          </p:cNvPicPr>
          <p:nvPr/>
        </p:nvPicPr>
        <p:blipFill>
          <a:blip r:embed="rId4"/>
          <a:stretch>
            <a:fillRect/>
          </a:stretch>
        </p:blipFill>
        <p:spPr>
          <a:xfrm>
            <a:off x="7945538" y="4040076"/>
            <a:ext cx="3591697" cy="2412334"/>
          </a:xfrm>
          <a:prstGeom prst="rect">
            <a:avLst/>
          </a:prstGeom>
        </p:spPr>
      </p:pic>
    </p:spTree>
    <p:extLst>
      <p:ext uri="{BB962C8B-B14F-4D97-AF65-F5344CB8AC3E}">
        <p14:creationId xmlns:p14="http://schemas.microsoft.com/office/powerpoint/2010/main" val="230314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8E61-048A-6B40-B7AA-B6FA8CBDD666}"/>
              </a:ext>
            </a:extLst>
          </p:cNvPr>
          <p:cNvSpPr>
            <a:spLocks noGrp="1"/>
          </p:cNvSpPr>
          <p:nvPr>
            <p:ph type="title"/>
          </p:nvPr>
        </p:nvSpPr>
        <p:spPr/>
        <p:txBody>
          <a:bodyPr/>
          <a:lstStyle/>
          <a:p>
            <a:r>
              <a:rPr lang="en-US" dirty="0"/>
              <a:t>The BGW Protocol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617437-FA72-4849-B2DE-BE005F05BEBF}"/>
                  </a:ext>
                </a:extLst>
              </p:cNvPr>
              <p:cNvSpPr>
                <a:spLocks noGrp="1"/>
              </p:cNvSpPr>
              <p:nvPr>
                <p:ph idx="1"/>
              </p:nvPr>
            </p:nvSpPr>
            <p:spPr/>
            <p:txBody>
              <a:bodyPr/>
              <a:lstStyle/>
              <a:p>
                <a:r>
                  <a:rPr lang="en-US" dirty="0"/>
                  <a:t>Scheme created in 1988 which is based on Shamir’s Secret Sharing.</a:t>
                </a:r>
              </a:p>
              <a:p>
                <a:r>
                  <a:rPr lang="en-US" i="1" dirty="0"/>
                  <a:t>N</a:t>
                </a:r>
                <a:r>
                  <a:rPr lang="en-US" dirty="0"/>
                  <a:t> parties would like to compute sum of private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endParaRPr lang="en-US" i="1" dirty="0"/>
              </a:p>
              <a:p>
                <a:r>
                  <a:rPr lang="en-US" dirty="0"/>
                  <a:t>Each party generates a random polynomial of degree </a:t>
                </a:r>
                <a:r>
                  <a:rPr lang="en-US" i="1" dirty="0"/>
                  <a:t>N-1</a:t>
                </a: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endParaRPr lang="en-US" dirty="0"/>
              </a:p>
              <a:p>
                <a:r>
                  <a:rPr lang="en-US" dirty="0"/>
                  <a:t>Each party generates </a:t>
                </a:r>
                <a:r>
                  <a:rPr lang="en-US" i="1" dirty="0"/>
                  <a:t>N</a:t>
                </a:r>
                <a:r>
                  <a:rPr lang="en-US" dirty="0"/>
                  <a:t> shares, sends one to each other party and keeps one for himself.</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9F617437-FA72-4849-B2DE-BE005F05BEBF}"/>
                  </a:ext>
                </a:extLst>
              </p:cNvPr>
              <p:cNvSpPr>
                <a:spLocks noGrp="1" noRot="1" noChangeAspect="1" noMove="1" noResize="1" noEditPoints="1" noAdjustHandles="1" noChangeArrowheads="1" noChangeShapeType="1" noTextEdit="1"/>
              </p:cNvSpPr>
              <p:nvPr>
                <p:ph idx="1"/>
              </p:nvPr>
            </p:nvSpPr>
            <p:spPr>
              <a:blipFill>
                <a:blip r:embed="rId3"/>
                <a:stretch>
                  <a:fillRect l="-115" t="-3819" b="-28125"/>
                </a:stretch>
              </a:blipFill>
            </p:spPr>
            <p:txBody>
              <a:bodyPr/>
              <a:lstStyle/>
              <a:p>
                <a:r>
                  <a:rPr lang="en-US">
                    <a:noFill/>
                  </a:rPr>
                  <a:t> </a:t>
                </a:r>
              </a:p>
            </p:txBody>
          </p:sp>
        </mc:Fallback>
      </mc:AlternateContent>
    </p:spTree>
    <p:extLst>
      <p:ext uri="{BB962C8B-B14F-4D97-AF65-F5344CB8AC3E}">
        <p14:creationId xmlns:p14="http://schemas.microsoft.com/office/powerpoint/2010/main" val="70902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81E23F64-5599-9343-A222-47C9ABB149E1}"/>
              </a:ext>
            </a:extLst>
          </p:cNvPr>
          <p:cNvPicPr>
            <a:picLocks noGrp="1" noChangeAspect="1"/>
          </p:cNvPicPr>
          <p:nvPr>
            <p:ph idx="1"/>
          </p:nvPr>
        </p:nvPicPr>
        <p:blipFill>
          <a:blip r:embed="rId3"/>
          <a:stretch>
            <a:fillRect/>
          </a:stretch>
        </p:blipFill>
        <p:spPr>
          <a:xfrm>
            <a:off x="5372085" y="702156"/>
            <a:ext cx="5299693" cy="5273194"/>
          </a:xfrm>
          <a:prstGeom prst="rect">
            <a:avLst/>
          </a:prstGeom>
        </p:spPr>
      </p:pic>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A17E6A32-489B-924E-8731-5269B21FDC8F}"/>
                  </a:ext>
                </a:extLst>
              </p:cNvPr>
              <p:cNvSpPr/>
              <p:nvPr/>
            </p:nvSpPr>
            <p:spPr>
              <a:xfrm>
                <a:off x="638620" y="1005839"/>
                <a:ext cx="4161980" cy="3368743"/>
              </a:xfrm>
              <a:prstGeom prst="rect">
                <a:avLst/>
              </a:prstGeom>
            </p:spPr>
            <p:txBody>
              <a:bodyPr wrap="square">
                <a:spAutoFit/>
              </a:bodyPr>
              <a:lstStyle/>
              <a:p>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𝟐</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𝟑</m:t>
                        </m:r>
                      </m:sub>
                    </m:sSub>
                    <m:r>
                      <a:rPr lang="en-US" b="1" i="1">
                        <a:latin typeface="Cambria Math" panose="02040503050406030204" pitchFamily="18" charset="0"/>
                      </a:rPr>
                      <m:t>=</m:t>
                    </m:r>
                    <m:r>
                      <a:rPr lang="en-US" b="1" i="1">
                        <a:latin typeface="Cambria Math" panose="02040503050406030204" pitchFamily="18" charset="0"/>
                      </a:rPr>
                      <m:t>𝟎</m:t>
                    </m:r>
                  </m:oMath>
                </a14:m>
                <a:r>
                  <a:rPr lang="en-US" b="1" i="1" dirty="0">
                    <a:latin typeface="Cambria Math" panose="02040503050406030204" pitchFamily="18" charset="0"/>
                  </a:rPr>
                  <a:t> </a:t>
                </a:r>
              </a:p>
              <a:p>
                <a:endParaRPr lang="en-US" b="1" i="1" dirty="0">
                  <a:latin typeface="Cambria Math" panose="02040503050406030204" pitchFamily="18" charset="0"/>
                </a:endParaRPr>
              </a:p>
              <a:p>
                <a:r>
                  <a:rPr lang="en-US" b="1" i="1" dirty="0">
                    <a:latin typeface="Cambria Math" panose="02040503050406030204" pitchFamily="18" charset="0"/>
                  </a:rPr>
                  <a:t> </a:t>
                </a:r>
              </a:p>
              <a:p>
                <a14:m>
                  <m:oMath xmlns:m="http://schemas.openxmlformats.org/officeDocument/2006/math">
                    <m:r>
                      <a:rPr lang="en-US" i="1">
                        <a:solidFill>
                          <a:srgbClr val="C10001"/>
                        </a:solidFill>
                        <a:latin typeface="Cambria Math" panose="02040503050406030204" pitchFamily="18" charset="0"/>
                      </a:rPr>
                      <m:t>𝑎</m:t>
                    </m:r>
                    <m:d>
                      <m:dPr>
                        <m:ctrlPr>
                          <a:rPr lang="en-US" i="1">
                            <a:solidFill>
                              <a:srgbClr val="C10001"/>
                            </a:solidFill>
                            <a:latin typeface="Cambria Math" panose="02040503050406030204" pitchFamily="18" charset="0"/>
                          </a:rPr>
                        </m:ctrlPr>
                      </m:dPr>
                      <m:e>
                        <m:r>
                          <a:rPr lang="en-US" i="1">
                            <a:solidFill>
                              <a:srgbClr val="C10001"/>
                            </a:solidFill>
                            <a:latin typeface="Cambria Math" panose="02040503050406030204" pitchFamily="18" charset="0"/>
                          </a:rPr>
                          <m:t>𝑥</m:t>
                        </m:r>
                      </m:e>
                    </m:d>
                    <m:r>
                      <a:rPr lang="en-US" i="1">
                        <a:solidFill>
                          <a:srgbClr val="C10001"/>
                        </a:solidFill>
                        <a:latin typeface="Cambria Math" panose="02040503050406030204" pitchFamily="18" charset="0"/>
                      </a:rPr>
                      <m:t>=1−</m:t>
                    </m:r>
                    <m:f>
                      <m:fPr>
                        <m:ctrlPr>
                          <a:rPr lang="en-US" i="1">
                            <a:solidFill>
                              <a:srgbClr val="C10001"/>
                            </a:solidFill>
                            <a:latin typeface="Cambria Math" panose="02040503050406030204" pitchFamily="18" charset="0"/>
                          </a:rPr>
                        </m:ctrlPr>
                      </m:fPr>
                      <m:num>
                        <m:r>
                          <a:rPr lang="en-US" i="1">
                            <a:solidFill>
                              <a:srgbClr val="C10001"/>
                            </a:solidFill>
                            <a:latin typeface="Cambria Math" panose="02040503050406030204" pitchFamily="18" charset="0"/>
                          </a:rPr>
                          <m:t>3</m:t>
                        </m:r>
                      </m:num>
                      <m:den>
                        <m:r>
                          <a:rPr lang="en-US" i="1">
                            <a:solidFill>
                              <a:srgbClr val="C10001"/>
                            </a:solidFill>
                            <a:latin typeface="Cambria Math" panose="02040503050406030204" pitchFamily="18" charset="0"/>
                          </a:rPr>
                          <m:t>2</m:t>
                        </m:r>
                      </m:den>
                    </m:f>
                    <m:r>
                      <a:rPr lang="en-US" i="1">
                        <a:solidFill>
                          <a:srgbClr val="C10001"/>
                        </a:solidFill>
                        <a:latin typeface="Cambria Math" panose="02040503050406030204" pitchFamily="18" charset="0"/>
                      </a:rPr>
                      <m:t>𝑥</m:t>
                    </m:r>
                    <m:r>
                      <a:rPr lang="en-US" i="1">
                        <a:solidFill>
                          <a:srgbClr val="C10001"/>
                        </a:solidFill>
                        <a:latin typeface="Cambria Math" panose="02040503050406030204" pitchFamily="18" charset="0"/>
                      </a:rPr>
                      <m:t>+</m:t>
                    </m:r>
                    <m:f>
                      <m:fPr>
                        <m:ctrlPr>
                          <a:rPr lang="en-US" i="1">
                            <a:solidFill>
                              <a:srgbClr val="C10001"/>
                            </a:solidFill>
                            <a:latin typeface="Cambria Math" panose="02040503050406030204" pitchFamily="18" charset="0"/>
                          </a:rPr>
                        </m:ctrlPr>
                      </m:fPr>
                      <m:num>
                        <m:r>
                          <a:rPr lang="en-US" i="1">
                            <a:solidFill>
                              <a:srgbClr val="C10001"/>
                            </a:solidFill>
                            <a:latin typeface="Cambria Math" panose="02040503050406030204" pitchFamily="18" charset="0"/>
                          </a:rPr>
                          <m:t>1</m:t>
                        </m:r>
                      </m:num>
                      <m:den>
                        <m:r>
                          <a:rPr lang="en-US" i="1">
                            <a:solidFill>
                              <a:srgbClr val="C10001"/>
                            </a:solidFill>
                            <a:latin typeface="Cambria Math" panose="02040503050406030204" pitchFamily="18" charset="0"/>
                          </a:rPr>
                          <m:t>2</m:t>
                        </m:r>
                      </m:den>
                    </m:f>
                    <m:sSup>
                      <m:sSupPr>
                        <m:ctrlPr>
                          <a:rPr lang="en-US" i="1">
                            <a:solidFill>
                              <a:srgbClr val="C10001"/>
                            </a:solidFill>
                            <a:latin typeface="Cambria Math" panose="02040503050406030204" pitchFamily="18" charset="0"/>
                          </a:rPr>
                        </m:ctrlPr>
                      </m:sSupPr>
                      <m:e>
                        <m:r>
                          <a:rPr lang="en-US" i="1">
                            <a:solidFill>
                              <a:srgbClr val="C10001"/>
                            </a:solidFill>
                            <a:latin typeface="Cambria Math" panose="02040503050406030204" pitchFamily="18" charset="0"/>
                          </a:rPr>
                          <m:t>𝑥</m:t>
                        </m:r>
                      </m:e>
                      <m:sup>
                        <m:r>
                          <a:rPr lang="en-US" i="1">
                            <a:solidFill>
                              <a:srgbClr val="C10001"/>
                            </a:solidFill>
                            <a:latin typeface="Cambria Math" panose="02040503050406030204" pitchFamily="18" charset="0"/>
                          </a:rPr>
                          <m:t>2</m:t>
                        </m:r>
                      </m:sup>
                    </m:sSup>
                  </m:oMath>
                </a14:m>
                <a:r>
                  <a:rPr lang="en-US" dirty="0">
                    <a:solidFill>
                      <a:srgbClr val="C10001"/>
                    </a:solidFill>
                  </a:rPr>
                  <a:t> </a:t>
                </a:r>
              </a:p>
              <a:p>
                <a14:m>
                  <m:oMath xmlns:m="http://schemas.openxmlformats.org/officeDocument/2006/math">
                    <m:r>
                      <a:rPr lang="en-US" i="1">
                        <a:solidFill>
                          <a:srgbClr val="0070C0"/>
                        </a:solidFill>
                        <a:latin typeface="Cambria Math" panose="02040503050406030204" pitchFamily="18" charset="0"/>
                      </a:rPr>
                      <m:t>𝑏</m:t>
                    </m:r>
                    <m:d>
                      <m:dPr>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𝑥</m:t>
                        </m:r>
                      </m:e>
                    </m:d>
                    <m:r>
                      <a:rPr lang="en-US" i="1">
                        <a:solidFill>
                          <a:srgbClr val="0070C0"/>
                        </a:solidFill>
                        <a:latin typeface="Cambria Math" panose="02040503050406030204" pitchFamily="18" charset="0"/>
                      </a:rPr>
                      <m:t>=1−3</m:t>
                    </m:r>
                    <m:r>
                      <a:rPr lang="en-US" i="1">
                        <a:solidFill>
                          <a:srgbClr val="0070C0"/>
                        </a:solidFill>
                        <a:latin typeface="Cambria Math" panose="02040503050406030204" pitchFamily="18" charset="0"/>
                      </a:rPr>
                      <m:t>𝑥</m:t>
                    </m:r>
                    <m:r>
                      <a:rPr lang="en-US" i="1">
                        <a:solidFill>
                          <a:srgbClr val="0070C0"/>
                        </a:solidFill>
                        <a:latin typeface="Cambria Math" panose="02040503050406030204" pitchFamily="18" charset="0"/>
                      </a:rPr>
                      <m:t>+</m:t>
                    </m:r>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𝑥</m:t>
                        </m:r>
                      </m:e>
                      <m:sup>
                        <m:r>
                          <a:rPr lang="en-US" i="1">
                            <a:solidFill>
                              <a:srgbClr val="0070C0"/>
                            </a:solidFill>
                            <a:latin typeface="Cambria Math" panose="02040503050406030204" pitchFamily="18" charset="0"/>
                          </a:rPr>
                          <m:t>2</m:t>
                        </m:r>
                      </m:sup>
                    </m:sSup>
                  </m:oMath>
                </a14:m>
                <a:r>
                  <a:rPr lang="en-US" dirty="0">
                    <a:solidFill>
                      <a:srgbClr val="0070C0"/>
                    </a:solidFill>
                  </a:rPr>
                  <a:t> </a:t>
                </a:r>
              </a:p>
              <a:p>
                <a14:m>
                  <m:oMath xmlns:m="http://schemas.openxmlformats.org/officeDocument/2006/math">
                    <m:r>
                      <a:rPr lang="en-US" i="1">
                        <a:solidFill>
                          <a:schemeClr val="accent5">
                            <a:lumMod val="75000"/>
                          </a:schemeClr>
                        </a:solidFill>
                        <a:latin typeface="Cambria Math" panose="02040503050406030204" pitchFamily="18" charset="0"/>
                      </a:rPr>
                      <m:t>𝑐</m:t>
                    </m:r>
                    <m:d>
                      <m:dPr>
                        <m:ctrlPr>
                          <a:rPr lang="en-US" i="1">
                            <a:solidFill>
                              <a:schemeClr val="accent5">
                                <a:lumMod val="75000"/>
                              </a:schemeClr>
                            </a:solidFill>
                            <a:latin typeface="Cambria Math" panose="02040503050406030204" pitchFamily="18" charset="0"/>
                          </a:rPr>
                        </m:ctrlPr>
                      </m:dPr>
                      <m:e>
                        <m:r>
                          <a:rPr lang="en-US" i="1">
                            <a:solidFill>
                              <a:schemeClr val="accent5">
                                <a:lumMod val="75000"/>
                              </a:schemeClr>
                            </a:solidFill>
                            <a:latin typeface="Cambria Math" panose="02040503050406030204" pitchFamily="18" charset="0"/>
                          </a:rPr>
                          <m:t>𝑥</m:t>
                        </m:r>
                      </m:e>
                    </m:d>
                    <m:r>
                      <a:rPr lang="en-US" i="1">
                        <a:solidFill>
                          <a:schemeClr val="accent5">
                            <a:lumMod val="75000"/>
                          </a:schemeClr>
                        </a:solidFill>
                        <a:latin typeface="Cambria Math" panose="02040503050406030204" pitchFamily="18" charset="0"/>
                      </a:rPr>
                      <m:t>=0+</m:t>
                    </m:r>
                    <m:f>
                      <m:fPr>
                        <m:ctrlPr>
                          <a:rPr lang="en-US" i="1">
                            <a:solidFill>
                              <a:schemeClr val="accent5">
                                <a:lumMod val="75000"/>
                              </a:schemeClr>
                            </a:solidFill>
                            <a:latin typeface="Cambria Math" panose="02040503050406030204" pitchFamily="18" charset="0"/>
                          </a:rPr>
                        </m:ctrlPr>
                      </m:fPr>
                      <m:num>
                        <m:r>
                          <a:rPr lang="en-US" i="1">
                            <a:solidFill>
                              <a:schemeClr val="accent5">
                                <a:lumMod val="75000"/>
                              </a:schemeClr>
                            </a:solidFill>
                            <a:latin typeface="Cambria Math" panose="02040503050406030204" pitchFamily="18" charset="0"/>
                          </a:rPr>
                          <m:t>3</m:t>
                        </m:r>
                      </m:num>
                      <m:den>
                        <m:r>
                          <a:rPr lang="en-US" i="1">
                            <a:solidFill>
                              <a:schemeClr val="accent5">
                                <a:lumMod val="75000"/>
                              </a:schemeClr>
                            </a:solidFill>
                            <a:latin typeface="Cambria Math" panose="02040503050406030204" pitchFamily="18" charset="0"/>
                          </a:rPr>
                          <m:t>2</m:t>
                        </m:r>
                      </m:den>
                    </m:f>
                    <m:r>
                      <a:rPr lang="en-US" i="1">
                        <a:solidFill>
                          <a:schemeClr val="accent5">
                            <a:lumMod val="75000"/>
                          </a:schemeClr>
                        </a:solidFill>
                        <a:latin typeface="Cambria Math" panose="02040503050406030204" pitchFamily="18" charset="0"/>
                      </a:rPr>
                      <m:t>𝑥</m:t>
                    </m:r>
                    <m:r>
                      <a:rPr lang="en-US" i="1">
                        <a:solidFill>
                          <a:schemeClr val="accent5">
                            <a:lumMod val="75000"/>
                          </a:schemeClr>
                        </a:solidFill>
                        <a:latin typeface="Cambria Math" panose="02040503050406030204" pitchFamily="18" charset="0"/>
                      </a:rPr>
                      <m:t>−</m:t>
                    </m:r>
                    <m:f>
                      <m:fPr>
                        <m:ctrlPr>
                          <a:rPr lang="en-US" i="1">
                            <a:solidFill>
                              <a:schemeClr val="accent5">
                                <a:lumMod val="75000"/>
                              </a:schemeClr>
                            </a:solidFill>
                            <a:latin typeface="Cambria Math" panose="02040503050406030204" pitchFamily="18" charset="0"/>
                          </a:rPr>
                        </m:ctrlPr>
                      </m:fPr>
                      <m:num>
                        <m:r>
                          <a:rPr lang="en-US" i="1">
                            <a:solidFill>
                              <a:schemeClr val="accent5">
                                <a:lumMod val="75000"/>
                              </a:schemeClr>
                            </a:solidFill>
                            <a:latin typeface="Cambria Math" panose="02040503050406030204" pitchFamily="18" charset="0"/>
                          </a:rPr>
                          <m:t>1</m:t>
                        </m:r>
                      </m:num>
                      <m:den>
                        <m:r>
                          <a:rPr lang="en-US" i="1">
                            <a:solidFill>
                              <a:schemeClr val="accent5">
                                <a:lumMod val="75000"/>
                              </a:schemeClr>
                            </a:solidFill>
                            <a:latin typeface="Cambria Math" panose="02040503050406030204" pitchFamily="18" charset="0"/>
                          </a:rPr>
                          <m:t>2</m:t>
                        </m:r>
                      </m:den>
                    </m:f>
                    <m:sSup>
                      <m:sSupPr>
                        <m:ctrlPr>
                          <a:rPr lang="en-US" i="1">
                            <a:solidFill>
                              <a:schemeClr val="accent5">
                                <a:lumMod val="75000"/>
                              </a:schemeClr>
                            </a:solidFill>
                            <a:latin typeface="Cambria Math" panose="02040503050406030204" pitchFamily="18" charset="0"/>
                          </a:rPr>
                        </m:ctrlPr>
                      </m:sSupPr>
                      <m:e>
                        <m:r>
                          <a:rPr lang="en-US" i="1">
                            <a:solidFill>
                              <a:schemeClr val="accent5">
                                <a:lumMod val="75000"/>
                              </a:schemeClr>
                            </a:solidFill>
                            <a:latin typeface="Cambria Math" panose="02040503050406030204" pitchFamily="18" charset="0"/>
                          </a:rPr>
                          <m:t>𝑥</m:t>
                        </m:r>
                      </m:e>
                      <m:sup>
                        <m:r>
                          <a:rPr lang="en-US" i="1">
                            <a:solidFill>
                              <a:schemeClr val="accent5">
                                <a:lumMod val="75000"/>
                              </a:schemeClr>
                            </a:solidFill>
                            <a:latin typeface="Cambria Math" panose="02040503050406030204" pitchFamily="18" charset="0"/>
                          </a:rPr>
                          <m:t>2</m:t>
                        </m:r>
                      </m:sup>
                    </m:sSup>
                  </m:oMath>
                </a14:m>
                <a:r>
                  <a:rPr lang="en-US" dirty="0">
                    <a:solidFill>
                      <a:schemeClr val="accent5">
                        <a:lumMod val="75000"/>
                      </a:schemeClr>
                    </a:solidFill>
                  </a:rPr>
                  <a:t> </a:t>
                </a:r>
              </a:p>
              <a:p>
                <a:endParaRPr lang="en-US" dirty="0">
                  <a:solidFill>
                    <a:schemeClr val="accent5">
                      <a:lumMod val="75000"/>
                    </a:schemeClr>
                  </a:solidFill>
                </a:endParaRPr>
              </a:p>
              <a:p>
                <a:endParaRPr lang="en-US" dirty="0">
                  <a:solidFill>
                    <a:schemeClr val="accent5">
                      <a:lumMod val="75000"/>
                    </a:schemeClr>
                  </a:solidFill>
                </a:endParaRPr>
              </a:p>
              <a:p>
                <a:pPr marL="285750" indent="-285750">
                  <a:buFont typeface="Arial" panose="020B0604020202020204" pitchFamily="34" charset="0"/>
                  <a:buChar char="•"/>
                </a:pPr>
                <a:r>
                  <a:rPr lang="en-US" dirty="0"/>
                  <a:t>Each party obtains 3 shares, calculates the sum of the values, and makes the sum public</a:t>
                </a:r>
              </a:p>
            </p:txBody>
          </p:sp>
        </mc:Choice>
        <mc:Fallback>
          <p:sp>
            <p:nvSpPr>
              <p:cNvPr id="7" name="Rectangle 6">
                <a:extLst>
                  <a:ext uri="{FF2B5EF4-FFF2-40B4-BE49-F238E27FC236}">
                    <a16:creationId xmlns:a16="http://schemas.microsoft.com/office/drawing/2014/main" id="{A17E6A32-489B-924E-8731-5269B21FDC8F}"/>
                  </a:ext>
                </a:extLst>
              </p:cNvPr>
              <p:cNvSpPr>
                <a:spLocks noRot="1" noChangeAspect="1" noMove="1" noResize="1" noEditPoints="1" noAdjustHandles="1" noChangeArrowheads="1" noChangeShapeType="1" noTextEdit="1"/>
              </p:cNvSpPr>
              <p:nvPr/>
            </p:nvSpPr>
            <p:spPr>
              <a:xfrm>
                <a:off x="638620" y="1005839"/>
                <a:ext cx="4161980" cy="3368743"/>
              </a:xfrm>
              <a:prstGeom prst="rect">
                <a:avLst/>
              </a:prstGeom>
              <a:blipFill>
                <a:blip r:embed="rId4"/>
                <a:stretch>
                  <a:fillRect l="-608" b="-1504"/>
                </a:stretch>
              </a:blipFill>
            </p:spPr>
            <p:txBody>
              <a:bodyPr/>
              <a:lstStyle/>
              <a:p>
                <a:r>
                  <a:rPr lang="en-US">
                    <a:noFill/>
                  </a:rPr>
                  <a:t> </a:t>
                </a:r>
              </a:p>
            </p:txBody>
          </p:sp>
        </mc:Fallback>
      </mc:AlternateContent>
    </p:spTree>
    <p:extLst>
      <p:ext uri="{BB962C8B-B14F-4D97-AF65-F5344CB8AC3E}">
        <p14:creationId xmlns:p14="http://schemas.microsoft.com/office/powerpoint/2010/main" val="274817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81E23F64-5599-9343-A222-47C9ABB149E1}"/>
              </a:ext>
            </a:extLst>
          </p:cNvPr>
          <p:cNvPicPr>
            <a:picLocks noGrp="1" noChangeAspect="1"/>
          </p:cNvPicPr>
          <p:nvPr>
            <p:ph idx="1"/>
          </p:nvPr>
        </p:nvPicPr>
        <p:blipFill>
          <a:blip r:embed="rId3"/>
          <a:srcRect/>
          <a:stretch/>
        </p:blipFill>
        <p:spPr>
          <a:xfrm>
            <a:off x="5380567" y="702156"/>
            <a:ext cx="5282729" cy="5273194"/>
          </a:xfrm>
          <a:prstGeom prst="rect">
            <a:avLst/>
          </a:prstGeom>
        </p:spPr>
      </p:pic>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D2C6BD30-6952-5140-BC2F-643A8258F937}"/>
                  </a:ext>
                </a:extLst>
              </p:cNvPr>
              <p:cNvSpPr/>
              <p:nvPr/>
            </p:nvSpPr>
            <p:spPr>
              <a:xfrm>
                <a:off x="638620" y="1005839"/>
                <a:ext cx="4498156" cy="4476738"/>
              </a:xfrm>
              <a:prstGeom prst="rect">
                <a:avLst/>
              </a:prstGeom>
            </p:spPr>
            <p:txBody>
              <a:bodyPr wrap="square">
                <a:spAutoFit/>
              </a:bodyPr>
              <a:lstStyle/>
              <a:p>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𝟐</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𝟑</m:t>
                        </m:r>
                      </m:sub>
                    </m:sSub>
                    <m:r>
                      <a:rPr lang="en-US" b="1" i="1">
                        <a:latin typeface="Cambria Math" panose="02040503050406030204" pitchFamily="18" charset="0"/>
                      </a:rPr>
                      <m:t>=</m:t>
                    </m:r>
                    <m:r>
                      <a:rPr lang="en-US" b="1" i="1">
                        <a:latin typeface="Cambria Math" panose="02040503050406030204" pitchFamily="18" charset="0"/>
                      </a:rPr>
                      <m:t>𝟎</m:t>
                    </m:r>
                  </m:oMath>
                </a14:m>
                <a:r>
                  <a:rPr lang="en-US" b="1" i="1" dirty="0">
                    <a:latin typeface="Cambria Math" panose="02040503050406030204" pitchFamily="18" charset="0"/>
                  </a:rPr>
                  <a:t> </a:t>
                </a:r>
              </a:p>
              <a:p>
                <a:endParaRPr lang="en-US" b="1" i="1" dirty="0">
                  <a:latin typeface="Cambria Math" panose="02040503050406030204" pitchFamily="18" charset="0"/>
                </a:endParaRPr>
              </a:p>
              <a:p>
                <a:r>
                  <a:rPr lang="en-US" b="1" i="1" dirty="0">
                    <a:latin typeface="Cambria Math" panose="02040503050406030204" pitchFamily="18" charset="0"/>
                  </a:rPr>
                  <a:t> </a:t>
                </a:r>
              </a:p>
              <a:p>
                <a14:m>
                  <m:oMath xmlns:m="http://schemas.openxmlformats.org/officeDocument/2006/math">
                    <m:r>
                      <a:rPr lang="en-US" i="1">
                        <a:solidFill>
                          <a:srgbClr val="C10001"/>
                        </a:solidFill>
                        <a:latin typeface="Cambria Math" panose="02040503050406030204" pitchFamily="18" charset="0"/>
                      </a:rPr>
                      <m:t>𝑎</m:t>
                    </m:r>
                    <m:d>
                      <m:dPr>
                        <m:ctrlPr>
                          <a:rPr lang="en-US" i="1">
                            <a:solidFill>
                              <a:srgbClr val="C10001"/>
                            </a:solidFill>
                            <a:latin typeface="Cambria Math" panose="02040503050406030204" pitchFamily="18" charset="0"/>
                          </a:rPr>
                        </m:ctrlPr>
                      </m:dPr>
                      <m:e>
                        <m:r>
                          <a:rPr lang="en-US" i="1">
                            <a:solidFill>
                              <a:srgbClr val="C10001"/>
                            </a:solidFill>
                            <a:latin typeface="Cambria Math" panose="02040503050406030204" pitchFamily="18" charset="0"/>
                          </a:rPr>
                          <m:t>𝑥</m:t>
                        </m:r>
                      </m:e>
                    </m:d>
                    <m:r>
                      <a:rPr lang="en-US" i="1">
                        <a:solidFill>
                          <a:srgbClr val="C10001"/>
                        </a:solidFill>
                        <a:latin typeface="Cambria Math" panose="02040503050406030204" pitchFamily="18" charset="0"/>
                      </a:rPr>
                      <m:t>=1−</m:t>
                    </m:r>
                    <m:f>
                      <m:fPr>
                        <m:ctrlPr>
                          <a:rPr lang="en-US" i="1">
                            <a:solidFill>
                              <a:srgbClr val="C10001"/>
                            </a:solidFill>
                            <a:latin typeface="Cambria Math" panose="02040503050406030204" pitchFamily="18" charset="0"/>
                          </a:rPr>
                        </m:ctrlPr>
                      </m:fPr>
                      <m:num>
                        <m:r>
                          <a:rPr lang="en-US" i="1">
                            <a:solidFill>
                              <a:srgbClr val="C10001"/>
                            </a:solidFill>
                            <a:latin typeface="Cambria Math" panose="02040503050406030204" pitchFamily="18" charset="0"/>
                          </a:rPr>
                          <m:t>3</m:t>
                        </m:r>
                      </m:num>
                      <m:den>
                        <m:r>
                          <a:rPr lang="en-US" i="1">
                            <a:solidFill>
                              <a:srgbClr val="C10001"/>
                            </a:solidFill>
                            <a:latin typeface="Cambria Math" panose="02040503050406030204" pitchFamily="18" charset="0"/>
                          </a:rPr>
                          <m:t>2</m:t>
                        </m:r>
                      </m:den>
                    </m:f>
                    <m:r>
                      <a:rPr lang="en-US" i="1">
                        <a:solidFill>
                          <a:srgbClr val="C10001"/>
                        </a:solidFill>
                        <a:latin typeface="Cambria Math" panose="02040503050406030204" pitchFamily="18" charset="0"/>
                      </a:rPr>
                      <m:t>𝑥</m:t>
                    </m:r>
                    <m:r>
                      <a:rPr lang="en-US" i="1">
                        <a:solidFill>
                          <a:srgbClr val="C10001"/>
                        </a:solidFill>
                        <a:latin typeface="Cambria Math" panose="02040503050406030204" pitchFamily="18" charset="0"/>
                      </a:rPr>
                      <m:t>+</m:t>
                    </m:r>
                    <m:f>
                      <m:fPr>
                        <m:ctrlPr>
                          <a:rPr lang="en-US" i="1">
                            <a:solidFill>
                              <a:srgbClr val="C10001"/>
                            </a:solidFill>
                            <a:latin typeface="Cambria Math" panose="02040503050406030204" pitchFamily="18" charset="0"/>
                          </a:rPr>
                        </m:ctrlPr>
                      </m:fPr>
                      <m:num>
                        <m:r>
                          <a:rPr lang="en-US" i="1">
                            <a:solidFill>
                              <a:srgbClr val="C10001"/>
                            </a:solidFill>
                            <a:latin typeface="Cambria Math" panose="02040503050406030204" pitchFamily="18" charset="0"/>
                          </a:rPr>
                          <m:t>1</m:t>
                        </m:r>
                      </m:num>
                      <m:den>
                        <m:r>
                          <a:rPr lang="en-US" i="1">
                            <a:solidFill>
                              <a:srgbClr val="C10001"/>
                            </a:solidFill>
                            <a:latin typeface="Cambria Math" panose="02040503050406030204" pitchFamily="18" charset="0"/>
                          </a:rPr>
                          <m:t>2</m:t>
                        </m:r>
                      </m:den>
                    </m:f>
                    <m:sSup>
                      <m:sSupPr>
                        <m:ctrlPr>
                          <a:rPr lang="en-US" i="1">
                            <a:solidFill>
                              <a:srgbClr val="C10001"/>
                            </a:solidFill>
                            <a:latin typeface="Cambria Math" panose="02040503050406030204" pitchFamily="18" charset="0"/>
                          </a:rPr>
                        </m:ctrlPr>
                      </m:sSupPr>
                      <m:e>
                        <m:r>
                          <a:rPr lang="en-US" i="1">
                            <a:solidFill>
                              <a:srgbClr val="C10001"/>
                            </a:solidFill>
                            <a:latin typeface="Cambria Math" panose="02040503050406030204" pitchFamily="18" charset="0"/>
                          </a:rPr>
                          <m:t>𝑥</m:t>
                        </m:r>
                      </m:e>
                      <m:sup>
                        <m:r>
                          <a:rPr lang="en-US" i="1">
                            <a:solidFill>
                              <a:srgbClr val="C10001"/>
                            </a:solidFill>
                            <a:latin typeface="Cambria Math" panose="02040503050406030204" pitchFamily="18" charset="0"/>
                          </a:rPr>
                          <m:t>2</m:t>
                        </m:r>
                      </m:sup>
                    </m:sSup>
                  </m:oMath>
                </a14:m>
                <a:r>
                  <a:rPr lang="en-US" dirty="0">
                    <a:solidFill>
                      <a:srgbClr val="C10001"/>
                    </a:solidFill>
                  </a:rPr>
                  <a:t> </a:t>
                </a:r>
              </a:p>
              <a:p>
                <a14:m>
                  <m:oMath xmlns:m="http://schemas.openxmlformats.org/officeDocument/2006/math">
                    <m:r>
                      <a:rPr lang="en-US" i="1">
                        <a:solidFill>
                          <a:srgbClr val="0070C0"/>
                        </a:solidFill>
                        <a:latin typeface="Cambria Math" panose="02040503050406030204" pitchFamily="18" charset="0"/>
                      </a:rPr>
                      <m:t>𝑏</m:t>
                    </m:r>
                    <m:d>
                      <m:dPr>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𝑥</m:t>
                        </m:r>
                      </m:e>
                    </m:d>
                    <m:r>
                      <a:rPr lang="en-US" i="1">
                        <a:solidFill>
                          <a:srgbClr val="0070C0"/>
                        </a:solidFill>
                        <a:latin typeface="Cambria Math" panose="02040503050406030204" pitchFamily="18" charset="0"/>
                      </a:rPr>
                      <m:t>=1−3</m:t>
                    </m:r>
                    <m:r>
                      <a:rPr lang="en-US" i="1">
                        <a:solidFill>
                          <a:srgbClr val="0070C0"/>
                        </a:solidFill>
                        <a:latin typeface="Cambria Math" panose="02040503050406030204" pitchFamily="18" charset="0"/>
                      </a:rPr>
                      <m:t>𝑥</m:t>
                    </m:r>
                    <m:r>
                      <a:rPr lang="en-US" i="1">
                        <a:solidFill>
                          <a:srgbClr val="0070C0"/>
                        </a:solidFill>
                        <a:latin typeface="Cambria Math" panose="02040503050406030204" pitchFamily="18" charset="0"/>
                      </a:rPr>
                      <m:t>+</m:t>
                    </m:r>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𝑥</m:t>
                        </m:r>
                      </m:e>
                      <m:sup>
                        <m:r>
                          <a:rPr lang="en-US" i="1">
                            <a:solidFill>
                              <a:srgbClr val="0070C0"/>
                            </a:solidFill>
                            <a:latin typeface="Cambria Math" panose="02040503050406030204" pitchFamily="18" charset="0"/>
                          </a:rPr>
                          <m:t>2</m:t>
                        </m:r>
                      </m:sup>
                    </m:sSup>
                  </m:oMath>
                </a14:m>
                <a:r>
                  <a:rPr lang="en-US" dirty="0">
                    <a:solidFill>
                      <a:srgbClr val="0070C0"/>
                    </a:solidFill>
                  </a:rPr>
                  <a:t> </a:t>
                </a:r>
              </a:p>
              <a:p>
                <a14:m>
                  <m:oMath xmlns:m="http://schemas.openxmlformats.org/officeDocument/2006/math">
                    <m:r>
                      <a:rPr lang="en-US" i="1">
                        <a:solidFill>
                          <a:schemeClr val="accent5">
                            <a:lumMod val="75000"/>
                          </a:schemeClr>
                        </a:solidFill>
                        <a:latin typeface="Cambria Math" panose="02040503050406030204" pitchFamily="18" charset="0"/>
                      </a:rPr>
                      <m:t>𝑐</m:t>
                    </m:r>
                    <m:d>
                      <m:dPr>
                        <m:ctrlPr>
                          <a:rPr lang="en-US" i="1">
                            <a:solidFill>
                              <a:schemeClr val="accent5">
                                <a:lumMod val="75000"/>
                              </a:schemeClr>
                            </a:solidFill>
                            <a:latin typeface="Cambria Math" panose="02040503050406030204" pitchFamily="18" charset="0"/>
                          </a:rPr>
                        </m:ctrlPr>
                      </m:dPr>
                      <m:e>
                        <m:r>
                          <a:rPr lang="en-US" i="1">
                            <a:solidFill>
                              <a:schemeClr val="accent5">
                                <a:lumMod val="75000"/>
                              </a:schemeClr>
                            </a:solidFill>
                            <a:latin typeface="Cambria Math" panose="02040503050406030204" pitchFamily="18" charset="0"/>
                          </a:rPr>
                          <m:t>𝑥</m:t>
                        </m:r>
                      </m:e>
                    </m:d>
                    <m:r>
                      <a:rPr lang="en-US" i="1">
                        <a:solidFill>
                          <a:schemeClr val="accent5">
                            <a:lumMod val="75000"/>
                          </a:schemeClr>
                        </a:solidFill>
                        <a:latin typeface="Cambria Math" panose="02040503050406030204" pitchFamily="18" charset="0"/>
                      </a:rPr>
                      <m:t>=0+</m:t>
                    </m:r>
                    <m:f>
                      <m:fPr>
                        <m:ctrlPr>
                          <a:rPr lang="en-US" i="1">
                            <a:solidFill>
                              <a:schemeClr val="accent5">
                                <a:lumMod val="75000"/>
                              </a:schemeClr>
                            </a:solidFill>
                            <a:latin typeface="Cambria Math" panose="02040503050406030204" pitchFamily="18" charset="0"/>
                          </a:rPr>
                        </m:ctrlPr>
                      </m:fPr>
                      <m:num>
                        <m:r>
                          <a:rPr lang="en-US" i="1">
                            <a:solidFill>
                              <a:schemeClr val="accent5">
                                <a:lumMod val="75000"/>
                              </a:schemeClr>
                            </a:solidFill>
                            <a:latin typeface="Cambria Math" panose="02040503050406030204" pitchFamily="18" charset="0"/>
                          </a:rPr>
                          <m:t>3</m:t>
                        </m:r>
                      </m:num>
                      <m:den>
                        <m:r>
                          <a:rPr lang="en-US" i="1">
                            <a:solidFill>
                              <a:schemeClr val="accent5">
                                <a:lumMod val="75000"/>
                              </a:schemeClr>
                            </a:solidFill>
                            <a:latin typeface="Cambria Math" panose="02040503050406030204" pitchFamily="18" charset="0"/>
                          </a:rPr>
                          <m:t>2</m:t>
                        </m:r>
                      </m:den>
                    </m:f>
                    <m:r>
                      <a:rPr lang="en-US" i="1">
                        <a:solidFill>
                          <a:schemeClr val="accent5">
                            <a:lumMod val="75000"/>
                          </a:schemeClr>
                        </a:solidFill>
                        <a:latin typeface="Cambria Math" panose="02040503050406030204" pitchFamily="18" charset="0"/>
                      </a:rPr>
                      <m:t>𝑥</m:t>
                    </m:r>
                    <m:r>
                      <a:rPr lang="en-US" i="1">
                        <a:solidFill>
                          <a:schemeClr val="accent5">
                            <a:lumMod val="75000"/>
                          </a:schemeClr>
                        </a:solidFill>
                        <a:latin typeface="Cambria Math" panose="02040503050406030204" pitchFamily="18" charset="0"/>
                      </a:rPr>
                      <m:t>−</m:t>
                    </m:r>
                    <m:f>
                      <m:fPr>
                        <m:ctrlPr>
                          <a:rPr lang="en-US" i="1">
                            <a:solidFill>
                              <a:schemeClr val="accent5">
                                <a:lumMod val="75000"/>
                              </a:schemeClr>
                            </a:solidFill>
                            <a:latin typeface="Cambria Math" panose="02040503050406030204" pitchFamily="18" charset="0"/>
                          </a:rPr>
                        </m:ctrlPr>
                      </m:fPr>
                      <m:num>
                        <m:r>
                          <a:rPr lang="en-US" i="1">
                            <a:solidFill>
                              <a:schemeClr val="accent5">
                                <a:lumMod val="75000"/>
                              </a:schemeClr>
                            </a:solidFill>
                            <a:latin typeface="Cambria Math" panose="02040503050406030204" pitchFamily="18" charset="0"/>
                          </a:rPr>
                          <m:t>1</m:t>
                        </m:r>
                      </m:num>
                      <m:den>
                        <m:r>
                          <a:rPr lang="en-US" i="1">
                            <a:solidFill>
                              <a:schemeClr val="accent5">
                                <a:lumMod val="75000"/>
                              </a:schemeClr>
                            </a:solidFill>
                            <a:latin typeface="Cambria Math" panose="02040503050406030204" pitchFamily="18" charset="0"/>
                          </a:rPr>
                          <m:t>2</m:t>
                        </m:r>
                      </m:den>
                    </m:f>
                    <m:sSup>
                      <m:sSupPr>
                        <m:ctrlPr>
                          <a:rPr lang="en-US" i="1">
                            <a:solidFill>
                              <a:schemeClr val="accent5">
                                <a:lumMod val="75000"/>
                              </a:schemeClr>
                            </a:solidFill>
                            <a:latin typeface="Cambria Math" panose="02040503050406030204" pitchFamily="18" charset="0"/>
                          </a:rPr>
                        </m:ctrlPr>
                      </m:sSupPr>
                      <m:e>
                        <m:r>
                          <a:rPr lang="en-US" i="1">
                            <a:solidFill>
                              <a:schemeClr val="accent5">
                                <a:lumMod val="75000"/>
                              </a:schemeClr>
                            </a:solidFill>
                            <a:latin typeface="Cambria Math" panose="02040503050406030204" pitchFamily="18" charset="0"/>
                          </a:rPr>
                          <m:t>𝑥</m:t>
                        </m:r>
                      </m:e>
                      <m:sup>
                        <m:r>
                          <a:rPr lang="en-US" i="1">
                            <a:solidFill>
                              <a:schemeClr val="accent5">
                                <a:lumMod val="75000"/>
                              </a:schemeClr>
                            </a:solidFill>
                            <a:latin typeface="Cambria Math" panose="02040503050406030204" pitchFamily="18" charset="0"/>
                          </a:rPr>
                          <m:t>2</m:t>
                        </m:r>
                      </m:sup>
                    </m:sSup>
                  </m:oMath>
                </a14:m>
                <a:r>
                  <a:rPr lang="en-US" dirty="0">
                    <a:solidFill>
                      <a:schemeClr val="accent5">
                        <a:lumMod val="75000"/>
                      </a:schemeClr>
                    </a:solidFill>
                  </a:rPr>
                  <a:t> </a:t>
                </a:r>
              </a:p>
              <a:p>
                <a:endParaRPr lang="en-US" dirty="0">
                  <a:solidFill>
                    <a:schemeClr val="accent5">
                      <a:lumMod val="75000"/>
                    </a:schemeClr>
                  </a:solidFill>
                </a:endParaRPr>
              </a:p>
              <a:p>
                <a14:m>
                  <m:oMath xmlns:m="http://schemas.openxmlformats.org/officeDocument/2006/math">
                    <m:r>
                      <a:rPr lang="en-US" b="0" i="1" smtClean="0">
                        <a:solidFill>
                          <a:srgbClr val="7030A0"/>
                        </a:solidFill>
                        <a:latin typeface="Cambria Math" panose="02040503050406030204" pitchFamily="18" charset="0"/>
                      </a:rPr>
                      <m:t>𝑓</m:t>
                    </m:r>
                    <m:d>
                      <m:dPr>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𝑥</m:t>
                        </m:r>
                      </m:e>
                    </m:d>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𝑎</m:t>
                    </m:r>
                    <m:d>
                      <m:dPr>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𝑥</m:t>
                        </m:r>
                      </m:e>
                    </m:d>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𝑏</m:t>
                    </m:r>
                    <m:d>
                      <m:dPr>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𝑥</m:t>
                        </m:r>
                      </m:e>
                    </m:d>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𝑐</m:t>
                    </m:r>
                    <m:d>
                      <m:dPr>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𝑥</m:t>
                        </m:r>
                      </m:e>
                    </m:d>
                    <m:r>
                      <a:rPr lang="en-US" b="0" i="1" smtClean="0">
                        <a:solidFill>
                          <a:srgbClr val="7030A0"/>
                        </a:solidFill>
                        <a:latin typeface="Cambria Math" panose="02040503050406030204" pitchFamily="18" charset="0"/>
                      </a:rPr>
                      <m:t>=2−3</m:t>
                    </m:r>
                    <m:r>
                      <a:rPr lang="en-US" b="0" i="1" smtClean="0">
                        <a:solidFill>
                          <a:srgbClr val="7030A0"/>
                        </a:solidFill>
                        <a:latin typeface="Cambria Math" panose="02040503050406030204" pitchFamily="18" charset="0"/>
                      </a:rPr>
                      <m:t>𝑥</m:t>
                    </m:r>
                    <m:r>
                      <a:rPr lang="en-US" b="0" i="1" smtClean="0">
                        <a:solidFill>
                          <a:srgbClr val="7030A0"/>
                        </a:solidFill>
                        <a:latin typeface="Cambria Math" panose="02040503050406030204" pitchFamily="18" charset="0"/>
                      </a:rPr>
                      <m:t>+</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𝑥</m:t>
                        </m:r>
                      </m:e>
                      <m:sup>
                        <m:r>
                          <a:rPr lang="en-US" b="0" i="1" smtClean="0">
                            <a:solidFill>
                              <a:srgbClr val="7030A0"/>
                            </a:solidFill>
                            <a:latin typeface="Cambria Math" panose="02040503050406030204" pitchFamily="18" charset="0"/>
                          </a:rPr>
                          <m:t>2</m:t>
                        </m:r>
                      </m:sup>
                    </m:sSup>
                  </m:oMath>
                </a14:m>
                <a:r>
                  <a:rPr lang="en-US" dirty="0">
                    <a:solidFill>
                      <a:srgbClr val="7030A0"/>
                    </a:solidFill>
                  </a:rPr>
                  <a:t> </a:t>
                </a:r>
              </a:p>
              <a:p>
                <a:endParaRPr lang="en-US" b="0" i="1" dirty="0">
                  <a:solidFill>
                    <a:srgbClr val="7030A0"/>
                  </a:solidFill>
                  <a:latin typeface="Cambria Math" panose="02040503050406030204" pitchFamily="18" charset="0"/>
                </a:endParaRPr>
              </a:p>
              <a:p>
                <a14:m>
                  <m:oMath xmlns:m="http://schemas.openxmlformats.org/officeDocument/2006/math">
                    <m:r>
                      <a:rPr lang="en-US" b="0" i="1" smtClean="0">
                        <a:solidFill>
                          <a:srgbClr val="7030A0"/>
                        </a:solidFill>
                        <a:latin typeface="Cambria Math" panose="02040503050406030204" pitchFamily="18" charset="0"/>
                      </a:rPr>
                      <m:t>𝑓</m:t>
                    </m:r>
                    <m:d>
                      <m:dPr>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0</m:t>
                        </m:r>
                      </m:e>
                    </m:d>
                    <m:r>
                      <a:rPr lang="en-US" b="0" i="1" smtClean="0">
                        <a:solidFill>
                          <a:srgbClr val="7030A0"/>
                        </a:solidFill>
                        <a:latin typeface="Cambria Math" panose="02040503050406030204" pitchFamily="18" charset="0"/>
                      </a:rPr>
                      <m:t>=2</m:t>
                    </m:r>
                  </m:oMath>
                </a14:m>
                <a:r>
                  <a:rPr lang="en-US" dirty="0">
                    <a:solidFill>
                      <a:schemeClr val="accent5">
                        <a:lumMod val="75000"/>
                      </a:schemeClr>
                    </a:solidFill>
                  </a:rPr>
                  <a:t> </a:t>
                </a:r>
              </a:p>
              <a:p>
                <a:endParaRPr lang="en-US" dirty="0">
                  <a:solidFill>
                    <a:schemeClr val="accent5">
                      <a:lumMod val="75000"/>
                    </a:schemeClr>
                  </a:solidFill>
                </a:endParaRPr>
              </a:p>
              <a:p>
                <a:endParaRPr lang="en-US" dirty="0">
                  <a:solidFill>
                    <a:schemeClr val="accent5">
                      <a:lumMod val="75000"/>
                    </a:schemeClr>
                  </a:solidFill>
                </a:endParaRPr>
              </a:p>
              <a:p>
                <a:pPr marL="285750" indent="-285750">
                  <a:buFont typeface="Arial" panose="020B0604020202020204" pitchFamily="34" charset="0"/>
                  <a:buChar char="•"/>
                </a:pPr>
                <a:r>
                  <a:rPr lang="en-US" dirty="0"/>
                  <a:t>Using all three new public points shared by each party, f(0) can be calculated by LaGrange Interpolation.</a:t>
                </a:r>
              </a:p>
            </p:txBody>
          </p:sp>
        </mc:Choice>
        <mc:Fallback>
          <p:sp>
            <p:nvSpPr>
              <p:cNvPr id="10" name="Rectangle 9">
                <a:extLst>
                  <a:ext uri="{FF2B5EF4-FFF2-40B4-BE49-F238E27FC236}">
                    <a16:creationId xmlns:a16="http://schemas.microsoft.com/office/drawing/2014/main" id="{D2C6BD30-6952-5140-BC2F-643A8258F937}"/>
                  </a:ext>
                </a:extLst>
              </p:cNvPr>
              <p:cNvSpPr>
                <a:spLocks noRot="1" noChangeAspect="1" noMove="1" noResize="1" noEditPoints="1" noAdjustHandles="1" noChangeArrowheads="1" noChangeShapeType="1" noTextEdit="1"/>
              </p:cNvSpPr>
              <p:nvPr/>
            </p:nvSpPr>
            <p:spPr>
              <a:xfrm>
                <a:off x="638620" y="1005839"/>
                <a:ext cx="4498156" cy="4476738"/>
              </a:xfrm>
              <a:prstGeom prst="rect">
                <a:avLst/>
              </a:prstGeom>
              <a:blipFill>
                <a:blip r:embed="rId4"/>
                <a:stretch>
                  <a:fillRect l="-563" r="-1127" b="-847"/>
                </a:stretch>
              </a:blipFill>
            </p:spPr>
            <p:txBody>
              <a:bodyPr/>
              <a:lstStyle/>
              <a:p>
                <a:r>
                  <a:rPr lang="en-US">
                    <a:noFill/>
                  </a:rPr>
                  <a:t> </a:t>
                </a:r>
              </a:p>
            </p:txBody>
          </p:sp>
        </mc:Fallback>
      </mc:AlternateContent>
    </p:spTree>
    <p:extLst>
      <p:ext uri="{BB962C8B-B14F-4D97-AF65-F5344CB8AC3E}">
        <p14:creationId xmlns:p14="http://schemas.microsoft.com/office/powerpoint/2010/main" val="287830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8683-0E33-A645-8463-716987BEA91D}"/>
              </a:ext>
            </a:extLst>
          </p:cNvPr>
          <p:cNvSpPr>
            <a:spLocks noGrp="1"/>
          </p:cNvSpPr>
          <p:nvPr>
            <p:ph type="title"/>
          </p:nvPr>
        </p:nvSpPr>
        <p:spPr/>
        <p:txBody>
          <a:bodyPr/>
          <a:lstStyle/>
          <a:p>
            <a:r>
              <a:rPr lang="en-US" dirty="0"/>
              <a:t>Algorithm Compromise</a:t>
            </a:r>
          </a:p>
        </p:txBody>
      </p:sp>
      <p:sp>
        <p:nvSpPr>
          <p:cNvPr id="3" name="Content Placeholder 2">
            <a:extLst>
              <a:ext uri="{FF2B5EF4-FFF2-40B4-BE49-F238E27FC236}">
                <a16:creationId xmlns:a16="http://schemas.microsoft.com/office/drawing/2014/main" id="{93FB74F7-58D7-3E49-A5B6-8E9835E4745C}"/>
              </a:ext>
            </a:extLst>
          </p:cNvPr>
          <p:cNvSpPr>
            <a:spLocks noGrp="1"/>
          </p:cNvSpPr>
          <p:nvPr>
            <p:ph idx="1"/>
          </p:nvPr>
        </p:nvSpPr>
        <p:spPr>
          <a:xfrm>
            <a:off x="6266330" y="2340864"/>
            <a:ext cx="5344478" cy="1383971"/>
          </a:xfrm>
        </p:spPr>
        <p:txBody>
          <a:bodyPr/>
          <a:lstStyle/>
          <a:p>
            <a:r>
              <a:rPr lang="en-US" b="1" dirty="0"/>
              <a:t>High Throughput</a:t>
            </a:r>
          </a:p>
          <a:p>
            <a:pPr lvl="1"/>
            <a:r>
              <a:rPr lang="en-US" dirty="0"/>
              <a:t>How many functions can be computed per second?</a:t>
            </a:r>
          </a:p>
          <a:p>
            <a:pPr lvl="1"/>
            <a:r>
              <a:rPr lang="en-US" dirty="0"/>
              <a:t>“Secret Sharing Approach”</a:t>
            </a:r>
          </a:p>
        </p:txBody>
      </p:sp>
      <p:sp>
        <p:nvSpPr>
          <p:cNvPr id="4" name="Content Placeholder 2">
            <a:extLst>
              <a:ext uri="{FF2B5EF4-FFF2-40B4-BE49-F238E27FC236}">
                <a16:creationId xmlns:a16="http://schemas.microsoft.com/office/drawing/2014/main" id="{ED1C4732-69E1-8F41-BCF2-A123814E8517}"/>
              </a:ext>
            </a:extLst>
          </p:cNvPr>
          <p:cNvSpPr txBox="1">
            <a:spLocks/>
          </p:cNvSpPr>
          <p:nvPr/>
        </p:nvSpPr>
        <p:spPr>
          <a:xfrm>
            <a:off x="751522" y="2340864"/>
            <a:ext cx="5344478" cy="1383971"/>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Low Latency</a:t>
            </a:r>
          </a:p>
          <a:p>
            <a:pPr lvl="1"/>
            <a:r>
              <a:rPr lang="en-US" dirty="0"/>
              <a:t>How quickly can function be computed?</a:t>
            </a:r>
          </a:p>
          <a:p>
            <a:pPr lvl="1"/>
            <a:r>
              <a:rPr lang="en-US" dirty="0"/>
              <a:t>“Garbled-Circuit Approach”</a:t>
            </a:r>
          </a:p>
        </p:txBody>
      </p:sp>
      <p:sp>
        <p:nvSpPr>
          <p:cNvPr id="7" name="Content Placeholder 2">
            <a:extLst>
              <a:ext uri="{FF2B5EF4-FFF2-40B4-BE49-F238E27FC236}">
                <a16:creationId xmlns:a16="http://schemas.microsoft.com/office/drawing/2014/main" id="{7470424A-1EEA-9548-A1A0-5664F4EDC1EC}"/>
              </a:ext>
            </a:extLst>
          </p:cNvPr>
          <p:cNvSpPr txBox="1">
            <a:spLocks/>
          </p:cNvSpPr>
          <p:nvPr/>
        </p:nvSpPr>
        <p:spPr>
          <a:xfrm>
            <a:off x="581192" y="3724834"/>
            <a:ext cx="11029615" cy="2250515"/>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Goal:  Achieve secure computation with very </a:t>
            </a:r>
            <a:r>
              <a:rPr lang="en-US" u="sng" dirty="0"/>
              <a:t>high throughput</a:t>
            </a:r>
            <a:r>
              <a:rPr lang="en-US" dirty="0"/>
              <a:t> on a fast network.</a:t>
            </a:r>
          </a:p>
          <a:p>
            <a:endParaRPr lang="en-US" dirty="0"/>
          </a:p>
          <a:p>
            <a:pPr lvl="1"/>
            <a:endParaRPr lang="en-US" dirty="0"/>
          </a:p>
        </p:txBody>
      </p:sp>
    </p:spTree>
    <p:extLst>
      <p:ext uri="{BB962C8B-B14F-4D97-AF65-F5344CB8AC3E}">
        <p14:creationId xmlns:p14="http://schemas.microsoft.com/office/powerpoint/2010/main" val="420998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1504-8374-7D4B-9B92-B6170790C2B7}"/>
              </a:ext>
            </a:extLst>
          </p:cNvPr>
          <p:cNvSpPr>
            <a:spLocks noGrp="1"/>
          </p:cNvSpPr>
          <p:nvPr>
            <p:ph type="title"/>
          </p:nvPr>
        </p:nvSpPr>
        <p:spPr/>
        <p:txBody>
          <a:bodyPr/>
          <a:lstStyle/>
          <a:p>
            <a:r>
              <a:rPr lang="en-US" dirty="0"/>
              <a:t>A New Protocol</a:t>
            </a:r>
          </a:p>
        </p:txBody>
      </p:sp>
      <p:sp>
        <p:nvSpPr>
          <p:cNvPr id="3" name="Content Placeholder 2">
            <a:extLst>
              <a:ext uri="{FF2B5EF4-FFF2-40B4-BE49-F238E27FC236}">
                <a16:creationId xmlns:a16="http://schemas.microsoft.com/office/drawing/2014/main" id="{75C08F4D-7B84-3E42-A080-25A733E503CB}"/>
              </a:ext>
            </a:extLst>
          </p:cNvPr>
          <p:cNvSpPr>
            <a:spLocks noGrp="1"/>
          </p:cNvSpPr>
          <p:nvPr>
            <p:ph idx="1"/>
          </p:nvPr>
        </p:nvSpPr>
        <p:spPr/>
        <p:txBody>
          <a:bodyPr/>
          <a:lstStyle/>
          <a:p>
            <a:r>
              <a:rPr lang="en-US" dirty="0"/>
              <a:t>Consider a secure </a:t>
            </a:r>
            <a:r>
              <a:rPr lang="en-US" b="1" dirty="0"/>
              <a:t>three-party</a:t>
            </a:r>
            <a:r>
              <a:rPr lang="en-US" dirty="0"/>
              <a:t> computation with the following assumptions:</a:t>
            </a:r>
          </a:p>
          <a:p>
            <a:pPr lvl="1"/>
            <a:r>
              <a:rPr lang="en-US" dirty="0"/>
              <a:t>Near optimal bandwidth</a:t>
            </a:r>
          </a:p>
          <a:p>
            <a:pPr lvl="1"/>
            <a:r>
              <a:rPr lang="en-US" dirty="0"/>
              <a:t>At most one corrupted party</a:t>
            </a:r>
          </a:p>
          <a:p>
            <a:pPr lvl="1"/>
            <a:r>
              <a:rPr lang="en-US" dirty="0"/>
              <a:t>Honest majority</a:t>
            </a:r>
          </a:p>
          <a:p>
            <a:r>
              <a:rPr lang="en-US" dirty="0"/>
              <a:t>Each party transmits only 1 bit per gate</a:t>
            </a:r>
          </a:p>
          <a:p>
            <a:pPr lvl="1"/>
            <a:endParaRPr lang="en-US" dirty="0"/>
          </a:p>
        </p:txBody>
      </p:sp>
    </p:spTree>
    <p:extLst>
      <p:ext uri="{BB962C8B-B14F-4D97-AF65-F5344CB8AC3E}">
        <p14:creationId xmlns:p14="http://schemas.microsoft.com/office/powerpoint/2010/main" val="206693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029A-8583-E54C-BA96-04DF9777785B}"/>
              </a:ext>
            </a:extLst>
          </p:cNvPr>
          <p:cNvSpPr>
            <a:spLocks noGrp="1"/>
          </p:cNvSpPr>
          <p:nvPr>
            <p:ph type="title"/>
          </p:nvPr>
        </p:nvSpPr>
        <p:spPr/>
        <p:txBody>
          <a:bodyPr/>
          <a:lstStyle/>
          <a:p>
            <a:r>
              <a:rPr lang="en-US" dirty="0"/>
              <a:t>Secret Sharing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50EB42-30A7-BE42-9EED-CA5C43BF1DE9}"/>
                  </a:ext>
                </a:extLst>
              </p:cNvPr>
              <p:cNvSpPr>
                <a:spLocks noGrp="1"/>
              </p:cNvSpPr>
              <p:nvPr>
                <p:ph idx="1"/>
              </p:nvPr>
            </p:nvSpPr>
            <p:spPr/>
            <p:txBody>
              <a:bodyPr>
                <a:normAutofit fontScale="85000" lnSpcReduction="10000"/>
              </a:bodyPr>
              <a:lstStyle/>
              <a:p>
                <a:r>
                  <a:rPr lang="en-US" dirty="0"/>
                  <a:t>Define a 2-out-of-3 secret sharing scheme </a:t>
                </a:r>
                <a14:m>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e>
                    </m:d>
                  </m:oMath>
                </a14:m>
                <a:endParaRPr lang="en-US" dirty="0"/>
              </a:p>
              <a:p>
                <a:r>
                  <a:rPr lang="en-US" dirty="0"/>
                  <a:t>Want to share the bit ‘v’</a:t>
                </a:r>
              </a:p>
              <a:p>
                <a:r>
                  <a:rPr lang="en-US" dirty="0"/>
                  <a:t>Dealer chooses 3 random bits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endParaRPr lang="en-US" dirty="0"/>
              </a:p>
              <a:p>
                <a:pPr lvl="1"/>
                <a:r>
                  <a:rPr lang="en-US" dirty="0"/>
                  <a:t>Ensure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ea typeface="Cambria Math" panose="02040503050406030204" pitchFamily="18" charset="0"/>
                  </a:rPr>
                  <a:t> </a:t>
                </a:r>
                <a14:m>
                  <m:oMath xmlns:m="http://schemas.openxmlformats.org/officeDocument/2006/math">
                    <m:nary>
                      <m:naryPr>
                        <m:chr m:val="⨁"/>
                        <m:subHide m:val="on"/>
                        <m:supHide m:val="on"/>
                        <m:ctrlPr>
                          <a:rPr lang="en-US" b="0" i="1">
                            <a:latin typeface="Cambria Math" panose="02040503050406030204" pitchFamily="18" charset="0"/>
                            <a:ea typeface="Cambria Math" panose="02040503050406030204" pitchFamily="18" charset="0"/>
                          </a:rPr>
                        </m:ctrlPr>
                      </m:naryP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e>
                    </m:nary>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e>
                    </m:nary>
                    <m:r>
                      <a:rPr lang="en-US" b="0" i="1" smtClean="0">
                        <a:latin typeface="Cambria Math" panose="02040503050406030204" pitchFamily="18" charset="0"/>
                        <a:ea typeface="Cambria Math" panose="02040503050406030204" pitchFamily="18" charset="0"/>
                      </a:rPr>
                      <m:t>=0</m:t>
                    </m:r>
                  </m:oMath>
                </a14:m>
                <a:r>
                  <a:rPr lang="en-US" dirty="0"/>
                  <a:t> </a:t>
                </a:r>
              </a:p>
              <a:p>
                <a:pPr marL="324000" lvl="1" indent="0">
                  <a:buNone/>
                </a:pPr>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𝑠h𝑎𝑟𝑒</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𝑝𝑎𝑖𝑟</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b="0" i="1" smtClean="0">
                              <a:latin typeface="Cambria Math" panose="02040503050406030204" pitchFamily="18" charset="0"/>
                            </a:rPr>
                            <m:t>2</m:t>
                          </m:r>
                        </m:sub>
                        <m:sup>
                          <m:r>
                            <a:rPr lang="en-US" i="1">
                              <a:latin typeface="Cambria Math" panose="02040503050406030204" pitchFamily="18" charset="0"/>
                            </a:rPr>
                            <m:t>′</m:t>
                          </m:r>
                        </m:sup>
                      </m:sSub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𝑠h𝑎𝑟𝑒</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𝑝𝑎𝑖𝑟</m:t>
                      </m:r>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e>
                      </m:d>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b="0" i="1" smtClean="0">
                              <a:latin typeface="Cambria Math" panose="02040503050406030204" pitchFamily="18" charset="0"/>
                            </a:rPr>
                            <m:t>3</m:t>
                          </m:r>
                        </m:sub>
                        <m:sup>
                          <m:r>
                            <a:rPr lang="en-US" i="1">
                              <a:latin typeface="Cambria Math" panose="02040503050406030204" pitchFamily="18" charset="0"/>
                            </a:rPr>
                            <m:t>′</m:t>
                          </m:r>
                        </m:sup>
                      </m:sSub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𝑠h𝑎𝑟𝑒</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𝑝𝑎𝑖𝑟</m:t>
                      </m:r>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m:t>
                              </m:r>
                            </m:sub>
                          </m:sSub>
                        </m:e>
                      </m:d>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oMath>
                  </m:oMathPara>
                </a14:m>
                <a:endParaRPr lang="en-US" dirty="0"/>
              </a:p>
              <a:p>
                <a:pPr marL="0" indent="0">
                  <a:buNone/>
                </a:pPr>
                <a:endParaRPr lang="en-US" dirty="0"/>
              </a:p>
              <a:p>
                <a:r>
                  <a:rPr lang="en-US" dirty="0"/>
                  <a:t>No single share reveals anything about </a:t>
                </a:r>
                <a:r>
                  <a:rPr lang="en-US" i="1" dirty="0"/>
                  <a:t>v</a:t>
                </a:r>
              </a:p>
              <a:p>
                <a:r>
                  <a:rPr lang="en-US" dirty="0"/>
                  <a:t>Two shares or more can reproduce </a:t>
                </a:r>
                <a:r>
                  <a:rPr lang="en-US" i="1" dirty="0"/>
                  <a:t>v</a:t>
                </a:r>
                <a:r>
                  <a:rPr lang="en-US" dirty="0"/>
                  <a:t> , e.g.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oMath>
                </a14:m>
                <a:endParaRPr lang="en-US" dirty="0"/>
              </a:p>
              <a:p>
                <a:endParaRPr lang="en-US" dirty="0"/>
              </a:p>
            </p:txBody>
          </p:sp>
        </mc:Choice>
        <mc:Fallback>
          <p:sp>
            <p:nvSpPr>
              <p:cNvPr id="3" name="Content Placeholder 2">
                <a:extLst>
                  <a:ext uri="{FF2B5EF4-FFF2-40B4-BE49-F238E27FC236}">
                    <a16:creationId xmlns:a16="http://schemas.microsoft.com/office/drawing/2014/main" id="{CC50EB42-30A7-BE42-9EED-CA5C43BF1DE9}"/>
                  </a:ext>
                </a:extLst>
              </p:cNvPr>
              <p:cNvSpPr>
                <a:spLocks noGrp="1" noRot="1" noChangeAspect="1" noMove="1" noResize="1" noEditPoints="1" noAdjustHandles="1" noChangeArrowheads="1" noChangeShapeType="1" noTextEdit="1"/>
              </p:cNvSpPr>
              <p:nvPr>
                <p:ph idx="1"/>
              </p:nvPr>
            </p:nvSpPr>
            <p:spPr>
              <a:blipFill>
                <a:blip r:embed="rId3"/>
                <a:stretch>
                  <a:fillRect t="-2778"/>
                </a:stretch>
              </a:blipFill>
            </p:spPr>
            <p:txBody>
              <a:bodyPr/>
              <a:lstStyle/>
              <a:p>
                <a:r>
                  <a:rPr lang="en-US">
                    <a:noFill/>
                  </a:rPr>
                  <a:t> </a:t>
                </a:r>
              </a:p>
            </p:txBody>
          </p:sp>
        </mc:Fallback>
      </mc:AlternateContent>
    </p:spTree>
    <p:extLst>
      <p:ext uri="{BB962C8B-B14F-4D97-AF65-F5344CB8AC3E}">
        <p14:creationId xmlns:p14="http://schemas.microsoft.com/office/powerpoint/2010/main" val="380923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6037-EC3C-C246-9601-D9DD1B73AF4D}"/>
              </a:ext>
            </a:extLst>
          </p:cNvPr>
          <p:cNvSpPr>
            <a:spLocks noGrp="1"/>
          </p:cNvSpPr>
          <p:nvPr>
            <p:ph type="title"/>
          </p:nvPr>
        </p:nvSpPr>
        <p:spPr>
          <a:xfrm>
            <a:off x="581192" y="702156"/>
            <a:ext cx="11029616" cy="1188720"/>
          </a:xfrm>
        </p:spPr>
        <p:txBody>
          <a:bodyPr/>
          <a:lstStyle/>
          <a:p>
            <a:r>
              <a:rPr lang="en-US" dirty="0"/>
              <a:t>AND Gates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3DD8DD-D0FE-0948-8D2E-ADB4E703C223}"/>
                  </a:ext>
                </a:extLst>
              </p:cNvPr>
              <p:cNvSpPr>
                <a:spLocks noGrp="1"/>
              </p:cNvSpPr>
              <p:nvPr>
                <p:ph idx="1"/>
              </p:nvPr>
            </p:nvSpPr>
            <p:spPr>
              <a:xfrm>
                <a:off x="581192" y="2340864"/>
                <a:ext cx="11029615" cy="3634486"/>
              </a:xfrm>
            </p:spPr>
            <p:txBody>
              <a:bodyPr/>
              <a:lstStyle/>
              <a:p>
                <a:pPr marL="0" indent="0">
                  <a:buNone/>
                </a:pPr>
                <a:r>
                  <a:rPr lang="en-US" dirty="0"/>
                  <a:t>Let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e>
                    </m:d>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e>
                    </m:d>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e>
                    </m:d>
                  </m:oMath>
                </a14:m>
                <a:r>
                  <a:rPr lang="en-US" dirty="0"/>
                  <a:t>  be the shares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oMath>
                </a14:m>
                <a:endParaRPr lang="en-US" dirty="0"/>
              </a:p>
              <a:p>
                <a:pPr marL="0" indent="0">
                  <a:buNone/>
                </a:pPr>
                <a:r>
                  <a:rPr lang="en-US" dirty="0"/>
                  <a:t>Let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e>
                    </m:d>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e>
                    </m:d>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3</m:t>
                            </m:r>
                          </m:sub>
                        </m:sSub>
                      </m:e>
                    </m:d>
                  </m:oMath>
                </a14:m>
                <a:r>
                  <a:rPr lang="en-US" dirty="0"/>
                  <a:t>  be the shares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oMath>
                </a14:m>
                <a:endParaRPr lang="en-US" dirty="0"/>
              </a:p>
              <a:p>
                <a:pPr marL="0" indent="0">
                  <a:buNone/>
                </a:pPr>
                <a:endParaRPr lang="en-US" dirty="0"/>
              </a:p>
              <a:p>
                <a:pPr marL="0" indent="0">
                  <a:buNone/>
                </a:pPr>
                <a:r>
                  <a:rPr lang="en-US" b="1" dirty="0"/>
                  <a:t>Compute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𝒗</m:t>
                        </m:r>
                      </m:e>
                      <m:sub>
                        <m:r>
                          <a:rPr lang="en-US" b="1" i="1">
                            <a:latin typeface="Cambria Math" panose="02040503050406030204" pitchFamily="18" charset="0"/>
                          </a:rPr>
                          <m:t>𝟏</m:t>
                        </m:r>
                      </m:sub>
                    </m:sSub>
                    <m:r>
                      <a:rPr lang="en-US" b="1" i="1" smtClean="0">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𝒗</m:t>
                        </m:r>
                      </m:e>
                      <m:sub>
                        <m:r>
                          <a:rPr lang="en-US" b="1" i="1">
                            <a:latin typeface="Cambria Math" panose="02040503050406030204" pitchFamily="18" charset="0"/>
                            <a:ea typeface="Cambria Math" panose="02040503050406030204" pitchFamily="18" charset="0"/>
                          </a:rPr>
                          <m:t>𝟐</m:t>
                        </m:r>
                      </m:sub>
                    </m:sSub>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2D3DD8DD-D0FE-0948-8D2E-ADB4E703C223}"/>
                  </a:ext>
                </a:extLst>
              </p:cNvPr>
              <p:cNvSpPr>
                <a:spLocks noGrp="1" noRot="1" noChangeAspect="1" noMove="1" noResize="1" noEditPoints="1" noAdjustHandles="1" noChangeArrowheads="1" noChangeShapeType="1" noTextEdit="1"/>
              </p:cNvSpPr>
              <p:nvPr>
                <p:ph idx="1"/>
              </p:nvPr>
            </p:nvSpPr>
            <p:spPr>
              <a:xfrm>
                <a:off x="581192" y="2340864"/>
                <a:ext cx="11029615" cy="3634486"/>
              </a:xfrm>
              <a:blipFill>
                <a:blip r:embed="rId3"/>
                <a:stretch>
                  <a:fillRect l="-4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78172D87-3650-344F-8E77-25AC4B3548B9}"/>
                  </a:ext>
                </a:extLst>
              </p:cNvPr>
              <p:cNvSpPr/>
              <p:nvPr/>
            </p:nvSpPr>
            <p:spPr>
              <a:xfrm>
                <a:off x="7594600" y="1263730"/>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1</m:t>
                          </m:r>
                        </m:sub>
                      </m:sSub>
                    </m:oMath>
                  </m:oMathPara>
                </a14:m>
                <a:endParaRPr lang="en-US" sz="2800" dirty="0"/>
              </a:p>
            </p:txBody>
          </p:sp>
        </mc:Choice>
        <mc:Fallback>
          <p:sp>
            <p:nvSpPr>
              <p:cNvPr id="5" name="Oval 4">
                <a:extLst>
                  <a:ext uri="{FF2B5EF4-FFF2-40B4-BE49-F238E27FC236}">
                    <a16:creationId xmlns:a16="http://schemas.microsoft.com/office/drawing/2014/main" id="{78172D87-3650-344F-8E77-25AC4B3548B9}"/>
                  </a:ext>
                </a:extLst>
              </p:cNvPr>
              <p:cNvSpPr>
                <a:spLocks noRot="1" noChangeAspect="1" noMove="1" noResize="1" noEditPoints="1" noAdjustHandles="1" noChangeArrowheads="1" noChangeShapeType="1" noTextEdit="1"/>
              </p:cNvSpPr>
              <p:nvPr/>
            </p:nvSpPr>
            <p:spPr>
              <a:xfrm>
                <a:off x="7594600" y="1263730"/>
                <a:ext cx="889000" cy="880364"/>
              </a:xfrm>
              <a:prstGeom prst="ellipse">
                <a:avLst/>
              </a:prstGeom>
              <a:blipFill>
                <a:blip r:embed="rId4"/>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val 5">
                <a:extLst>
                  <a:ext uri="{FF2B5EF4-FFF2-40B4-BE49-F238E27FC236}">
                    <a16:creationId xmlns:a16="http://schemas.microsoft.com/office/drawing/2014/main" id="{1EE2FAD1-236D-1342-939A-68DC42EE7137}"/>
                  </a:ext>
                </a:extLst>
              </p:cNvPr>
              <p:cNvSpPr/>
              <p:nvPr/>
            </p:nvSpPr>
            <p:spPr>
              <a:xfrm>
                <a:off x="9832807" y="1263730"/>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2</m:t>
                          </m:r>
                        </m:sub>
                      </m:sSub>
                    </m:oMath>
                  </m:oMathPara>
                </a14:m>
                <a:endParaRPr lang="en-US" sz="2800" dirty="0"/>
              </a:p>
            </p:txBody>
          </p:sp>
        </mc:Choice>
        <mc:Fallback>
          <p:sp>
            <p:nvSpPr>
              <p:cNvPr id="6" name="Oval 5">
                <a:extLst>
                  <a:ext uri="{FF2B5EF4-FFF2-40B4-BE49-F238E27FC236}">
                    <a16:creationId xmlns:a16="http://schemas.microsoft.com/office/drawing/2014/main" id="{1EE2FAD1-236D-1342-939A-68DC42EE7137}"/>
                  </a:ext>
                </a:extLst>
              </p:cNvPr>
              <p:cNvSpPr>
                <a:spLocks noRot="1" noChangeAspect="1" noMove="1" noResize="1" noEditPoints="1" noAdjustHandles="1" noChangeArrowheads="1" noChangeShapeType="1" noTextEdit="1"/>
              </p:cNvSpPr>
              <p:nvPr/>
            </p:nvSpPr>
            <p:spPr>
              <a:xfrm>
                <a:off x="9832807" y="1263730"/>
                <a:ext cx="889000" cy="880364"/>
              </a:xfrm>
              <a:prstGeom prst="ellipse">
                <a:avLst/>
              </a:prstGeom>
              <a:blipFill>
                <a:blip r:embed="rId5"/>
                <a:stretch>
                  <a:fillRect l="-27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FA7118AE-4212-AC48-8946-58848513B792}"/>
                  </a:ext>
                </a:extLst>
              </p:cNvPr>
              <p:cNvSpPr/>
              <p:nvPr/>
            </p:nvSpPr>
            <p:spPr>
              <a:xfrm>
                <a:off x="6705600" y="2806861"/>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oMath>
                  </m:oMathPara>
                </a14:m>
                <a:endParaRPr lang="en-US" sz="2800" dirty="0"/>
              </a:p>
            </p:txBody>
          </p:sp>
        </mc:Choice>
        <mc:Fallback>
          <p:sp>
            <p:nvSpPr>
              <p:cNvPr id="7" name="Oval 6">
                <a:extLst>
                  <a:ext uri="{FF2B5EF4-FFF2-40B4-BE49-F238E27FC236}">
                    <a16:creationId xmlns:a16="http://schemas.microsoft.com/office/drawing/2014/main" id="{FA7118AE-4212-AC48-8946-58848513B792}"/>
                  </a:ext>
                </a:extLst>
              </p:cNvPr>
              <p:cNvSpPr>
                <a:spLocks noRot="1" noChangeAspect="1" noMove="1" noResize="1" noEditPoints="1" noAdjustHandles="1" noChangeArrowheads="1" noChangeShapeType="1" noTextEdit="1"/>
              </p:cNvSpPr>
              <p:nvPr/>
            </p:nvSpPr>
            <p:spPr>
              <a:xfrm>
                <a:off x="6705600" y="2806861"/>
                <a:ext cx="889000" cy="880364"/>
              </a:xfrm>
              <a:prstGeom prst="ellipse">
                <a:avLst/>
              </a:prstGeom>
              <a:blipFill>
                <a:blip r:embed="rId6"/>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5DEF3311-9AB9-3E4A-B0E6-4BC3DE06AA1F}"/>
                  </a:ext>
                </a:extLst>
              </p:cNvPr>
              <p:cNvSpPr/>
              <p:nvPr/>
            </p:nvSpPr>
            <p:spPr>
              <a:xfrm>
                <a:off x="8713703" y="2806861"/>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2</m:t>
                          </m:r>
                        </m:sub>
                      </m:sSub>
                    </m:oMath>
                  </m:oMathPara>
                </a14:m>
                <a:endParaRPr lang="en-US" sz="2800" dirty="0"/>
              </a:p>
            </p:txBody>
          </p:sp>
        </mc:Choice>
        <mc:Fallback>
          <p:sp>
            <p:nvSpPr>
              <p:cNvPr id="8" name="Oval 7">
                <a:extLst>
                  <a:ext uri="{FF2B5EF4-FFF2-40B4-BE49-F238E27FC236}">
                    <a16:creationId xmlns:a16="http://schemas.microsoft.com/office/drawing/2014/main" id="{5DEF3311-9AB9-3E4A-B0E6-4BC3DE06AA1F}"/>
                  </a:ext>
                </a:extLst>
              </p:cNvPr>
              <p:cNvSpPr>
                <a:spLocks noRot="1" noChangeAspect="1" noMove="1" noResize="1" noEditPoints="1" noAdjustHandles="1" noChangeArrowheads="1" noChangeShapeType="1" noTextEdit="1"/>
              </p:cNvSpPr>
              <p:nvPr/>
            </p:nvSpPr>
            <p:spPr>
              <a:xfrm>
                <a:off x="8713703" y="2806861"/>
                <a:ext cx="889000" cy="880364"/>
              </a:xfrm>
              <a:prstGeom prst="ellipse">
                <a:avLst/>
              </a:prstGeom>
              <a:blipFill>
                <a:blip r:embed="rId7"/>
                <a:stretch>
                  <a:fillRect l="-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Oval 8">
                <a:extLst>
                  <a:ext uri="{FF2B5EF4-FFF2-40B4-BE49-F238E27FC236}">
                    <a16:creationId xmlns:a16="http://schemas.microsoft.com/office/drawing/2014/main" id="{9D37D735-0DA4-A846-8A46-B2ED28B73FDE}"/>
                  </a:ext>
                </a:extLst>
              </p:cNvPr>
              <p:cNvSpPr/>
              <p:nvPr/>
            </p:nvSpPr>
            <p:spPr>
              <a:xfrm>
                <a:off x="10721807" y="2806861"/>
                <a:ext cx="889000" cy="880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3</m:t>
                          </m:r>
                        </m:sub>
                      </m:sSub>
                    </m:oMath>
                  </m:oMathPara>
                </a14:m>
                <a:endParaRPr lang="en-US" sz="2800" dirty="0"/>
              </a:p>
            </p:txBody>
          </p:sp>
        </mc:Choice>
        <mc:Fallback>
          <p:sp>
            <p:nvSpPr>
              <p:cNvPr id="9" name="Oval 8">
                <a:extLst>
                  <a:ext uri="{FF2B5EF4-FFF2-40B4-BE49-F238E27FC236}">
                    <a16:creationId xmlns:a16="http://schemas.microsoft.com/office/drawing/2014/main" id="{9D37D735-0DA4-A846-8A46-B2ED28B73FDE}"/>
                  </a:ext>
                </a:extLst>
              </p:cNvPr>
              <p:cNvSpPr>
                <a:spLocks noRot="1" noChangeAspect="1" noMove="1" noResize="1" noEditPoints="1" noAdjustHandles="1" noChangeArrowheads="1" noChangeShapeType="1" noTextEdit="1"/>
              </p:cNvSpPr>
              <p:nvPr/>
            </p:nvSpPr>
            <p:spPr>
              <a:xfrm>
                <a:off x="10721807" y="2806861"/>
                <a:ext cx="889000" cy="880364"/>
              </a:xfrm>
              <a:prstGeom prst="ellipse">
                <a:avLst/>
              </a:prstGeom>
              <a:blipFill>
                <a:blip r:embed="rId8"/>
                <a:stretch>
                  <a:fillRect l="-1370"/>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910A1A43-6D33-FE4B-8FA6-D18652BD63EB}"/>
              </a:ext>
            </a:extLst>
          </p:cNvPr>
          <p:cNvCxnSpPr>
            <a:cxnSpLocks/>
            <a:stCxn id="5" idx="4"/>
            <a:endCxn id="7" idx="0"/>
          </p:cNvCxnSpPr>
          <p:nvPr/>
        </p:nvCxnSpPr>
        <p:spPr>
          <a:xfrm flipH="1">
            <a:off x="7150100" y="2144094"/>
            <a:ext cx="889000"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63125E5-6BB7-AD45-A3BE-8C124CA58590}"/>
              </a:ext>
            </a:extLst>
          </p:cNvPr>
          <p:cNvCxnSpPr>
            <a:stCxn id="5" idx="4"/>
            <a:endCxn id="8" idx="0"/>
          </p:cNvCxnSpPr>
          <p:nvPr/>
        </p:nvCxnSpPr>
        <p:spPr>
          <a:xfrm>
            <a:off x="8039100" y="2144094"/>
            <a:ext cx="1119103"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855FFD-7A01-5E46-926C-C9E814CAF030}"/>
              </a:ext>
            </a:extLst>
          </p:cNvPr>
          <p:cNvCxnSpPr>
            <a:stCxn id="5" idx="4"/>
            <a:endCxn id="9" idx="0"/>
          </p:cNvCxnSpPr>
          <p:nvPr/>
        </p:nvCxnSpPr>
        <p:spPr>
          <a:xfrm>
            <a:off x="8039100" y="2144094"/>
            <a:ext cx="3127207"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521B02-3E52-F34F-9D2D-1DA2699B1D35}"/>
              </a:ext>
            </a:extLst>
          </p:cNvPr>
          <p:cNvCxnSpPr>
            <a:stCxn id="6" idx="4"/>
            <a:endCxn id="7" idx="0"/>
          </p:cNvCxnSpPr>
          <p:nvPr/>
        </p:nvCxnSpPr>
        <p:spPr>
          <a:xfrm flipH="1">
            <a:off x="7150100" y="2144094"/>
            <a:ext cx="3127207"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2ADCBE1-92F1-1040-8F8B-A91F32C3AF15}"/>
              </a:ext>
            </a:extLst>
          </p:cNvPr>
          <p:cNvCxnSpPr>
            <a:stCxn id="6" idx="4"/>
            <a:endCxn id="8" idx="0"/>
          </p:cNvCxnSpPr>
          <p:nvPr/>
        </p:nvCxnSpPr>
        <p:spPr>
          <a:xfrm flipH="1">
            <a:off x="9158203" y="2144094"/>
            <a:ext cx="1119104"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64E586-BE27-DA4E-B1E8-680987B639EB}"/>
              </a:ext>
            </a:extLst>
          </p:cNvPr>
          <p:cNvCxnSpPr>
            <a:stCxn id="6" idx="4"/>
            <a:endCxn id="9" idx="0"/>
          </p:cNvCxnSpPr>
          <p:nvPr/>
        </p:nvCxnSpPr>
        <p:spPr>
          <a:xfrm>
            <a:off x="10277307" y="2144094"/>
            <a:ext cx="889000" cy="66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556743"/>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4759</TotalTime>
  <Words>1396</Words>
  <Application>Microsoft Macintosh PowerPoint</Application>
  <PresentationFormat>Widescreen</PresentationFormat>
  <Paragraphs>147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Gill Sans MT</vt:lpstr>
      <vt:lpstr>Wingdings 2</vt:lpstr>
      <vt:lpstr>DividendVTI</vt:lpstr>
      <vt:lpstr>A New Protocol For Multi-party Computation</vt:lpstr>
      <vt:lpstr>What is secure multi-party computation (mpc)? </vt:lpstr>
      <vt:lpstr>The BGW Protocol</vt:lpstr>
      <vt:lpstr>PowerPoint Presentation</vt:lpstr>
      <vt:lpstr>PowerPoint Presentation</vt:lpstr>
      <vt:lpstr>Algorithm Compromise</vt:lpstr>
      <vt:lpstr>A New Protocol</vt:lpstr>
      <vt:lpstr>Secret Sharing</vt:lpstr>
      <vt:lpstr>AND Gates</vt:lpstr>
      <vt:lpstr>AND GATES – STEP 1</vt:lpstr>
      <vt:lpstr>AND GATES – STEP 2</vt:lpstr>
      <vt:lpstr>XOR Gates</vt:lpstr>
      <vt:lpstr>Applications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High-Throughput Semi-Honest Secure Three-Party Computation with an Honest Majority</dc:title>
  <dc:creator>Lossef, Sean</dc:creator>
  <cp:lastModifiedBy>Lossef, Sean</cp:lastModifiedBy>
  <cp:revision>20</cp:revision>
  <cp:lastPrinted>2019-12-12T20:02:15Z</cp:lastPrinted>
  <dcterms:created xsi:type="dcterms:W3CDTF">2019-12-09T13:42:55Z</dcterms:created>
  <dcterms:modified xsi:type="dcterms:W3CDTF">2019-12-12T21:01:56Z</dcterms:modified>
</cp:coreProperties>
</file>