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54"/>
  </p:normalViewPr>
  <p:slideViewPr>
    <p:cSldViewPr snapToGrid="0" snapToObjects="1">
      <p:cViewPr varScale="1">
        <p:scale>
          <a:sx n="84" d="100"/>
          <a:sy n="84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‘Give me some credit’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Predicting Delinquency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Sean Anthony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547" y="614478"/>
            <a:ext cx="88114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Project Summary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Objectives: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To build a model that borrowers can use to help make the best financial decisions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To more accurately assess the risks this bank faces with each unique future lending opportunity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5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170121"/>
            <a:ext cx="106538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Description </a:t>
            </a:r>
            <a:r>
              <a:rPr lang="en-US" sz="2400" b="1" dirty="0" smtClean="0"/>
              <a:t>(datasets)</a:t>
            </a:r>
          </a:p>
          <a:p>
            <a:endParaRPr lang="en-US" sz="2000" b="1" dirty="0"/>
          </a:p>
          <a:p>
            <a:r>
              <a:rPr lang="en-US" sz="2000" b="1" dirty="0" smtClean="0"/>
              <a:t>Training Dataset: 150,000 observations of 12 variables</a:t>
            </a:r>
          </a:p>
          <a:p>
            <a:r>
              <a:rPr lang="en-US" sz="2000" b="1" dirty="0" smtClean="0"/>
              <a:t>Test Dataset: 101,503 observations of 12 variables</a:t>
            </a:r>
          </a:p>
          <a:p>
            <a:endParaRPr lang="en-US" sz="2000" b="1" dirty="0"/>
          </a:p>
          <a:p>
            <a:r>
              <a:rPr lang="en-US" sz="2000" b="1" dirty="0"/>
              <a:t>Variables: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‘id’ &lt;- Subject ID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</a:t>
            </a:r>
            <a:r>
              <a:rPr lang="en-US" sz="2000" b="1" dirty="0" err="1"/>
              <a:t>delinq</a:t>
            </a:r>
            <a:r>
              <a:rPr lang="en-US" sz="2000" b="1" dirty="0"/>
              <a:t>’ &lt;- outcome variable; binary; whether a person has experience seriously </a:t>
            </a:r>
            <a:r>
              <a:rPr lang="en-US" sz="2000" b="1" dirty="0" err="1"/>
              <a:t>deliquency</a:t>
            </a:r>
            <a:r>
              <a:rPr lang="en-US" sz="2000" b="1" dirty="0"/>
              <a:t> in past 90 days (1, 0)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’rev </a:t>
            </a:r>
            <a:r>
              <a:rPr lang="en-US" sz="2000" b="1" dirty="0" err="1"/>
              <a:t>util</a:t>
            </a:r>
            <a:r>
              <a:rPr lang="en-US" sz="2000" b="1" dirty="0"/>
              <a:t>’ &lt;- total balance of all credit (excluding real estate) / sum of credit limits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‘age’ &lt;- age of subject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‘past30’ &lt;- # of times person has been 30 days delinquent 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’past60’ &lt;- # of times person has been 60 days delinquent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’past90’ &lt;- # of times person has been 90 days delinquent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</a:t>
            </a:r>
            <a:r>
              <a:rPr lang="en-US" sz="2000" b="1" dirty="0" err="1"/>
              <a:t>debt_ratio</a:t>
            </a:r>
            <a:r>
              <a:rPr lang="en-US" sz="2000" b="1" dirty="0"/>
              <a:t>’ &lt;- monthly debt / monthly gross income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’</a:t>
            </a:r>
            <a:r>
              <a:rPr lang="en-US" sz="2000" b="1" dirty="0" err="1"/>
              <a:t>monthly_inc</a:t>
            </a:r>
            <a:r>
              <a:rPr lang="en-US" sz="2000" b="1" dirty="0"/>
              <a:t>’ &lt;- monthly income 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</a:t>
            </a:r>
            <a:r>
              <a:rPr lang="en-US" sz="2000" b="1" dirty="0" err="1"/>
              <a:t>open_lines</a:t>
            </a:r>
            <a:r>
              <a:rPr lang="en-US" sz="2000" b="1" dirty="0"/>
              <a:t> &lt;- # of open loans and lines of credit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</a:t>
            </a:r>
            <a:r>
              <a:rPr lang="en-US" sz="2000" b="1" dirty="0" err="1"/>
              <a:t>re_lines</a:t>
            </a:r>
            <a:r>
              <a:rPr lang="en-US" sz="2000" b="1" dirty="0"/>
              <a:t>’ &lt;- # of real estate lines of credit</a:t>
            </a:r>
          </a:p>
          <a:p>
            <a:pPr marL="457200" indent="-457200">
              <a:buAutoNum type="arabicParenR"/>
            </a:pPr>
            <a:r>
              <a:rPr lang="en-US" sz="2000" b="1" dirty="0"/>
              <a:t>‘depend’ &lt;- # of dependents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502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361507"/>
            <a:ext cx="105900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Wrangling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Issues faced:</a:t>
            </a:r>
          </a:p>
          <a:p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Outliers: Dealt with by either deleting observations, or imputing values based on    		    relevant data</a:t>
            </a:r>
          </a:p>
          <a:p>
            <a:pPr marL="342900" indent="-342900">
              <a:buFontTx/>
              <a:buChar char="-"/>
            </a:pPr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Missing Values: Dealt with by either deleting observations, or changing values 						based on obvious data entry mistakes</a:t>
            </a:r>
          </a:p>
          <a:p>
            <a:r>
              <a:rPr lang="en-US" sz="2000" b="1" dirty="0"/>
              <a:t>	</a:t>
            </a:r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017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5544" y="531628"/>
            <a:ext cx="105474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Variable/Model Selection</a:t>
            </a:r>
          </a:p>
          <a:p>
            <a:endParaRPr lang="en-US" sz="2000" dirty="0"/>
          </a:p>
          <a:p>
            <a:r>
              <a:rPr lang="en-US" sz="2000" b="1" dirty="0" smtClean="0"/>
              <a:t>Study correlation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- Looked at the correlation between all pairs of  variables in the training dataset </a:t>
            </a:r>
          </a:p>
          <a:p>
            <a:endParaRPr lang="en-US" sz="2000" b="1" dirty="0"/>
          </a:p>
          <a:p>
            <a:r>
              <a:rPr lang="en-US" sz="2000" b="1" dirty="0" smtClean="0"/>
              <a:t>	- The highest correlation with the outcome variable = ‘past90’</a:t>
            </a:r>
          </a:p>
          <a:p>
            <a:endParaRPr lang="en-US" sz="2000" b="1" dirty="0"/>
          </a:p>
          <a:p>
            <a:r>
              <a:rPr lang="en-US" sz="2000" b="1" dirty="0" smtClean="0"/>
              <a:t>Logistic Regression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 smtClean="0"/>
              <a:t>	- Due to working with a binary outcome variable, a multitude of independent  	  	  variables, and a general lack of computing power for more complex methods, 	  this analytical method was chosen. </a:t>
            </a:r>
          </a:p>
        </p:txBody>
      </p:sp>
    </p:spTree>
    <p:extLst>
      <p:ext uri="{BB962C8B-B14F-4D97-AF65-F5344CB8AC3E}">
        <p14:creationId xmlns:p14="http://schemas.microsoft.com/office/powerpoint/2010/main" val="8196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164080"/>
            <a:ext cx="8343900" cy="4090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609" y="304800"/>
            <a:ext cx="108137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1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a univariate model, ‘past90’ &amp; ‘</a:t>
            </a:r>
            <a:r>
              <a:rPr lang="en-US" sz="2000" b="1" dirty="0" err="1" smtClean="0"/>
              <a:t>delinq</a:t>
            </a:r>
            <a:r>
              <a:rPr lang="en-US" sz="2000" b="1" dirty="0" smtClean="0"/>
              <a:t>’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AUC: 0.6469294</a:t>
            </a:r>
          </a:p>
        </p:txBody>
      </p:sp>
    </p:spTree>
    <p:extLst>
      <p:ext uri="{BB962C8B-B14F-4D97-AF65-F5344CB8AC3E}">
        <p14:creationId xmlns:p14="http://schemas.microsoft.com/office/powerpoint/2010/main" val="11990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2270760"/>
            <a:ext cx="8343900" cy="3959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365760"/>
            <a:ext cx="10622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2</a:t>
            </a:r>
            <a:endParaRPr lang="en-US" dirty="0" smtClean="0"/>
          </a:p>
          <a:p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1005840"/>
            <a:ext cx="10957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a bivariate model, with ‘past90’, ‘</a:t>
            </a:r>
            <a:r>
              <a:rPr lang="en-US" sz="2000" b="1" dirty="0" err="1"/>
              <a:t>rev_util</a:t>
            </a:r>
            <a:r>
              <a:rPr lang="en-US" sz="2000" b="1" dirty="0"/>
              <a:t>’ &amp; ‘</a:t>
            </a:r>
            <a:r>
              <a:rPr lang="en-US" sz="2000" b="1" dirty="0" err="1"/>
              <a:t>delinq</a:t>
            </a:r>
            <a:r>
              <a:rPr lang="en-US" sz="2000" b="1" dirty="0"/>
              <a:t>’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AUC: 0.8074688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4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274320"/>
            <a:ext cx="10927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3</a:t>
            </a:r>
          </a:p>
          <a:p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a multivariate model, with ‘past90’, ‘</a:t>
            </a:r>
            <a:r>
              <a:rPr lang="en-US" sz="2000" b="1" dirty="0" err="1" smtClean="0"/>
              <a:t>rev_util</a:t>
            </a:r>
            <a:r>
              <a:rPr lang="en-US" sz="2000" b="1" dirty="0" smtClean="0"/>
              <a:t>’, ‘past30’, ‘past60’ &amp; ‘</a:t>
            </a:r>
            <a:r>
              <a:rPr lang="en-US" sz="2000" b="1" dirty="0" err="1" smtClean="0"/>
              <a:t>delinq</a:t>
            </a:r>
            <a:r>
              <a:rPr lang="en-US" sz="2000" b="1" dirty="0" smtClean="0"/>
              <a:t>’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AUC: 0.8421454 </a:t>
            </a: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60" y="2258059"/>
            <a:ext cx="8811260" cy="37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487680"/>
            <a:ext cx="109880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Summary and Recommendation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Past delinquency gives a good indication for possible future delinquency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In addition, a subject’s revolving utilization will provide additional accuracy</a:t>
            </a:r>
          </a:p>
          <a:p>
            <a:pPr marL="342900" indent="-342900">
              <a:buFontTx/>
              <a:buChar char="-"/>
            </a:pPr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b="1" dirty="0" smtClean="0"/>
              <a:t>Provided with more computing power, using more complex methods, such as cluster analysis, could provide a more accurate prediction</a:t>
            </a:r>
          </a:p>
        </p:txBody>
      </p:sp>
    </p:spTree>
    <p:extLst>
      <p:ext uri="{BB962C8B-B14F-4D97-AF65-F5344CB8AC3E}">
        <p14:creationId xmlns:p14="http://schemas.microsoft.com/office/powerpoint/2010/main" val="3632609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337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‘Give me some credit’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‘Give me some credit’  </dc:title>
  <dc:creator>Sean Anthony</dc:creator>
  <cp:lastModifiedBy>Sean Anthony</cp:lastModifiedBy>
  <cp:revision>14</cp:revision>
  <dcterms:created xsi:type="dcterms:W3CDTF">2016-05-09T01:11:00Z</dcterms:created>
  <dcterms:modified xsi:type="dcterms:W3CDTF">2016-05-09T02:39:38Z</dcterms:modified>
</cp:coreProperties>
</file>