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5" r:id="rId7"/>
    <p:sldId id="264" r:id="rId8"/>
    <p:sldId id="261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6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anm\Documents\Python\Business_Project\NYLibrary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flanm\Documents\Python\Business_Project\NYLibrary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[NYLibrary Data.xlsx]Summary Statistics!PivotTable13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Most Registered borrowers go to a Library with &gt;1000 paid staff</a:t>
            </a:r>
          </a:p>
        </c:rich>
      </c:tx>
      <c:layout>
        <c:manualLayout>
          <c:xMode val="edge"/>
          <c:yMode val="edge"/>
          <c:x val="0.33879750085587129"/>
          <c:y val="4.63882603465876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'Summary Statistics'!$B$122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'Summary Statistics'!$A$123:$A$141</c:f>
              <c:strCache>
                <c:ptCount val="18"/>
                <c:pt idx="0">
                  <c:v>0-10</c:v>
                </c:pt>
                <c:pt idx="1">
                  <c:v>10-20</c:v>
                </c:pt>
                <c:pt idx="2">
                  <c:v>20-30</c:v>
                </c:pt>
                <c:pt idx="3">
                  <c:v>30-40</c:v>
                </c:pt>
                <c:pt idx="4">
                  <c:v>40-50</c:v>
                </c:pt>
                <c:pt idx="5">
                  <c:v>50-60</c:v>
                </c:pt>
                <c:pt idx="6">
                  <c:v>60-70</c:v>
                </c:pt>
                <c:pt idx="7">
                  <c:v>70-80</c:v>
                </c:pt>
                <c:pt idx="8">
                  <c:v>80-90</c:v>
                </c:pt>
                <c:pt idx="9">
                  <c:v>90-100</c:v>
                </c:pt>
                <c:pt idx="10">
                  <c:v>110-120</c:v>
                </c:pt>
                <c:pt idx="11">
                  <c:v>130-140</c:v>
                </c:pt>
                <c:pt idx="12">
                  <c:v>150-160</c:v>
                </c:pt>
                <c:pt idx="13">
                  <c:v>180-190</c:v>
                </c:pt>
                <c:pt idx="14">
                  <c:v>230-240</c:v>
                </c:pt>
                <c:pt idx="15">
                  <c:v>1090-1100</c:v>
                </c:pt>
                <c:pt idx="16">
                  <c:v>1320-1330</c:v>
                </c:pt>
                <c:pt idx="17">
                  <c:v>2190-2200</c:v>
                </c:pt>
              </c:strCache>
            </c:strRef>
          </c:cat>
          <c:val>
            <c:numRef>
              <c:f>'Summary Statistics'!$B$123:$B$141</c:f>
              <c:numCache>
                <c:formatCode>General</c:formatCode>
                <c:ptCount val="18"/>
                <c:pt idx="0">
                  <c:v>1313688</c:v>
                </c:pt>
                <c:pt idx="1">
                  <c:v>975756</c:v>
                </c:pt>
                <c:pt idx="2">
                  <c:v>775243</c:v>
                </c:pt>
                <c:pt idx="3">
                  <c:v>661012</c:v>
                </c:pt>
                <c:pt idx="4">
                  <c:v>489479</c:v>
                </c:pt>
                <c:pt idx="5">
                  <c:v>360746</c:v>
                </c:pt>
                <c:pt idx="6">
                  <c:v>80040</c:v>
                </c:pt>
                <c:pt idx="7">
                  <c:v>229649</c:v>
                </c:pt>
                <c:pt idx="8">
                  <c:v>125065</c:v>
                </c:pt>
                <c:pt idx="9">
                  <c:v>101123</c:v>
                </c:pt>
                <c:pt idx="10">
                  <c:v>177444</c:v>
                </c:pt>
                <c:pt idx="11">
                  <c:v>60563</c:v>
                </c:pt>
                <c:pt idx="12">
                  <c:v>53911</c:v>
                </c:pt>
                <c:pt idx="13">
                  <c:v>136045</c:v>
                </c:pt>
                <c:pt idx="14">
                  <c:v>111247</c:v>
                </c:pt>
                <c:pt idx="15">
                  <c:v>1633433</c:v>
                </c:pt>
                <c:pt idx="16">
                  <c:v>1455250</c:v>
                </c:pt>
                <c:pt idx="17">
                  <c:v>2552760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43-480E-B1F5-C161FE037C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565479432"/>
        <c:axId val="565480088"/>
      </c:barChart>
      <c:catAx>
        <c:axId val="565479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</a:t>
                </a:r>
                <a:r>
                  <a:rPr lang="en-US" baseline="0"/>
                  <a:t> Paid staff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54251693301906345"/>
              <c:y val="0.96679614071736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480088"/>
        <c:crosses val="autoZero"/>
        <c:auto val="1"/>
        <c:lblAlgn val="ctr"/>
        <c:lblOffset val="100"/>
        <c:noMultiLvlLbl val="0"/>
      </c:catAx>
      <c:valAx>
        <c:axId val="565480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of registered Borrowers</a:t>
                </a:r>
              </a:p>
            </c:rich>
          </c:tx>
          <c:layout>
            <c:manualLayout>
              <c:xMode val="edge"/>
              <c:yMode val="edge"/>
              <c:x val="3.1454220396363496E-2"/>
              <c:y val="3.810529083238304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479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[NYLibrary Data.xlsx]Summary Statistics!PivotTable9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Nearly</a:t>
            </a:r>
            <a:r>
              <a:rPr lang="en-US" baseline="0"/>
              <a:t> all NY libraries have &lt; 10,00 registered borrowers</a:t>
            </a:r>
            <a:endParaRPr lang="en-US"/>
          </a:p>
        </c:rich>
      </c:tx>
      <c:layout>
        <c:manualLayout>
          <c:xMode val="edge"/>
          <c:yMode val="edge"/>
          <c:x val="0.28924896747201545"/>
          <c:y val="9.66051295655424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'Summary Statistics'!$B$68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'Summary Statistics'!$A$69:$A$92</c:f>
              <c:strCache>
                <c:ptCount val="23"/>
                <c:pt idx="0">
                  <c:v>0-4999</c:v>
                </c:pt>
                <c:pt idx="1">
                  <c:v>5000-9999</c:v>
                </c:pt>
                <c:pt idx="2">
                  <c:v>10000-14999</c:v>
                </c:pt>
                <c:pt idx="3">
                  <c:v>15000-19999</c:v>
                </c:pt>
                <c:pt idx="4">
                  <c:v>20000-24999</c:v>
                </c:pt>
                <c:pt idx="5">
                  <c:v>25000-29999</c:v>
                </c:pt>
                <c:pt idx="6">
                  <c:v>30000-34999</c:v>
                </c:pt>
                <c:pt idx="7">
                  <c:v>35000-39999</c:v>
                </c:pt>
                <c:pt idx="8">
                  <c:v>40000-44999</c:v>
                </c:pt>
                <c:pt idx="9">
                  <c:v>45000-49999</c:v>
                </c:pt>
                <c:pt idx="10">
                  <c:v>50000-54999</c:v>
                </c:pt>
                <c:pt idx="11">
                  <c:v>55000-59999</c:v>
                </c:pt>
                <c:pt idx="12">
                  <c:v>60000-64999</c:v>
                </c:pt>
                <c:pt idx="13">
                  <c:v>65000-69999</c:v>
                </c:pt>
                <c:pt idx="14">
                  <c:v>70000-74999</c:v>
                </c:pt>
                <c:pt idx="15">
                  <c:v>75000-79999</c:v>
                </c:pt>
                <c:pt idx="16">
                  <c:v>85000-89999</c:v>
                </c:pt>
                <c:pt idx="17">
                  <c:v>90000-94999</c:v>
                </c:pt>
                <c:pt idx="18">
                  <c:v>110000-114999</c:v>
                </c:pt>
                <c:pt idx="19">
                  <c:v>135000-139999</c:v>
                </c:pt>
                <c:pt idx="20">
                  <c:v>1455000-1459999</c:v>
                </c:pt>
                <c:pt idx="21">
                  <c:v>1630000-1634999</c:v>
                </c:pt>
                <c:pt idx="22">
                  <c:v>2550000-2554999</c:v>
                </c:pt>
              </c:strCache>
            </c:strRef>
          </c:cat>
          <c:val>
            <c:numRef>
              <c:f>'Summary Statistics'!$B$69:$B$92</c:f>
              <c:numCache>
                <c:formatCode>General</c:formatCode>
                <c:ptCount val="23"/>
                <c:pt idx="0">
                  <c:v>475</c:v>
                </c:pt>
                <c:pt idx="1">
                  <c:v>113</c:v>
                </c:pt>
                <c:pt idx="2">
                  <c:v>56</c:v>
                </c:pt>
                <c:pt idx="3">
                  <c:v>32</c:v>
                </c:pt>
                <c:pt idx="4">
                  <c:v>27</c:v>
                </c:pt>
                <c:pt idx="5">
                  <c:v>14</c:v>
                </c:pt>
                <c:pt idx="6">
                  <c:v>9</c:v>
                </c:pt>
                <c:pt idx="7">
                  <c:v>7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3-4231-8793-A9DDDC0A9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2146352"/>
        <c:axId val="1402148320"/>
      </c:barChart>
      <c:catAx>
        <c:axId val="1402146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</a:t>
                </a:r>
                <a:r>
                  <a:rPr lang="en-US" baseline="0"/>
                  <a:t> registered borrowers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148320"/>
        <c:crosses val="autoZero"/>
        <c:auto val="1"/>
        <c:lblAlgn val="ctr"/>
        <c:lblOffset val="100"/>
        <c:noMultiLvlLbl val="0"/>
      </c:catAx>
      <c:valAx>
        <c:axId val="140214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</a:t>
                </a:r>
                <a:r>
                  <a:rPr lang="en-US" baseline="0"/>
                  <a:t> Libraries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146352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287D-F9AE-506D-F882-B4FE68FC7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9B48C-71F7-F5A6-9832-CD12CB991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5C22E-FD33-08F3-E4D2-8A1E6994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8AC-59E4-4FB2-BF1A-15C6E8B119B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A9F63-D6A8-80EE-9163-1D778657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3505-3F0D-E061-FC2A-EB53686C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F6EE-7939-4791-8881-CFF6D9F7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3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AD9C-542E-DCFE-72E1-40E0B7B8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6A200-B013-B7F6-E7D1-E2E032B96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4158C-C440-AF54-F5D2-6A68700C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8AC-59E4-4FB2-BF1A-15C6E8B119B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A451-2276-63A4-E6CB-7B874314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75A84-0A74-6F33-A025-B27E053C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F6EE-7939-4791-8881-CFF6D9F7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3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5433B-C701-8478-044C-4AD3D9A02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F30E3-B884-BF64-A8E9-5965CBEBF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9B396-A558-EFC4-8E33-E0CB7E78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8AC-59E4-4FB2-BF1A-15C6E8B119B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C1F80-74BC-5F37-B712-D49D0ABD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773EE-D8CC-4785-F647-C00EF263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F6EE-7939-4791-8881-CFF6D9F7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0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AEB9-189D-ED5E-ED1B-148080BD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861D-2E94-3C64-A719-ABED13C3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688D-A2BC-7759-AADD-A3E90CC6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8AC-59E4-4FB2-BF1A-15C6E8B119B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33FC0-9394-D88B-BF00-8716B3B3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E4636-18CC-043C-72BB-15007054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F6EE-7939-4791-8881-CFF6D9F7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8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A8B9-FF6A-F629-B827-4DECE2D3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CF071-C3D5-66CA-B0BA-F4FE9F20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C74A7-7DEF-79A8-64D5-1C372A45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8AC-59E4-4FB2-BF1A-15C6E8B119B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615FD-8761-262D-4453-DDA485EC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08646-3829-B7EF-A1A6-169E1CD2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F6EE-7939-4791-8881-CFF6D9F7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5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3E83-2440-8F34-8734-B8B79FA4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DBDE1-8B16-2831-72DA-DE53E5468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CD8D4-E5C9-1617-8619-573710268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E4E7E-E76C-0858-FFB8-412A01AE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8AC-59E4-4FB2-BF1A-15C6E8B119B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25D12-A484-7F72-84B6-14CEEF67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F2D09-9639-21DF-2703-F4A806E9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F6EE-7939-4791-8881-CFF6D9F7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6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5A18-682A-FDE8-0A64-AD7825D0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7522-4851-BBA0-1C14-6053E30EF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676AD-CD67-19EE-9875-54DC2A0F4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E8460-33EF-E981-BF8C-738749AAF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DB258-158E-FD97-73A0-1262477B4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1EB26-548F-C1C5-104F-5F6CD12F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8AC-59E4-4FB2-BF1A-15C6E8B119B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A937C-66CE-96D1-20FA-8FDFE594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27154-63FA-DA2D-58AD-7625F143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F6EE-7939-4791-8881-CFF6D9F7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339C-0E5F-D792-A9F8-902E522D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5DBB2-547C-6AB9-B836-E301A44CB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8AC-59E4-4FB2-BF1A-15C6E8B119B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C998E-E6FD-AE5C-E80C-DE957AB4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1E66A-D053-9FA4-3289-FFD77C94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F6EE-7939-4791-8881-CFF6D9F7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4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53995-ADD6-50D6-6910-2D78B209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8AC-59E4-4FB2-BF1A-15C6E8B119B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AB449-8696-A827-7536-A1146E1A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54338-9D34-864B-B23D-D98065FF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F6EE-7939-4791-8881-CFF6D9F7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BDC1-6D22-5AC6-9A78-E68543DA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9A8E-065C-4294-B15B-8F8C1883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2532D-B896-3F81-5FD5-E173DE218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908EC-9A7D-4070-D4D4-FBD5A73F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8AC-59E4-4FB2-BF1A-15C6E8B119B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F0674-C1B8-28A9-E89A-AA9F9A9D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E06EE-E0D2-BF79-1EA2-45BF6BD9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F6EE-7939-4791-8881-CFF6D9F7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8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15DE-4CC9-FD20-948C-AB3E3065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5E040-86AB-DCC3-F3D2-06D67435D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575DC-ECD3-B467-4536-830142AE8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D93EC-3795-C605-E61E-930337E7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F8AC-59E4-4FB2-BF1A-15C6E8B119B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F77F1-F75E-1254-0AE3-CB55FFDF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1D6F5-D409-8FF9-110D-3C25A2DB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F6EE-7939-4791-8881-CFF6D9F7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9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24C05-74B8-91B1-07D4-49181BC8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1F9E4-B7D4-F189-00BE-BB923182A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C717-D10E-00B8-9A46-68ACAA395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5F8AC-59E4-4FB2-BF1A-15C6E8B119B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3AE84-A44F-DEB7-F660-E187A4F33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C7A7-7FFB-9F83-6C0E-2D9DFF7C7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EF6EE-7939-4791-8881-CFF6D9F7E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FD903-FDAD-A459-599F-A5C2CD24C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900" dirty="0"/>
              <a:t>Analyzing trends in New York Libraries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C5390-43BA-5A4E-E59B-2D351F823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Sean Flanagan</a:t>
            </a:r>
          </a:p>
        </p:txBody>
      </p:sp>
    </p:spTree>
    <p:extLst>
      <p:ext uri="{BB962C8B-B14F-4D97-AF65-F5344CB8AC3E}">
        <p14:creationId xmlns:p14="http://schemas.microsoft.com/office/powerpoint/2010/main" val="278585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612CD-3B79-9B0C-B002-AACCCEBF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CD835-2000-3137-B718-BDD20E368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Diversity in size and audience</a:t>
            </a:r>
          </a:p>
          <a:p>
            <a:endParaRPr lang="en-US" sz="2000"/>
          </a:p>
          <a:p>
            <a:r>
              <a:rPr lang="en-US" sz="2000"/>
              <a:t>Lots more data and explanation</a:t>
            </a:r>
          </a:p>
          <a:p>
            <a:endParaRPr lang="en-US" sz="2000"/>
          </a:p>
          <a:p>
            <a:r>
              <a:rPr lang="en-US" sz="2000"/>
              <a:t>NYC…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95D61294-19DE-73C7-9C4E-EFA145C0F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0980" y="1782981"/>
            <a:ext cx="4361892" cy="436189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000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2A898-6C36-1F3F-2F6A-DB68C3A4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0" y="1188637"/>
            <a:ext cx="3837925" cy="448072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What’s the angle?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Open book with solid fill">
            <a:extLst>
              <a:ext uri="{FF2B5EF4-FFF2-40B4-BE49-F238E27FC236}">
                <a16:creationId xmlns:a16="http://schemas.microsoft.com/office/drawing/2014/main" id="{8601CEF8-4002-406A-E9F7-D1DD8BBB3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1161" y="1852863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F5FE61-7ED4-BEB1-7673-AD6044DDC9CD}"/>
              </a:ext>
            </a:extLst>
          </p:cNvPr>
          <p:cNvSpPr txBox="1"/>
          <p:nvPr/>
        </p:nvSpPr>
        <p:spPr>
          <a:xfrm>
            <a:off x="6029720" y="2125397"/>
            <a:ext cx="1865704" cy="369332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Limits on </a:t>
            </a:r>
            <a:r>
              <a:rPr lang="en-US" dirty="0" err="1"/>
              <a:t>Ebooks</a:t>
            </a:r>
            <a:r>
              <a:rPr lang="en-US" dirty="0"/>
              <a:t>?</a:t>
            </a:r>
          </a:p>
        </p:txBody>
      </p:sp>
      <p:pic>
        <p:nvPicPr>
          <p:cNvPr id="9" name="Graphic 8" descr="Supply And Demand outline">
            <a:extLst>
              <a:ext uri="{FF2B5EF4-FFF2-40B4-BE49-F238E27FC236}">
                <a16:creationId xmlns:a16="http://schemas.microsoft.com/office/drawing/2014/main" id="{BF6CC81A-CCF2-50F7-9D96-E6FC7921ED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1161" y="3132088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750D08-9784-58D6-8032-66C391985E42}"/>
              </a:ext>
            </a:extLst>
          </p:cNvPr>
          <p:cNvSpPr txBox="1"/>
          <p:nvPr/>
        </p:nvSpPr>
        <p:spPr>
          <a:xfrm>
            <a:off x="6029720" y="3491430"/>
            <a:ext cx="269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constraints?</a:t>
            </a:r>
          </a:p>
        </p:txBody>
      </p:sp>
      <p:pic>
        <p:nvPicPr>
          <p:cNvPr id="15" name="Graphic 14" descr="Ripple with solid fill">
            <a:extLst>
              <a:ext uri="{FF2B5EF4-FFF2-40B4-BE49-F238E27FC236}">
                <a16:creationId xmlns:a16="http://schemas.microsoft.com/office/drawing/2014/main" id="{7E547765-A771-BC9A-E71E-D32DE82C1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1161" y="4411313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6928CE-4E36-6B86-6C29-0EC0FC290600}"/>
              </a:ext>
            </a:extLst>
          </p:cNvPr>
          <p:cNvSpPr txBox="1"/>
          <p:nvPr/>
        </p:nvSpPr>
        <p:spPr>
          <a:xfrm>
            <a:off x="6098165" y="475148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97106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2">
            <a:extLst>
              <a:ext uri="{FF2B5EF4-FFF2-40B4-BE49-F238E27FC236}">
                <a16:creationId xmlns:a16="http://schemas.microsoft.com/office/drawing/2014/main" id="{233F6408-E1FB-40EE-933F-488D38CCC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 23">
            <a:extLst>
              <a:ext uri="{FF2B5EF4-FFF2-40B4-BE49-F238E27FC236}">
                <a16:creationId xmlns:a16="http://schemas.microsoft.com/office/drawing/2014/main" id="{F055C0C5-567C-4C02-83F3-B427BC74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544B4-E57E-361C-E0A1-6F5F4662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Quick Facts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FA971C16-BA01-8A0E-5C19-AB6A0727F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004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752 Libraries in New York*</a:t>
            </a:r>
          </a:p>
          <a:p>
            <a:endParaRPr lang="en-US" sz="1800" dirty="0"/>
          </a:p>
          <a:p>
            <a:r>
              <a:rPr lang="en-US" sz="1800" dirty="0"/>
              <a:t>23 Library systems</a:t>
            </a:r>
          </a:p>
          <a:p>
            <a:endParaRPr lang="en-US" sz="1800" dirty="0"/>
          </a:p>
          <a:p>
            <a:r>
              <a:rPr lang="en-US" sz="1800" dirty="0"/>
              <a:t>11 Million Registered Borrowers **</a:t>
            </a:r>
          </a:p>
          <a:p>
            <a:r>
              <a:rPr lang="en-US" sz="1800" dirty="0"/>
              <a:t>(New York Pop. Is 19 Million)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7" name="Rounded Rectangle 17">
            <a:extLst>
              <a:ext uri="{FF2B5EF4-FFF2-40B4-BE49-F238E27FC236}">
                <a16:creationId xmlns:a16="http://schemas.microsoft.com/office/drawing/2014/main" id="{E48B6BD6-5DED-4B86-A4B3-D35037F68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8945" y="958640"/>
            <a:ext cx="6269591" cy="4945244"/>
          </a:xfrm>
          <a:prstGeom prst="roundRect">
            <a:avLst>
              <a:gd name="adj" fmla="val 3513"/>
            </a:avLst>
          </a:prstGeom>
          <a:solidFill>
            <a:srgbClr val="FFFFFF"/>
          </a:solidFill>
          <a:ln w="158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CC83288C-20D2-5FA9-2BD2-C3816238BA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7" r="30366" b="-1"/>
          <a:stretch/>
        </p:blipFill>
        <p:spPr>
          <a:xfrm>
            <a:off x="5603706" y="1258529"/>
            <a:ext cx="5638853" cy="433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7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D6C79-6D9F-8DCD-407B-C2D40AD0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Including or Excluding NYC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31DB8E3-8D15-4A5C-AB66-A86805C2BC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669767"/>
              </p:ext>
            </p:extLst>
          </p:nvPr>
        </p:nvGraphicFramePr>
        <p:xfrm>
          <a:off x="-396062" y="1187189"/>
          <a:ext cx="12354560" cy="53490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528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5302-08F5-EB1D-FD01-670B3FC50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0"/>
            <a:ext cx="10515600" cy="1325563"/>
          </a:xfrm>
        </p:spPr>
        <p:txBody>
          <a:bodyPr/>
          <a:lstStyle/>
          <a:p>
            <a:r>
              <a:rPr lang="en-US" dirty="0"/>
              <a:t>Library-centered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6C920D6-801E-40B1-97CF-50D197AA5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651144"/>
              </p:ext>
            </p:extLst>
          </p:nvPr>
        </p:nvGraphicFramePr>
        <p:xfrm>
          <a:off x="1175068" y="733425"/>
          <a:ext cx="9841864" cy="6219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885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30182D17-5089-F997-12F7-DC2ACA04C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3" r="1809"/>
          <a:stretch/>
        </p:blipFill>
        <p:spPr>
          <a:xfrm>
            <a:off x="273054" y="454235"/>
            <a:ext cx="11742547" cy="599890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E49432F5-6F98-E4B4-F22F-49CBED4AF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79"/>
          <a:stretch/>
        </p:blipFill>
        <p:spPr>
          <a:xfrm>
            <a:off x="0" y="344396"/>
            <a:ext cx="12294786" cy="6281030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8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353D3-2A78-E876-9E67-6140341A0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61D94-51ED-3985-BBCE-3B7257D6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 of people that go to small libraries</a:t>
            </a:r>
          </a:p>
          <a:p>
            <a:r>
              <a:rPr lang="en-US" dirty="0"/>
              <a:t>Map of ILLs</a:t>
            </a:r>
          </a:p>
          <a:p>
            <a:r>
              <a:rPr lang="en-US" dirty="0"/>
              <a:t>Proportion of library budgets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39C6394C-79FE-0494-9FBB-D9E278746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0" cy="582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4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1CD27-7F25-E5E3-3E3D-26160D69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1BA240BB-9CEB-7EFD-CE85-82095FA3F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26" y="233680"/>
            <a:ext cx="11879348" cy="5740400"/>
          </a:xfrm>
        </p:spPr>
      </p:pic>
    </p:spTree>
    <p:extLst>
      <p:ext uri="{BB962C8B-B14F-4D97-AF65-F5344CB8AC3E}">
        <p14:creationId xmlns:p14="http://schemas.microsoft.com/office/powerpoint/2010/main" val="2399353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117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Analyzing trends in New York Libraries</vt:lpstr>
      <vt:lpstr>What’s the angle?</vt:lpstr>
      <vt:lpstr>Quick Facts</vt:lpstr>
      <vt:lpstr>Including or Excluding NYC</vt:lpstr>
      <vt:lpstr>Library-centered</vt:lpstr>
      <vt:lpstr>PowerPoint Presentation</vt:lpstr>
      <vt:lpstr>PowerPoint Presentation</vt:lpstr>
      <vt:lpstr>PowerPoint Presentation</vt:lpstr>
      <vt:lpstr>PowerPoint Presentation</vt:lpstr>
      <vt:lpstr>Conclusions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trends in New York Libraries</dc:title>
  <dc:creator>Flanagan, Sean M</dc:creator>
  <cp:lastModifiedBy>Flanagan, Sean M</cp:lastModifiedBy>
  <cp:revision>1</cp:revision>
  <dcterms:created xsi:type="dcterms:W3CDTF">2022-07-15T01:41:42Z</dcterms:created>
  <dcterms:modified xsi:type="dcterms:W3CDTF">2022-07-15T05:39:22Z</dcterms:modified>
</cp:coreProperties>
</file>