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2" r:id="rId3"/>
    <p:sldId id="259" r:id="rId4"/>
    <p:sldId id="260" r:id="rId5"/>
    <p:sldId id="261" r:id="rId6"/>
    <p:sldId id="257" r:id="rId7"/>
    <p:sldId id="264" r:id="rId8"/>
    <p:sldId id="265" r:id="rId9"/>
    <p:sldId id="266" r:id="rId10"/>
    <p:sldId id="272" r:id="rId11"/>
    <p:sldId id="267" r:id="rId12"/>
    <p:sldId id="273" r:id="rId13"/>
    <p:sldId id="268" r:id="rId14"/>
    <p:sldId id="270" r:id="rId15"/>
    <p:sldId id="269" r:id="rId16"/>
    <p:sldId id="274" r:id="rId17"/>
    <p:sldId id="271"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3768" autoAdjust="0"/>
  </p:normalViewPr>
  <p:slideViewPr>
    <p:cSldViewPr>
      <p:cViewPr varScale="1">
        <p:scale>
          <a:sx n="66" d="100"/>
          <a:sy n="66" d="100"/>
        </p:scale>
        <p:origin x="-169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5123F5-94E1-46B7-BB71-38E876FF5D18}" type="datetimeFigureOut">
              <a:rPr lang="en-IE" smtClean="0"/>
              <a:pPr/>
              <a:t>28/04/2016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EDE101-FD0A-4C90-B12E-99E1E8E19174}" type="slidenum">
              <a:rPr lang="en-IE" smtClean="0"/>
              <a:pPr/>
              <a:t>‹#›</a:t>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sz="1200" kern="1200" dirty="0" smtClean="0">
                <a:solidFill>
                  <a:schemeClr val="tx1"/>
                </a:solidFill>
                <a:latin typeface="+mn-lt"/>
                <a:ea typeface="+mn-ea"/>
                <a:cs typeface="+mn-cs"/>
              </a:rPr>
              <a:t>This </a:t>
            </a:r>
            <a:r>
              <a:rPr lang="en-IE" sz="1200" b="1" u="sng" kern="1200" dirty="0" smtClean="0">
                <a:solidFill>
                  <a:schemeClr val="tx1"/>
                </a:solidFill>
                <a:latin typeface="+mn-lt"/>
                <a:ea typeface="+mn-ea"/>
                <a:cs typeface="+mn-cs"/>
              </a:rPr>
              <a:t>app is called Golf Shot Rating</a:t>
            </a:r>
            <a:r>
              <a:rPr lang="en-IE" sz="1200" kern="1200" dirty="0" smtClean="0">
                <a:solidFill>
                  <a:schemeClr val="tx1"/>
                </a:solidFill>
                <a:latin typeface="+mn-lt"/>
                <a:ea typeface="+mn-ea"/>
                <a:cs typeface="+mn-cs"/>
              </a:rPr>
              <a:t> and its main purpose is to give an </a:t>
            </a:r>
            <a:r>
              <a:rPr lang="en-IE" sz="1200" b="1" u="sng" kern="1200" dirty="0" smtClean="0">
                <a:solidFill>
                  <a:schemeClr val="tx1"/>
                </a:solidFill>
                <a:latin typeface="+mn-lt"/>
                <a:ea typeface="+mn-ea"/>
                <a:cs typeface="+mn-cs"/>
              </a:rPr>
              <a:t>accurate rating</a:t>
            </a:r>
            <a:r>
              <a:rPr lang="en-IE" sz="1200" kern="1200" dirty="0" smtClean="0">
                <a:solidFill>
                  <a:schemeClr val="tx1"/>
                </a:solidFill>
                <a:latin typeface="+mn-lt"/>
                <a:ea typeface="+mn-ea"/>
                <a:cs typeface="+mn-cs"/>
              </a:rPr>
              <a:t> for each shot a golfer hits and allow golfers to </a:t>
            </a:r>
            <a:r>
              <a:rPr lang="en-IE" sz="1200" b="1" u="sng" kern="1200" dirty="0" smtClean="0">
                <a:solidFill>
                  <a:schemeClr val="tx1"/>
                </a:solidFill>
                <a:latin typeface="+mn-lt"/>
                <a:ea typeface="+mn-ea"/>
                <a:cs typeface="+mn-cs"/>
              </a:rPr>
              <a:t>enter leagues</a:t>
            </a:r>
            <a:r>
              <a:rPr lang="en-IE" sz="1200" kern="1200" dirty="0" smtClean="0">
                <a:solidFill>
                  <a:schemeClr val="tx1"/>
                </a:solidFill>
                <a:latin typeface="+mn-lt"/>
                <a:ea typeface="+mn-ea"/>
                <a:cs typeface="+mn-cs"/>
              </a:rPr>
              <a:t> that are based on different parts of the game. The </a:t>
            </a:r>
            <a:r>
              <a:rPr lang="en-IE" sz="1200" b="1" u="sng" kern="1200" dirty="0" smtClean="0">
                <a:solidFill>
                  <a:schemeClr val="tx1"/>
                </a:solidFill>
                <a:latin typeface="+mn-lt"/>
                <a:ea typeface="+mn-ea"/>
                <a:cs typeface="+mn-cs"/>
              </a:rPr>
              <a:t>initial idea</a:t>
            </a:r>
            <a:r>
              <a:rPr lang="en-IE" sz="1200" kern="1200" dirty="0" smtClean="0">
                <a:solidFill>
                  <a:schemeClr val="tx1"/>
                </a:solidFill>
                <a:latin typeface="+mn-lt"/>
                <a:ea typeface="+mn-ea"/>
                <a:cs typeface="+mn-cs"/>
              </a:rPr>
              <a:t> for this app came from a new type of statistic for golf called </a:t>
            </a:r>
            <a:r>
              <a:rPr lang="en-IE" sz="1200" b="1" u="sng" kern="1200" dirty="0" smtClean="0">
                <a:solidFill>
                  <a:schemeClr val="tx1"/>
                </a:solidFill>
                <a:latin typeface="+mn-lt"/>
                <a:ea typeface="+mn-ea"/>
                <a:cs typeface="+mn-cs"/>
              </a:rPr>
              <a:t>Strokes Gained</a:t>
            </a:r>
            <a:r>
              <a:rPr lang="en-IE" sz="1200" kern="1200" dirty="0" smtClean="0">
                <a:solidFill>
                  <a:schemeClr val="tx1"/>
                </a:solidFill>
                <a:latin typeface="+mn-lt"/>
                <a:ea typeface="+mn-ea"/>
                <a:cs typeface="+mn-cs"/>
              </a:rPr>
              <a:t>. Previously golf statistics had been </a:t>
            </a:r>
            <a:r>
              <a:rPr lang="en-IE" sz="1200" b="1" u="sng" kern="1200" dirty="0" smtClean="0">
                <a:solidFill>
                  <a:schemeClr val="tx1"/>
                </a:solidFill>
                <a:latin typeface="+mn-lt"/>
                <a:ea typeface="+mn-ea"/>
                <a:cs typeface="+mn-cs"/>
              </a:rPr>
              <a:t>quite vague</a:t>
            </a:r>
            <a:r>
              <a:rPr lang="en-IE" sz="1200" kern="1200" dirty="0" smtClean="0">
                <a:solidFill>
                  <a:schemeClr val="tx1"/>
                </a:solidFill>
                <a:latin typeface="+mn-lt"/>
                <a:ea typeface="+mn-ea"/>
                <a:cs typeface="+mn-cs"/>
              </a:rPr>
              <a:t>, there was no way to really </a:t>
            </a:r>
            <a:r>
              <a:rPr lang="en-IE" sz="1200" b="1" u="sng" kern="1200" dirty="0" smtClean="0">
                <a:solidFill>
                  <a:schemeClr val="tx1"/>
                </a:solidFill>
                <a:latin typeface="+mn-lt"/>
                <a:ea typeface="+mn-ea"/>
                <a:cs typeface="+mn-cs"/>
              </a:rPr>
              <a:t>isolate</a:t>
            </a:r>
            <a:r>
              <a:rPr lang="en-IE" sz="1200" kern="1200" dirty="0" smtClean="0">
                <a:solidFill>
                  <a:schemeClr val="tx1"/>
                </a:solidFill>
                <a:latin typeface="+mn-lt"/>
                <a:ea typeface="+mn-ea"/>
                <a:cs typeface="+mn-cs"/>
              </a:rPr>
              <a:t> each part of the game and certainly no way to rate an individual shot. </a:t>
            </a:r>
          </a:p>
          <a:p>
            <a:r>
              <a:rPr lang="en-IE" sz="1200" kern="1200" dirty="0" smtClean="0">
                <a:solidFill>
                  <a:schemeClr val="tx1"/>
                </a:solidFill>
                <a:latin typeface="+mn-lt"/>
                <a:ea typeface="+mn-ea"/>
                <a:cs typeface="+mn-cs"/>
              </a:rPr>
              <a:t>Drive 45 yards wide, short game. Strokes gained tracked golfers</a:t>
            </a:r>
            <a:r>
              <a:rPr lang="en-IE" sz="1200" kern="1200" baseline="0" dirty="0" smtClean="0">
                <a:solidFill>
                  <a:schemeClr val="tx1"/>
                </a:solidFill>
                <a:latin typeface="+mn-lt"/>
                <a:ea typeface="+mn-ea"/>
                <a:cs typeface="+mn-cs"/>
              </a:rPr>
              <a:t> for years and calculated how many shots it should take to get a ball into the hole from any distance in any lie. They then then came up with a table...</a:t>
            </a:r>
            <a:endParaRPr lang="en-IE" sz="1200" kern="1200" dirty="0" smtClean="0">
              <a:solidFill>
                <a:schemeClr val="tx1"/>
              </a:solidFill>
              <a:latin typeface="+mn-lt"/>
              <a:ea typeface="+mn-ea"/>
              <a:cs typeface="+mn-cs"/>
            </a:endParaRPr>
          </a:p>
          <a:p>
            <a:r>
              <a:rPr lang="en-IE" sz="1200" kern="1200" dirty="0" smtClean="0">
                <a:solidFill>
                  <a:schemeClr val="tx1"/>
                </a:solidFill>
                <a:latin typeface="+mn-lt"/>
                <a:ea typeface="+mn-ea"/>
                <a:cs typeface="+mn-cs"/>
              </a:rPr>
              <a:t> </a:t>
            </a:r>
            <a:endParaRPr lang="en-IE"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EDE101-FD0A-4C90-B12E-99E1E8E19174}" type="slidenum">
              <a:rPr lang="en-IE" smtClean="0"/>
              <a:pPr/>
              <a:t>1</a:t>
            </a:fld>
            <a:endParaRPr lang="en-I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This screen shows all the leagues the user is</a:t>
            </a:r>
            <a:r>
              <a:rPr lang="en-IE" baseline="0" dirty="0" smtClean="0"/>
              <a:t> a member of. The league names are in black, the type of league e.g. driving league is underneath that. The number of days until the league ends id also shown. On the right hand side is the league code. This code is used to join leagues and is entered on the Join league page. Users can also create their own leagues. The give them a name, select which type of league they would like and select a duration.</a:t>
            </a:r>
            <a:endParaRPr lang="en-IE" dirty="0"/>
          </a:p>
        </p:txBody>
      </p:sp>
      <p:sp>
        <p:nvSpPr>
          <p:cNvPr id="4" name="Slide Number Placeholder 3"/>
          <p:cNvSpPr>
            <a:spLocks noGrp="1"/>
          </p:cNvSpPr>
          <p:nvPr>
            <p:ph type="sldNum" sz="quarter" idx="10"/>
          </p:nvPr>
        </p:nvSpPr>
        <p:spPr/>
        <p:txBody>
          <a:bodyPr/>
          <a:lstStyle/>
          <a:p>
            <a:fld id="{A4EDE101-FD0A-4C90-B12E-99E1E8E19174}" type="slidenum">
              <a:rPr lang="en-IE" smtClean="0"/>
              <a:pPr/>
              <a:t>15</a:t>
            </a:fld>
            <a:endParaRPr lang="en-I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A4EDE101-FD0A-4C90-B12E-99E1E8E19174}" type="slidenum">
              <a:rPr lang="en-IE" smtClean="0"/>
              <a:pPr/>
              <a:t>17</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This is a part of the strokes gained table. It shows that if you are on the tee 300 yards from the pin</a:t>
            </a:r>
            <a:r>
              <a:rPr lang="en-IE" baseline="0" dirty="0" smtClean="0"/>
              <a:t> it should take you 3.71 shots to get the ball in the hole. This is also effectively a ‘difficulty rating’ for each shot. </a:t>
            </a:r>
            <a:endParaRPr lang="en-IE" dirty="0"/>
          </a:p>
        </p:txBody>
      </p:sp>
      <p:sp>
        <p:nvSpPr>
          <p:cNvPr id="4" name="Slide Number Placeholder 3"/>
          <p:cNvSpPr>
            <a:spLocks noGrp="1"/>
          </p:cNvSpPr>
          <p:nvPr>
            <p:ph type="sldNum" sz="quarter" idx="10"/>
          </p:nvPr>
        </p:nvSpPr>
        <p:spPr/>
        <p:txBody>
          <a:bodyPr/>
          <a:lstStyle/>
          <a:p>
            <a:fld id="{A4EDE101-FD0A-4C90-B12E-99E1E8E19174}" type="slidenum">
              <a:rPr lang="en-IE" smtClean="0"/>
              <a:pPr/>
              <a:t>2</a:t>
            </a:fld>
            <a:endParaRPr lang="en-I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Strokes</a:t>
            </a:r>
            <a:r>
              <a:rPr lang="en-IE" baseline="0" dirty="0" smtClean="0"/>
              <a:t> Gained is a quantitative way to answer, ‘which shot is better?’</a:t>
            </a:r>
            <a:endParaRPr lang="en-IE" dirty="0"/>
          </a:p>
        </p:txBody>
      </p:sp>
      <p:sp>
        <p:nvSpPr>
          <p:cNvPr id="4" name="Slide Number Placeholder 3"/>
          <p:cNvSpPr>
            <a:spLocks noGrp="1"/>
          </p:cNvSpPr>
          <p:nvPr>
            <p:ph type="sldNum" sz="quarter" idx="10"/>
          </p:nvPr>
        </p:nvSpPr>
        <p:spPr/>
        <p:txBody>
          <a:bodyPr/>
          <a:lstStyle/>
          <a:p>
            <a:fld id="{A4EDE101-FD0A-4C90-B12E-99E1E8E19174}" type="slidenum">
              <a:rPr lang="en-IE" smtClean="0"/>
              <a:pPr/>
              <a:t>3</a:t>
            </a:fld>
            <a:endParaRPr lang="en-I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If we use strokes gained to calculate the shot score we see that shot A</a:t>
            </a:r>
            <a:r>
              <a:rPr lang="en-IE" baseline="0" dirty="0" smtClean="0"/>
              <a:t> – C has a score of -0.3</a:t>
            </a:r>
            <a:endParaRPr lang="en-IE" dirty="0"/>
          </a:p>
        </p:txBody>
      </p:sp>
      <p:sp>
        <p:nvSpPr>
          <p:cNvPr id="4" name="Slide Number Placeholder 3"/>
          <p:cNvSpPr>
            <a:spLocks noGrp="1"/>
          </p:cNvSpPr>
          <p:nvPr>
            <p:ph type="sldNum" sz="quarter" idx="10"/>
          </p:nvPr>
        </p:nvSpPr>
        <p:spPr/>
        <p:txBody>
          <a:bodyPr/>
          <a:lstStyle/>
          <a:p>
            <a:fld id="{A4EDE101-FD0A-4C90-B12E-99E1E8E19174}" type="slidenum">
              <a:rPr lang="en-IE" smtClean="0"/>
              <a:pPr/>
              <a:t>4</a:t>
            </a:fld>
            <a:endParaRPr lang="en-I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If we then</a:t>
            </a:r>
            <a:r>
              <a:rPr lang="en-IE" baseline="0" dirty="0" smtClean="0"/>
              <a:t> calculate the score for shot A – D, we see that it has a score of -0.37. So shot A – C was better even though it finishes much further from the target.</a:t>
            </a:r>
          </a:p>
          <a:p>
            <a:r>
              <a:rPr lang="en-IE" baseline="0" dirty="0" smtClean="0"/>
              <a:t>Strokes gained takes the subjectivity out of judging performance. It also isolates one shot from another, something that traditional golfing statistics don’t do.</a:t>
            </a:r>
          </a:p>
          <a:p>
            <a:r>
              <a:rPr lang="en-IE" baseline="0" dirty="0" smtClean="0"/>
              <a:t>The problem for amateur golfers is that, to get strokes gained stats they need distances for every shot along with where each shot was hit from. They then need to calculate the shot score for every shot on every hole. This could be anywhere from 70 to over 100 shots. So the difficulty in recording the distances and doing the calculation for over 70 shot puts Strokes gained out of the reach of amateur golfers. This app gives the amateur golfer the ability to get stroke gained statistics and then these stats can be used in golfing leagues.</a:t>
            </a:r>
            <a:endParaRPr lang="en-IE" dirty="0"/>
          </a:p>
        </p:txBody>
      </p:sp>
      <p:sp>
        <p:nvSpPr>
          <p:cNvPr id="4" name="Slide Number Placeholder 3"/>
          <p:cNvSpPr>
            <a:spLocks noGrp="1"/>
          </p:cNvSpPr>
          <p:nvPr>
            <p:ph type="sldNum" sz="quarter" idx="10"/>
          </p:nvPr>
        </p:nvSpPr>
        <p:spPr/>
        <p:txBody>
          <a:bodyPr/>
          <a:lstStyle/>
          <a:p>
            <a:fld id="{A4EDE101-FD0A-4C90-B12E-99E1E8E19174}" type="slidenum">
              <a:rPr lang="en-IE" smtClean="0"/>
              <a:pPr/>
              <a:t>5</a:t>
            </a:fld>
            <a:endParaRPr lang="en-I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sz="1200" kern="1200" dirty="0" smtClean="0">
                <a:solidFill>
                  <a:schemeClr val="tx1"/>
                </a:solidFill>
                <a:latin typeface="+mn-lt"/>
                <a:ea typeface="+mn-ea"/>
                <a:cs typeface="+mn-cs"/>
              </a:rPr>
              <a:t>With </a:t>
            </a:r>
            <a:r>
              <a:rPr lang="en-IE" sz="1200" kern="1200" dirty="0" err="1" smtClean="0">
                <a:solidFill>
                  <a:schemeClr val="tx1"/>
                </a:solidFill>
                <a:latin typeface="+mn-lt"/>
                <a:ea typeface="+mn-ea"/>
                <a:cs typeface="+mn-cs"/>
              </a:rPr>
              <a:t>Strava</a:t>
            </a:r>
            <a:r>
              <a:rPr lang="en-IE" sz="1200" kern="1200" dirty="0" smtClean="0">
                <a:solidFill>
                  <a:schemeClr val="tx1"/>
                </a:solidFill>
                <a:latin typeface="+mn-lt"/>
                <a:ea typeface="+mn-ea"/>
                <a:cs typeface="+mn-cs"/>
              </a:rPr>
              <a:t>, cyclists have the option to compete against people over </a:t>
            </a:r>
            <a:r>
              <a:rPr lang="en-IE" sz="1200" b="1" kern="1200" dirty="0" smtClean="0">
                <a:solidFill>
                  <a:schemeClr val="tx1"/>
                </a:solidFill>
                <a:latin typeface="+mn-lt"/>
                <a:ea typeface="+mn-ea"/>
                <a:cs typeface="+mn-cs"/>
              </a:rPr>
              <a:t>hill climbs, downhill runs, endurance, </a:t>
            </a:r>
            <a:r>
              <a:rPr lang="en-IE" sz="1200" b="1" kern="1200" dirty="0" err="1" smtClean="0">
                <a:solidFill>
                  <a:schemeClr val="tx1"/>
                </a:solidFill>
                <a:latin typeface="+mn-lt"/>
                <a:ea typeface="+mn-ea"/>
                <a:cs typeface="+mn-cs"/>
              </a:rPr>
              <a:t>sprints,etc</a:t>
            </a:r>
            <a:r>
              <a:rPr lang="en-IE" sz="1200" b="1" kern="1200" dirty="0" smtClean="0">
                <a:solidFill>
                  <a:schemeClr val="tx1"/>
                </a:solidFill>
                <a:latin typeface="+mn-lt"/>
                <a:ea typeface="+mn-ea"/>
                <a:cs typeface="+mn-cs"/>
              </a:rPr>
              <a:t>,</a:t>
            </a:r>
            <a:r>
              <a:rPr lang="en-IE" sz="1200" kern="1200" dirty="0" smtClean="0">
                <a:solidFill>
                  <a:schemeClr val="tx1"/>
                </a:solidFill>
                <a:latin typeface="+mn-lt"/>
                <a:ea typeface="+mn-ea"/>
                <a:cs typeface="+mn-cs"/>
              </a:rPr>
              <a:t> whatever the strength of the cyclist they can find a league that they can enter.</a:t>
            </a:r>
          </a:p>
          <a:p>
            <a:r>
              <a:rPr lang="en-IE" sz="1200" kern="1200" dirty="0" smtClean="0">
                <a:solidFill>
                  <a:schemeClr val="tx1"/>
                </a:solidFill>
                <a:latin typeface="+mn-lt"/>
                <a:ea typeface="+mn-ea"/>
                <a:cs typeface="+mn-cs"/>
              </a:rPr>
              <a:t>So you have an accurate record of your performance that you can look back over and the ability to </a:t>
            </a:r>
            <a:r>
              <a:rPr lang="en-IE" sz="1200" b="1" kern="1200" dirty="0" smtClean="0">
                <a:solidFill>
                  <a:schemeClr val="tx1"/>
                </a:solidFill>
                <a:latin typeface="+mn-lt"/>
                <a:ea typeface="+mn-ea"/>
                <a:cs typeface="+mn-cs"/>
              </a:rPr>
              <a:t>compete against other</a:t>
            </a:r>
            <a:r>
              <a:rPr lang="en-IE" sz="1200" kern="1200" dirty="0" smtClean="0">
                <a:solidFill>
                  <a:schemeClr val="tx1"/>
                </a:solidFill>
                <a:latin typeface="+mn-lt"/>
                <a:ea typeface="+mn-ea"/>
                <a:cs typeface="+mn-cs"/>
              </a:rPr>
              <a:t> cyclists.</a:t>
            </a:r>
          </a:p>
          <a:p>
            <a:r>
              <a:rPr lang="en-IE" sz="1200" b="1" kern="1200" dirty="0" smtClean="0">
                <a:solidFill>
                  <a:schemeClr val="tx1"/>
                </a:solidFill>
                <a:latin typeface="+mn-lt"/>
                <a:ea typeface="+mn-ea"/>
                <a:cs typeface="+mn-cs"/>
              </a:rPr>
              <a:t>Strokes Gained</a:t>
            </a:r>
            <a:r>
              <a:rPr lang="en-IE" sz="1200" kern="1200" dirty="0" smtClean="0">
                <a:solidFill>
                  <a:schemeClr val="tx1"/>
                </a:solidFill>
                <a:latin typeface="+mn-lt"/>
                <a:ea typeface="+mn-ea"/>
                <a:cs typeface="+mn-cs"/>
              </a:rPr>
              <a:t> gives golfer not just an accurate measurement of their game but it lends itself to leagues based on different parts of the game.</a:t>
            </a:r>
            <a:endParaRPr lang="en-IE"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EDE101-FD0A-4C90-B12E-99E1E8E19174}" type="slidenum">
              <a:rPr lang="en-IE" smtClean="0"/>
              <a:pPr/>
              <a:t>6</a:t>
            </a:fld>
            <a:endParaRPr lang="en-I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This is the first screen when launching the app.</a:t>
            </a:r>
            <a:endParaRPr lang="en-IE" dirty="0"/>
          </a:p>
        </p:txBody>
      </p:sp>
      <p:sp>
        <p:nvSpPr>
          <p:cNvPr id="4" name="Slide Number Placeholder 3"/>
          <p:cNvSpPr>
            <a:spLocks noGrp="1"/>
          </p:cNvSpPr>
          <p:nvPr>
            <p:ph type="sldNum" sz="quarter" idx="10"/>
          </p:nvPr>
        </p:nvSpPr>
        <p:spPr/>
        <p:txBody>
          <a:bodyPr/>
          <a:lstStyle/>
          <a:p>
            <a:fld id="{A4EDE101-FD0A-4C90-B12E-99E1E8E19174}" type="slidenum">
              <a:rPr lang="en-IE" smtClean="0"/>
              <a:pPr/>
              <a:t>7</a:t>
            </a:fld>
            <a:endParaRPr lang="en-I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After each hole the user is presented with a summary of how they did on that hole.</a:t>
            </a:r>
            <a:endParaRPr lang="en-IE" dirty="0"/>
          </a:p>
        </p:txBody>
      </p:sp>
      <p:sp>
        <p:nvSpPr>
          <p:cNvPr id="4" name="Slide Number Placeholder 3"/>
          <p:cNvSpPr>
            <a:spLocks noGrp="1"/>
          </p:cNvSpPr>
          <p:nvPr>
            <p:ph type="sldNum" sz="quarter" idx="10"/>
          </p:nvPr>
        </p:nvSpPr>
        <p:spPr/>
        <p:txBody>
          <a:bodyPr/>
          <a:lstStyle/>
          <a:p>
            <a:fld id="{A4EDE101-FD0A-4C90-B12E-99E1E8E19174}" type="slidenum">
              <a:rPr lang="en-IE" smtClean="0"/>
              <a:pPr/>
              <a:t>13</a:t>
            </a:fld>
            <a:endParaRPr lang="en-I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At the end of the round they are presented with a summary of how they did in the round overall.</a:t>
            </a:r>
          </a:p>
          <a:p>
            <a:endParaRPr lang="en-IE" dirty="0"/>
          </a:p>
        </p:txBody>
      </p:sp>
      <p:sp>
        <p:nvSpPr>
          <p:cNvPr id="4" name="Slide Number Placeholder 3"/>
          <p:cNvSpPr>
            <a:spLocks noGrp="1"/>
          </p:cNvSpPr>
          <p:nvPr>
            <p:ph type="sldNum" sz="quarter" idx="10"/>
          </p:nvPr>
        </p:nvSpPr>
        <p:spPr/>
        <p:txBody>
          <a:bodyPr/>
          <a:lstStyle/>
          <a:p>
            <a:fld id="{A4EDE101-FD0A-4C90-B12E-99E1E8E19174}" type="slidenum">
              <a:rPr lang="en-IE" smtClean="0"/>
              <a:pPr/>
              <a:t>14</a:t>
            </a:fld>
            <a:endParaRPr lang="en-I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78601546-C6A6-4FB6-AACD-65D82D6161D7}" type="datetimeFigureOut">
              <a:rPr lang="en-IE" smtClean="0"/>
              <a:pPr/>
              <a:t>28/04/2016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FE2DBC6-2F6B-4AB2-BC1C-A2B8E4E850F1}"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8601546-C6A6-4FB6-AACD-65D82D6161D7}" type="datetimeFigureOut">
              <a:rPr lang="en-IE" smtClean="0"/>
              <a:pPr/>
              <a:t>28/04/2016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FE2DBC6-2F6B-4AB2-BC1C-A2B8E4E850F1}"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8601546-C6A6-4FB6-AACD-65D82D6161D7}" type="datetimeFigureOut">
              <a:rPr lang="en-IE" smtClean="0"/>
              <a:pPr/>
              <a:t>28/04/2016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FE2DBC6-2F6B-4AB2-BC1C-A2B8E4E850F1}"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8601546-C6A6-4FB6-AACD-65D82D6161D7}" type="datetimeFigureOut">
              <a:rPr lang="en-IE" smtClean="0"/>
              <a:pPr/>
              <a:t>28/04/2016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FE2DBC6-2F6B-4AB2-BC1C-A2B8E4E850F1}"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601546-C6A6-4FB6-AACD-65D82D6161D7}" type="datetimeFigureOut">
              <a:rPr lang="en-IE" smtClean="0"/>
              <a:pPr/>
              <a:t>28/04/2016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FE2DBC6-2F6B-4AB2-BC1C-A2B8E4E850F1}"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78601546-C6A6-4FB6-AACD-65D82D6161D7}" type="datetimeFigureOut">
              <a:rPr lang="en-IE" smtClean="0"/>
              <a:pPr/>
              <a:t>28/04/2016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FE2DBC6-2F6B-4AB2-BC1C-A2B8E4E850F1}"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78601546-C6A6-4FB6-AACD-65D82D6161D7}" type="datetimeFigureOut">
              <a:rPr lang="en-IE" smtClean="0"/>
              <a:pPr/>
              <a:t>28/04/2016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FE2DBC6-2F6B-4AB2-BC1C-A2B8E4E850F1}"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78601546-C6A6-4FB6-AACD-65D82D6161D7}" type="datetimeFigureOut">
              <a:rPr lang="en-IE" smtClean="0"/>
              <a:pPr/>
              <a:t>28/04/2016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FE2DBC6-2F6B-4AB2-BC1C-A2B8E4E850F1}"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01546-C6A6-4FB6-AACD-65D82D6161D7}" type="datetimeFigureOut">
              <a:rPr lang="en-IE" smtClean="0"/>
              <a:pPr/>
              <a:t>28/04/2016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FE2DBC6-2F6B-4AB2-BC1C-A2B8E4E850F1}"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601546-C6A6-4FB6-AACD-65D82D6161D7}" type="datetimeFigureOut">
              <a:rPr lang="en-IE" smtClean="0"/>
              <a:pPr/>
              <a:t>28/04/2016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FE2DBC6-2F6B-4AB2-BC1C-A2B8E4E850F1}"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601546-C6A6-4FB6-AACD-65D82D6161D7}" type="datetimeFigureOut">
              <a:rPr lang="en-IE" smtClean="0"/>
              <a:pPr/>
              <a:t>28/04/2016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FE2DBC6-2F6B-4AB2-BC1C-A2B8E4E850F1}"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601546-C6A6-4FB6-AACD-65D82D6161D7}" type="datetimeFigureOut">
              <a:rPr lang="en-IE" smtClean="0"/>
              <a:pPr/>
              <a:t>28/04/2016</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2DBC6-2F6B-4AB2-BC1C-A2B8E4E850F1}"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ideo" Target="file:///C:\Users\sitting-room\Desktop\app%20images\presentation\appVideo\GolfShotRating4.mp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sz="6600" dirty="0" smtClean="0"/>
              <a:t>Golf Shot Rating</a:t>
            </a:r>
            <a:endParaRPr lang="en-IE"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itting-room\Desktop\app images\presentation\will tag.jpg"/>
          <p:cNvPicPr>
            <a:picLocks noChangeAspect="1" noChangeArrowheads="1"/>
          </p:cNvPicPr>
          <p:nvPr/>
        </p:nvPicPr>
        <p:blipFill>
          <a:blip r:embed="rId2" cstate="print"/>
          <a:srcRect/>
          <a:stretch>
            <a:fillRect/>
          </a:stretch>
        </p:blipFill>
        <p:spPr bwMode="auto">
          <a:xfrm>
            <a:off x="2819748" y="407876"/>
            <a:ext cx="3504504" cy="604224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itting-room\Desktop\app images\presentation\shot Input Screen.jpg"/>
          <p:cNvPicPr>
            <a:picLocks noChangeAspect="1" noChangeArrowheads="1"/>
          </p:cNvPicPr>
          <p:nvPr/>
        </p:nvPicPr>
        <p:blipFill>
          <a:blip r:embed="rId2" cstate="print"/>
          <a:srcRect/>
          <a:stretch>
            <a:fillRect/>
          </a:stretch>
        </p:blipFill>
        <p:spPr bwMode="auto">
          <a:xfrm>
            <a:off x="2852651" y="470980"/>
            <a:ext cx="3438698" cy="591604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itting-room\Desktop\app images\presentation\on green.jpg"/>
          <p:cNvPicPr>
            <a:picLocks noChangeAspect="1" noChangeArrowheads="1"/>
          </p:cNvPicPr>
          <p:nvPr/>
        </p:nvPicPr>
        <p:blipFill>
          <a:blip r:embed="rId2" cstate="print"/>
          <a:srcRect/>
          <a:stretch>
            <a:fillRect/>
          </a:stretch>
        </p:blipFill>
        <p:spPr bwMode="auto">
          <a:xfrm>
            <a:off x="2814266" y="411430"/>
            <a:ext cx="3515469" cy="603514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itting-room\Desktop\app images\presentation\hole summary.jpg"/>
          <p:cNvPicPr>
            <a:picLocks noChangeAspect="1" noChangeArrowheads="1"/>
          </p:cNvPicPr>
          <p:nvPr/>
        </p:nvPicPr>
        <p:blipFill>
          <a:blip r:embed="rId3" cstate="print"/>
          <a:srcRect/>
          <a:stretch>
            <a:fillRect/>
          </a:stretch>
        </p:blipFill>
        <p:spPr bwMode="auto">
          <a:xfrm>
            <a:off x="2771800" y="351735"/>
            <a:ext cx="3600400" cy="615453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C:\Users\sitting-room\Desktop\app images\presentation\round summary.jpg"/>
          <p:cNvPicPr>
            <a:picLocks noChangeAspect="1" noChangeArrowheads="1"/>
          </p:cNvPicPr>
          <p:nvPr/>
        </p:nvPicPr>
        <p:blipFill>
          <a:blip r:embed="rId3" cstate="print"/>
          <a:srcRect/>
          <a:stretch>
            <a:fillRect/>
          </a:stretch>
        </p:blipFill>
        <p:spPr bwMode="auto">
          <a:xfrm>
            <a:off x="2835032" y="440668"/>
            <a:ext cx="3473936" cy="597666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itting-room\Desktop\app images\presentation\list of leagues.jpg"/>
          <p:cNvPicPr>
            <a:picLocks noChangeAspect="1" noChangeArrowheads="1"/>
          </p:cNvPicPr>
          <p:nvPr/>
        </p:nvPicPr>
        <p:blipFill>
          <a:blip r:embed="rId3" cstate="print"/>
          <a:srcRect/>
          <a:stretch>
            <a:fillRect/>
          </a:stretch>
        </p:blipFill>
        <p:spPr bwMode="auto">
          <a:xfrm>
            <a:off x="2811885" y="413813"/>
            <a:ext cx="3520231" cy="603037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itting-room\Desktop\app images\presentation\induvidual league.jpg"/>
          <p:cNvPicPr>
            <a:picLocks noChangeAspect="1" noChangeArrowheads="1"/>
          </p:cNvPicPr>
          <p:nvPr/>
        </p:nvPicPr>
        <p:blipFill>
          <a:blip r:embed="rId2" cstate="print"/>
          <a:srcRect/>
          <a:stretch>
            <a:fillRect/>
          </a:stretch>
        </p:blipFill>
        <p:spPr bwMode="auto">
          <a:xfrm>
            <a:off x="2821974" y="443880"/>
            <a:ext cx="3500053" cy="597024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sitting-room\Desktop\app images\presentation\create league.jpg"/>
          <p:cNvPicPr>
            <a:picLocks noChangeAspect="1" noChangeArrowheads="1"/>
          </p:cNvPicPr>
          <p:nvPr/>
        </p:nvPicPr>
        <p:blipFill>
          <a:blip r:embed="rId3" cstate="print"/>
          <a:srcRect/>
          <a:stretch>
            <a:fillRect/>
          </a:stretch>
        </p:blipFill>
        <p:spPr bwMode="auto">
          <a:xfrm>
            <a:off x="2774117" y="335868"/>
            <a:ext cx="3595766" cy="618626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388" y="3075057"/>
            <a:ext cx="2831224" cy="707886"/>
          </a:xfrm>
          <a:prstGeom prst="rect">
            <a:avLst/>
          </a:prstGeom>
          <a:noFill/>
        </p:spPr>
        <p:txBody>
          <a:bodyPr wrap="none" rtlCol="0">
            <a:spAutoFit/>
          </a:bodyPr>
          <a:lstStyle/>
          <a:p>
            <a:r>
              <a:rPr lang="en-IE" sz="4000" dirty="0" smtClean="0"/>
              <a:t>Video of app</a:t>
            </a:r>
            <a:endParaRPr lang="en-IE" sz="4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lfShotRating4.mp4">
            <a:hlinkClick r:id="" action="ppaction://media"/>
          </p:cNvPr>
          <p:cNvPicPr>
            <a:picLocks noRot="1" noChangeAspect="1"/>
          </p:cNvPicPr>
          <p:nvPr>
            <a:videoFile r:link="rId1"/>
          </p:nvPr>
        </p:nvPicPr>
        <p:blipFill>
          <a:blip r:embed="rId3" cstate="print"/>
          <a:stretch>
            <a:fillRect/>
          </a:stretch>
        </p:blipFill>
        <p:spPr>
          <a:xfrm>
            <a:off x="395536" y="296652"/>
            <a:ext cx="8352928" cy="62646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11760" y="332656"/>
            <a:ext cx="4176464" cy="707886"/>
          </a:xfrm>
          <a:prstGeom prst="rect">
            <a:avLst/>
          </a:prstGeom>
          <a:noFill/>
        </p:spPr>
        <p:txBody>
          <a:bodyPr wrap="square" rtlCol="0">
            <a:spAutoFit/>
          </a:bodyPr>
          <a:lstStyle/>
          <a:p>
            <a:r>
              <a:rPr lang="en-IE" sz="4000" dirty="0" smtClean="0"/>
              <a:t>Strokes Gained</a:t>
            </a:r>
            <a:endParaRPr lang="en-IE" sz="4000" dirty="0"/>
          </a:p>
        </p:txBody>
      </p:sp>
      <p:pic>
        <p:nvPicPr>
          <p:cNvPr id="1027" name="Picture 3" descr="C:\Users\sitting-room\Desktop\app images\presentation\strokes gained.jpg"/>
          <p:cNvPicPr>
            <a:picLocks noChangeAspect="1" noChangeArrowheads="1"/>
          </p:cNvPicPr>
          <p:nvPr/>
        </p:nvPicPr>
        <p:blipFill>
          <a:blip r:embed="rId3" cstate="print"/>
          <a:srcRect/>
          <a:stretch>
            <a:fillRect/>
          </a:stretch>
        </p:blipFill>
        <p:spPr bwMode="auto">
          <a:xfrm>
            <a:off x="1475657" y="1124744"/>
            <a:ext cx="6120679" cy="522143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G-Shot.jpg"/>
          <p:cNvPicPr>
            <a:picLocks noChangeAspect="1"/>
          </p:cNvPicPr>
          <p:nvPr/>
        </p:nvPicPr>
        <p:blipFill>
          <a:blip r:embed="rId3" cstate="print"/>
          <a:stretch>
            <a:fillRect/>
          </a:stretch>
        </p:blipFill>
        <p:spPr>
          <a:xfrm>
            <a:off x="1161075" y="0"/>
            <a:ext cx="6821851"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G-Shot1.jpg"/>
          <p:cNvPicPr>
            <a:picLocks noChangeAspect="1"/>
          </p:cNvPicPr>
          <p:nvPr/>
        </p:nvPicPr>
        <p:blipFill>
          <a:blip r:embed="rId3" cstate="print"/>
          <a:stretch>
            <a:fillRect/>
          </a:stretch>
        </p:blipFill>
        <p:spPr>
          <a:xfrm>
            <a:off x="1161075" y="0"/>
            <a:ext cx="6821851"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G-Shot2.jpg"/>
          <p:cNvPicPr>
            <a:picLocks noChangeAspect="1"/>
          </p:cNvPicPr>
          <p:nvPr/>
        </p:nvPicPr>
        <p:blipFill>
          <a:blip r:embed="rId3" cstate="print"/>
          <a:stretch>
            <a:fillRect/>
          </a:stretch>
        </p:blipFill>
        <p:spPr>
          <a:xfrm>
            <a:off x="1161074" y="0"/>
            <a:ext cx="6821851"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88640"/>
            <a:ext cx="6236096" cy="720080"/>
          </a:xfrm>
        </p:spPr>
        <p:txBody>
          <a:bodyPr>
            <a:noAutofit/>
          </a:bodyPr>
          <a:lstStyle/>
          <a:p>
            <a:r>
              <a:rPr lang="en-IE" sz="3600" dirty="0" smtClean="0"/>
              <a:t>‘</a:t>
            </a:r>
            <a:r>
              <a:rPr lang="en-IE" sz="3600" dirty="0" err="1" smtClean="0"/>
              <a:t>Strava</a:t>
            </a:r>
            <a:r>
              <a:rPr lang="en-IE" sz="3600" dirty="0" smtClean="0"/>
              <a:t> Cycling’ </a:t>
            </a:r>
            <a:r>
              <a:rPr lang="en-IE" sz="3600" dirty="0" err="1" smtClean="0"/>
              <a:t>Leaderboard</a:t>
            </a:r>
            <a:endParaRPr lang="en-IE" sz="3600" dirty="0"/>
          </a:p>
        </p:txBody>
      </p:sp>
      <p:pic>
        <p:nvPicPr>
          <p:cNvPr id="5" name="Picture Placeholder 4" descr="stravaLeaderboard.JPG"/>
          <p:cNvPicPr>
            <a:picLocks noGrp="1" noChangeAspect="1"/>
          </p:cNvPicPr>
          <p:nvPr>
            <p:ph type="pic" idx="1"/>
          </p:nvPr>
        </p:nvPicPr>
        <p:blipFill>
          <a:blip r:embed="rId3" cstate="print"/>
          <a:srcRect l="10300" r="10300"/>
          <a:stretch>
            <a:fillRect/>
          </a:stretch>
        </p:blipFill>
        <p:spPr>
          <a:xfrm>
            <a:off x="856015" y="908720"/>
            <a:ext cx="7431971" cy="557397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itting-room\Desktop\app images\presentation\main screen.jpg"/>
          <p:cNvPicPr>
            <a:picLocks noChangeAspect="1" noChangeArrowheads="1"/>
          </p:cNvPicPr>
          <p:nvPr/>
        </p:nvPicPr>
        <p:blipFill>
          <a:blip r:embed="rId3" cstate="print"/>
          <a:srcRect/>
          <a:stretch>
            <a:fillRect/>
          </a:stretch>
        </p:blipFill>
        <p:spPr bwMode="auto">
          <a:xfrm>
            <a:off x="2802800" y="365450"/>
            <a:ext cx="3538401" cy="612710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itting-room\Desktop\app images\presentation\after login.jpg"/>
          <p:cNvPicPr>
            <a:picLocks noChangeAspect="1" noChangeArrowheads="1"/>
          </p:cNvPicPr>
          <p:nvPr/>
        </p:nvPicPr>
        <p:blipFill>
          <a:blip r:embed="rId2" cstate="print"/>
          <a:srcRect/>
          <a:stretch>
            <a:fillRect/>
          </a:stretch>
        </p:blipFill>
        <p:spPr bwMode="auto">
          <a:xfrm>
            <a:off x="2778603" y="330257"/>
            <a:ext cx="3586795" cy="619748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itting-room\Desktop\app images\presentation\new round.jpg"/>
          <p:cNvPicPr>
            <a:picLocks noChangeAspect="1" noChangeArrowheads="1"/>
          </p:cNvPicPr>
          <p:nvPr/>
        </p:nvPicPr>
        <p:blipFill>
          <a:blip r:embed="rId2" cstate="print"/>
          <a:srcRect/>
          <a:stretch>
            <a:fillRect/>
          </a:stretch>
        </p:blipFill>
        <p:spPr bwMode="auto">
          <a:xfrm>
            <a:off x="2809503" y="332656"/>
            <a:ext cx="3524994" cy="6025631"/>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650</Words>
  <Application>Microsoft Office PowerPoint</Application>
  <PresentationFormat>On-screen Show (4:3)</PresentationFormat>
  <Paragraphs>31</Paragraphs>
  <Slides>19</Slides>
  <Notes>11</Notes>
  <HiddenSlides>0</HiddenSlides>
  <MMClips>1</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Golf Shot Rating</vt:lpstr>
      <vt:lpstr>Slide 2</vt:lpstr>
      <vt:lpstr>Slide 3</vt:lpstr>
      <vt:lpstr>Slide 4</vt:lpstr>
      <vt:lpstr>Slide 5</vt:lpstr>
      <vt:lpstr>‘Strava Cycling’ Leaderboard</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Golf Shot Rating</dc:title>
  <dc:creator>Corporate Edition</dc:creator>
  <cp:lastModifiedBy>Corporate Edition</cp:lastModifiedBy>
  <cp:revision>39</cp:revision>
  <dcterms:created xsi:type="dcterms:W3CDTF">2016-04-25T10:42:23Z</dcterms:created>
  <dcterms:modified xsi:type="dcterms:W3CDTF">2016-04-28T20:05:08Z</dcterms:modified>
</cp:coreProperties>
</file>