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88" r:id="rId7"/>
    <p:sldId id="272" r:id="rId8"/>
    <p:sldId id="265" r:id="rId9"/>
    <p:sldId id="273" r:id="rId10"/>
    <p:sldId id="264" r:id="rId11"/>
    <p:sldId id="266" r:id="rId12"/>
    <p:sldId id="263" r:id="rId13"/>
    <p:sldId id="259" r:id="rId14"/>
    <p:sldId id="260" r:id="rId15"/>
    <p:sldId id="261" r:id="rId16"/>
    <p:sldId id="277" r:id="rId17"/>
    <p:sldId id="268" r:id="rId18"/>
    <p:sldId id="276" r:id="rId19"/>
    <p:sldId id="274" r:id="rId20"/>
    <p:sldId id="275" r:id="rId21"/>
    <p:sldId id="278" r:id="rId22"/>
    <p:sldId id="282" r:id="rId23"/>
    <p:sldId id="281" r:id="rId24"/>
    <p:sldId id="283" r:id="rId25"/>
    <p:sldId id="284" r:id="rId26"/>
    <p:sldId id="285" r:id="rId27"/>
    <p:sldId id="279" r:id="rId28"/>
    <p:sldId id="280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22C"/>
    <a:srgbClr val="11151B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A932-080B-6A47-9E38-191173D8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onac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3B114-B413-5446-9DAA-AF8DF5DC3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9CC0-AA6F-8042-A62A-0DFC5358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7D3D-6B0A-1A49-92DA-B7BEEDEA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E248-C70C-5F4C-86A9-14F9D118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2BC6-EB70-C146-B172-FB98020D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A7406-9D6C-D240-B483-2BE7B83E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BDC6B-EC5D-5043-9FEA-7E3E6F44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23AD-69D4-B64C-9DD7-EB4D0355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C4FB-89F7-8047-9D0B-E5E76E91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27C1A-A25E-CD41-97C1-9C1395169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12C30-8374-BD4C-9F71-68F189D0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37AF-9B5C-F14C-850A-24B4E9BA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5201-5EC2-2A4B-B23E-B3A281F2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F2E56-65D5-754F-83C5-5B0402F3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3EB3-A568-6649-8114-3BDC3168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46E0-D32B-F842-B8E6-F51F6175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FA1D-C454-8748-9FDF-E8F5E9A4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3D2B-73EB-AF48-8DC8-901B0057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A5E8-9F77-EA46-859D-6755EC51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22A1-635D-074F-90DA-F5A13941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7C117-E5B3-D541-B473-05490D24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026D-3AE1-AF4C-B775-B2FCB784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99FC-FAFA-FE4E-9EC6-C1C104E3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A810-A950-D145-B98D-4CFC7B94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9A3-7DBB-B641-9518-476B8223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9747-E573-C342-B46A-D4B8FAA00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D9096-5B59-CF4A-A493-3C048B3C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79A8-C67B-1141-8FFF-E3D40455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1BC8-4794-0646-AD5F-D27DB4F6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D3FD6-8819-A747-9E8B-4ED0898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91E2-D8B0-4448-9590-6A9765D0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6401A-C698-FF41-BBBA-6730711D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9649F-D520-5D4D-BC14-FB2C62752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76130-38EB-0646-AD83-BA2B6FD9A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FA62C-3145-F04D-AB23-F0C3C96A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3707C-5539-F74C-97E0-ED64D7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BF5EB-1FC5-7741-9D3D-9714791B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24537-F823-0B4B-9551-7D0718C2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4E6E-F5F8-564E-94CA-78D6E586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E5135-4A84-9248-8B63-001E7E42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88449-71CE-4241-AD09-E8D8987F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901DD-47A1-F844-B2BA-C3807BC2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01613-1A70-8B4F-83FB-C7D532C8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98EA1-44DC-1143-9C7E-59F67A21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5E545-0CDD-CB47-BE22-56A867D4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77D9-AA33-8F43-9D35-F42061B2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69E3-3AEE-8241-AA8C-6F8D5FA9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CD38F-13EA-5E4B-BF43-DE7D176D7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D0600-2CA6-5740-B5B4-A66E0E8D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9F91A-582F-F841-9070-4B78950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F9DF1-D227-BA4C-ACE1-52F77956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4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2AD3-0943-DE40-833D-C41B265B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2DF00-3CA7-9C4E-92E2-7855D3008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98503-E769-D449-8433-14ECEA84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F75B7-4A83-AF43-BEA5-235DA00C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4C805-DAB8-C84A-8062-DDA35043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F8E3-E80E-A94D-88CB-A5ECE02B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68F8F-70FD-D449-9C07-088290CF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AE24D-70B6-304C-8AF7-AB0E250EF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00EB-AEA6-AD4D-B1F6-23AE5C079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</a:lstStyle>
          <a:p>
            <a:fld id="{57B5B646-48DC-484A-B431-072F6D23B7CC}" type="datetimeFigureOut">
              <a:rPr lang="en-US" smtClean="0"/>
              <a:pPr/>
              <a:t>3/20/19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E73A-8B51-E946-ACA7-06AADE2A0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8D38-FB8C-1541-AD90-5D4E7792B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</a:lstStyle>
          <a:p>
            <a:fld id="{3BD3598C-35FD-7D48-A965-ED7D7F35A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E79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C10A-0A34-CC49-86B2-88BC52168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FACF9-A6B7-4E44-AEAD-A74EC5707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College &amp; Career Day</a:t>
            </a:r>
          </a:p>
          <a:p>
            <a:r>
              <a:rPr lang="en-US" dirty="0"/>
              <a:t>Pinckneyville Middle School</a:t>
            </a:r>
          </a:p>
          <a:p>
            <a:endParaRPr lang="en-US" dirty="0"/>
          </a:p>
          <a:p>
            <a:r>
              <a:rPr lang="en-US" dirty="0"/>
              <a:t>Sean McPherson</a:t>
            </a:r>
          </a:p>
        </p:txBody>
      </p:sp>
    </p:spTree>
    <p:extLst>
      <p:ext uri="{BB962C8B-B14F-4D97-AF65-F5344CB8AC3E}">
        <p14:creationId xmlns:p14="http://schemas.microsoft.com/office/powerpoint/2010/main" val="340183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8393-3898-E94F-B71F-D5324B2A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</a:t>
            </a:r>
            <a:r>
              <a:rPr lang="en-US" b="1" dirty="0"/>
              <a:t>able</a:t>
            </a:r>
            <a:r>
              <a:rPr lang="en-US" dirty="0"/>
              <a:t>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EAB6-04AB-864E-8731-7F94FC11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i="1" dirty="0"/>
              <a:t>name</a:t>
            </a:r>
            <a:r>
              <a:rPr lang="en-US" b="1" i="1" dirty="0"/>
              <a:t> </a:t>
            </a:r>
            <a:r>
              <a:rPr lang="en-US" b="1" dirty="0"/>
              <a:t>= </a:t>
            </a:r>
            <a:r>
              <a:rPr lang="en-US" dirty="0"/>
              <a:t>“Sean”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i="1" dirty="0"/>
              <a:t>age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72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i="1" dirty="0" err="1"/>
              <a:t>is_female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false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i="1" dirty="0"/>
              <a:t>hobbies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[“coding”, “reading”, “soccer”]</a:t>
            </a:r>
          </a:p>
        </p:txBody>
      </p:sp>
    </p:spTree>
    <p:extLst>
      <p:ext uri="{BB962C8B-B14F-4D97-AF65-F5344CB8AC3E}">
        <p14:creationId xmlns:p14="http://schemas.microsoft.com/office/powerpoint/2010/main" val="33459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6969-15FF-8F42-B749-9A139427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</a:t>
            </a:r>
            <a:r>
              <a:rPr lang="en-US" dirty="0"/>
              <a:t>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9E63-9392-874D-A50C-AE2C0244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robot that does something</a:t>
            </a:r>
          </a:p>
          <a:p>
            <a:pPr lvl="1"/>
            <a:r>
              <a:rPr lang="en-US" dirty="0"/>
              <a:t>Takes in (input)</a:t>
            </a:r>
          </a:p>
          <a:p>
            <a:pPr lvl="1"/>
            <a:r>
              <a:rPr lang="en-US" dirty="0"/>
              <a:t>Gives out (output)</a:t>
            </a:r>
          </a:p>
        </p:txBody>
      </p:sp>
    </p:spTree>
    <p:extLst>
      <p:ext uri="{BB962C8B-B14F-4D97-AF65-F5344CB8AC3E}">
        <p14:creationId xmlns:p14="http://schemas.microsoft.com/office/powerpoint/2010/main" val="260321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00B2-B2FA-3A40-B9E7-944EC9A2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</a:t>
            </a:r>
            <a:r>
              <a:rPr lang="en-US" dirty="0"/>
              <a:t>ctions example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0F03-F161-AF44-BF55-7A5B6FAE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name_of_function</a:t>
            </a:r>
            <a:r>
              <a:rPr lang="en-US" dirty="0"/>
              <a:t>(</a:t>
            </a:r>
            <a:r>
              <a:rPr lang="en-US" i="1" dirty="0"/>
              <a:t>input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return output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0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F949-F4DC-D944-A9CB-9CF30463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with </a:t>
            </a:r>
            <a:r>
              <a:rPr lang="en-US" b="1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AAE5-396D-8F43-BD3A-DDD0D504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is_my_name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) {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i="1" dirty="0"/>
              <a:t>name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”Sean”)</a:t>
            </a:r>
          </a:p>
          <a:p>
            <a:pPr marL="0" indent="0">
              <a:buNone/>
            </a:pPr>
            <a:r>
              <a:rPr lang="en-US" dirty="0"/>
              <a:t>    return ”Yes, it’s my name!”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=== means equal</a:t>
            </a:r>
          </a:p>
        </p:txBody>
      </p:sp>
    </p:spTree>
    <p:extLst>
      <p:ext uri="{BB962C8B-B14F-4D97-AF65-F5344CB8AC3E}">
        <p14:creationId xmlns:p14="http://schemas.microsoft.com/office/powerpoint/2010/main" val="116583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F949-F4DC-D944-A9CB-9CF30463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</a:t>
            </a:r>
            <a:r>
              <a:rPr lang="en-US" dirty="0"/>
              <a:t>itional conditionals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AAE5-396D-8F43-BD3A-DDD0D504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greet_student</a:t>
            </a:r>
            <a:r>
              <a:rPr lang="en-US" dirty="0"/>
              <a:t>(</a:t>
            </a:r>
            <a:r>
              <a:rPr lang="en-US" i="1" dirty="0" err="1"/>
              <a:t>is_student</a:t>
            </a:r>
            <a:r>
              <a:rPr lang="en-US" dirty="0"/>
              <a:t>, </a:t>
            </a:r>
            <a:r>
              <a:rPr lang="en-US" i="1" dirty="0" err="1"/>
              <a:t>is_present</a:t>
            </a:r>
            <a:r>
              <a:rPr lang="en-US" dirty="0"/>
              <a:t>) {</a:t>
            </a:r>
            <a:r>
              <a:rPr lang="en-US" i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i="1" dirty="0" err="1"/>
              <a:t>is_student</a:t>
            </a:r>
            <a:r>
              <a:rPr lang="en-US" dirty="0"/>
              <a:t> </a:t>
            </a:r>
            <a:r>
              <a:rPr lang="en-US" b="1" dirty="0"/>
              <a:t>&amp;&amp; </a:t>
            </a:r>
            <a:r>
              <a:rPr lang="en-US" i="1" dirty="0" err="1"/>
              <a:t>is_present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dirty="0"/>
              <a:t>return ”Welcome to class!”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&amp;&amp; means and</a:t>
            </a:r>
          </a:p>
        </p:txBody>
      </p:sp>
    </p:spTree>
    <p:extLst>
      <p:ext uri="{BB962C8B-B14F-4D97-AF65-F5344CB8AC3E}">
        <p14:creationId xmlns:p14="http://schemas.microsoft.com/office/powerpoint/2010/main" val="140366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9599-FA96-E94F-9B51-94C3826D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2ADE-C822-3B48-B20D-4253B0AF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sz="2800" dirty="0"/>
              <a:t>"id": 1,</a:t>
            </a:r>
          </a:p>
          <a:p>
            <a:pPr marL="457200" lvl="1" indent="0">
              <a:buNone/>
            </a:pPr>
            <a:r>
              <a:rPr lang="en-US" sz="2800" dirty="0"/>
              <a:t>"</a:t>
            </a:r>
            <a:r>
              <a:rPr lang="en-US" sz="2800" dirty="0" err="1"/>
              <a:t>side_count</a:t>
            </a:r>
            <a:r>
              <a:rPr lang="en-US" sz="2800" dirty="0"/>
              <a:t>": 3,</a:t>
            </a:r>
          </a:p>
          <a:p>
            <a:pPr marL="457200" lvl="1" indent="0">
              <a:buNone/>
            </a:pPr>
            <a:r>
              <a:rPr lang="en-US" sz="2800" dirty="0"/>
              <a:t>"</a:t>
            </a:r>
            <a:r>
              <a:rPr lang="en-US" sz="2800" dirty="0" err="1"/>
              <a:t>is_closed</a:t>
            </a:r>
            <a:r>
              <a:rPr lang="en-US" sz="2800" dirty="0"/>
              <a:t>":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What info can help me identify the shape?</a:t>
            </a:r>
          </a:p>
        </p:txBody>
      </p:sp>
    </p:spTree>
    <p:extLst>
      <p:ext uri="{BB962C8B-B14F-4D97-AF65-F5344CB8AC3E}">
        <p14:creationId xmlns:p14="http://schemas.microsoft.com/office/powerpoint/2010/main" val="54811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2445-A1CF-4049-BEC6-6785EC63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65125"/>
            <a:ext cx="6917471" cy="1115331"/>
          </a:xfrm>
        </p:spPr>
        <p:txBody>
          <a:bodyPr>
            <a:normAutofit/>
          </a:bodyPr>
          <a:lstStyle/>
          <a:p>
            <a:r>
              <a:rPr lang="en-US" sz="3600" dirty="0"/>
              <a:t>Categorizing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9857-D27E-2647-A6AC-E728A05D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80456"/>
            <a:ext cx="6917471" cy="49203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function </a:t>
            </a:r>
            <a:r>
              <a:rPr lang="en-US" sz="2400" dirty="0" err="1"/>
              <a:t>categorize_shape</a:t>
            </a:r>
            <a:r>
              <a:rPr lang="en-US" sz="2400" dirty="0"/>
              <a:t>(</a:t>
            </a:r>
            <a:r>
              <a:rPr lang="en-US" sz="2400" i="1" dirty="0"/>
              <a:t>shape</a:t>
            </a:r>
            <a:r>
              <a:rPr lang="en-US" sz="240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if (</a:t>
            </a:r>
            <a:r>
              <a:rPr lang="en-US" sz="2400" i="1" dirty="0" err="1"/>
              <a:t>shape.side_count</a:t>
            </a:r>
            <a:r>
              <a:rPr lang="en-US" sz="2400" dirty="0"/>
              <a:t> </a:t>
            </a:r>
            <a:r>
              <a:rPr lang="en-US" sz="2400" b="1" dirty="0"/>
              <a:t>===</a:t>
            </a:r>
            <a:r>
              <a:rPr lang="en-US" sz="2400" dirty="0"/>
              <a:t> 3)</a:t>
            </a:r>
          </a:p>
          <a:p>
            <a:pPr marL="0" indent="0">
              <a:buNone/>
            </a:pPr>
            <a:r>
              <a:rPr lang="en-US" sz="2400" dirty="0"/>
              <a:t>    return “triangle”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6206F-C770-914A-BEDB-3F3B9797C383}"/>
              </a:ext>
            </a:extLst>
          </p:cNvPr>
          <p:cNvSpPr/>
          <p:nvPr/>
        </p:nvSpPr>
        <p:spPr>
          <a:xfrm>
            <a:off x="7685314" y="0"/>
            <a:ext cx="4506686" cy="6858000"/>
          </a:xfrm>
          <a:prstGeom prst="rect">
            <a:avLst/>
          </a:prstGeom>
          <a:solidFill>
            <a:srgbClr val="1B2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4EC926-B295-8945-B485-40296918C8A8}"/>
              </a:ext>
            </a:extLst>
          </p:cNvPr>
          <p:cNvSpPr txBox="1">
            <a:spLocks/>
          </p:cNvSpPr>
          <p:nvPr/>
        </p:nvSpPr>
        <p:spPr>
          <a:xfrm>
            <a:off x="7949093" y="1480457"/>
            <a:ext cx="3979128" cy="4696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"id": 1,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side_count</a:t>
            </a:r>
            <a:r>
              <a:rPr lang="en-US" sz="2000" dirty="0"/>
              <a:t>": 3,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is_closed</a:t>
            </a:r>
            <a:r>
              <a:rPr lang="en-US" sz="2000" dirty="0"/>
              <a:t>": true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8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9599-FA96-E94F-9B51-94C3826D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2ADE-C822-3B48-B20D-4253B0AF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sz="2800" dirty="0"/>
              <a:t>"id": 2,</a:t>
            </a:r>
          </a:p>
          <a:p>
            <a:pPr marL="457200" lvl="1" indent="0">
              <a:buNone/>
            </a:pPr>
            <a:r>
              <a:rPr lang="en-US" sz="2800" dirty="0"/>
              <a:t>"</a:t>
            </a:r>
            <a:r>
              <a:rPr lang="en-US" sz="2800" dirty="0" err="1"/>
              <a:t>side_count</a:t>
            </a:r>
            <a:r>
              <a:rPr lang="en-US" sz="2800" dirty="0"/>
              <a:t>": 4,</a:t>
            </a:r>
          </a:p>
          <a:p>
            <a:pPr marL="457200" lvl="1" indent="0">
              <a:buNone/>
            </a:pPr>
            <a:r>
              <a:rPr lang="en-US" sz="2800" dirty="0"/>
              <a:t>"</a:t>
            </a:r>
            <a:r>
              <a:rPr lang="en-US" sz="2800" dirty="0" err="1"/>
              <a:t>is_closed</a:t>
            </a:r>
            <a:r>
              <a:rPr lang="en-US" sz="2800" dirty="0"/>
              <a:t>":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85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2445-A1CF-4049-BEC6-6785EC63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65125"/>
            <a:ext cx="6917471" cy="1115331"/>
          </a:xfrm>
        </p:spPr>
        <p:txBody>
          <a:bodyPr>
            <a:normAutofit/>
          </a:bodyPr>
          <a:lstStyle/>
          <a:p>
            <a:r>
              <a:rPr lang="en-US" sz="3600" dirty="0"/>
              <a:t>Categorizing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9857-D27E-2647-A6AC-E728A05D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80456"/>
            <a:ext cx="6917471" cy="49203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function </a:t>
            </a:r>
            <a:r>
              <a:rPr lang="en-US" sz="2400" dirty="0" err="1"/>
              <a:t>categorize_shape</a:t>
            </a:r>
            <a:r>
              <a:rPr lang="en-US" sz="2400" dirty="0"/>
              <a:t>(</a:t>
            </a:r>
            <a:r>
              <a:rPr lang="en-US" sz="2400" i="1" dirty="0"/>
              <a:t>shape</a:t>
            </a:r>
            <a:r>
              <a:rPr lang="en-US" sz="240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if (</a:t>
            </a:r>
            <a:r>
              <a:rPr lang="en-US" sz="2400" i="1" dirty="0" err="1"/>
              <a:t>shape.side_count</a:t>
            </a:r>
            <a:r>
              <a:rPr lang="en-US" sz="2400" dirty="0"/>
              <a:t> </a:t>
            </a:r>
            <a:r>
              <a:rPr lang="en-US" sz="2400" b="1" dirty="0"/>
              <a:t>===</a:t>
            </a:r>
            <a:r>
              <a:rPr lang="en-US" sz="2400" dirty="0"/>
              <a:t> 3)</a:t>
            </a:r>
          </a:p>
          <a:p>
            <a:pPr marL="0" indent="0">
              <a:buNone/>
            </a:pPr>
            <a:r>
              <a:rPr lang="en-US" sz="2400" dirty="0"/>
              <a:t>    return “triangle”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if (</a:t>
            </a:r>
            <a:r>
              <a:rPr lang="en-US" sz="2400" i="1" dirty="0" err="1"/>
              <a:t>shape.side_count</a:t>
            </a:r>
            <a:r>
              <a:rPr lang="en-US" sz="2400" dirty="0"/>
              <a:t> </a:t>
            </a:r>
            <a:r>
              <a:rPr lang="en-US" sz="2400" b="1" dirty="0"/>
              <a:t>===</a:t>
            </a:r>
            <a:r>
              <a:rPr lang="en-US" sz="2400" dirty="0"/>
              <a:t> 4)</a:t>
            </a:r>
          </a:p>
          <a:p>
            <a:pPr marL="0" indent="0">
              <a:buNone/>
            </a:pPr>
            <a:r>
              <a:rPr lang="en-US" sz="2400" dirty="0"/>
              <a:t>    return “rectangle”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6206F-C770-914A-BEDB-3F3B9797C383}"/>
              </a:ext>
            </a:extLst>
          </p:cNvPr>
          <p:cNvSpPr/>
          <p:nvPr/>
        </p:nvSpPr>
        <p:spPr>
          <a:xfrm>
            <a:off x="7685314" y="0"/>
            <a:ext cx="4506686" cy="6858000"/>
          </a:xfrm>
          <a:prstGeom prst="rect">
            <a:avLst/>
          </a:prstGeom>
          <a:solidFill>
            <a:srgbClr val="1B2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4EC926-B295-8945-B485-40296918C8A8}"/>
              </a:ext>
            </a:extLst>
          </p:cNvPr>
          <p:cNvSpPr txBox="1">
            <a:spLocks/>
          </p:cNvSpPr>
          <p:nvPr/>
        </p:nvSpPr>
        <p:spPr>
          <a:xfrm>
            <a:off x="7949093" y="1480457"/>
            <a:ext cx="3979128" cy="4696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"id": 2,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side_count</a:t>
            </a:r>
            <a:r>
              <a:rPr lang="en-US" sz="2000" dirty="0"/>
              <a:t>": 4,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is_closed</a:t>
            </a:r>
            <a:r>
              <a:rPr lang="en-US" sz="2000" dirty="0"/>
              <a:t>": true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4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D68B-B37C-504C-85D3-BF233A74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organisms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57F1-1976-5048-A2F4-9495D6DBD50C}"/>
              </a:ext>
            </a:extLst>
          </p:cNvPr>
          <p:cNvSpPr txBox="1"/>
          <p:nvPr/>
        </p:nvSpPr>
        <p:spPr>
          <a:xfrm>
            <a:off x="838199" y="1830616"/>
            <a:ext cx="4778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"id": 1,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"age": 105120,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blood_temp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": "warm",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"habitat": "land",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lays_eggs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": false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"id": 2,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"age": 84096,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blood_temp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": "warm",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"habitat": "land",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lays_eggs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": true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3A6D2-9CAC-9643-B575-AD16ECF6ACCD}"/>
              </a:ext>
            </a:extLst>
          </p:cNvPr>
          <p:cNvSpPr txBox="1"/>
          <p:nvPr/>
        </p:nvSpPr>
        <p:spPr>
          <a:xfrm>
            <a:off x="6574971" y="1830616"/>
            <a:ext cx="4778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"id": 3,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"age": 35040,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blood_temp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": "cold",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"habitat": "water",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lays_eggs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": true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"id": 4,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"age": 13140,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blood_temp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": "cold",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"habitat": "land",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lays_eggs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": true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F3B773-BA9B-EC4B-9BAA-81AA40A1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0861"/>
            <a:ext cx="10515600" cy="361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Hint: bird (1), fish (1), mammal (1), reptile (1)</a:t>
            </a:r>
          </a:p>
        </p:txBody>
      </p:sp>
    </p:spTree>
    <p:extLst>
      <p:ext uri="{BB962C8B-B14F-4D97-AF65-F5344CB8AC3E}">
        <p14:creationId xmlns:p14="http://schemas.microsoft.com/office/powerpoint/2010/main" val="304772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309A-6B6D-BE4F-9624-F819E679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796"/>
            <a:ext cx="10515600" cy="4200408"/>
          </a:xfrm>
        </p:spPr>
        <p:txBody>
          <a:bodyPr anchor="ctr"/>
          <a:lstStyle/>
          <a:p>
            <a:pPr algn="ctr"/>
            <a:r>
              <a:rPr lang="en-US" dirty="0"/>
              <a:t>👋</a:t>
            </a:r>
            <a:br>
              <a:rPr lang="en-US" dirty="0"/>
            </a:br>
            <a:r>
              <a:rPr lang="en-US" dirty="0"/>
              <a:t>Hey, I’m Sean</a:t>
            </a:r>
          </a:p>
        </p:txBody>
      </p:sp>
    </p:spTree>
    <p:extLst>
      <p:ext uri="{BB962C8B-B14F-4D97-AF65-F5344CB8AC3E}">
        <p14:creationId xmlns:p14="http://schemas.microsoft.com/office/powerpoint/2010/main" val="1696712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2445-A1CF-4049-BEC6-6785EC63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65125"/>
            <a:ext cx="6917471" cy="1115331"/>
          </a:xfrm>
        </p:spPr>
        <p:txBody>
          <a:bodyPr>
            <a:normAutofit/>
          </a:bodyPr>
          <a:lstStyle/>
          <a:p>
            <a:r>
              <a:rPr lang="en-US" sz="3600" dirty="0"/>
              <a:t>Categorizing organisms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9857-D27E-2647-A6AC-E728A05D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80456"/>
            <a:ext cx="6917471" cy="49203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function </a:t>
            </a:r>
            <a:r>
              <a:rPr lang="en-US" sz="2400" dirty="0" err="1"/>
              <a:t>categorize_organism</a:t>
            </a:r>
            <a:r>
              <a:rPr lang="en-US" sz="2400" dirty="0"/>
              <a:t>(</a:t>
            </a:r>
            <a:r>
              <a:rPr lang="en-US" sz="2400" i="1" dirty="0"/>
              <a:t>org</a:t>
            </a:r>
            <a:r>
              <a:rPr lang="en-US" sz="240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 if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</a:t>
            </a:r>
            <a:r>
              <a:rPr lang="en-US" sz="2400" i="1" dirty="0" err="1"/>
              <a:t>org.blood_temp</a:t>
            </a:r>
            <a:r>
              <a:rPr lang="en-US" sz="2400" dirty="0"/>
              <a:t> </a:t>
            </a:r>
            <a:r>
              <a:rPr lang="en-US" sz="2400" b="1" dirty="0"/>
              <a:t>===</a:t>
            </a:r>
            <a:r>
              <a:rPr lang="en-US" sz="2400" dirty="0"/>
              <a:t> ‘warm’ </a:t>
            </a:r>
            <a:r>
              <a:rPr lang="en-US" sz="2400" b="1" dirty="0"/>
              <a:t>&amp;&amp;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</a:t>
            </a:r>
            <a:r>
              <a:rPr lang="en-US" sz="2400" i="1" dirty="0" err="1"/>
              <a:t>org.habitat</a:t>
            </a:r>
            <a:r>
              <a:rPr lang="en-US" sz="2400" dirty="0"/>
              <a:t> </a:t>
            </a:r>
            <a:r>
              <a:rPr lang="en-US" sz="2400" b="1" dirty="0"/>
              <a:t>===</a:t>
            </a:r>
            <a:r>
              <a:rPr lang="en-US" sz="2400" dirty="0"/>
              <a:t> ‘land’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return ‘mammal’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6206F-C770-914A-BEDB-3F3B9797C383}"/>
              </a:ext>
            </a:extLst>
          </p:cNvPr>
          <p:cNvSpPr/>
          <p:nvPr/>
        </p:nvSpPr>
        <p:spPr>
          <a:xfrm>
            <a:off x="7685314" y="0"/>
            <a:ext cx="4506686" cy="6858000"/>
          </a:xfrm>
          <a:prstGeom prst="rect">
            <a:avLst/>
          </a:prstGeom>
          <a:solidFill>
            <a:srgbClr val="1B2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4EC926-B295-8945-B485-40296918C8A8}"/>
              </a:ext>
            </a:extLst>
          </p:cNvPr>
          <p:cNvSpPr txBox="1">
            <a:spLocks/>
          </p:cNvSpPr>
          <p:nvPr/>
        </p:nvSpPr>
        <p:spPr>
          <a:xfrm>
            <a:off x="7949093" y="1480457"/>
            <a:ext cx="3979128" cy="4696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"id": 1,</a:t>
            </a:r>
          </a:p>
          <a:p>
            <a:pPr marL="0" indent="0">
              <a:buNone/>
            </a:pPr>
            <a:r>
              <a:rPr lang="en-US" sz="2000" dirty="0"/>
              <a:t>  "age": 105120,</a:t>
            </a:r>
          </a:p>
          <a:p>
            <a:pPr marL="0" indent="0">
              <a:buNone/>
            </a:pPr>
            <a:r>
              <a:rPr lang="en-US" sz="2000" dirty="0"/>
              <a:t>  "</a:t>
            </a:r>
            <a:r>
              <a:rPr lang="en-US" sz="2000" dirty="0" err="1"/>
              <a:t>blood_temp</a:t>
            </a:r>
            <a:r>
              <a:rPr lang="en-US" sz="2000" dirty="0"/>
              <a:t>": "warm",</a:t>
            </a:r>
          </a:p>
          <a:p>
            <a:pPr marL="0" indent="0">
              <a:buNone/>
            </a:pPr>
            <a:r>
              <a:rPr lang="en-US" sz="2000" dirty="0"/>
              <a:t>  "habitat": "land",</a:t>
            </a:r>
          </a:p>
          <a:p>
            <a:pPr marL="0" indent="0">
              <a:buNone/>
            </a:pPr>
            <a:r>
              <a:rPr lang="en-US" sz="2000" dirty="0"/>
              <a:t>  "</a:t>
            </a:r>
            <a:r>
              <a:rPr lang="en-US" sz="2000" dirty="0" err="1"/>
              <a:t>lays_eggs</a:t>
            </a:r>
            <a:r>
              <a:rPr lang="en-US" sz="2000" dirty="0"/>
              <a:t>": false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190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2445-A1CF-4049-BEC6-6785EC63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65125"/>
            <a:ext cx="6917471" cy="1115331"/>
          </a:xfrm>
        </p:spPr>
        <p:txBody>
          <a:bodyPr>
            <a:normAutofit/>
          </a:bodyPr>
          <a:lstStyle/>
          <a:p>
            <a:r>
              <a:rPr lang="en-US" sz="3600" dirty="0"/>
              <a:t>Area of a pyramid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A9857-D27E-2647-A6AC-E728A05D7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80456"/>
                <a:ext cx="6917471" cy="49203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// 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𝐵h</m:t>
                    </m:r>
                  </m:oMath>
                </a14:m>
                <a:endParaRPr 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function </a:t>
                </a:r>
                <a:r>
                  <a:rPr lang="en-US" sz="2400" dirty="0" err="1"/>
                  <a:t>area_pyramid</a:t>
                </a:r>
                <a:r>
                  <a:rPr lang="en-US" sz="2400" dirty="0"/>
                  <a:t>(</a:t>
                </a:r>
                <a:r>
                  <a:rPr lang="en-US" sz="2400" i="1" dirty="0"/>
                  <a:t>B, h</a:t>
                </a:r>
                <a:r>
                  <a:rPr lang="en-US" sz="2400" dirty="0"/>
                  <a:t>) {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  return B * h/3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}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A9857-D27E-2647-A6AC-E728A05D7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80456"/>
                <a:ext cx="6917471" cy="4920343"/>
              </a:xfrm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976206F-C770-914A-BEDB-3F3B9797C383}"/>
              </a:ext>
            </a:extLst>
          </p:cNvPr>
          <p:cNvSpPr/>
          <p:nvPr/>
        </p:nvSpPr>
        <p:spPr>
          <a:xfrm>
            <a:off x="7685314" y="0"/>
            <a:ext cx="4506686" cy="6858000"/>
          </a:xfrm>
          <a:prstGeom prst="rect">
            <a:avLst/>
          </a:prstGeom>
          <a:solidFill>
            <a:srgbClr val="1B2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4EC926-B295-8945-B485-40296918C8A8}"/>
              </a:ext>
            </a:extLst>
          </p:cNvPr>
          <p:cNvSpPr txBox="1">
            <a:spLocks/>
          </p:cNvSpPr>
          <p:nvPr/>
        </p:nvSpPr>
        <p:spPr>
          <a:xfrm>
            <a:off x="7949093" y="1480457"/>
            <a:ext cx="3979128" cy="4696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area_pyramid</a:t>
            </a:r>
            <a:r>
              <a:rPr lang="en-US" sz="2000" dirty="0"/>
              <a:t>(16, 6)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32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area_pyramid</a:t>
            </a:r>
            <a:r>
              <a:rPr lang="en-US" sz="2000" dirty="0"/>
              <a:t>(9, 9)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27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area_pyramid</a:t>
            </a:r>
            <a:r>
              <a:rPr lang="en-US" sz="2000" dirty="0"/>
              <a:t>(49, 18)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147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167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621E-13D3-D943-8D25-2FC2DA7E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538"/>
            <a:ext cx="9144000" cy="3612923"/>
          </a:xfrm>
        </p:spPr>
        <p:txBody>
          <a:bodyPr anchor="ctr"/>
          <a:lstStyle/>
          <a:p>
            <a:r>
              <a:rPr lang="en-US" dirty="0"/>
              <a:t>Who can become a software developer?</a:t>
            </a:r>
          </a:p>
        </p:txBody>
      </p:sp>
    </p:spTree>
    <p:extLst>
      <p:ext uri="{BB962C8B-B14F-4D97-AF65-F5344CB8AC3E}">
        <p14:creationId xmlns:p14="http://schemas.microsoft.com/office/powerpoint/2010/main" val="115869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621E-13D3-D943-8D25-2FC2DA7E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538"/>
            <a:ext cx="9144000" cy="3612923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Anyone!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Yes, that includes you!</a:t>
            </a:r>
          </a:p>
        </p:txBody>
      </p:sp>
    </p:spTree>
    <p:extLst>
      <p:ext uri="{BB962C8B-B14F-4D97-AF65-F5344CB8AC3E}">
        <p14:creationId xmlns:p14="http://schemas.microsoft.com/office/powerpoint/2010/main" val="2057930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621E-13D3-D943-8D25-2FC2DA7E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538"/>
            <a:ext cx="9144000" cy="3612923"/>
          </a:xfrm>
        </p:spPr>
        <p:txBody>
          <a:bodyPr anchor="ctr"/>
          <a:lstStyle/>
          <a:p>
            <a:r>
              <a:rPr lang="en-US" dirty="0"/>
              <a:t>What does a software developer look like?</a:t>
            </a:r>
          </a:p>
        </p:txBody>
      </p:sp>
    </p:spTree>
    <p:extLst>
      <p:ext uri="{BB962C8B-B14F-4D97-AF65-F5344CB8AC3E}">
        <p14:creationId xmlns:p14="http://schemas.microsoft.com/office/powerpoint/2010/main" val="708961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621E-13D3-D943-8D25-2FC2DA7E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728" y="381000"/>
            <a:ext cx="9568543" cy="6096000"/>
          </a:xfrm>
        </p:spPr>
        <p:txBody>
          <a:bodyPr anchor="ctr">
            <a:normAutofit/>
          </a:bodyPr>
          <a:lstStyle/>
          <a:p>
            <a:r>
              <a:rPr lang="en-US" dirty="0"/>
              <a:t>👨🏿‍💻👩🏻‍💻👨🏾‍💻👩🏼‍💻👨🏽‍💻👩🏽‍💻👨🏼‍💻👩🏾‍💻👨🏻‍💻👩🏿‍💻</a:t>
            </a:r>
            <a:br>
              <a:rPr lang="en-US" dirty="0"/>
            </a:br>
            <a:r>
              <a:rPr lang="en-US" dirty="0"/>
              <a:t>👩🏽‍💻👨🏼‍💻👩🏾‍💻👨🏻‍💻👩🏿‍💻👨🏿‍💻👩🏻‍💻👨🏾‍💻👩🏼‍💻👨🏽‍💻 👨🏿‍💻👩🏻‍💻👨🏾‍💻👩🏼‍💻👨🏽‍💻👩🏽‍💻👨🏼‍💻👩🏾‍💻👨🏻‍💻👩🏿‍💻 👩🏽‍💻👨🏼‍💻👩🏾‍💻👨🏻‍💻👩🏿‍💻👨🏿‍💻👩🏻‍💻👨🏾‍💻👩🏼‍💻👨🏽‍💻 👨🏿‍💻👩🏻‍💻👨🏾‍💻👩🏼‍💻👨🏽‍💻👩🏽‍💻👨🏼‍💻👩🏾‍💻👨🏻‍💻👩🏿‍💻 👩🏽‍💻👨🏼‍💻👩🏾‍💻👨🏻‍💻👩🏿‍💻👨🏿‍💻👩🏻‍💻👨🏾‍💻👩🏼‍💻👨🏽‍💻</a:t>
            </a:r>
          </a:p>
        </p:txBody>
      </p:sp>
    </p:spTree>
    <p:extLst>
      <p:ext uri="{BB962C8B-B14F-4D97-AF65-F5344CB8AC3E}">
        <p14:creationId xmlns:p14="http://schemas.microsoft.com/office/powerpoint/2010/main" val="4145829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621E-13D3-D943-8D25-2FC2DA7E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538"/>
            <a:ext cx="9144000" cy="3612923"/>
          </a:xfrm>
        </p:spPr>
        <p:txBody>
          <a:bodyPr anchor="ctr"/>
          <a:lstStyle/>
          <a:p>
            <a:r>
              <a:rPr lang="en-US" dirty="0"/>
              <a:t>How to become a software developer?</a:t>
            </a:r>
          </a:p>
        </p:txBody>
      </p:sp>
    </p:spTree>
    <p:extLst>
      <p:ext uri="{BB962C8B-B14F-4D97-AF65-F5344CB8AC3E}">
        <p14:creationId xmlns:p14="http://schemas.microsoft.com/office/powerpoint/2010/main" val="68425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4C14-A59C-CC48-B502-BBB278FA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become a software developer,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117D-E8DF-D944-BC57-CDE8345F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Enjoy solving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Enjoy using a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Practice coding</a:t>
            </a:r>
          </a:p>
          <a:p>
            <a:pPr lvl="1"/>
            <a:r>
              <a:rPr lang="en-US" dirty="0"/>
              <a:t>Build a website</a:t>
            </a:r>
          </a:p>
          <a:p>
            <a:pPr lvl="1"/>
            <a:r>
              <a:rPr lang="en-US" dirty="0"/>
              <a:t>Make an app</a:t>
            </a:r>
          </a:p>
          <a:p>
            <a:pPr lvl="1"/>
            <a:r>
              <a:rPr lang="en-US" dirty="0"/>
              <a:t>Write a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a coding summer camp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optional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coding electives in high school</a:t>
            </a:r>
          </a:p>
        </p:txBody>
      </p:sp>
    </p:spTree>
    <p:extLst>
      <p:ext uri="{BB962C8B-B14F-4D97-AF65-F5344CB8AC3E}">
        <p14:creationId xmlns:p14="http://schemas.microsoft.com/office/powerpoint/2010/main" val="3823051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4C14-A59C-CC48-B502-BBB278FA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become a software developer,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117D-E8DF-D944-BC57-CDE8345F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 1: Go to a </a:t>
            </a:r>
            <a:r>
              <a:rPr lang="en-US" b="1" dirty="0"/>
              <a:t>four-year college</a:t>
            </a:r>
          </a:p>
          <a:p>
            <a:pPr lvl="1"/>
            <a:r>
              <a:rPr lang="en-US" dirty="0"/>
              <a:t>Major in Computer Science or Software Engineering</a:t>
            </a:r>
          </a:p>
          <a:p>
            <a:pPr lvl="1"/>
            <a:r>
              <a:rPr lang="en-US" dirty="0"/>
              <a:t>Do fun and challenging internships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Option 2: Go to a </a:t>
            </a:r>
            <a:r>
              <a:rPr lang="en-US" b="1" dirty="0"/>
              <a:t>two-year tech school</a:t>
            </a:r>
          </a:p>
          <a:p>
            <a:pPr lvl="1"/>
            <a:r>
              <a:rPr lang="en-US" dirty="0"/>
              <a:t>Major in Computer Science or Software Engineering</a:t>
            </a:r>
          </a:p>
          <a:p>
            <a:pPr lvl="1"/>
            <a:r>
              <a:rPr lang="en-US" dirty="0"/>
              <a:t>Graduate early and start working</a:t>
            </a:r>
          </a:p>
          <a:p>
            <a:pPr lvl="1"/>
            <a:endParaRPr lang="en-US" dirty="0"/>
          </a:p>
          <a:p>
            <a:r>
              <a:rPr lang="en-US" dirty="0"/>
              <a:t>Option 3: Go to a </a:t>
            </a:r>
            <a:r>
              <a:rPr lang="en-US" b="1" dirty="0"/>
              <a:t>coding </a:t>
            </a:r>
            <a:r>
              <a:rPr lang="en-US" b="1" dirty="0" err="1"/>
              <a:t>bootcamp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&lt;-- Me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Study web development in a particular language</a:t>
            </a:r>
          </a:p>
          <a:p>
            <a:pPr lvl="1"/>
            <a:r>
              <a:rPr lang="en-US" dirty="0"/>
              <a:t>Learn on the job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71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621E-13D3-D943-8D25-2FC2DA7E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538"/>
            <a:ext cx="9144000" cy="3612923"/>
          </a:xfrm>
        </p:spPr>
        <p:txBody>
          <a:bodyPr anchor="ctr"/>
          <a:lstStyle/>
          <a:p>
            <a:r>
              <a:rPr lang="en-US" dirty="0"/>
              <a:t>Go out and solve some cool problems!</a:t>
            </a:r>
          </a:p>
        </p:txBody>
      </p:sp>
    </p:spTree>
    <p:extLst>
      <p:ext uri="{BB962C8B-B14F-4D97-AF65-F5344CB8AC3E}">
        <p14:creationId xmlns:p14="http://schemas.microsoft.com/office/powerpoint/2010/main" val="2390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DB48-72F9-6844-B887-9047A833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9E04-F71E-F046-A27C-F9EE23CF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Graduated from Edinboro University ‘14</a:t>
            </a:r>
          </a:p>
          <a:p>
            <a:r>
              <a:rPr lang="en-US" dirty="0"/>
              <a:t>Taught for three years</a:t>
            </a:r>
          </a:p>
          <a:p>
            <a:pPr lvl="1"/>
            <a:r>
              <a:rPr lang="en-US" dirty="0"/>
              <a:t>Juvenile detention center</a:t>
            </a:r>
          </a:p>
          <a:p>
            <a:pPr lvl="1"/>
            <a:r>
              <a:rPr lang="en-US" dirty="0"/>
              <a:t>AmeriCorps </a:t>
            </a:r>
            <a:r>
              <a:rPr lang="en-US" dirty="0" err="1"/>
              <a:t>KeystoneSMILES</a:t>
            </a:r>
            <a:endParaRPr lang="en-US" dirty="0"/>
          </a:p>
          <a:p>
            <a:pPr lvl="1"/>
            <a:r>
              <a:rPr lang="en-US" dirty="0"/>
              <a:t>Chesney Elementary (GCPS)</a:t>
            </a:r>
          </a:p>
          <a:p>
            <a:r>
              <a:rPr lang="en-US" dirty="0"/>
              <a:t>Graduated from the Iron Yard ‘17</a:t>
            </a:r>
          </a:p>
          <a:p>
            <a:r>
              <a:rPr lang="en-US" dirty="0"/>
              <a:t>Started at TSYS ‘18</a:t>
            </a:r>
          </a:p>
        </p:txBody>
      </p:sp>
    </p:spTree>
    <p:extLst>
      <p:ext uri="{BB962C8B-B14F-4D97-AF65-F5344CB8AC3E}">
        <p14:creationId xmlns:p14="http://schemas.microsoft.com/office/powerpoint/2010/main" val="4120136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621E-13D3-D943-8D25-2FC2DA7E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538"/>
            <a:ext cx="9144000" cy="3612923"/>
          </a:xfrm>
        </p:spPr>
        <p:txBody>
          <a:bodyPr anchor="ctr"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643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9C63-7CEE-3249-8C42-E0DB7DEF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1605"/>
            <a:ext cx="9144000" cy="511478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Software Developer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Software Engineer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Computer programmer</a:t>
            </a:r>
          </a:p>
        </p:txBody>
      </p:sp>
    </p:spTree>
    <p:extLst>
      <p:ext uri="{BB962C8B-B14F-4D97-AF65-F5344CB8AC3E}">
        <p14:creationId xmlns:p14="http://schemas.microsoft.com/office/powerpoint/2010/main" val="2258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9B66-687C-5641-8204-5192E04D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Teach computers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277087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8F60-F8E5-B147-93D0-1BF2DF06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Made by software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590F-D93E-A648-84C2-547082351F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YouTube</a:t>
            </a:r>
          </a:p>
          <a:p>
            <a:r>
              <a:rPr lang="en-US" dirty="0" err="1"/>
              <a:t>musical.ly</a:t>
            </a:r>
            <a:endParaRPr lang="en-US" dirty="0"/>
          </a:p>
          <a:p>
            <a:r>
              <a:rPr lang="en-US" dirty="0"/>
              <a:t>FIFA</a:t>
            </a:r>
          </a:p>
          <a:p>
            <a:r>
              <a:rPr lang="en-US" dirty="0" err="1"/>
              <a:t>TikTok</a:t>
            </a:r>
            <a:endParaRPr lang="en-US" dirty="0"/>
          </a:p>
          <a:p>
            <a:r>
              <a:rPr lang="en-US" dirty="0" err="1"/>
              <a:t>Fortnite</a:t>
            </a:r>
            <a:endParaRPr lang="en-US" dirty="0"/>
          </a:p>
          <a:p>
            <a:r>
              <a:rPr lang="en-US" dirty="0"/>
              <a:t>Instagram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B773C-5D1D-C04C-8422-B3535167FB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  <a:p>
            <a:r>
              <a:rPr lang="en-US" dirty="0"/>
              <a:t>Computers</a:t>
            </a:r>
          </a:p>
          <a:p>
            <a:r>
              <a:rPr lang="en-US" dirty="0"/>
              <a:t>Mobile watches</a:t>
            </a:r>
          </a:p>
          <a:p>
            <a:r>
              <a:rPr lang="en-US" dirty="0"/>
              <a:t>Satellites</a:t>
            </a:r>
          </a:p>
          <a:p>
            <a:r>
              <a:rPr lang="en-US" dirty="0"/>
              <a:t>Space station</a:t>
            </a:r>
          </a:p>
          <a:p>
            <a:r>
              <a:rPr lang="en-US" dirty="0"/>
              <a:t>Smart limbs</a:t>
            </a:r>
          </a:p>
        </p:txBody>
      </p:sp>
    </p:spTree>
    <p:extLst>
      <p:ext uri="{BB962C8B-B14F-4D97-AF65-F5344CB8AC3E}">
        <p14:creationId xmlns:p14="http://schemas.microsoft.com/office/powerpoint/2010/main" val="331782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A7AC-FAEA-BB4B-B0E7-1DF4D980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33587"/>
          </a:xfrm>
        </p:spPr>
        <p:txBody>
          <a:bodyPr/>
          <a:lstStyle/>
          <a:p>
            <a:pPr algn="ctr"/>
            <a:r>
              <a:rPr lang="en-US" dirty="0"/>
              <a:t>Computer Science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F6739-26D2-1940-81E9-98A5E14AD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43325"/>
            <a:ext cx="10515600" cy="2346325"/>
          </a:xfrm>
        </p:spPr>
        <p:txBody>
          <a:bodyPr/>
          <a:lstStyle/>
          <a:p>
            <a:pPr algn="ctr"/>
            <a:r>
              <a:rPr lang="en-US" dirty="0"/>
              <a:t>How to teach computers to do your homework for you</a:t>
            </a:r>
          </a:p>
        </p:txBody>
      </p:sp>
    </p:spTree>
    <p:extLst>
      <p:ext uri="{BB962C8B-B14F-4D97-AF65-F5344CB8AC3E}">
        <p14:creationId xmlns:p14="http://schemas.microsoft.com/office/powerpoint/2010/main" val="13975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6969-15FF-8F42-B749-9A139427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</a:t>
            </a:r>
            <a:r>
              <a:rPr lang="en-US" b="1" dirty="0"/>
              <a:t>able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9E63-9392-874D-A50C-AE2C0244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store data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True/false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i="1" dirty="0"/>
              <a:t>etc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2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8393-3898-E94F-B71F-D5324B2A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</a:t>
            </a:r>
            <a:r>
              <a:rPr lang="en-US" b="1" dirty="0"/>
              <a:t>able</a:t>
            </a:r>
            <a:r>
              <a:rPr lang="en-US" dirty="0"/>
              <a:t>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EAB6-04AB-864E-8731-7F94FC11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i="1" dirty="0"/>
              <a:t>greeting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‘Hello world!’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greeting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‘Hello world!’</a:t>
            </a:r>
          </a:p>
        </p:txBody>
      </p:sp>
    </p:spTree>
    <p:extLst>
      <p:ext uri="{BB962C8B-B14F-4D97-AF65-F5344CB8AC3E}">
        <p14:creationId xmlns:p14="http://schemas.microsoft.com/office/powerpoint/2010/main" val="56049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837</Words>
  <Application>Microsoft Macintosh PowerPoint</Application>
  <PresentationFormat>Widescreen</PresentationFormat>
  <Paragraphs>204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Fira Code</vt:lpstr>
      <vt:lpstr>Monaco</vt:lpstr>
      <vt:lpstr>Office Theme</vt:lpstr>
      <vt:lpstr>Software Developer</vt:lpstr>
      <vt:lpstr>👋 Hey, I’m Sean</vt:lpstr>
      <vt:lpstr>Background</vt:lpstr>
      <vt:lpstr>Software Developer Software Engineer Computer programmer</vt:lpstr>
      <vt:lpstr>Teach computers to solve problems</vt:lpstr>
      <vt:lpstr>Made by software developers</vt:lpstr>
      <vt:lpstr>Computer Science 101</vt:lpstr>
      <vt:lpstr>Variables</vt:lpstr>
      <vt:lpstr>Variables example</vt:lpstr>
      <vt:lpstr>Variables example</vt:lpstr>
      <vt:lpstr>Functions</vt:lpstr>
      <vt:lpstr>Functions example</vt:lpstr>
      <vt:lpstr>Categorizing with if</vt:lpstr>
      <vt:lpstr>Additional conditionals</vt:lpstr>
      <vt:lpstr>Categorizing shapes</vt:lpstr>
      <vt:lpstr>Categorizing shapes</vt:lpstr>
      <vt:lpstr>Categorizing shapes</vt:lpstr>
      <vt:lpstr>Categorizing shapes</vt:lpstr>
      <vt:lpstr>Categorizing organisms</vt:lpstr>
      <vt:lpstr>Categorizing organisms</vt:lpstr>
      <vt:lpstr>Area of a pyramid</vt:lpstr>
      <vt:lpstr>Who can become a software developer?</vt:lpstr>
      <vt:lpstr>Anyone! Yes, that includes you!</vt:lpstr>
      <vt:lpstr>What does a software developer look like?</vt:lpstr>
      <vt:lpstr>👨🏿‍💻👩🏻‍💻👨🏾‍💻👩🏼‍💻👨🏽‍💻👩🏽‍💻👨🏼‍💻👩🏾‍💻👨🏻‍💻👩🏿‍💻 👩🏽‍💻👨🏼‍💻👩🏾‍💻👨🏻‍💻👩🏿‍💻👨🏿‍💻👩🏻‍💻👨🏾‍💻👩🏼‍💻👨🏽‍💻 👨🏿‍💻👩🏻‍💻👨🏾‍💻👩🏼‍💻👨🏽‍💻👩🏽‍💻👨🏼‍💻👩🏾‍💻👨🏻‍💻👩🏿‍💻 👩🏽‍💻👨🏼‍💻👩🏾‍💻👨🏻‍💻👩🏿‍💻👨🏿‍💻👩🏻‍💻👨🏾‍💻👩🏼‍💻👨🏽‍💻 👨🏿‍💻👩🏻‍💻👨🏾‍💻👩🏼‍💻👨🏽‍💻👩🏽‍💻👨🏼‍💻👩🏾‍💻👨🏻‍💻👩🏿‍💻 👩🏽‍💻👨🏼‍💻👩🏾‍💻👨🏻‍💻👩🏿‍💻👨🏿‍💻👩🏻‍💻👨🏾‍💻👩🏼‍💻👨🏽‍💻</vt:lpstr>
      <vt:lpstr>How to become a software developer?</vt:lpstr>
      <vt:lpstr>How to become a software developer, part 1</vt:lpstr>
      <vt:lpstr>How to become a software developer, part 2</vt:lpstr>
      <vt:lpstr>Go out and solve some cool problems!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McPherson</dc:creator>
  <cp:lastModifiedBy>Sean McPherson</cp:lastModifiedBy>
  <cp:revision>22</cp:revision>
  <dcterms:created xsi:type="dcterms:W3CDTF">2019-03-19T15:18:05Z</dcterms:created>
  <dcterms:modified xsi:type="dcterms:W3CDTF">2019-03-21T10:08:28Z</dcterms:modified>
</cp:coreProperties>
</file>