
<file path=[Content_Types].xml><?xml version="1.0" encoding="utf-8"?>
<Types xmlns="http://schemas.openxmlformats.org/package/2006/content-types"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ppt/slides/slide5.xml" ContentType="application/vnd.openxmlformats-officedocument.presentationml.slide+xml"/>
  <Default Extension="rels" ContentType="application/vnd.openxmlformats-package.relationships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slideLayouts/slideLayout1.xml" ContentType="application/vnd.openxmlformats-officedocument.presentationml.slideLayout+xml"/>
  <Default Extension="png" ContentType="image/png"/>
  <Default Extension="xml" ContentType="application/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slides/slide4.xml" ContentType="application/vnd.openxmlformats-officedocument.presentationml.slide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notesSlides/notesSlide1.xml" ContentType="application/vnd.openxmlformats-officedocument.presentationml.notesSlide+xml"/>
  <Override PartName="/ppt/slides/slide6.xml" ContentType="application/vnd.openxmlformats-officedocument.presentationml.slide+xml"/>
  <Default Extension="pdf" ContentType="application/pdf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tags/tag1.xml" ContentType="application/vnd.openxmlformats-officedocument.presentationml.tags+xml"/>
  <Override PartName="/ppt/slides/slide1.xml" ContentType="application/vnd.openxmlformats-officedocument.presentationml.slide+xml"/>
  <Default Extension="bin" ContentType="application/vnd.openxmlformats-officedocument.presentationml.printerSettings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s/slide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>
  <p:sldMasterIdLst>
    <p:sldMasterId id="2147483654" r:id="rId1"/>
  </p:sldMasterIdLst>
  <p:notesMasterIdLst>
    <p:notesMasterId r:id="rId10"/>
  </p:notesMasterIdLst>
  <p:handoutMasterIdLst>
    <p:handoutMasterId r:id="rId11"/>
  </p:handoutMasterIdLst>
  <p:sldIdLst>
    <p:sldId id="1188" r:id="rId2"/>
    <p:sldId id="1350" r:id="rId3"/>
    <p:sldId id="1374" r:id="rId4"/>
    <p:sldId id="1385" r:id="rId5"/>
    <p:sldId id="1358" r:id="rId6"/>
    <p:sldId id="1384" r:id="rId7"/>
    <p:sldId id="1382" r:id="rId8"/>
    <p:sldId id="1383" r:id="rId9"/>
  </p:sldIdLst>
  <p:sldSz cx="9144000" cy="6858000" type="screen4x3"/>
  <p:notesSz cx="6858000" cy="9296400"/>
  <p:custDataLst>
    <p:tags r:id="rId13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mAuthor id="0" name="Al Falcione" initials="" lastIdx="6" clrIdx="0"/>
  <p:cmAuthor id="1" name="Adam Caplan" initials="AC" lastIdx="0" clrIdx="1"/>
  <p:cmAuthor id="2" name="Kate Collins" initials="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 prnWhat="handouts2" frameSlides="1"/>
  <p:showPr showNarration="1" useTimings="0">
    <p:present/>
    <p:sldAll/>
    <p:penClr>
      <a:srgbClr val="FF0000"/>
    </p:penClr>
    <p:extLst>
      <p:ext uri="{EC167BDD-8182-4AB7-AECC-EB403E3ABB37}">
        <p14:laserClr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>
          <a:srgbClr val="FF0000"/>
        </p14:laserClr>
      </p:ext>
      <p:ext uri="{2FDB2607-1784-4EEB-B798-7EB5836EED8A}">
        <p14:showMediaCtrls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"/>
      </p:ext>
    </p:extLst>
  </p:showPr>
  <p:clrMru>
    <a:srgbClr val="AED036"/>
    <a:srgbClr val="EBEBEB"/>
    <a:srgbClr val="E4E4E4"/>
    <a:srgbClr val="C2C2C2"/>
    <a:srgbClr val="719C15"/>
    <a:srgbClr val="71D015"/>
    <a:srgbClr val="60D036"/>
    <a:srgbClr val="0072BC"/>
    <a:srgbClr val="007258"/>
    <a:srgbClr val="15319D"/>
  </p:clrMru>
  <p:extLst>
    <p:ext uri="{E76CE94A-603C-4142-B9EB-6D1370010A27}">
      <p14:discardImageEditData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0"/>
    </p:ext>
    <p:ext uri="{D31A062A-798A-4329-ABDD-BBA856620510}">
      <p14:defaultImageDpi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4051" autoAdjust="0"/>
    <p:restoredTop sz="97727" autoAdjust="0"/>
  </p:normalViewPr>
  <p:slideViewPr>
    <p:cSldViewPr snapToGrid="0">
      <p:cViewPr varScale="1">
        <p:scale>
          <a:sx n="113" d="100"/>
          <a:sy n="113" d="100"/>
        </p:scale>
        <p:origin x="-824" y="-96"/>
      </p:cViewPr>
      <p:guideLst>
        <p:guide orient="horz" pos="240"/>
        <p:guide pos="3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2" d="100"/>
        <a:sy n="72" d="100"/>
      </p:scale>
      <p:origin x="0" y="0"/>
    </p:cViewPr>
  </p:sorterViewPr>
  <p:notesViewPr>
    <p:cSldViewPr>
      <p:cViewPr>
        <p:scale>
          <a:sx n="150" d="100"/>
          <a:sy n="150" d="100"/>
        </p:scale>
        <p:origin x="-1560" y="488"/>
      </p:cViewPr>
      <p:guideLst>
        <p:guide orient="horz" pos="2928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handoutMaster" Target="handoutMasters/handoutMaster1.xml"/><Relationship Id="rId12" Type="http://schemas.openxmlformats.org/officeDocument/2006/relationships/printerSettings" Target="printerSettings/printerSettings1.bin"/><Relationship Id="rId13" Type="http://schemas.openxmlformats.org/officeDocument/2006/relationships/tags" Target="tags/tag1.xml"/><Relationship Id="rId14" Type="http://schemas.openxmlformats.org/officeDocument/2006/relationships/commentAuthors" Target="commentAuthors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91D70933-8E31-435A-9366-0B7CC6510848}" type="datetimeFigureOut">
              <a:rPr lang="en-US"/>
              <a:pPr>
                <a:defRPr/>
              </a:pPr>
              <a:t>1/15/13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829675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E2CC718A-EE96-49DB-9D90-74B3342270A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42193820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607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049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07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416425"/>
            <a:ext cx="548640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607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607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0A0314A0-CE9D-4E72-A410-9B15FA9CB56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43642368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F2913CC-48CD-4899-9185-4ED7F792C9D1}" type="slidenum">
              <a:rPr lang="en-US" smtClean="0"/>
              <a:pPr/>
              <a:t>1</a:t>
            </a:fld>
            <a:endParaRPr lang="en-US" dirty="0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8677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2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1371600" y="5791200"/>
            <a:ext cx="6400800" cy="609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6" name="Picture 5" descr="modelmetrics-centered-dark gray-with cloud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855395" y="3734862"/>
            <a:ext cx="3446584" cy="914400"/>
          </a:xfrm>
          <a:prstGeom prst="rect">
            <a:avLst/>
          </a:prstGeom>
        </p:spPr>
      </p:pic>
      <p:grpSp>
        <p:nvGrpSpPr>
          <p:cNvPr id="14" name="Group 13"/>
          <p:cNvGrpSpPr/>
          <p:nvPr userDrawn="1"/>
        </p:nvGrpSpPr>
        <p:grpSpPr>
          <a:xfrm>
            <a:off x="0" y="842433"/>
            <a:ext cx="9144000" cy="1752600"/>
            <a:chOff x="0" y="842433"/>
            <a:chExt cx="9144000" cy="1752600"/>
          </a:xfrm>
        </p:grpSpPr>
        <p:pic>
          <p:nvPicPr>
            <p:cNvPr id="12" name="Picture 11" descr="Cloud - Green-plain-corner1.png"/>
            <p:cNvPicPr>
              <a:picLocks noChangeAspect="1"/>
            </p:cNvPicPr>
            <p:nvPr userDrawn="1"/>
          </p:nvPicPr>
          <p:blipFill>
            <a:blip r:embed="rId3" cstate="print"/>
            <a:stretch>
              <a:fillRect/>
            </a:stretch>
          </p:blipFill>
          <p:spPr>
            <a:xfrm>
              <a:off x="7519362" y="846667"/>
              <a:ext cx="1624638" cy="731544"/>
            </a:xfrm>
            <a:prstGeom prst="rect">
              <a:avLst/>
            </a:prstGeom>
          </p:spPr>
        </p:pic>
        <p:pic>
          <p:nvPicPr>
            <p:cNvPr id="13" name="Picture 12" descr="Cloud - Green-plain-corner2.png"/>
            <p:cNvPicPr>
              <a:picLocks noChangeAspect="1"/>
            </p:cNvPicPr>
            <p:nvPr userDrawn="1"/>
          </p:nvPicPr>
          <p:blipFill>
            <a:blip r:embed="rId4" cstate="print"/>
            <a:stretch>
              <a:fillRect/>
            </a:stretch>
          </p:blipFill>
          <p:spPr>
            <a:xfrm>
              <a:off x="8476642" y="846667"/>
              <a:ext cx="667358" cy="847111"/>
            </a:xfrm>
            <a:prstGeom prst="rect">
              <a:avLst/>
            </a:prstGeom>
          </p:spPr>
        </p:pic>
        <p:sp>
          <p:nvSpPr>
            <p:cNvPr id="11" name="Rectangle 7"/>
            <p:cNvSpPr/>
            <p:nvPr userDrawn="1"/>
          </p:nvSpPr>
          <p:spPr>
            <a:xfrm>
              <a:off x="0" y="842433"/>
              <a:ext cx="9144000" cy="1752600"/>
            </a:xfrm>
            <a:prstGeom prst="rect">
              <a:avLst/>
            </a:prstGeom>
            <a:gradFill flip="none" rotWithShape="1">
              <a:gsLst>
                <a:gs pos="0">
                  <a:srgbClr val="ADD036"/>
                </a:gs>
                <a:gs pos="100000">
                  <a:srgbClr val="AED036">
                    <a:alpha val="74000"/>
                  </a:srgbClr>
                </a:gs>
                <a:gs pos="62000">
                  <a:srgbClr val="ADD036">
                    <a:alpha val="87000"/>
                  </a:srgbClr>
                </a:gs>
              </a:gsLst>
              <a:lin ang="0" scaled="1"/>
              <a:tileRect/>
            </a:gradFill>
            <a:ln>
              <a:noFill/>
            </a:ln>
            <a:effectLst>
              <a:reflection blurRad="6350" stA="52000" endA="300" endPos="35000" dir="5400000" sy="-100000" algn="bl" rotWithShape="0"/>
            </a:effectLst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 dirty="0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685800" y="990600"/>
            <a:ext cx="7772400" cy="1470025"/>
          </a:xfrm>
        </p:spPr>
        <p:txBody>
          <a:bodyPr>
            <a:normAutofit/>
          </a:bodyPr>
          <a:lstStyle>
            <a:lvl1pPr algn="l">
              <a:defRPr sz="3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Sub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0" y="842433"/>
            <a:ext cx="9144000" cy="1752600"/>
            <a:chOff x="0" y="842433"/>
            <a:chExt cx="9144000" cy="1752600"/>
          </a:xfrm>
        </p:grpSpPr>
        <p:pic>
          <p:nvPicPr>
            <p:cNvPr id="13" name="Picture 12" descr="Cloud - Green-plain-corner1.png"/>
            <p:cNvPicPr>
              <a:picLocks noChangeAspect="1"/>
            </p:cNvPicPr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7519362" y="846667"/>
              <a:ext cx="1624638" cy="731544"/>
            </a:xfrm>
            <a:prstGeom prst="rect">
              <a:avLst/>
            </a:prstGeom>
          </p:spPr>
        </p:pic>
        <p:pic>
          <p:nvPicPr>
            <p:cNvPr id="14" name="Picture 13" descr="Cloud - Green-plain-corner2.png"/>
            <p:cNvPicPr>
              <a:picLocks noChangeAspect="1"/>
            </p:cNvPicPr>
            <p:nvPr userDrawn="1"/>
          </p:nvPicPr>
          <p:blipFill>
            <a:blip r:embed="rId3" cstate="print"/>
            <a:stretch>
              <a:fillRect/>
            </a:stretch>
          </p:blipFill>
          <p:spPr>
            <a:xfrm>
              <a:off x="8476642" y="846667"/>
              <a:ext cx="667358" cy="847111"/>
            </a:xfrm>
            <a:prstGeom prst="rect">
              <a:avLst/>
            </a:prstGeom>
          </p:spPr>
        </p:pic>
        <p:sp>
          <p:nvSpPr>
            <p:cNvPr id="15" name="Rectangle 7"/>
            <p:cNvSpPr/>
            <p:nvPr userDrawn="1"/>
          </p:nvSpPr>
          <p:spPr>
            <a:xfrm>
              <a:off x="0" y="842433"/>
              <a:ext cx="9144000" cy="1752600"/>
            </a:xfrm>
            <a:prstGeom prst="rect">
              <a:avLst/>
            </a:prstGeom>
            <a:gradFill flip="none" rotWithShape="1">
              <a:gsLst>
                <a:gs pos="0">
                  <a:srgbClr val="ADD036"/>
                </a:gs>
                <a:gs pos="100000">
                  <a:srgbClr val="AED036">
                    <a:alpha val="74000"/>
                  </a:srgbClr>
                </a:gs>
                <a:gs pos="62000">
                  <a:srgbClr val="ADD036">
                    <a:alpha val="87000"/>
                  </a:srgbClr>
                </a:gs>
              </a:gsLst>
              <a:lin ang="0" scaled="1"/>
              <a:tileRect/>
            </a:gradFill>
            <a:ln>
              <a:noFill/>
            </a:ln>
            <a:effectLst>
              <a:reflection blurRad="6350" stA="52000" endA="300" endPos="35000" dir="5400000" sy="-100000" algn="bl" rotWithShape="0"/>
            </a:effectLst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90600"/>
            <a:ext cx="7772400" cy="1470025"/>
          </a:xfrm>
        </p:spPr>
        <p:txBody>
          <a:bodyPr>
            <a:normAutofit/>
          </a:bodyPr>
          <a:lstStyle>
            <a:lvl1pPr algn="l">
              <a:defRPr sz="3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791200"/>
            <a:ext cx="6400800" cy="609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11" name="Picture 10" descr="modelmetrics-centered-dark gray-with cloud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2855395" y="3734862"/>
            <a:ext cx="3446584" cy="91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 userDrawn="1"/>
        </p:nvGrpSpPr>
        <p:grpSpPr>
          <a:xfrm>
            <a:off x="0" y="0"/>
            <a:ext cx="9144000" cy="1066800"/>
            <a:chOff x="0" y="0"/>
            <a:chExt cx="9144000" cy="1066800"/>
          </a:xfrm>
        </p:grpSpPr>
        <p:sp>
          <p:nvSpPr>
            <p:cNvPr id="12" name="Rectangle 11"/>
            <p:cNvSpPr/>
            <p:nvPr userDrawn="1"/>
          </p:nvSpPr>
          <p:spPr>
            <a:xfrm>
              <a:off x="0" y="0"/>
              <a:ext cx="6515100" cy="1066800"/>
            </a:xfrm>
            <a:prstGeom prst="rect">
              <a:avLst/>
            </a:prstGeom>
            <a:solidFill>
              <a:srgbClr val="ACD1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prstTxWarp prst="textNoShape">
                <a:avLst/>
              </a:prstTxWarp>
            </a:bodyPr>
            <a:lstStyle/>
            <a:p>
              <a:pPr algn="ctr">
                <a:defRPr/>
              </a:pPr>
              <a:endParaRPr lang="en-US" sz="1600" dirty="0">
                <a:solidFill>
                  <a:srgbClr val="FFFFFF"/>
                </a:solidFill>
                <a:ea typeface="ＭＳ Ｐゴシック" charset="-128"/>
                <a:cs typeface="ＭＳ Ｐゴシック" charset="-128"/>
              </a:endParaRPr>
            </a:p>
          </p:txBody>
        </p:sp>
        <p:pic>
          <p:nvPicPr>
            <p:cNvPr id="9" name="Picture 8" descr="Cloud - Green-plain-corner1.png"/>
            <p:cNvPicPr>
              <a:picLocks noChangeAspect="1"/>
            </p:cNvPicPr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7519362" y="0"/>
              <a:ext cx="1624638" cy="731544"/>
            </a:xfrm>
            <a:prstGeom prst="rect">
              <a:avLst/>
            </a:prstGeom>
          </p:spPr>
        </p:pic>
        <p:pic>
          <p:nvPicPr>
            <p:cNvPr id="14" name="Picture 13" descr="Cloud - Green-plain-corner2.png"/>
            <p:cNvPicPr>
              <a:picLocks noChangeAspect="1"/>
            </p:cNvPicPr>
            <p:nvPr userDrawn="1"/>
          </p:nvPicPr>
          <p:blipFill>
            <a:blip r:embed="rId3" cstate="print"/>
            <a:stretch>
              <a:fillRect/>
            </a:stretch>
          </p:blipFill>
          <p:spPr>
            <a:xfrm>
              <a:off x="8476642" y="0"/>
              <a:ext cx="667358" cy="847111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 userDrawn="1"/>
          </p:nvSpPr>
          <p:spPr>
            <a:xfrm>
              <a:off x="6477000" y="0"/>
              <a:ext cx="2667000" cy="1066800"/>
            </a:xfrm>
            <a:prstGeom prst="rect">
              <a:avLst/>
            </a:prstGeom>
            <a:gradFill flip="none" rotWithShape="1">
              <a:gsLst>
                <a:gs pos="0">
                  <a:srgbClr val="ACD14F"/>
                </a:gs>
                <a:gs pos="100000">
                  <a:srgbClr val="AED036">
                    <a:alpha val="52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prstTxWarp prst="textNoShape">
                <a:avLst/>
              </a:prstTxWarp>
            </a:bodyPr>
            <a:lstStyle/>
            <a:p>
              <a:pPr algn="ctr">
                <a:defRPr/>
              </a:pPr>
              <a:endParaRPr lang="en-US" sz="1600" dirty="0">
                <a:solidFill>
                  <a:srgbClr val="FFFFFF"/>
                </a:solidFill>
                <a:ea typeface="ＭＳ Ｐゴシック" charset="-128"/>
                <a:cs typeface="ＭＳ Ｐゴシック" charset="-128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610600" cy="1066800"/>
          </a:xfrm>
        </p:spPr>
        <p:txBody>
          <a:bodyPr>
            <a:normAutofit/>
          </a:bodyPr>
          <a:lstStyle>
            <a:lvl1pPr algn="l">
              <a:defRPr sz="3200" b="0">
                <a:solidFill>
                  <a:schemeClr val="bg1"/>
                </a:solidFill>
                <a:latin typeface="Century Gothic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229600" cy="4419600"/>
          </a:xfrm>
        </p:spPr>
        <p:txBody>
          <a:bodyPr/>
          <a:lstStyle>
            <a:lvl1pPr>
              <a:buClr>
                <a:schemeClr val="tx2">
                  <a:lumMod val="40000"/>
                  <a:lumOff val="60000"/>
                </a:schemeClr>
              </a:buClr>
              <a:buFont typeface="Webdings" pitchFamily="18" charset="2"/>
              <a:buChar char=""/>
              <a:defRPr/>
            </a:lvl1pPr>
            <a:lvl2pPr>
              <a:buClr>
                <a:schemeClr val="tx1">
                  <a:lumMod val="50000"/>
                  <a:lumOff val="50000"/>
                </a:schemeClr>
              </a:buClr>
              <a:buFont typeface="Arial" pitchFamily="34" charset="0"/>
              <a:buChar char="•"/>
              <a:defRPr/>
            </a:lvl2pPr>
            <a:lvl3pPr>
              <a:buClr>
                <a:schemeClr val="tx1">
                  <a:lumMod val="50000"/>
                  <a:lumOff val="50000"/>
                </a:schemeClr>
              </a:buClr>
              <a:buFont typeface="Webdings" pitchFamily="18" charset="2"/>
              <a:buChar char=""/>
              <a:defRPr/>
            </a:lvl3pPr>
            <a:lvl4pPr>
              <a:buClr>
                <a:schemeClr val="tx2"/>
              </a:buClr>
              <a:buFont typeface="Webdings" pitchFamily="18" charset="2"/>
              <a:buChar char=""/>
              <a:defRPr/>
            </a:lvl4pPr>
            <a:lvl5pPr>
              <a:buClr>
                <a:schemeClr val="tx2"/>
              </a:buClr>
              <a:buFont typeface="Webdings" pitchFamily="18" charset="2"/>
              <a:buChar char="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1" name="Slide Number Placeholder 3"/>
          <p:cNvSpPr txBox="1">
            <a:spLocks/>
          </p:cNvSpPr>
          <p:nvPr userDrawn="1"/>
        </p:nvSpPr>
        <p:spPr>
          <a:xfrm>
            <a:off x="0" y="6492875"/>
            <a:ext cx="9144000" cy="365125"/>
          </a:xfrm>
          <a:prstGeom prst="rect">
            <a:avLst/>
          </a:prstGeom>
        </p:spPr>
        <p:txBody>
          <a:bodyPr anchor="ctr">
            <a:prstTxWarp prst="textNoShape">
              <a:avLst/>
            </a:prstTxWarp>
          </a:bodyPr>
          <a:lstStyle/>
          <a:p>
            <a:pPr algn="ctr" defTabSz="457200">
              <a:defRPr/>
            </a:pPr>
            <a:fld id="{EB5C159F-2D56-A843-836F-284CD1099998}" type="slidenum">
              <a:rPr lang="en-US" sz="1200">
                <a:solidFill>
                  <a:srgbClr val="898989"/>
                </a:solidFill>
                <a:latin typeface="Calibri" charset="0"/>
              </a:rPr>
              <a:pPr algn="ctr" defTabSz="457200">
                <a:defRPr/>
              </a:pPr>
              <a:t>‹#›</a:t>
            </a:fld>
            <a:endParaRPr lang="en-US" sz="1200" dirty="0">
              <a:solidFill>
                <a:srgbClr val="898989"/>
              </a:solidFill>
              <a:latin typeface="Calibri" charset="0"/>
            </a:endParaRPr>
          </a:p>
        </p:txBody>
      </p:sp>
      <p:pic>
        <p:nvPicPr>
          <p:cNvPr id="16" name="Picture 15" descr="modelmetrics-centered-dark gray-with cloud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7052123" y="6309360"/>
            <a:ext cx="2067948" cy="548640"/>
          </a:xfrm>
          <a:prstGeom prst="rect">
            <a:avLst/>
          </a:prstGeom>
        </p:spPr>
      </p:pic>
      <p:pic>
        <p:nvPicPr>
          <p:cNvPr id="17" name="Picture 7" descr="sfdc_lockup_cmyk_white_v6.pn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rcRect/>
          <a:stretch>
            <a:fillRect/>
          </a:stretch>
        </p:blipFill>
        <p:spPr bwMode="auto">
          <a:xfrm>
            <a:off x="0" y="5943600"/>
            <a:ext cx="1195025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 userDrawn="1"/>
        </p:nvGrpSpPr>
        <p:grpSpPr>
          <a:xfrm>
            <a:off x="0" y="0"/>
            <a:ext cx="9144000" cy="1066800"/>
            <a:chOff x="0" y="0"/>
            <a:chExt cx="9144000" cy="1066800"/>
          </a:xfrm>
        </p:grpSpPr>
        <p:sp>
          <p:nvSpPr>
            <p:cNvPr id="12" name="Rectangle 11"/>
            <p:cNvSpPr/>
            <p:nvPr userDrawn="1"/>
          </p:nvSpPr>
          <p:spPr>
            <a:xfrm>
              <a:off x="0" y="0"/>
              <a:ext cx="6515100" cy="1066800"/>
            </a:xfrm>
            <a:prstGeom prst="rect">
              <a:avLst/>
            </a:prstGeom>
            <a:solidFill>
              <a:srgbClr val="ACD1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prstTxWarp prst="textNoShape">
                <a:avLst/>
              </a:prstTxWarp>
            </a:bodyPr>
            <a:lstStyle/>
            <a:p>
              <a:pPr algn="ctr">
                <a:defRPr/>
              </a:pPr>
              <a:endParaRPr lang="en-US" sz="1600" dirty="0">
                <a:solidFill>
                  <a:srgbClr val="FFFFFF"/>
                </a:solidFill>
                <a:ea typeface="ＭＳ Ｐゴシック" charset="-128"/>
                <a:cs typeface="ＭＳ Ｐゴシック" charset="-128"/>
              </a:endParaRPr>
            </a:p>
          </p:txBody>
        </p:sp>
        <p:pic>
          <p:nvPicPr>
            <p:cNvPr id="13" name="Picture 12" descr="Cloud - Green-plain-corner1.png"/>
            <p:cNvPicPr>
              <a:picLocks noChangeAspect="1"/>
            </p:cNvPicPr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7519362" y="0"/>
              <a:ext cx="1624638" cy="731544"/>
            </a:xfrm>
            <a:prstGeom prst="rect">
              <a:avLst/>
            </a:prstGeom>
          </p:spPr>
        </p:pic>
        <p:pic>
          <p:nvPicPr>
            <p:cNvPr id="14" name="Picture 13" descr="Cloud - Green-plain-corner2.png"/>
            <p:cNvPicPr>
              <a:picLocks noChangeAspect="1"/>
            </p:cNvPicPr>
            <p:nvPr userDrawn="1"/>
          </p:nvPicPr>
          <p:blipFill>
            <a:blip r:embed="rId3" cstate="print"/>
            <a:stretch>
              <a:fillRect/>
            </a:stretch>
          </p:blipFill>
          <p:spPr>
            <a:xfrm>
              <a:off x="8476642" y="0"/>
              <a:ext cx="667358" cy="847111"/>
            </a:xfrm>
            <a:prstGeom prst="rect">
              <a:avLst/>
            </a:prstGeom>
          </p:spPr>
        </p:pic>
        <p:sp>
          <p:nvSpPr>
            <p:cNvPr id="15" name="Rectangle 14"/>
            <p:cNvSpPr/>
            <p:nvPr userDrawn="1"/>
          </p:nvSpPr>
          <p:spPr>
            <a:xfrm>
              <a:off x="6477000" y="0"/>
              <a:ext cx="2667000" cy="1066800"/>
            </a:xfrm>
            <a:prstGeom prst="rect">
              <a:avLst/>
            </a:prstGeom>
            <a:gradFill flip="none" rotWithShape="1">
              <a:gsLst>
                <a:gs pos="0">
                  <a:srgbClr val="ACD14F"/>
                </a:gs>
                <a:gs pos="100000">
                  <a:srgbClr val="AED036">
                    <a:alpha val="52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prstTxWarp prst="textNoShape">
                <a:avLst/>
              </a:prstTxWarp>
            </a:bodyPr>
            <a:lstStyle/>
            <a:p>
              <a:pPr algn="ctr">
                <a:defRPr/>
              </a:pPr>
              <a:endParaRPr lang="en-US" sz="1600" dirty="0">
                <a:solidFill>
                  <a:srgbClr val="FFFFFF"/>
                </a:solidFill>
                <a:ea typeface="ＭＳ Ｐゴシック" charset="-128"/>
                <a:cs typeface="ＭＳ Ｐゴシック" charset="-128"/>
              </a:endParaRPr>
            </a:p>
          </p:txBody>
        </p:sp>
      </p:grp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0" y="6492875"/>
            <a:ext cx="9144000" cy="365125"/>
          </a:xfrm>
          <a:prstGeom prst="rect">
            <a:avLst/>
          </a:prstGeom>
        </p:spPr>
        <p:txBody>
          <a:bodyPr anchor="ctr">
            <a:prstTxWarp prst="textNoShape">
              <a:avLst/>
            </a:prstTxWarp>
          </a:bodyPr>
          <a:lstStyle/>
          <a:p>
            <a:pPr algn="ctr" defTabSz="457200">
              <a:defRPr/>
            </a:pPr>
            <a:fld id="{EB5C159F-2D56-A843-836F-284CD1099998}" type="slidenum">
              <a:rPr lang="en-US" sz="1200">
                <a:solidFill>
                  <a:srgbClr val="898989"/>
                </a:solidFill>
                <a:latin typeface="Calibri" charset="0"/>
              </a:rPr>
              <a:pPr algn="ctr" defTabSz="457200">
                <a:defRPr/>
              </a:pPr>
              <a:t>‹#›</a:t>
            </a:fld>
            <a:endParaRPr lang="en-US" sz="1200" dirty="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610600" cy="1066800"/>
          </a:xfrm>
        </p:spPr>
        <p:txBody>
          <a:bodyPr>
            <a:normAutofit/>
          </a:bodyPr>
          <a:lstStyle>
            <a:lvl1pPr algn="l">
              <a:defRPr sz="3200" b="0">
                <a:solidFill>
                  <a:schemeClr val="bg1"/>
                </a:solidFill>
                <a:latin typeface="Century Gothic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229600" cy="4419600"/>
          </a:xfrm>
        </p:spPr>
        <p:txBody>
          <a:bodyPr/>
          <a:lstStyle>
            <a:lvl1pPr>
              <a:buClr>
                <a:schemeClr val="tx2">
                  <a:lumMod val="40000"/>
                  <a:lumOff val="60000"/>
                </a:schemeClr>
              </a:buClr>
              <a:buFont typeface="Webdings" pitchFamily="18" charset="2"/>
              <a:buChar char=""/>
              <a:defRPr/>
            </a:lvl1pPr>
            <a:lvl2pPr>
              <a:buClr>
                <a:schemeClr val="tx1">
                  <a:lumMod val="50000"/>
                  <a:lumOff val="50000"/>
                </a:schemeClr>
              </a:buClr>
              <a:buFont typeface="Arial" pitchFamily="34" charset="0"/>
              <a:buChar char="•"/>
              <a:defRPr/>
            </a:lvl2pPr>
            <a:lvl3pPr>
              <a:buClr>
                <a:schemeClr val="tx1">
                  <a:lumMod val="50000"/>
                  <a:lumOff val="50000"/>
                </a:schemeClr>
              </a:buClr>
              <a:buFont typeface="Webdings" pitchFamily="18" charset="2"/>
              <a:buChar char=""/>
              <a:defRPr/>
            </a:lvl3pPr>
            <a:lvl4pPr>
              <a:buClr>
                <a:schemeClr val="tx2"/>
              </a:buClr>
              <a:buFont typeface="Webdings" pitchFamily="18" charset="2"/>
              <a:buChar char=""/>
              <a:defRPr/>
            </a:lvl4pPr>
            <a:lvl5pPr>
              <a:buClr>
                <a:schemeClr val="tx2"/>
              </a:buClr>
              <a:buFont typeface="Webdings" pitchFamily="18" charset="2"/>
              <a:buChar char="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pic>
        <p:nvPicPr>
          <p:cNvPr id="16" name="Picture 15" descr="modelmetrics-centered-dark gray-with cloud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7052123" y="6309360"/>
            <a:ext cx="2067948" cy="548640"/>
          </a:xfrm>
          <a:prstGeom prst="rect">
            <a:avLst/>
          </a:prstGeom>
        </p:spPr>
      </p:pic>
      <p:pic>
        <p:nvPicPr>
          <p:cNvPr id="17" name="Picture 7" descr="sfdc_lockup_cmyk_white_v6.pn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rcRect/>
          <a:stretch>
            <a:fillRect/>
          </a:stretch>
        </p:blipFill>
        <p:spPr bwMode="auto">
          <a:xfrm>
            <a:off x="0" y="5943600"/>
            <a:ext cx="1195025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762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dirty="0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rgbClr val="7F7F7F"/>
          </a:solidFill>
          <a:latin typeface="Helvetica"/>
          <a:ea typeface="+mj-ea"/>
          <a:cs typeface="Helvetica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Century Gothic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Century Gothic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Century Gothic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Century Gothic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entury Gothic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entury Gothic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entury Gothic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entury Gothic" pitchFamily="34" charset="0"/>
        </a:defRPr>
      </a:lvl9pPr>
    </p:titleStyle>
    <p:bodyStyle>
      <a:lvl1pPr marL="342900" indent="-3429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tx2">
            <a:lumMod val="40000"/>
            <a:lumOff val="60000"/>
          </a:schemeClr>
        </a:buClr>
        <a:buFont typeface="Webdings" pitchFamily="18" charset="2"/>
        <a:buChar char=""/>
        <a:defRPr sz="2400" kern="1200">
          <a:solidFill>
            <a:srgbClr val="7F7F7F"/>
          </a:solidFill>
          <a:latin typeface="Helvetica"/>
          <a:ea typeface="+mn-ea"/>
          <a:cs typeface="Helvetica"/>
        </a:defRPr>
      </a:lvl1pPr>
      <a:lvl2pPr marL="742950" indent="-28575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•"/>
        <a:defRPr sz="2000" kern="1200">
          <a:solidFill>
            <a:srgbClr val="7F7F7F"/>
          </a:solidFill>
          <a:latin typeface="Helvetica"/>
          <a:ea typeface="+mn-ea"/>
          <a:cs typeface="Helvetica"/>
        </a:defRPr>
      </a:lvl2pPr>
      <a:lvl3pPr marL="11430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tx2">
            <a:lumMod val="40000"/>
            <a:lumOff val="60000"/>
          </a:schemeClr>
        </a:buClr>
        <a:buFont typeface="Wingdings" pitchFamily="2" charset="2"/>
        <a:buChar char="§"/>
        <a:defRPr sz="1600" kern="1200">
          <a:solidFill>
            <a:srgbClr val="7F7F7F"/>
          </a:solidFill>
          <a:latin typeface="Helvetica"/>
          <a:ea typeface="+mn-ea"/>
          <a:cs typeface="Helvetic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rgbClr val="595959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rgbClr val="595959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df"/><Relationship Id="rId3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3"/>
          <p:cNvSpPr>
            <a:spLocks noGrp="1"/>
          </p:cNvSpPr>
          <p:nvPr>
            <p:ph type="ctrTitle"/>
          </p:nvPr>
        </p:nvSpPr>
        <p:spPr>
          <a:xfrm>
            <a:off x="0" y="1003154"/>
            <a:ext cx="9144000" cy="1457471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Digital Sales </a:t>
            </a:r>
            <a:r>
              <a:rPr lang="en-US" dirty="0" smtClean="0"/>
              <a:t>Aid</a:t>
            </a:r>
            <a:br>
              <a:rPr lang="en-US" dirty="0" smtClean="0"/>
            </a:br>
            <a:r>
              <a:rPr lang="en-US" dirty="0" err="1" smtClean="0"/>
              <a:t>iOS</a:t>
            </a:r>
            <a:r>
              <a:rPr lang="en-US" dirty="0" smtClean="0"/>
              <a:t> </a:t>
            </a:r>
            <a:r>
              <a:rPr lang="en-US" smtClean="0"/>
              <a:t>Application Architecture</a:t>
            </a:r>
            <a:endParaRPr lang="en-US" dirty="0" smtClean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5226533"/>
            <a:ext cx="9144000" cy="1174267"/>
          </a:xfrm>
        </p:spPr>
        <p:txBody>
          <a:bodyPr/>
          <a:lstStyle/>
          <a:p>
            <a:r>
              <a:rPr lang="en-US" dirty="0" smtClean="0">
                <a:latin typeface="+mj-lt"/>
              </a:rPr>
              <a:t> </a:t>
            </a:r>
          </a:p>
        </p:txBody>
      </p:sp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Helvetica"/>
              </a:rPr>
              <a:t>DSA System Architecture</a:t>
            </a:r>
            <a:endParaRPr lang="en-US" dirty="0">
              <a:latin typeface="Helvetica"/>
            </a:endParaRPr>
          </a:p>
        </p:txBody>
      </p:sp>
      <p:pic>
        <p:nvPicPr>
          <p:cNvPr id="5" name="P 1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314824"/>
            <a:ext cx="9143999" cy="4616823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41820800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Helvetica"/>
              </a:rPr>
              <a:t>DSA Entity Relationship Diagram</a:t>
            </a:r>
            <a:br>
              <a:rPr lang="en-US" dirty="0" smtClean="0">
                <a:latin typeface="Helvetica"/>
              </a:rPr>
            </a:br>
            <a:endParaRPr lang="en-US" dirty="0">
              <a:latin typeface="Helvetica"/>
            </a:endParaRPr>
          </a:p>
        </p:txBody>
      </p:sp>
      <p:pic>
        <p:nvPicPr>
          <p:cNvPr id="5" name="Picture 4"/>
          <p:cNvPicPr/>
          <p:nvPr/>
        </p:nvPicPr>
        <mc:AlternateContent>
          <mc:Choice xmlns:ma="http://schemas.microsoft.com/office/mac/drawingml/2008/main" Requires="ma">
            <p:blipFill>
              <a:blip r:embed="rId2"/>
              <a:srcRect/>
              <a:stretch>
                <a:fillRect/>
              </a:stretch>
            </p:blipFill>
          </mc:Choice>
          <mc:Fallback>
            <p:blipFill>
              <a:blip r:embed="rId3"/>
              <a:srcRect/>
              <a:stretch>
                <a:fillRect/>
              </a:stretch>
            </p:blipFill>
          </mc:Fallback>
        </mc:AlternateContent>
        <p:spPr bwMode="auto">
          <a:xfrm>
            <a:off x="627529" y="1240118"/>
            <a:ext cx="8023412" cy="4840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41820800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610600" cy="1066800"/>
          </a:xfrm>
        </p:spPr>
        <p:txBody>
          <a:bodyPr/>
          <a:lstStyle/>
          <a:p>
            <a:pPr marL="381000" indent="-381000">
              <a:lnSpc>
                <a:spcPct val="90000"/>
              </a:lnSpc>
              <a:spcAft>
                <a:spcPts val="300"/>
              </a:spcAft>
            </a:pPr>
            <a:r>
              <a:rPr lang="en-US" dirty="0" smtClean="0">
                <a:ea typeface="ＭＳ Ｐゴシック" charset="-128"/>
              </a:rPr>
              <a:t>DSA Authentication/Authorization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4717" y="1371600"/>
            <a:ext cx="8317670" cy="4899214"/>
          </a:xfrm>
        </p:spPr>
        <p:txBody>
          <a:bodyPr/>
          <a:lstStyle/>
          <a:p>
            <a:r>
              <a:rPr lang="en-US" dirty="0" smtClean="0"/>
              <a:t>The DSA App uses the Touch Identity Framework.</a:t>
            </a:r>
          </a:p>
          <a:p>
            <a:pPr lvl="1"/>
            <a:r>
              <a:rPr lang="en-US" dirty="0" smtClean="0"/>
              <a:t>OAuth2.0 UI Patterns are used to Authenticate the user and obtain an Access Token with ID and API Scope.</a:t>
            </a:r>
          </a:p>
          <a:p>
            <a:pPr lvl="2"/>
            <a:r>
              <a:rPr lang="en-US" dirty="0" err="1" smtClean="0"/>
              <a:t>MM_LoginViewController</a:t>
            </a:r>
            <a:r>
              <a:rPr lang="en-US" dirty="0" smtClean="0"/>
              <a:t> is used to implement the </a:t>
            </a:r>
            <a:r>
              <a:rPr lang="en-US" dirty="0" err="1" smtClean="0"/>
              <a:t>OAuth</a:t>
            </a:r>
            <a:r>
              <a:rPr lang="en-US" dirty="0" smtClean="0"/>
              <a:t> UI</a:t>
            </a:r>
          </a:p>
          <a:p>
            <a:pPr lvl="1"/>
            <a:r>
              <a:rPr lang="en-US" dirty="0" smtClean="0"/>
              <a:t>The Touch Identity Framework handles the Access/Refresh token protocols for the DSA.</a:t>
            </a:r>
          </a:p>
          <a:p>
            <a:pPr lvl="1"/>
            <a:r>
              <a:rPr lang="en-US" dirty="0" smtClean="0"/>
              <a:t>The Access Token is used for the REST calls</a:t>
            </a: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9698456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610600" cy="1066800"/>
          </a:xfrm>
        </p:spPr>
        <p:txBody>
          <a:bodyPr/>
          <a:lstStyle/>
          <a:p>
            <a:pPr marL="381000" indent="-381000">
              <a:lnSpc>
                <a:spcPct val="90000"/>
              </a:lnSpc>
              <a:spcAft>
                <a:spcPts val="300"/>
              </a:spcAft>
            </a:pPr>
            <a:r>
              <a:rPr lang="en-US" dirty="0" smtClean="0">
                <a:ea typeface="ＭＳ Ｐゴシック" charset="-128"/>
              </a:rPr>
              <a:t>Design Patterns of the </a:t>
            </a:r>
            <a:r>
              <a:rPr lang="en-US" dirty="0" err="1" smtClean="0">
                <a:ea typeface="ＭＳ Ｐゴシック" charset="-128"/>
              </a:rPr>
              <a:t>iOS</a:t>
            </a:r>
            <a:r>
              <a:rPr lang="en-US" dirty="0" smtClean="0">
                <a:ea typeface="ＭＳ Ｐゴシック" charset="-128"/>
              </a:rPr>
              <a:t> App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4717" y="1371600"/>
            <a:ext cx="8317670" cy="4899214"/>
          </a:xfrm>
        </p:spPr>
        <p:txBody>
          <a:bodyPr/>
          <a:lstStyle/>
          <a:p>
            <a:r>
              <a:rPr lang="en-US" dirty="0" smtClean="0"/>
              <a:t>The DSA App is based on the Model-View-Controller Design Pattern for the definition of its user interface.</a:t>
            </a:r>
          </a:p>
          <a:p>
            <a:pPr lvl="1"/>
            <a:r>
              <a:rPr lang="en-US" dirty="0" smtClean="0"/>
              <a:t>Model:  </a:t>
            </a:r>
          </a:p>
          <a:p>
            <a:pPr lvl="2"/>
            <a:r>
              <a:rPr lang="en-US" dirty="0" err="1" smtClean="0"/>
              <a:t>CoreData</a:t>
            </a:r>
            <a:r>
              <a:rPr lang="en-US" dirty="0" smtClean="0"/>
              <a:t> database which contains the Salesforce Defined GUI Definition Objects and URI to the Downloaded Content</a:t>
            </a:r>
          </a:p>
          <a:p>
            <a:pPr lvl="2"/>
            <a:r>
              <a:rPr lang="en-US" dirty="0" smtClean="0"/>
              <a:t>SFDC CRM Content</a:t>
            </a:r>
          </a:p>
          <a:p>
            <a:pPr lvl="1"/>
            <a:r>
              <a:rPr lang="en-US" dirty="0" smtClean="0"/>
              <a:t>View:</a:t>
            </a:r>
          </a:p>
          <a:p>
            <a:pPr lvl="2"/>
            <a:r>
              <a:rPr lang="en-US" dirty="0" smtClean="0"/>
              <a:t>Constructed from </a:t>
            </a:r>
            <a:r>
              <a:rPr lang="en-US" dirty="0" err="1" smtClean="0"/>
              <a:t>iOS</a:t>
            </a:r>
            <a:r>
              <a:rPr lang="en-US" dirty="0" smtClean="0"/>
              <a:t> View Classes: </a:t>
            </a:r>
            <a:r>
              <a:rPr lang="en-US" dirty="0" err="1" smtClean="0"/>
              <a:t>UITableView</a:t>
            </a:r>
            <a:r>
              <a:rPr lang="en-US" dirty="0" smtClean="0"/>
              <a:t>, </a:t>
            </a:r>
            <a:r>
              <a:rPr lang="en-US" dirty="0" err="1" smtClean="0"/>
              <a:t>UIScrollView</a:t>
            </a:r>
            <a:endParaRPr lang="en-US" dirty="0" smtClean="0"/>
          </a:p>
          <a:p>
            <a:pPr lvl="1"/>
            <a:r>
              <a:rPr lang="en-US" dirty="0" smtClean="0"/>
              <a:t>Controllers:</a:t>
            </a:r>
          </a:p>
          <a:p>
            <a:pPr lvl="2"/>
            <a:r>
              <a:rPr lang="en-US" dirty="0" err="1" smtClean="0"/>
              <a:t>MM_BaseViewController</a:t>
            </a:r>
            <a:r>
              <a:rPr lang="en-US" dirty="0" smtClean="0"/>
              <a:t>: </a:t>
            </a:r>
            <a:r>
              <a:rPr lang="en-US" dirty="0" err="1" smtClean="0"/>
              <a:t>SyncControl</a:t>
            </a:r>
            <a:r>
              <a:rPr lang="en-US" dirty="0" smtClean="0"/>
              <a:t>, Login</a:t>
            </a:r>
          </a:p>
          <a:p>
            <a:pPr lvl="2"/>
            <a:r>
              <a:rPr lang="en-US" dirty="0" err="1" smtClean="0"/>
              <a:t>MM_FlexibleVisualBrowser</a:t>
            </a:r>
            <a:r>
              <a:rPr lang="en-US" dirty="0" smtClean="0"/>
              <a:t>: Category Browsing</a:t>
            </a:r>
          </a:p>
          <a:p>
            <a:pPr lvl="2"/>
            <a:r>
              <a:rPr lang="en-US" dirty="0" err="1" smtClean="0"/>
              <a:t>DSA_MediaDisplayViewController</a:t>
            </a:r>
            <a:r>
              <a:rPr lang="en-US" dirty="0" smtClean="0"/>
              <a:t>: Display Content Files</a:t>
            </a: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9698456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610600" cy="1066800"/>
          </a:xfrm>
        </p:spPr>
        <p:txBody>
          <a:bodyPr/>
          <a:lstStyle/>
          <a:p>
            <a:pPr marL="381000" indent="-381000">
              <a:lnSpc>
                <a:spcPct val="90000"/>
              </a:lnSpc>
              <a:spcAft>
                <a:spcPts val="300"/>
              </a:spcAft>
            </a:pPr>
            <a:r>
              <a:rPr lang="en-US" dirty="0" smtClean="0">
                <a:ea typeface="ＭＳ Ｐゴシック" charset="-128"/>
              </a:rPr>
              <a:t>Design Patterns of the </a:t>
            </a:r>
            <a:r>
              <a:rPr lang="en-US" dirty="0" err="1" smtClean="0">
                <a:ea typeface="ＭＳ Ｐゴシック" charset="-128"/>
              </a:rPr>
              <a:t>iOS</a:t>
            </a:r>
            <a:r>
              <a:rPr lang="en-US" dirty="0" smtClean="0">
                <a:ea typeface="ＭＳ Ｐゴシック" charset="-128"/>
              </a:rPr>
              <a:t> App - 2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5955" y="1203030"/>
            <a:ext cx="8317670" cy="4899214"/>
          </a:xfrm>
        </p:spPr>
        <p:txBody>
          <a:bodyPr/>
          <a:lstStyle/>
          <a:p>
            <a:r>
              <a:rPr lang="en-US" sz="2000" dirty="0" smtClean="0"/>
              <a:t>Synchronization (DSA REST Platform).</a:t>
            </a:r>
          </a:p>
          <a:p>
            <a:pPr>
              <a:buNone/>
            </a:pPr>
            <a:r>
              <a:rPr lang="en-US" sz="1600" dirty="0" smtClean="0"/>
              <a:t>Uses Touch Framework to access SFDC on behalf of the user using REST calls.</a:t>
            </a:r>
          </a:p>
          <a:p>
            <a:pPr lvl="1"/>
            <a:r>
              <a:rPr lang="en-US" dirty="0" smtClean="0"/>
              <a:t>Initial Download of the Model and the Content </a:t>
            </a:r>
          </a:p>
          <a:p>
            <a:pPr lvl="2"/>
            <a:r>
              <a:rPr lang="en-US" dirty="0" smtClean="0"/>
              <a:t>Populate the </a:t>
            </a:r>
            <a:r>
              <a:rPr lang="en-US" dirty="0" err="1" smtClean="0"/>
              <a:t>CoreData</a:t>
            </a:r>
            <a:r>
              <a:rPr lang="en-US" dirty="0" smtClean="0"/>
              <a:t> with </a:t>
            </a:r>
            <a:r>
              <a:rPr lang="en-US" dirty="0" err="1" smtClean="0"/>
              <a:t>Mobile_Config</a:t>
            </a:r>
            <a:r>
              <a:rPr lang="en-US" dirty="0" smtClean="0"/>
              <a:t>, </a:t>
            </a:r>
            <a:r>
              <a:rPr lang="en-US" dirty="0" err="1" smtClean="0"/>
              <a:t>Category_Mobile_Configuration</a:t>
            </a:r>
            <a:r>
              <a:rPr lang="en-US" dirty="0" smtClean="0"/>
              <a:t>, Category, Contact, etc. Objects</a:t>
            </a:r>
          </a:p>
          <a:p>
            <a:pPr lvl="3"/>
            <a:r>
              <a:rPr lang="en-US" dirty="0" err="1" smtClean="0"/>
              <a:t>sync_objects.plist</a:t>
            </a:r>
            <a:r>
              <a:rPr lang="en-US" dirty="0" smtClean="0"/>
              <a:t> defines the objects to be synchronized and the synchronization strategy.</a:t>
            </a:r>
          </a:p>
          <a:p>
            <a:pPr lvl="2"/>
            <a:r>
              <a:rPr lang="en-US" dirty="0" smtClean="0"/>
              <a:t>Populate </a:t>
            </a:r>
            <a:r>
              <a:rPr lang="en-US" dirty="0" err="1" smtClean="0"/>
              <a:t>CoreData</a:t>
            </a:r>
            <a:r>
              <a:rPr lang="en-US" dirty="0" smtClean="0"/>
              <a:t> with Content local URI</a:t>
            </a:r>
          </a:p>
          <a:p>
            <a:pPr lvl="2"/>
            <a:r>
              <a:rPr lang="en-US" dirty="0" smtClean="0"/>
              <a:t>Download Content</a:t>
            </a:r>
          </a:p>
          <a:p>
            <a:pPr lvl="1"/>
            <a:r>
              <a:rPr lang="en-US" dirty="0" smtClean="0"/>
              <a:t>Synchronization</a:t>
            </a:r>
          </a:p>
          <a:p>
            <a:pPr lvl="2"/>
            <a:r>
              <a:rPr lang="en-US" dirty="0" smtClean="0"/>
              <a:t>Compare existing SFDC ID of the </a:t>
            </a:r>
            <a:r>
              <a:rPr lang="en-US" dirty="0" err="1" smtClean="0"/>
              <a:t>CoreData</a:t>
            </a:r>
            <a:r>
              <a:rPr lang="en-US" dirty="0" smtClean="0"/>
              <a:t> objects with those in SFDC to determine new, deleted and modified objects</a:t>
            </a:r>
          </a:p>
          <a:p>
            <a:pPr lvl="2"/>
            <a:r>
              <a:rPr lang="en-US" dirty="0" smtClean="0"/>
              <a:t>Download Model</a:t>
            </a:r>
          </a:p>
          <a:p>
            <a:pPr lvl="2"/>
            <a:r>
              <a:rPr lang="en-US" dirty="0" smtClean="0"/>
              <a:t>Download Content</a:t>
            </a:r>
          </a:p>
          <a:p>
            <a:pPr lvl="2"/>
            <a:r>
              <a:rPr lang="en-US" dirty="0" err="1" smtClean="0"/>
              <a:t>DSA_MediaDisplayViewController</a:t>
            </a:r>
            <a:r>
              <a:rPr lang="en-US" dirty="0" smtClean="0"/>
              <a:t>: Display Content Files</a:t>
            </a: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9698456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13764"/>
            <a:ext cx="8610600" cy="1066800"/>
          </a:xfrm>
        </p:spPr>
        <p:txBody>
          <a:bodyPr>
            <a:normAutofit fontScale="90000"/>
          </a:bodyPr>
          <a:lstStyle/>
          <a:p>
            <a:pPr marL="381000" indent="-381000">
              <a:lnSpc>
                <a:spcPct val="90000"/>
              </a:lnSpc>
              <a:spcAft>
                <a:spcPts val="300"/>
              </a:spcAft>
            </a:pPr>
            <a:r>
              <a:rPr lang="en-US" dirty="0" smtClean="0">
                <a:ea typeface="ＭＳ Ｐゴシック" charset="-128"/>
              </a:rPr>
              <a:t/>
            </a:r>
            <a:br>
              <a:rPr lang="en-US" dirty="0" smtClean="0">
                <a:ea typeface="ＭＳ Ｐゴシック" charset="-128"/>
              </a:rPr>
            </a:br>
            <a:r>
              <a:rPr lang="en-US" dirty="0" smtClean="0">
                <a:ea typeface="ＭＳ Ｐゴシック" charset="-128"/>
              </a:rPr>
              <a:t/>
            </a:r>
            <a:br>
              <a:rPr lang="en-US" dirty="0" smtClean="0">
                <a:ea typeface="ＭＳ Ｐゴシック" charset="-128"/>
              </a:rPr>
            </a:br>
            <a:r>
              <a:rPr lang="en-US" dirty="0" smtClean="0">
                <a:ea typeface="ＭＳ Ｐゴシック" charset="-128"/>
              </a:rPr>
              <a:t/>
            </a:r>
            <a:br>
              <a:rPr lang="en-US" dirty="0" smtClean="0">
                <a:ea typeface="ＭＳ Ｐゴシック" charset="-128"/>
              </a:rPr>
            </a:br>
            <a:r>
              <a:rPr lang="en-US" dirty="0" smtClean="0">
                <a:ea typeface="ＭＳ Ｐゴシック" charset="-128"/>
              </a:rPr>
              <a:t>Reference</a:t>
            </a:r>
            <a:br>
              <a:rPr lang="en-US" dirty="0" smtClean="0">
                <a:ea typeface="ＭＳ Ｐゴシック" charset="-128"/>
              </a:rPr>
            </a:br>
            <a:r>
              <a:rPr lang="en-US" dirty="0" smtClean="0">
                <a:ea typeface="ＭＳ Ｐゴシック" charset="-128"/>
              </a:rPr>
              <a:t/>
            </a:r>
            <a:br>
              <a:rPr lang="en-US" dirty="0" smtClean="0">
                <a:ea typeface="ＭＳ Ｐゴシック" charset="-128"/>
              </a:rPr>
            </a:br>
            <a:r>
              <a:rPr lang="en-US" dirty="0" smtClean="0">
                <a:ea typeface="ＭＳ Ｐゴシック" charset="-128"/>
              </a:rPr>
              <a:t/>
            </a:r>
            <a:br>
              <a:rPr lang="en-US" dirty="0" smtClean="0">
                <a:ea typeface="ＭＳ Ｐゴシック" charset="-128"/>
              </a:rPr>
            </a:br>
            <a:r>
              <a:rPr lang="en-US" dirty="0" smtClean="0">
                <a:ea typeface="ＭＳ Ｐゴシック" charset="-128"/>
              </a:rPr>
              <a:t/>
            </a:r>
            <a:br>
              <a:rPr lang="en-US" dirty="0" smtClean="0">
                <a:ea typeface="ＭＳ Ｐゴシック" charset="-128"/>
              </a:rPr>
            </a:br>
            <a:r>
              <a:rPr lang="en-US" dirty="0" smtClean="0"/>
              <a:t> </a:t>
            </a:r>
            <a:endParaRPr lang="en-US" dirty="0" smtClean="0">
              <a:ea typeface="ＭＳ Ｐゴシック" charset="-128"/>
            </a:endParaRP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9698456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13764"/>
            <a:ext cx="8610600" cy="1066800"/>
          </a:xfrm>
        </p:spPr>
        <p:txBody>
          <a:bodyPr>
            <a:normAutofit fontScale="90000"/>
          </a:bodyPr>
          <a:lstStyle/>
          <a:p>
            <a:pPr marL="381000" indent="-381000">
              <a:lnSpc>
                <a:spcPct val="90000"/>
              </a:lnSpc>
              <a:spcAft>
                <a:spcPts val="300"/>
              </a:spcAft>
            </a:pPr>
            <a:r>
              <a:rPr lang="en-US" dirty="0" smtClean="0">
                <a:ea typeface="ＭＳ Ｐゴシック" charset="-128"/>
              </a:rPr>
              <a:t/>
            </a:r>
            <a:br>
              <a:rPr lang="en-US" dirty="0" smtClean="0">
                <a:ea typeface="ＭＳ Ｐゴシック" charset="-128"/>
              </a:rPr>
            </a:br>
            <a:r>
              <a:rPr lang="en-US" dirty="0" smtClean="0">
                <a:ea typeface="ＭＳ Ｐゴシック" charset="-128"/>
              </a:rPr>
              <a:t/>
            </a:r>
            <a:br>
              <a:rPr lang="en-US" dirty="0" smtClean="0">
                <a:ea typeface="ＭＳ Ｐゴシック" charset="-128"/>
              </a:rPr>
            </a:br>
            <a:r>
              <a:rPr lang="en-US" dirty="0" smtClean="0">
                <a:ea typeface="ＭＳ Ｐゴシック" charset="-128"/>
              </a:rPr>
              <a:t/>
            </a:r>
            <a:br>
              <a:rPr lang="en-US" dirty="0" smtClean="0">
                <a:ea typeface="ＭＳ Ｐゴシック" charset="-128"/>
              </a:rPr>
            </a:br>
            <a:r>
              <a:rPr lang="en-US" dirty="0" smtClean="0">
                <a:ea typeface="ＭＳ Ｐゴシック" charset="-128"/>
              </a:rPr>
              <a:t>Documents</a:t>
            </a:r>
            <a:br>
              <a:rPr lang="en-US" dirty="0" smtClean="0">
                <a:ea typeface="ＭＳ Ｐゴシック" charset="-128"/>
              </a:rPr>
            </a:br>
            <a:r>
              <a:rPr lang="en-US" dirty="0" smtClean="0">
                <a:ea typeface="ＭＳ Ｐゴシック" charset="-128"/>
              </a:rPr>
              <a:t/>
            </a:r>
            <a:br>
              <a:rPr lang="en-US" dirty="0" smtClean="0">
                <a:ea typeface="ＭＳ Ｐゴシック" charset="-128"/>
              </a:rPr>
            </a:br>
            <a:r>
              <a:rPr lang="en-US" dirty="0" smtClean="0">
                <a:ea typeface="ＭＳ Ｐゴシック" charset="-128"/>
              </a:rPr>
              <a:t/>
            </a:r>
            <a:br>
              <a:rPr lang="en-US" dirty="0" smtClean="0">
                <a:ea typeface="ＭＳ Ｐゴシック" charset="-128"/>
              </a:rPr>
            </a:br>
            <a:r>
              <a:rPr lang="en-US" dirty="0" smtClean="0">
                <a:ea typeface="ＭＳ Ｐゴシック" charset="-128"/>
              </a:rPr>
              <a:t/>
            </a:r>
            <a:br>
              <a:rPr lang="en-US" dirty="0" smtClean="0">
                <a:ea typeface="ＭＳ Ｐゴシック" charset="-128"/>
              </a:rPr>
            </a:br>
            <a:r>
              <a:rPr lang="en-US" dirty="0" smtClean="0"/>
              <a:t> </a:t>
            </a:r>
            <a:endParaRPr lang="en-US" dirty="0" smtClean="0">
              <a:ea typeface="ＭＳ Ｐゴシック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583706" cy="4395694"/>
          </a:xfrm>
        </p:spPr>
        <p:txBody>
          <a:bodyPr/>
          <a:lstStyle/>
          <a:p>
            <a:r>
              <a:rPr lang="en-US" dirty="0" smtClean="0"/>
              <a:t>01.02.12_DuPont DSA Design Review –Technical Details of the DSA Implementation for DuPont</a:t>
            </a:r>
          </a:p>
          <a:p>
            <a:r>
              <a:rPr lang="en-US" dirty="0" smtClean="0"/>
              <a:t>DSA V3 Implementation Guide – General DSA Guide</a:t>
            </a:r>
          </a:p>
          <a:p>
            <a:r>
              <a:rPr lang="en-US" dirty="0" smtClean="0"/>
              <a:t>Touch Framework – </a:t>
            </a:r>
            <a:r>
              <a:rPr lang="en-US" dirty="0" err="1" smtClean="0"/>
              <a:t>http://media.developerforce.com/pdfs/salesforce_touch_platform.pdf</a:t>
            </a:r>
            <a:endParaRPr lang="en-US" dirty="0" smtClean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9698456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MMPROD_NEXTUNIQUEID" val="10009"/>
  <p:tag name="MMPROD_UIDATA" val="&lt;database version=&quot;6.0&quot;&gt;&lt;object type=&quot;1&quot; unique_id=&quot;10001&quot;&gt;&lt;object type=&quot;8&quot; unique_id=&quot;20024&quot;&gt;&lt;/object&gt;&lt;object type=&quot;2&quot; unique_id=&quot;20025&quot;&gt;&lt;object type=&quot;3&quot; unique_id=&quot;22536&quot;&gt;&lt;property id=&quot;20148&quot; value=&quot;5&quot;/&gt;&lt;property id=&quot;20300&quot; value=&quot;Slide 1 - &amp;quot;Marc Benioff&amp;quot;&quot;/&gt;&lt;property id=&quot;20307&quot; value=&quot;256&quot;/&gt;&lt;/object&gt;&lt;object type=&quot;3&quot; unique_id=&quot;22537&quot;&gt;&lt;property id=&quot;20148&quot; value=&quot;5&quot;/&gt;&lt;property id=&quot;20300&quot; value=&quot;Slide 2 - &amp;quot;Safe Harbor&amp;quot;&quot;/&gt;&lt;property id=&quot;20307&quot; value=&quot;261&quot;/&gt;&lt;/object&gt;&lt;object type=&quot;3&quot; unique_id=&quot;22540&quot;&gt;&lt;property id=&quot;20148&quot; value=&quot;5&quot;/&gt;&lt;property id=&quot;20300&quot; value=&quot;Slide 4 - &amp;quot;Salesforce.com’s Mission: &amp;#x0D;&amp;#x0A;Innovation Driver, Catalyst &amp;amp; Evangelist&amp;quot;&quot;/&gt;&lt;property id=&quot;20307&quot; value=&quot;262&quot;/&gt;&lt;/object&gt;&lt;object type=&quot;3&quot; unique_id=&quot;22541&quot;&gt;&lt;property id=&quot;20148&quot; value=&quot;5&quot;/&gt;&lt;property id=&quot;20300&quot; value=&quot;Slide 5 - &amp;quot;The SaaS Model: Multi-Tenant, Subscriptions&amp;quot;&quot;/&gt;&lt;property id=&quot;20307&quot; value=&quot;418&quot;/&gt;&lt;/object&gt;&lt;object type=&quot;3&quot; unique_id=&quot;22542&quot;&gt;&lt;property id=&quot;20148&quot; value=&quot;5&quot;/&gt;&lt;property id=&quot;20300&quot; value=&quot;Slide 6 - &amp;quot;Multi-Tenancy Serves Companies of All Sizes&amp;quot;&quot;/&gt;&lt;property id=&quot;20307&quot; value=&quot;419&quot;/&gt;&lt;/object&gt;&lt;object type=&quot;3&quot; unique_id=&quot;22543&quot;&gt;&lt;property id=&quot;20148&quot; value=&quot;5&quot;/&gt;&lt;property id=&quot;20300&quot; value=&quot;Slide 7 - &amp;quot;Continuous Innovation – 24 Major Releases in 8 Years&amp;quot;&quot;/&gt;&lt;property id=&quot;20307&quot; value=&quot;263&quot;/&gt;&lt;/object&gt;&lt;object type=&quot;3&quot; unique_id=&quot;22544&quot;&gt;&lt;property id=&quot;20148&quot; value=&quot;5&quot;/&gt;&lt;property id=&quot;20300&quot; value=&quot;Slide 8 - &amp;quot;Broad Industry Recognition for Innovation&amp;quot;&quot;/&gt;&lt;property id=&quot;20307&quot; value=&quot;264&quot;/&gt;&lt;/object&gt;&lt;object type=&quot;3&quot; unique_id=&quot;22545&quot;&gt;&lt;property id=&quot;20148&quot; value=&quot;5&quot;/&gt;&lt;property id=&quot;20300&quot; value=&quot;Slide 10 - &amp;quot;Growing Towards the First $1 Billion SaaS Company&amp;quot;&quot;/&gt;&lt;property id=&quot;20307&quot; value=&quot;265&quot;/&gt;&lt;/object&gt;&lt;object type=&quot;3&quot; unique_id=&quot;22546&quot;&gt;&lt;property id=&quot;20148&quot; value=&quot;5&quot;/&gt;&lt;property id=&quot;20300&quot; value=&quot;Slide 11 - &amp;quot;Strong Growth in New Customers&amp;quot;&quot;/&gt;&lt;property id=&quot;20307&quot; value=&quot;266&quot;/&gt;&lt;/object&gt;&lt;object type=&quot;3&quot; unique_id=&quot;22548&quot;&gt;&lt;property id=&quot;20148&quot; value=&quot;5&quot;/&gt;&lt;property id=&quot;20300&quot; value=&quot;Slide 14 - &amp;quot;Welcoming Our Newest High Technology Customer&amp;quot;&quot;/&gt;&lt;property id=&quot;20307&quot; value=&quot;455&quot;/&gt;&lt;/object&gt;&lt;object type=&quot;3&quot; unique_id=&quot;22549&quot;&gt;&lt;property id=&quot;20148&quot; value=&quot;5&quot;/&gt;&lt;property id=&quot;20300&quot; value=&quot;Slide 17 - &amp;quot;Our Vision: The World’s First Multi-Application, &amp;#x0D;&amp;#x0A;Multi-Category SaaS Company&amp;quot;&quot;/&gt;&lt;property id=&quot;20307&quot; value=&quot;355&quot;/&gt;&lt;/object&gt;&lt;object type=&quot;3&quot; unique_id=&quot;23880&quot;&gt;&lt;property id=&quot;20148&quot; value=&quot;5&quot;/&gt;&lt;property id=&quot;20300&quot; value=&quot;Slide 16 - &amp;quot;Welcoming Our Newest Communications Customer&amp;quot;&quot;/&gt;&lt;property id=&quot;20307&quot; value=&quot;465&quot;/&gt;&lt;/object&gt;&lt;object type=&quot;3&quot; unique_id=&quot;23881&quot;&gt;&lt;property id=&quot;20148&quot; value=&quot;5&quot;/&gt;&lt;property id=&quot;20300&quot; value=&quot;Slide 15 - &amp;quot;Welcoming Our Newest Insurance Customer&amp;quot;&quot;/&gt;&lt;property id=&quot;20307&quot; value=&quot;464&quot;/&gt;&lt;/object&gt;&lt;object type=&quot;3&quot; unique_id=&quot;23882&quot;&gt;&lt;property id=&quot;20148&quot; value=&quot;5&quot;/&gt;&lt;property id=&quot;20300&quot; value=&quot;Slide 9 - &amp;quot;1/1/1 Model for Strategic Corporate Philanthropy&amp;quot;&quot;/&gt;&lt;property id=&quot;20307&quot; value=&quot;466&quot;/&gt;&lt;/object&gt;&lt;object type=&quot;3&quot; unique_id=&quot;23890&quot;&gt;&lt;property id=&quot;20148&quot; value=&quot;5&quot;/&gt;&lt;property id=&quot;20300&quot; value=&quot;Slide 44 - &amp;quot;Enterprises Need a Cloud Computing Architecture&amp;quot;&quot;/&gt;&lt;property id=&quot;20307&quot; value=&quot;475&quot;/&gt;&lt;/object&gt;&lt;object type=&quot;3&quot; unique_id=&quot;23897&quot;&gt;&lt;property id=&quot;20148&quot; value=&quot;5&quot;/&gt;&lt;property id=&quot;20300&quot; value=&quot;Slide 65 - &amp;quot;Marc Benioff&amp;quot;&quot;/&gt;&lt;property id=&quot;20307&quot; value=&quot;481&quot;/&gt;&lt;/object&gt;&lt;object type=&quot;3&quot; unique_id=&quot;27615&quot;&gt;&lt;property id=&quot;20148&quot; value=&quot;5&quot;/&gt;&lt;property id=&quot;20300&quot; value=&quot;Slide 12 - &amp;quot;Celebrating our Community of…&amp;quot;&quot;/&gt;&lt;property id=&quot;20307&quot; value=&quot;500&quot;/&gt;&lt;/object&gt;&lt;object type=&quot;3&quot; unique_id=&quot;28293&quot;&gt;&lt;property id=&quot;20148&quot; value=&quot;5&quot;/&gt;&lt;property id=&quot;20300&quot; value=&quot;Slide 3 - &amp;quot;Welcome to Tour de Force&amp;quot;&quot;/&gt;&lt;property id=&quot;20307&quot; value=&quot;505&quot;/&gt;&lt;/object&gt;&lt;object type=&quot;3&quot; unique_id=&quot;28302&quot;&gt;&lt;property id=&quot;20148&quot; value=&quot;5&quot;/&gt;&lt;property id=&quot;20300&quot; value=&quot;Slide 48 - &amp;quot;Steve Fisher&amp;quot;&quot;/&gt;&lt;property id=&quot;20307&quot; value=&quot;509&quot;/&gt;&lt;/object&gt;&lt;object type=&quot;3&quot; unique_id=&quot;28303&quot;&gt;&lt;property id=&quot;20148&quot; value=&quot;5&quot;/&gt;&lt;property id=&quot;20300&quot; value=&quot;Slide 49&quot;/&gt;&lt;property id=&quot;20307&quot; value=&quot;510&quot;/&gt;&lt;/object&gt;&lt;object type=&quot;3&quot; unique_id=&quot;28305&quot;&gt;&lt;property id=&quot;20148&quot; value=&quot;5&quot;/&gt;&lt;property id=&quot;20300&quot; value=&quot;Slide 50&quot;/&gt;&lt;property id=&quot;20307&quot; value=&quot;512&quot;/&gt;&lt;/object&gt;&lt;object type=&quot;3&quot; unique_id=&quot;28308&quot;&gt;&lt;property id=&quot;20148&quot; value=&quot;5&quot;/&gt;&lt;property id=&quot;20300&quot; value=&quot;Slide 53 - &amp;quot;World’s First Development Tools and Services for the Cloud&amp;quot;&quot;/&gt;&lt;property id=&quot;20307&quot; value=&quot;515&quot;/&gt;&lt;/object&gt;&lt;object type=&quot;3&quot; unique_id=&quot;28309&quot;&gt;&lt;property id=&quot;20148&quot; value=&quot;5&quot;/&gt;&lt;property id=&quot;20300&quot; value=&quot;Slide 54 - &amp;quot;Key Breakthrough: First On-Demand Development API&amp;#x0D;&amp;#x0A;Beyond Data to Definitions&amp;quot;&quot;/&gt;&lt;property id=&quot;20307&quot; value=&quot;516&quot;/&gt;&lt;/object&gt;&lt;object type=&quot;3&quot; unique_id=&quot;28310&quot;&gt;&lt;property id=&quot;20148&quot; value=&quot;5&quot;/&gt;&lt;property id=&quot;20300&quot; value=&quot;Slide 55 - &amp;quot;Metadata API …. Let’s Look at the Code&amp;quot;&quot;/&gt;&lt;property id=&quot;20307&quot; value=&quot;517&quot;/&gt;&lt;/object&gt;&lt;object type=&quot;3&quot; unique_id=&quot;28311&quot;&gt;&lt;property id=&quot;20148&quot; value=&quot;5&quot;/&gt;&lt;property id=&quot;20300&quot; value=&quot;Slide 56 - &amp;quot;World’s First IDE for On-Demand Development&amp;quot;&quot;/&gt;&lt;property id=&quot;20307&quot; value=&quot;518&quot;/&gt;&lt;/object&gt;&lt;object type=&quot;3&quot; unique_id=&quot;28312&quot;&gt;&lt;property id=&quot;20148&quot; value=&quot;5&quot;/&gt;&lt;property id=&quot;20300&quot; value=&quot;Slide 58 - &amp;quot;Easy to Move Your Apps’ Metadata and Code&amp;quot;&quot;/&gt;&lt;property id=&quot;20307&quot; value=&quot;519&quot;/&gt;&lt;/object&gt;&lt;object type=&quot;3&quot; unique_id=&quot;28314&quot;&gt;&lt;property id=&quot;20148&quot; value=&quot;5&quot;/&gt;&lt;property id=&quot;20300&quot; value=&quot;Slide 60&quot;/&gt;&lt;property id=&quot;20307&quot; value=&quot;521&quot;/&gt;&lt;/object&gt;&lt;object type=&quot;3&quot; unique_id=&quot;28316&quot;&gt;&lt;property id=&quot;20148&quot; value=&quot;5&quot;/&gt;&lt;property id=&quot;20300&quot; value=&quot;Slide 61 - &amp;quot;Adam Gross&amp;quot;&quot;/&gt;&lt;property id=&quot;20307&quot; value=&quot;523&quot;/&gt;&lt;/object&gt;&lt;object type=&quot;3&quot; unique_id=&quot;28317&quot;&gt;&lt;property id=&quot;20148&quot; value=&quot;5&quot;/&gt;&lt;property id=&quot;20300&quot; value=&quot;Slide 62 - &amp;quot;Marc Andreesen&amp;quot;&quot;/&gt;&lt;property id=&quot;20307&quot; value=&quot;524&quot;/&gt;&lt;/object&gt;&lt;object type=&quot;3&quot; unique_id=&quot;28318&quot;&gt;&lt;property id=&quot;20148&quot; value=&quot;5&quot;/&gt;&lt;property id=&quot;20300&quot; value=&quot;Slide 63 - &amp;quot;Marc Andreesen&amp;quot;&quot;/&gt;&lt;property id=&quot;20307&quot; value=&quot;525&quot;/&gt;&lt;/object&gt;&lt;object type=&quot;3&quot; unique_id=&quot;31740&quot;&gt;&lt;property id=&quot;20148&quot; value=&quot;5&quot;/&gt;&lt;property id=&quot;20300&quot; value=&quot;Slide 18 - &amp;quot;Global Infrastructure as a Service&amp;quot;&quot;/&gt;&lt;property id=&quot;20307&quot; value=&quot;543&quot;/&gt;&lt;/object&gt;&lt;object type=&quot;3&quot; unique_id=&quot;31741&quot;&gt;&lt;property id=&quot;20148&quot; value=&quot;5&quot;/&gt;&lt;property id=&quot;20300&quot; value=&quot;Slide 19 - &amp;quot;The Most Trusted &amp;amp; Secure Infrastructure&amp;quot;&quot;/&gt;&lt;property id=&quot;20307&quot; value=&quot;544&quot;/&gt;&lt;/object&gt;&lt;object type=&quot;3&quot; unique_id=&quot;31742&quot;&gt;&lt;property id=&quot;20148&quot; value=&quot;5&quot;/&gt;&lt;property id=&quot;20300&quot; value=&quot;Slide 20 - &amp;quot;Your Database on Our Service&amp;quot;&quot;/&gt;&lt;property id=&quot;20307&quot; value=&quot;545&quot;/&gt;&lt;/object&gt;&lt;object type=&quot;3&quot; unique_id=&quot;31743&quot;&gt;&lt;property id=&quot;20148&quot; value=&quot;5&quot;/&gt;&lt;property id=&quot;20300&quot; value=&quot;Slide 21 - &amp;quot;Your Integrations on Our Service&amp;quot;&quot;/&gt;&lt;property id=&quot;20307&quot; value=&quot;546&quot;/&gt;&lt;/object&gt;&lt;object type=&quot;3&quot; unique_id=&quot;31744&quot;&gt;&lt;property id=&quot;20148&quot; value=&quot;5&quot;/&gt;&lt;property id=&quot;20300&quot; value=&quot;Slide 22 - &amp;quot;Your Workflow on Our Service&amp;quot;&quot;/&gt;&lt;property id=&quot;20307&quot; value=&quot;547&quot;/&gt;&lt;/object&gt;&lt;object type=&quot;3&quot; unique_id=&quot;31745&quot;&gt;&lt;property id=&quot;20148&quot; value=&quot;5&quot;/&gt;&lt;property id=&quot;20300&quot; value=&quot;Slide 23 - &amp;quot;Your Code on Our Service&amp;quot;&quot;/&gt;&lt;property id=&quot;20307&quot; value=&quot;548&quot;/&gt;&lt;/object&gt;&lt;object type=&quot;3&quot; unique_id=&quot;31746&quot;&gt;&lt;property id=&quot;20148&quot; value=&quot;5&quot;/&gt;&lt;property id=&quot;20300&quot; value=&quot;Slide 24 - &amp;quot;Customers Success with Apex&amp;quot;&quot;/&gt;&lt;property id=&quot;20307&quot; value=&quot;549&quot;/&gt;&lt;/object&gt;&lt;object type=&quot;3&quot; unique_id=&quot;31747&quot;&gt;&lt;property id=&quot;20148&quot; value=&quot;5&quot;/&gt;&lt;property id=&quot;20300&quot; value=&quot;Slide 25&quot;/&gt;&lt;property id=&quot;20307&quot; value=&quot;550&quot;/&gt;&lt;/object&gt;&lt;object type=&quot;3&quot; unique_id=&quot;31748&quot;&gt;&lt;property id=&quot;20148&quot; value=&quot;5&quot;/&gt;&lt;property id=&quot;20300&quot; value=&quot;Slide 26 - &amp;quot;Create Any Application and Any Interface&amp;quot;&quot;/&gt;&lt;property id=&quot;20307&quot; value=&quot;551&quot;/&gt;&lt;/object&gt;&lt;object type=&quot;3&quot; unique_id=&quot;31749&quot;&gt;&lt;property id=&quot;20148&quot; value=&quot;5&quot;/&gt;&lt;property id=&quot;20300&quot; value=&quot;Slide 27 - &amp;quot;Customer Success with Visualforce&amp;quot;&quot;/&gt;&lt;property id=&quot;20307&quot; value=&quot;552&quot;/&gt;&lt;/object&gt;&lt;object type=&quot;3&quot; unique_id=&quot;31750&quot;&gt;&lt;property id=&quot;20148&quot; value=&quot;5&quot;/&gt;&lt;property id=&quot;20300&quot; value=&quot;Slide 28 - &amp;quot;Application Exchange as a Service&amp;quot;&quot;/&gt;&lt;property id=&quot;20307&quot; value=&quot;553&quot;/&gt;&lt;/object&gt;&lt;object type=&quot;3&quot; unique_id=&quot;35337&quot;&gt;&lt;property id=&quot;20148&quot; value=&quot;5&quot;/&gt;&lt;property id=&quot;20300&quot; value=&quot;Slide 13 - &amp;quot;The Enterprise Standard for SaaS&amp;quot;&quot;/&gt;&lt;property id=&quot;20307&quot; value=&quot;562&quot;/&gt;&lt;/object&gt;&lt;object type=&quot;3&quot; unique_id=&quot;35338&quot;&gt;&lt;property id=&quot;20148&quot; value=&quot;5&quot;/&gt;&lt;property id=&quot;20300&quot; value=&quot;Slide 30 - &amp;quot;Customer and Partner Success&amp;quot;&quot;/&gt;&lt;property id=&quot;20307&quot; value=&quot;571&quot;/&gt;&lt;/object&gt;&lt;object type=&quot;3&quot; unique_id=&quot;35339&quot;&gt;&lt;property id=&quot;20148&quot; value=&quot;5&quot;/&gt;&lt;property id=&quot;20300&quot; value=&quot;Slide 31&quot;/&gt;&lt;property id=&quot;20307&quot; value=&quot;572&quot;/&gt;&lt;/object&gt;&lt;object type=&quot;3&quot; unique_id=&quot;35340&quot;&gt;&lt;property id=&quot;20148&quot; value=&quot;5&quot;/&gt;&lt;property id=&quot;20300&quot; value=&quot;Slide 32&quot;/&gt;&lt;property id=&quot;20307&quot; value=&quot;573&quot;/&gt;&lt;/object&gt;&lt;object type=&quot;3&quot; unique_id=&quot;35341&quot;&gt;&lt;property id=&quot;20148&quot; value=&quot;5&quot;/&gt;&lt;property id=&quot;20300&quot; value=&quot;Slide 33&quot;/&gt;&lt;property id=&quot;20307&quot; value=&quot;575&quot;/&gt;&lt;/object&gt;&lt;object type=&quot;3&quot; unique_id=&quot;35342&quot;&gt;&lt;property id=&quot;20148&quot; value=&quot;5&quot;/&gt;&lt;property id=&quot;20300&quot; value=&quot;Slide 34&quot;/&gt;&lt;property id=&quot;20307&quot; value=&quot;576&quot;/&gt;&lt;/object&gt;&lt;object type=&quot;3&quot; unique_id=&quot;35343&quot;&gt;&lt;property id=&quot;20148&quot; value=&quot;5&quot;/&gt;&lt;property id=&quot;20300&quot; value=&quot;Slide 35&quot;/&gt;&lt;property id=&quot;20307&quot; value=&quot;577&quot;/&gt;&lt;/object&gt;&lt;object type=&quot;3&quot; unique_id=&quot;35344&quot;&gt;&lt;property id=&quot;20148&quot; value=&quot;5&quot;/&gt;&lt;property id=&quot;20300&quot; value=&quot;Slide 36&quot;/&gt;&lt;property id=&quot;20307&quot; value=&quot;578&quot;/&gt;&lt;/object&gt;&lt;object type=&quot;3&quot; unique_id=&quot;35345&quot;&gt;&lt;property id=&quot;20148&quot; value=&quot;5&quot;/&gt;&lt;property id=&quot;20300&quot; value=&quot;Slide 37&quot;/&gt;&lt;property id=&quot;20307&quot; value=&quot;563&quot;/&gt;&lt;/object&gt;&lt;object type=&quot;3&quot; unique_id=&quot;35346&quot;&gt;&lt;property id=&quot;20148&quot; value=&quot;5&quot;/&gt;&lt;property id=&quot;20300&quot; value=&quot;Slide 38 - &amp;quot;Platform As A Service Gaining Momentum&amp;quot;&quot;/&gt;&lt;property id=&quot;20307&quot; value=&quot;564&quot;/&gt;&lt;/object&gt;&lt;object type=&quot;3&quot; unique_id=&quot;35347&quot;&gt;&lt;property id=&quot;20148&quot; value=&quot;5&quot;/&gt;&lt;property id=&quot;20300&quot; value=&quot;Slide 39 - &amp;quot;The Cloud Empowers The Developer&amp;quot;&quot;/&gt;&lt;property id=&quot;20307&quot; value=&quot;565&quot;/&gt;&lt;/object&gt;&lt;object type=&quot;3&quot; unique_id=&quot;35348&quot;&gt;&lt;property id=&quot;20148&quot; value=&quot;5&quot;/&gt;&lt;property id=&quot;20300&quot; value=&quot;Slide 40 - &amp;quot;Empowering Every Developer, Globally&amp;quot;&quot;/&gt;&lt;property id=&quot;20307&quot; value=&quot;566&quot;/&gt;&lt;/object&gt;&lt;object type=&quot;3&quot; unique_id=&quot;35356&quot;&gt;&lt;property id=&quot;20148&quot; value=&quot;5&quot;/&gt;&lt;property id=&quot;20300&quot; value=&quot;Slide 64&quot;/&gt;&lt;property id=&quot;20307&quot; value=&quot;584&quot;/&gt;&lt;/object&gt;&lt;object type=&quot;3&quot; unique_id=&quot;36031&quot;&gt;&lt;property id=&quot;20148&quot; value=&quot;5&quot;/&gt;&lt;property id=&quot;20300&quot; value=&quot;Slide 42 - &amp;quot;New Types of Applications for the Cloud &amp;quot;&quot;/&gt;&lt;property id=&quot;20307&quot; value=&quot;587&quot;/&gt;&lt;/object&gt;&lt;object type=&quot;3&quot; unique_id=&quot;36033&quot;&gt;&lt;property id=&quot;20148&quot; value=&quot;5&quot;/&gt;&lt;property id=&quot;20300&quot; value=&quot;Slide 47 - &amp;quot;Cloud Computing Architecture: Development as a Service&amp;quot;&quot;/&gt;&lt;property id=&quot;20307&quot; value=&quot;589&quot;/&gt;&lt;/object&gt;&lt;object type=&quot;3&quot; unique_id=&quot;37286&quot;&gt;&lt;property id=&quot;20148&quot; value=&quot;5&quot;/&gt;&lt;property id=&quot;20300&quot; value=&quot;Slide 41 - &amp;quot;Core Computer Services for Cloud Computing Today&amp;quot;&quot;/&gt;&lt;property id=&quot;20307&quot; value=&quot;594&quot;/&gt;&lt;/object&gt;&lt;object type=&quot;3&quot; unique_id=&quot;37887&quot;&gt;&lt;property id=&quot;20148&quot; value=&quot;5&quot;/&gt;&lt;property id=&quot;20300&quot; value=&quot;Slide 29 - &amp;quot;Amazing Custom Development on Force.com&amp;quot;&quot;/&gt;&lt;property id=&quot;20307&quot; value=&quot;600&quot;/&gt;&lt;/object&gt;&lt;object type=&quot;3&quot; unique_id=&quot;37888&quot;&gt;&lt;property id=&quot;20148&quot; value=&quot;5&quot;/&gt;&lt;property id=&quot;20300&quot; value=&quot;Slide 43 - &amp;quot;But what if developers want to develop enterprise applications for the cloud?&amp;quot;&quot;/&gt;&lt;property id=&quot;20307&quot; value=&quot;599&quot;/&gt;&lt;/object&gt;&lt;object type=&quot;3&quot; unique_id=&quot;37889&quot;&gt;&lt;property id=&quot;20148&quot; value=&quot;5&quot;/&gt;&lt;property id=&quot;20300&quot; value=&quot;Slide 51&quot;/&gt;&lt;property id=&quot;20307&quot; value=&quot;598&quot;/&gt;&lt;/object&gt;&lt;object type=&quot;3&quot; unique_id=&quot;37890&quot;&gt;&lt;property id=&quot;20148&quot; value=&quot;5&quot;/&gt;&lt;property id=&quot;20300&quot; value=&quot;Slide 52 - &amp;quot;Introducing:&amp;quot;&quot;/&gt;&lt;property id=&quot;20307&quot; value=&quot;597&quot;/&gt;&lt;/object&gt;&lt;object type=&quot;3&quot; unique_id=&quot;37958&quot;&gt;&lt;property id=&quot;20148&quot; value=&quot;5&quot;/&gt;&lt;property id=&quot;20300&quot; value=&quot;Slide 59 - &amp;quot;First Complete Development Lifecycle for the Cloud&amp;quot;&quot;/&gt;&lt;property id=&quot;20307&quot; value=&quot;601&quot;/&gt;&lt;/object&gt;&lt;object type=&quot;3&quot; unique_id=&quot;38228&quot;&gt;&lt;property id=&quot;20148&quot; value=&quot;5&quot;/&gt;&lt;property id=&quot;20300&quot; value=&quot;Slide 57 - &amp;quot;Complete Sandbox Development Environment&amp;quot;&quot;/&gt;&lt;property id=&quot;20307&quot; value=&quot;602&quot;/&gt;&lt;/object&gt;&lt;object type=&quot;3&quot; unique_id=&quot;38638&quot;&gt;&lt;property id=&quot;20148&quot; value=&quot;5&quot;/&gt;&lt;property id=&quot;20300&quot; value=&quot;Slide 46&quot;/&gt;&lt;property id=&quot;20307&quot; value=&quot;605&quot;/&gt;&lt;/object&gt;&lt;object type=&quot;3&quot; unique_id=&quot;38640&quot;&gt;&lt;property id=&quot;20148&quot; value=&quot;5&quot;/&gt;&lt;property id=&quot;20300&quot; value=&quot;Slide 45 - &amp;quot;Introducing New                     Cloud Pricing &amp;quot;&quot;/&gt;&lt;property id=&quot;20307&quot; value=&quot;607&quot;/&gt;&lt;/object&gt;&lt;/object&gt;&lt;/object&gt;&lt;/database&gt;"/>
</p:tagLst>
</file>

<file path=ppt/theme/theme1.xml><?xml version="1.0" encoding="utf-8"?>
<a:theme xmlns:a="http://schemas.openxmlformats.org/drawingml/2006/main" name="Model Metrics - Standard Presentation Template - 2008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MM PPT Template - July 2008v2</Template>
  <TotalTime>87395</TotalTime>
  <Words>313</Words>
  <Application>Microsoft Macintosh PowerPoint</Application>
  <PresentationFormat>On-screen Show (4:3)</PresentationFormat>
  <Paragraphs>41</Paragraphs>
  <Slides>8</Slides>
  <Notes>1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Model Metrics - Standard Presentation Template - 2008</vt:lpstr>
      <vt:lpstr>Digital Sales Aid iOS Application Architecture</vt:lpstr>
      <vt:lpstr>DSA System Architecture</vt:lpstr>
      <vt:lpstr>DSA Entity Relationship Diagram </vt:lpstr>
      <vt:lpstr>DSA Authentication/Authorization</vt:lpstr>
      <vt:lpstr>Design Patterns of the iOS App</vt:lpstr>
      <vt:lpstr>Design Patterns of the iOS App - 2</vt:lpstr>
      <vt:lpstr>   Reference     </vt:lpstr>
      <vt:lpstr>   Documents     </vt:lpstr>
    </vt:vector>
  </TitlesOfParts>
  <Company>BODIE | group inc.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BODIE | group inc</dc:creator>
  <cp:lastModifiedBy>Teodoro Alonso</cp:lastModifiedBy>
  <cp:revision>1815</cp:revision>
  <cp:lastPrinted>2008-04-01T18:41:44Z</cp:lastPrinted>
  <dcterms:created xsi:type="dcterms:W3CDTF">2013-01-16T05:08:13Z</dcterms:created>
  <dcterms:modified xsi:type="dcterms:W3CDTF">2013-01-16T05:08:37Z</dcterms:modified>
</cp:coreProperties>
</file>