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2.xml" ContentType="application/vnd.openxmlformats-officedocument.presentationml.slideMaster+xml"/>
  <Override PartName="/ppt/slides/slide4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58" r:id="rId1"/>
    <p:sldMasterId id="2147483807" r:id="rId2"/>
  </p:sldMasterIdLst>
  <p:notesMasterIdLst>
    <p:notesMasterId r:id="rId16"/>
  </p:notesMasterIdLst>
  <p:sldIdLst>
    <p:sldId id="275" r:id="rId3"/>
    <p:sldId id="295" r:id="rId4"/>
    <p:sldId id="289" r:id="rId5"/>
    <p:sldId id="297" r:id="rId6"/>
    <p:sldId id="296" r:id="rId7"/>
    <p:sldId id="298" r:id="rId8"/>
    <p:sldId id="299" r:id="rId9"/>
    <p:sldId id="300" r:id="rId10"/>
    <p:sldId id="294" r:id="rId11"/>
    <p:sldId id="290" r:id="rId12"/>
    <p:sldId id="291" r:id="rId13"/>
    <p:sldId id="292" r:id="rId14"/>
    <p:sldId id="285" r:id="rId15"/>
  </p:sldIdLst>
  <p:sldSz cx="9144000" cy="5143500" type="screen16x9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100" kern="1200">
        <a:solidFill>
          <a:srgbClr val="000000"/>
        </a:solidFill>
        <a:latin typeface="Myriad Pro" charset="0"/>
        <a:ea typeface="ヒラギノ角ゴ ProN W3" charset="0"/>
        <a:cs typeface="ヒラギノ角ゴ ProN W3" charset="0"/>
        <a:sym typeface="Myriad Pro" charset="0"/>
      </a:defRPr>
    </a:lvl1pPr>
    <a:lvl2pPr marL="171400" algn="l" rtl="0" fontAlgn="base">
      <a:spcBef>
        <a:spcPct val="0"/>
      </a:spcBef>
      <a:spcAft>
        <a:spcPct val="0"/>
      </a:spcAft>
      <a:defRPr sz="1100" kern="1200">
        <a:solidFill>
          <a:srgbClr val="000000"/>
        </a:solidFill>
        <a:latin typeface="Myriad Pro" charset="0"/>
        <a:ea typeface="ヒラギノ角ゴ ProN W3" charset="0"/>
        <a:cs typeface="ヒラギノ角ゴ ProN W3" charset="0"/>
        <a:sym typeface="Myriad Pro" charset="0"/>
      </a:defRPr>
    </a:lvl2pPr>
    <a:lvl3pPr marL="342800" algn="l" rtl="0" fontAlgn="base">
      <a:spcBef>
        <a:spcPct val="0"/>
      </a:spcBef>
      <a:spcAft>
        <a:spcPct val="0"/>
      </a:spcAft>
      <a:defRPr sz="1100" kern="1200">
        <a:solidFill>
          <a:srgbClr val="000000"/>
        </a:solidFill>
        <a:latin typeface="Myriad Pro" charset="0"/>
        <a:ea typeface="ヒラギノ角ゴ ProN W3" charset="0"/>
        <a:cs typeface="ヒラギノ角ゴ ProN W3" charset="0"/>
        <a:sym typeface="Myriad Pro" charset="0"/>
      </a:defRPr>
    </a:lvl3pPr>
    <a:lvl4pPr marL="514199" algn="l" rtl="0" fontAlgn="base">
      <a:spcBef>
        <a:spcPct val="0"/>
      </a:spcBef>
      <a:spcAft>
        <a:spcPct val="0"/>
      </a:spcAft>
      <a:defRPr sz="1100" kern="1200">
        <a:solidFill>
          <a:srgbClr val="000000"/>
        </a:solidFill>
        <a:latin typeface="Myriad Pro" charset="0"/>
        <a:ea typeface="ヒラギノ角ゴ ProN W3" charset="0"/>
        <a:cs typeface="ヒラギノ角ゴ ProN W3" charset="0"/>
        <a:sym typeface="Myriad Pro" charset="0"/>
      </a:defRPr>
    </a:lvl4pPr>
    <a:lvl5pPr marL="685599" algn="l" rtl="0" fontAlgn="base">
      <a:spcBef>
        <a:spcPct val="0"/>
      </a:spcBef>
      <a:spcAft>
        <a:spcPct val="0"/>
      </a:spcAft>
      <a:defRPr sz="1100" kern="1200">
        <a:solidFill>
          <a:srgbClr val="000000"/>
        </a:solidFill>
        <a:latin typeface="Myriad Pro" charset="0"/>
        <a:ea typeface="ヒラギノ角ゴ ProN W3" charset="0"/>
        <a:cs typeface="ヒラギノ角ゴ ProN W3" charset="0"/>
        <a:sym typeface="Myriad Pro" charset="0"/>
      </a:defRPr>
    </a:lvl5pPr>
    <a:lvl6pPr marL="856999" algn="l" defTabSz="171400" rtl="0" eaLnBrk="1" latinLnBrk="0" hangingPunct="1">
      <a:defRPr sz="1100" kern="1200">
        <a:solidFill>
          <a:srgbClr val="000000"/>
        </a:solidFill>
        <a:latin typeface="Myriad Pro" charset="0"/>
        <a:ea typeface="ヒラギノ角ゴ ProN W3" charset="0"/>
        <a:cs typeface="ヒラギノ角ゴ ProN W3" charset="0"/>
        <a:sym typeface="Myriad Pro" charset="0"/>
      </a:defRPr>
    </a:lvl6pPr>
    <a:lvl7pPr marL="1028399" algn="l" defTabSz="171400" rtl="0" eaLnBrk="1" latinLnBrk="0" hangingPunct="1">
      <a:defRPr sz="1100" kern="1200">
        <a:solidFill>
          <a:srgbClr val="000000"/>
        </a:solidFill>
        <a:latin typeface="Myriad Pro" charset="0"/>
        <a:ea typeface="ヒラギノ角ゴ ProN W3" charset="0"/>
        <a:cs typeface="ヒラギノ角ゴ ProN W3" charset="0"/>
        <a:sym typeface="Myriad Pro" charset="0"/>
      </a:defRPr>
    </a:lvl7pPr>
    <a:lvl8pPr marL="1199798" algn="l" defTabSz="171400" rtl="0" eaLnBrk="1" latinLnBrk="0" hangingPunct="1">
      <a:defRPr sz="1100" kern="1200">
        <a:solidFill>
          <a:srgbClr val="000000"/>
        </a:solidFill>
        <a:latin typeface="Myriad Pro" charset="0"/>
        <a:ea typeface="ヒラギノ角ゴ ProN W3" charset="0"/>
        <a:cs typeface="ヒラギノ角ゴ ProN W3" charset="0"/>
        <a:sym typeface="Myriad Pro" charset="0"/>
      </a:defRPr>
    </a:lvl8pPr>
    <a:lvl9pPr marL="1371198" algn="l" defTabSz="171400" rtl="0" eaLnBrk="1" latinLnBrk="0" hangingPunct="1">
      <a:defRPr sz="1100" kern="1200">
        <a:solidFill>
          <a:srgbClr val="000000"/>
        </a:solidFill>
        <a:latin typeface="Myriad Pro" charset="0"/>
        <a:ea typeface="ヒラギノ角ゴ ProN W3" charset="0"/>
        <a:cs typeface="ヒラギノ角ゴ ProN W3" charset="0"/>
        <a:sym typeface="Myriad Pro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  <p:clrMru>
    <a:srgbClr val="B90000"/>
    <a:srgbClr val="CCFFCD"/>
    <a:srgbClr val="CFCFEF"/>
    <a:srgbClr val="CEE1EF"/>
    <a:srgbClr val="45BADB"/>
    <a:srgbClr val="72AC31"/>
    <a:srgbClr val="CD68A7"/>
    <a:srgbClr val="1CA4DD"/>
    <a:srgbClr val="1587D0"/>
    <a:srgbClr val="000000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 showComments="0">
  <p:normalViewPr>
    <p:restoredLeft sz="15638" autoAdjust="0"/>
    <p:restoredTop sz="94638" autoAdjust="0"/>
  </p:normalViewPr>
  <p:slideViewPr>
    <p:cSldViewPr>
      <p:cViewPr varScale="1">
        <p:scale>
          <a:sx n="132" d="100"/>
          <a:sy n="132" d="100"/>
        </p:scale>
        <p:origin x="-104" y="-312"/>
      </p:cViewPr>
      <p:guideLst>
        <p:guide orient="horz" pos="162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86000" y="514350"/>
            <a:ext cx="4572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1"/>
            </a:ext>
          </a:extLst>
        </p:spPr>
      </p:sp>
      <p:sp>
        <p:nvSpPr>
          <p:cNvPr id="4403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1"/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283521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400" kern="1200">
        <a:solidFill>
          <a:schemeClr val="tx1"/>
        </a:solidFill>
        <a:latin typeface="Myriad Pro" charset="0"/>
        <a:ea typeface="ＭＳ Ｐゴシック" charset="0"/>
        <a:cs typeface="+mn-cs"/>
      </a:defRPr>
    </a:lvl1pPr>
    <a:lvl2pPr marL="171400" algn="l" rtl="0" fontAlgn="base">
      <a:spcBef>
        <a:spcPct val="0"/>
      </a:spcBef>
      <a:spcAft>
        <a:spcPct val="0"/>
      </a:spcAft>
      <a:defRPr sz="400" kern="1200">
        <a:solidFill>
          <a:schemeClr val="tx1"/>
        </a:solidFill>
        <a:latin typeface="Myriad Pro" charset="0"/>
        <a:ea typeface="ＭＳ Ｐゴシック" charset="0"/>
        <a:cs typeface="+mn-cs"/>
      </a:defRPr>
    </a:lvl2pPr>
    <a:lvl3pPr marL="342800" algn="l" rtl="0" fontAlgn="base">
      <a:spcBef>
        <a:spcPct val="0"/>
      </a:spcBef>
      <a:spcAft>
        <a:spcPct val="0"/>
      </a:spcAft>
      <a:defRPr sz="400" kern="1200">
        <a:solidFill>
          <a:schemeClr val="tx1"/>
        </a:solidFill>
        <a:latin typeface="Myriad Pro" charset="0"/>
        <a:ea typeface="ＭＳ Ｐゴシック" charset="0"/>
        <a:cs typeface="+mn-cs"/>
      </a:defRPr>
    </a:lvl3pPr>
    <a:lvl4pPr marL="514199" algn="l" rtl="0" fontAlgn="base">
      <a:spcBef>
        <a:spcPct val="0"/>
      </a:spcBef>
      <a:spcAft>
        <a:spcPct val="0"/>
      </a:spcAft>
      <a:defRPr sz="400" kern="1200">
        <a:solidFill>
          <a:schemeClr val="tx1"/>
        </a:solidFill>
        <a:latin typeface="Myriad Pro" charset="0"/>
        <a:ea typeface="ＭＳ Ｐゴシック" charset="0"/>
        <a:cs typeface="+mn-cs"/>
      </a:defRPr>
    </a:lvl4pPr>
    <a:lvl5pPr marL="685599" algn="l" rtl="0" fontAlgn="base">
      <a:spcBef>
        <a:spcPct val="0"/>
      </a:spcBef>
      <a:spcAft>
        <a:spcPct val="0"/>
      </a:spcAft>
      <a:defRPr sz="400" kern="1200">
        <a:solidFill>
          <a:schemeClr val="tx1"/>
        </a:solidFill>
        <a:latin typeface="Myriad Pro" charset="0"/>
        <a:ea typeface="ＭＳ Ｐゴシック" charset="0"/>
        <a:cs typeface="+mn-cs"/>
      </a:defRPr>
    </a:lvl5pPr>
    <a:lvl6pPr marL="856999" algn="l" defTabSz="17140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1028399" algn="l" defTabSz="17140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1199798" algn="l" defTabSz="17140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1371198" algn="l" defTabSz="17140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1011557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VID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-25698" y="-9059"/>
            <a:ext cx="9194558" cy="51739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509" y="2010705"/>
            <a:ext cx="8229600" cy="685800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4988545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6276"/>
            <a:ext cx="8229600" cy="85725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00151"/>
            <a:ext cx="8229600" cy="3394174"/>
          </a:xfrm>
          <a:prstGeom prst="rect">
            <a:avLst/>
          </a:prstGeom>
        </p:spPr>
        <p:txBody>
          <a:bodyPr vert="horz" lIns="51420" tIns="25710" rIns="51420" bIns="2571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684" y="1597810"/>
            <a:ext cx="7772634" cy="11028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42844895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eg"/><Relationship Id="rId6" Type="http://schemas.openxmlformats.org/officeDocument/2006/relationships/image" Target="../media/image2.jpe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2.xml"/><Relationship Id="rId3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5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ntent.jpg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337" y="-9059"/>
            <a:ext cx="9160635" cy="5171717"/>
          </a:xfrm>
          <a:prstGeom prst="rect">
            <a:avLst/>
          </a:prstGeom>
        </p:spPr>
      </p:pic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6" y="195262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19044" tIns="19044" rIns="49516" bIns="190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Myriad Pro Bold" charset="0"/>
              </a:rPr>
              <a:t>Click to edit Master title style</a:t>
            </a:r>
          </a:p>
        </p:txBody>
      </p:sp>
      <p:pic>
        <p:nvPicPr>
          <p:cNvPr id="4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936170" y="4591514"/>
            <a:ext cx="356545" cy="333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809" r:id="rId2"/>
    <p:sldLayoutId id="2147483810" r:id="rId3"/>
  </p:sldLayoutIdLst>
  <p:transition/>
  <p:txStyles>
    <p:titleStyle>
      <a:lvl1pPr marL="11308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/>
          <a:ea typeface="+mj-ea"/>
          <a:cs typeface="Arial"/>
          <a:sym typeface="Myriad Pro Bold" charset="0"/>
        </a:defRPr>
      </a:lvl1pPr>
      <a:lvl2pPr marL="11308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Myriad Pro Bold" charset="0"/>
          <a:ea typeface="ヒラギノ角ゴ ProN W6" charset="0"/>
          <a:cs typeface="ヒラギノ角ゴ ProN W6" charset="0"/>
          <a:sym typeface="Myriad Pro Bold" charset="0"/>
        </a:defRPr>
      </a:lvl2pPr>
      <a:lvl3pPr marL="11308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Myriad Pro Bold" charset="0"/>
          <a:ea typeface="ヒラギノ角ゴ ProN W6" charset="0"/>
          <a:cs typeface="ヒラギノ角ゴ ProN W6" charset="0"/>
          <a:sym typeface="Myriad Pro Bold" charset="0"/>
        </a:defRPr>
      </a:lvl3pPr>
      <a:lvl4pPr marL="11308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Myriad Pro Bold" charset="0"/>
          <a:ea typeface="ヒラギノ角ゴ ProN W6" charset="0"/>
          <a:cs typeface="ヒラギノ角ゴ ProN W6" charset="0"/>
          <a:sym typeface="Myriad Pro Bold" charset="0"/>
        </a:defRPr>
      </a:lvl4pPr>
      <a:lvl5pPr marL="11308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Myriad Pro Bold" charset="0"/>
          <a:ea typeface="ヒラギノ角ゴ ProN W6" charset="0"/>
          <a:cs typeface="ヒラギノ角ゴ ProN W6" charset="0"/>
          <a:sym typeface="Myriad Pro Bold" charset="0"/>
        </a:defRPr>
      </a:lvl5pPr>
      <a:lvl6pPr marL="182708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Myriad Pro Bold" charset="0"/>
          <a:ea typeface="ヒラギノ角ゴ ProN W6" charset="0"/>
          <a:cs typeface="ヒラギノ角ゴ ProN W6" charset="0"/>
          <a:sym typeface="Myriad Pro Bold" charset="0"/>
        </a:defRPr>
      </a:lvl6pPr>
      <a:lvl7pPr marL="354107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Myriad Pro Bold" charset="0"/>
          <a:ea typeface="ヒラギノ角ゴ ProN W6" charset="0"/>
          <a:cs typeface="ヒラギノ角ゴ ProN W6" charset="0"/>
          <a:sym typeface="Myriad Pro Bold" charset="0"/>
        </a:defRPr>
      </a:lvl7pPr>
      <a:lvl8pPr marL="525507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Myriad Pro Bold" charset="0"/>
          <a:ea typeface="ヒラギノ角ゴ ProN W6" charset="0"/>
          <a:cs typeface="ヒラギノ角ゴ ProN W6" charset="0"/>
          <a:sym typeface="Myriad Pro Bold" charset="0"/>
        </a:defRPr>
      </a:lvl8pPr>
      <a:lvl9pPr marL="696907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Myriad Pro Bold" charset="0"/>
          <a:ea typeface="ヒラギノ角ゴ ProN W6" charset="0"/>
          <a:cs typeface="ヒラギノ角ゴ ProN W6" charset="0"/>
          <a:sym typeface="Myriad Pro Bold" charset="0"/>
        </a:defRPr>
      </a:lvl9pPr>
    </p:titleStyle>
    <p:bodyStyle>
      <a:lvl1pPr marL="143428" indent="-128550" algn="l" rtl="0" fontAlgn="base">
        <a:spcBef>
          <a:spcPts val="563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Myriad Pro Bold" charset="0"/>
        </a:defRPr>
      </a:lvl1pPr>
      <a:lvl2pPr marL="293403" indent="-107125" algn="l" rtl="0" fontAlgn="base">
        <a:spcBef>
          <a:spcPts val="525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1900">
          <a:solidFill>
            <a:schemeClr val="tx1"/>
          </a:solidFill>
          <a:latin typeface="+mn-lt"/>
          <a:ea typeface="+mn-ea"/>
          <a:cs typeface="+mn-cs"/>
          <a:sym typeface="Myriad Pro Bold" charset="0"/>
        </a:defRPr>
      </a:lvl2pPr>
      <a:lvl3pPr marL="443378" indent="-85700" algn="l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1700">
          <a:solidFill>
            <a:schemeClr val="tx1"/>
          </a:solidFill>
          <a:latin typeface="+mn-lt"/>
          <a:ea typeface="+mn-ea"/>
          <a:cs typeface="+mn-cs"/>
          <a:sym typeface="Myriad Pro Bold" charset="0"/>
        </a:defRPr>
      </a:lvl3pPr>
      <a:lvl4pPr marL="614778" indent="-85700" algn="l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  <a:sym typeface="Myriad Pro Bold" charset="0"/>
        </a:defRPr>
      </a:lvl4pPr>
      <a:lvl5pPr marL="786178" indent="-85700" algn="l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Myriad Pro Bold" charset="0"/>
        </a:defRPr>
      </a:lvl5pPr>
      <a:lvl6pPr marL="957577" indent="-85700" algn="l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Myriad Pro Bold" charset="0"/>
        </a:defRPr>
      </a:lvl6pPr>
      <a:lvl7pPr marL="1128977" indent="-85700" algn="l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Myriad Pro Bold" charset="0"/>
        </a:defRPr>
      </a:lvl7pPr>
      <a:lvl8pPr marL="1300377" indent="-85700" algn="l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Myriad Pro Bold" charset="0"/>
        </a:defRPr>
      </a:lvl8pPr>
      <a:lvl9pPr marL="1471777" indent="-85700" algn="l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Myriad Pro Bold" charset="0"/>
        </a:defRPr>
      </a:lvl9pPr>
    </p:bodyStyle>
    <p:otherStyle>
      <a:defPPr>
        <a:defRPr lang="en-US"/>
      </a:defPPr>
      <a:lvl1pPr marL="0" algn="l" defTabSz="1714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00" algn="l" defTabSz="1714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800" algn="l" defTabSz="1714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199" algn="l" defTabSz="1714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599" algn="l" defTabSz="1714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6999" algn="l" defTabSz="1714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399" algn="l" defTabSz="1714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99798" algn="l" defTabSz="1714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198" algn="l" defTabSz="1714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itle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-23456" y="-9059"/>
            <a:ext cx="9190575" cy="517171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893" y="2319280"/>
            <a:ext cx="8229366" cy="857348"/>
          </a:xfrm>
          <a:prstGeom prst="rect">
            <a:avLst/>
          </a:prstGeom>
        </p:spPr>
        <p:txBody>
          <a:bodyPr vert="horz" lIns="33641" tIns="16820" rIns="33641" bIns="168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4317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</p:sldLayoutIdLst>
  <p:txStyles>
    <p:titleStyle>
      <a:lvl1pPr algn="l" defTabSz="168204" rtl="0" eaLnBrk="1" latinLnBrk="0" hangingPunct="1">
        <a:spcBef>
          <a:spcPct val="0"/>
        </a:spcBef>
        <a:buNone/>
        <a:defRPr sz="29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126153" indent="-126153" algn="l" defTabSz="168204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3331" indent="-105127" algn="l" defTabSz="168204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20510" indent="-84102" algn="l" defTabSz="168204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588714" indent="-84102" algn="l" defTabSz="168204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56917" indent="-84102" algn="l" defTabSz="168204" rtl="0" eaLnBrk="1" latinLnBrk="0" hangingPunct="1">
        <a:spcBef>
          <a:spcPct val="20000"/>
        </a:spcBef>
        <a:buFont typeface="Arial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25121" indent="-84102" algn="l" defTabSz="168204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3325" indent="-84102" algn="l" defTabSz="168204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61529" indent="-84102" algn="l" defTabSz="168204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29733" indent="-84102" algn="l" defTabSz="168204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8204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68204" algn="l" defTabSz="168204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36408" algn="l" defTabSz="168204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04612" algn="l" defTabSz="168204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72816" algn="l" defTabSz="168204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41019" algn="l" defTabSz="168204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09223" algn="l" defTabSz="168204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77427" algn="l" defTabSz="168204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45631" algn="l" defTabSz="168204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18326101" y="3957638"/>
            <a:ext cx="6734175" cy="790575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ctr" rotWithShape="0">
              <a:schemeClr val="bg2">
                <a:alpha val="36998"/>
              </a:schemeClr>
            </a:outerShdw>
          </a:effectLst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14283" tIns="14283" rIns="42779" bIns="14283"/>
          <a:lstStyle/>
          <a:p>
            <a:pPr marL="13688"/>
            <a:r>
              <a:rPr lang="en-US" sz="2700" dirty="0">
                <a:solidFill>
                  <a:srgbClr val="FFFFFF"/>
                </a:solidFill>
                <a:latin typeface="L VAG Rounded Light" charset="0"/>
                <a:ea typeface="ＭＳ Ｐゴシック" charset="0"/>
                <a:cs typeface="L VAG Rounded Light" charset="0"/>
                <a:sym typeface="L VAG Rounded Light" charset="0"/>
              </a:rPr>
              <a:t>Marc </a:t>
            </a:r>
            <a:r>
              <a:rPr lang="en-US" sz="2700" dirty="0" err="1">
                <a:solidFill>
                  <a:srgbClr val="FFFFFF"/>
                </a:solidFill>
                <a:latin typeface="L VAG Rounded Light" charset="0"/>
                <a:ea typeface="ＭＳ Ｐゴシック" charset="0"/>
                <a:cs typeface="L VAG Rounded Light" charset="0"/>
                <a:sym typeface="L VAG Rounded Light" charset="0"/>
              </a:rPr>
              <a:t>Benioff</a:t>
            </a:r>
            <a:endParaRPr lang="en-US" sz="2700" dirty="0">
              <a:solidFill>
                <a:srgbClr val="FFFFFF"/>
              </a:solidFill>
              <a:latin typeface="L VAG Rounded Light" charset="0"/>
              <a:ea typeface="ＭＳ Ｐゴシック" charset="0"/>
              <a:cs typeface="L VAG Rounded Light" charset="0"/>
              <a:sym typeface="L VAG Rounded Light" charset="0"/>
            </a:endParaRPr>
          </a:p>
          <a:p>
            <a:pPr marL="13688"/>
            <a:r>
              <a:rPr lang="en-US" sz="2600" dirty="0">
                <a:solidFill>
                  <a:srgbClr val="FFFFFF"/>
                </a:solidFill>
                <a:latin typeface="L VAG Rounded Light" charset="0"/>
                <a:ea typeface="ＭＳ Ｐゴシック" charset="0"/>
                <a:cs typeface="L VAG Rounded Light" charset="0"/>
                <a:sym typeface="L VAG Rounded Light" charset="0"/>
              </a:rPr>
              <a:t>Chairman &amp; CEO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1066" y="2150966"/>
            <a:ext cx="7772634" cy="597864"/>
          </a:xfrm>
        </p:spPr>
        <p:txBody>
          <a:bodyPr/>
          <a:lstStyle/>
          <a:p>
            <a:r>
              <a:rPr lang="en-US" dirty="0" smtClean="0"/>
              <a:t>Model Metrics Digital Sales Aid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91066" y="2824221"/>
            <a:ext cx="6401268" cy="358543"/>
          </a:xfrm>
          <a:prstGeom prst="rect">
            <a:avLst/>
          </a:prstGeom>
        </p:spPr>
        <p:txBody>
          <a:bodyPr lIns="33641" tIns="16820" rIns="33641" bIns="16820"/>
          <a:lstStyle/>
          <a:p>
            <a:pPr algn="l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Functional Overview</a:t>
            </a:r>
            <a:endParaRPr lang="en-US" sz="180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927483" y="3613432"/>
            <a:ext cx="1373703" cy="187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3641" tIns="16820" rIns="33641" bIns="1682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Arial"/>
                <a:cs typeface="Arial"/>
              </a:rPr>
              <a:t>/</a:t>
            </a:r>
            <a:r>
              <a:rPr lang="en-US" sz="1000" dirty="0" err="1" smtClean="0">
                <a:solidFill>
                  <a:schemeClr val="bg1"/>
                </a:solidFill>
                <a:latin typeface="Arial"/>
                <a:cs typeface="Arial"/>
              </a:rPr>
              <a:t>modelmetrics</a:t>
            </a:r>
            <a:endParaRPr lang="en-US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899448" y="3890206"/>
            <a:ext cx="1373703" cy="187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3641" tIns="16820" rIns="33641" bIns="1682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/>
                <a:cs typeface="Arial"/>
              </a:rPr>
              <a:t>@</a:t>
            </a:r>
            <a:r>
              <a:rPr lang="en-US" sz="1000" dirty="0" err="1">
                <a:solidFill>
                  <a:schemeClr val="bg1"/>
                </a:solidFill>
                <a:latin typeface="Arial"/>
                <a:cs typeface="Arial"/>
              </a:rPr>
              <a:t>add_address</a:t>
            </a:r>
            <a:endParaRPr lang="en-US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927483" y="4198782"/>
            <a:ext cx="1373703" cy="187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3641" tIns="16820" rIns="33641" bIns="1682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/>
                <a:cs typeface="Arial"/>
              </a:rPr>
              <a:t>in/</a:t>
            </a:r>
            <a:r>
              <a:rPr lang="en-US" sz="1000" dirty="0" err="1">
                <a:solidFill>
                  <a:schemeClr val="bg1"/>
                </a:solidFill>
                <a:latin typeface="Arial"/>
                <a:cs typeface="Arial"/>
              </a:rPr>
              <a:t>add_address</a:t>
            </a:r>
            <a:endParaRPr lang="en-US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4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506962" y="3525528"/>
            <a:ext cx="284144" cy="284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591067" y="4226834"/>
            <a:ext cx="230020" cy="187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563032" y="3862154"/>
            <a:ext cx="277378" cy="279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5525181" y="1225241"/>
            <a:ext cx="813008" cy="813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DSA Standard Project – No Customizations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Example Projects</a:t>
            </a:r>
          </a:p>
          <a:p>
            <a:pPr lvl="1"/>
            <a:r>
              <a:rPr lang="en-US" dirty="0" err="1" smtClean="0"/>
              <a:t>Carefusion</a:t>
            </a:r>
            <a:r>
              <a:rPr lang="en-US" dirty="0" smtClean="0"/>
              <a:t>, Bombardier Phase 1, Abbott Nutrition, B+L</a:t>
            </a:r>
          </a:p>
          <a:p>
            <a:endParaRPr lang="en-US" dirty="0" smtClean="0"/>
          </a:p>
          <a:p>
            <a:r>
              <a:rPr lang="en-US" dirty="0" smtClean="0"/>
              <a:t>Resources Required</a:t>
            </a:r>
          </a:p>
          <a:p>
            <a:pPr lvl="1"/>
            <a:r>
              <a:rPr lang="en-US" dirty="0" smtClean="0"/>
              <a:t>PM </a:t>
            </a:r>
          </a:p>
          <a:p>
            <a:pPr lvl="2"/>
            <a:r>
              <a:rPr lang="en-US" dirty="0" smtClean="0"/>
              <a:t>Role to keep the project in scope and push back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Dev </a:t>
            </a:r>
          </a:p>
          <a:p>
            <a:pPr lvl="2"/>
            <a:r>
              <a:rPr lang="en-US" dirty="0" smtClean="0"/>
              <a:t>Required from day 1 to be able to compile the base DSA Code base and add the Customer App Name and App Icon</a:t>
            </a:r>
          </a:p>
          <a:p>
            <a:pPr lvl="2"/>
            <a:r>
              <a:rPr lang="en-US" dirty="0" smtClean="0"/>
              <a:t>Minimal Changes to the App if there is time – Like changing the Accounts / Contacts Query.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SBA</a:t>
            </a:r>
          </a:p>
          <a:p>
            <a:pPr lvl="2"/>
            <a:r>
              <a:rPr lang="en-US" dirty="0" smtClean="0"/>
              <a:t>Configure Org for the Client</a:t>
            </a:r>
          </a:p>
          <a:p>
            <a:pPr lvl="2"/>
            <a:r>
              <a:rPr lang="en-US" dirty="0" smtClean="0"/>
              <a:t>Understand DSA from a Salesforce.com perspective and what needs to be done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DSA Standard Project – Small Customizations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047750"/>
            <a:ext cx="8229600" cy="3394174"/>
          </a:xfrm>
        </p:spPr>
        <p:txBody>
          <a:bodyPr>
            <a:noAutofit/>
          </a:bodyPr>
          <a:lstStyle/>
          <a:p>
            <a:r>
              <a:rPr lang="en-US" sz="1200" dirty="0" smtClean="0"/>
              <a:t>Example Projects</a:t>
            </a:r>
          </a:p>
          <a:p>
            <a:pPr lvl="1"/>
            <a:r>
              <a:rPr lang="en-US" sz="1100" dirty="0" err="1" smtClean="0"/>
              <a:t>Carestream</a:t>
            </a:r>
            <a:endParaRPr lang="en-US" sz="1200" dirty="0" smtClean="0"/>
          </a:p>
          <a:p>
            <a:r>
              <a:rPr lang="en-US" sz="1200" dirty="0" smtClean="0"/>
              <a:t>Client also signs a Enhancement Budget / is part of the initial Project Scope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Resources Required</a:t>
            </a:r>
          </a:p>
          <a:p>
            <a:pPr lvl="1"/>
            <a:r>
              <a:rPr lang="en-US" sz="1100" dirty="0" smtClean="0"/>
              <a:t>PM </a:t>
            </a:r>
          </a:p>
          <a:p>
            <a:pPr lvl="2"/>
            <a:r>
              <a:rPr lang="en-US" sz="1050" dirty="0" smtClean="0"/>
              <a:t>Role to keep the project in scope and push back</a:t>
            </a:r>
          </a:p>
          <a:p>
            <a:pPr lvl="2"/>
            <a:r>
              <a:rPr lang="en-US" sz="1050" dirty="0" smtClean="0"/>
              <a:t>QA the small changes so they are working</a:t>
            </a:r>
          </a:p>
          <a:p>
            <a:pPr lvl="2"/>
            <a:endParaRPr lang="en-US" sz="1050" dirty="0" smtClean="0"/>
          </a:p>
          <a:p>
            <a:pPr lvl="1"/>
            <a:r>
              <a:rPr lang="en-US" sz="1100" dirty="0" smtClean="0"/>
              <a:t>Dev </a:t>
            </a:r>
          </a:p>
          <a:p>
            <a:pPr lvl="2"/>
            <a:r>
              <a:rPr lang="en-US" sz="1050" dirty="0" smtClean="0"/>
              <a:t>Required from Day 1 to be able to compile the base DSA Code base and add the Customer App Name and App Icon</a:t>
            </a:r>
          </a:p>
          <a:p>
            <a:pPr lvl="2"/>
            <a:r>
              <a:rPr lang="en-US" sz="1050" dirty="0" smtClean="0"/>
              <a:t>Minimal Changes to the App if there is time – Like changing the Accounts / Contacts Query.</a:t>
            </a:r>
          </a:p>
          <a:p>
            <a:pPr lvl="2"/>
            <a:r>
              <a:rPr lang="en-US" sz="1050" dirty="0" smtClean="0"/>
              <a:t>Understand DSA to add new capabilities like Logging a call, Changing the Report a Problem page</a:t>
            </a:r>
          </a:p>
          <a:p>
            <a:pPr lvl="2"/>
            <a:endParaRPr lang="en-US" sz="1050" dirty="0" smtClean="0"/>
          </a:p>
          <a:p>
            <a:pPr lvl="1"/>
            <a:r>
              <a:rPr lang="en-US" sz="1100" dirty="0" smtClean="0"/>
              <a:t>SBA</a:t>
            </a:r>
          </a:p>
          <a:p>
            <a:pPr lvl="2"/>
            <a:r>
              <a:rPr lang="en-US" sz="1050" dirty="0" smtClean="0"/>
              <a:t>Configure Org for the Client</a:t>
            </a:r>
          </a:p>
          <a:p>
            <a:pPr lvl="2"/>
            <a:r>
              <a:rPr lang="en-US" sz="1050" dirty="0" smtClean="0"/>
              <a:t>Understand DSA from a Salesforce.com perspective and what needs to be done</a:t>
            </a:r>
          </a:p>
          <a:p>
            <a:pPr lvl="2"/>
            <a:r>
              <a:rPr lang="en-US" sz="1050" dirty="0" smtClean="0"/>
              <a:t>QA the small changes so they are working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DSA Standard Project – Large Customizations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394472"/>
          </a:xfrm>
        </p:spPr>
        <p:txBody>
          <a:bodyPr>
            <a:noAutofit/>
          </a:bodyPr>
          <a:lstStyle/>
          <a:p>
            <a:r>
              <a:rPr lang="en-US" sz="800" dirty="0" smtClean="0"/>
              <a:t>Example Projects</a:t>
            </a:r>
          </a:p>
          <a:p>
            <a:pPr lvl="1"/>
            <a:r>
              <a:rPr lang="en-US" sz="800" dirty="0" smtClean="0"/>
              <a:t>Bombardier, Cepheid</a:t>
            </a:r>
          </a:p>
          <a:p>
            <a:pPr>
              <a:buNone/>
            </a:pPr>
            <a:endParaRPr lang="en-US" sz="800" dirty="0" smtClean="0"/>
          </a:p>
          <a:p>
            <a:r>
              <a:rPr lang="en-US" sz="800" dirty="0" smtClean="0"/>
              <a:t>Resources Required</a:t>
            </a:r>
          </a:p>
          <a:p>
            <a:pPr lvl="1"/>
            <a:r>
              <a:rPr lang="en-US" sz="800" dirty="0" smtClean="0"/>
              <a:t>TA</a:t>
            </a:r>
          </a:p>
          <a:p>
            <a:pPr lvl="2"/>
            <a:r>
              <a:rPr lang="en-US" sz="800" dirty="0" smtClean="0"/>
              <a:t>Understand Mobile and DSA </a:t>
            </a:r>
            <a:r>
              <a:rPr lang="en-US" sz="800" dirty="0" err="1" smtClean="0"/>
              <a:t>atleast</a:t>
            </a:r>
            <a:r>
              <a:rPr lang="en-US" sz="800" dirty="0" smtClean="0"/>
              <a:t> at a high level</a:t>
            </a:r>
          </a:p>
          <a:p>
            <a:pPr lvl="2"/>
            <a:r>
              <a:rPr lang="en-US" sz="800" dirty="0" smtClean="0"/>
              <a:t>Ability to fully grasp how the back end of DSA works as well as the </a:t>
            </a:r>
            <a:r>
              <a:rPr lang="en-US" sz="800" dirty="0" err="1" smtClean="0"/>
              <a:t>iPad</a:t>
            </a:r>
            <a:r>
              <a:rPr lang="en-US" sz="800" dirty="0" smtClean="0"/>
              <a:t> App</a:t>
            </a:r>
          </a:p>
          <a:p>
            <a:pPr lvl="1"/>
            <a:r>
              <a:rPr lang="en-US" sz="800" dirty="0" smtClean="0"/>
              <a:t>PM </a:t>
            </a:r>
          </a:p>
          <a:p>
            <a:pPr lvl="2"/>
            <a:r>
              <a:rPr lang="en-US" sz="800" dirty="0" smtClean="0"/>
              <a:t>Role to keep the project in scope and push back</a:t>
            </a:r>
          </a:p>
          <a:p>
            <a:pPr lvl="2"/>
            <a:r>
              <a:rPr lang="en-US" sz="800" dirty="0" smtClean="0"/>
              <a:t>Get history on the project ahead of time so the real reason for requirements in the next phase are clearly understood and plan scope accordingly.</a:t>
            </a:r>
          </a:p>
          <a:p>
            <a:pPr lvl="1"/>
            <a:r>
              <a:rPr lang="en-US" sz="800" dirty="0" smtClean="0"/>
              <a:t>Dev </a:t>
            </a:r>
          </a:p>
          <a:p>
            <a:pPr lvl="2"/>
            <a:r>
              <a:rPr lang="en-US" sz="800" dirty="0" smtClean="0"/>
              <a:t>Required from day 1 to be able to compile the base DSA Code base and add the Customer App Name and App Icon</a:t>
            </a:r>
          </a:p>
          <a:p>
            <a:pPr lvl="2"/>
            <a:r>
              <a:rPr lang="en-US" sz="800" dirty="0" smtClean="0"/>
              <a:t>Must understand </a:t>
            </a:r>
            <a:r>
              <a:rPr lang="en-US" sz="800" dirty="0" err="1" smtClean="0"/>
              <a:t>iOS</a:t>
            </a:r>
            <a:r>
              <a:rPr lang="en-US" sz="800" dirty="0" smtClean="0"/>
              <a:t> to add large capabilities and changing the core of DSA like Adding a Image gallery</a:t>
            </a:r>
          </a:p>
          <a:p>
            <a:pPr lvl="1"/>
            <a:r>
              <a:rPr lang="en-US" sz="800" dirty="0" smtClean="0"/>
              <a:t>SBA</a:t>
            </a:r>
          </a:p>
          <a:p>
            <a:pPr lvl="2"/>
            <a:r>
              <a:rPr lang="en-US" sz="800" dirty="0" smtClean="0"/>
              <a:t>Configure Org for the Client</a:t>
            </a:r>
          </a:p>
          <a:p>
            <a:pPr lvl="2"/>
            <a:r>
              <a:rPr lang="en-US" sz="800" dirty="0" smtClean="0"/>
              <a:t>Understand DSA from a Salesforce.com perspective and what needs to be done</a:t>
            </a:r>
          </a:p>
          <a:p>
            <a:pPr lvl="2"/>
            <a:r>
              <a:rPr lang="en-US" sz="800" dirty="0" smtClean="0"/>
              <a:t>Understand how Profiles / Roles work as they play a key part in setting all the content up</a:t>
            </a:r>
          </a:p>
          <a:p>
            <a:pPr lvl="2"/>
            <a:r>
              <a:rPr lang="en-US" sz="800" dirty="0" smtClean="0"/>
              <a:t>Use Cases and Scenarios for the Custom Work</a:t>
            </a:r>
          </a:p>
          <a:p>
            <a:pPr lvl="1"/>
            <a:r>
              <a:rPr lang="en-US" sz="800" dirty="0" smtClean="0"/>
              <a:t>QA</a:t>
            </a:r>
          </a:p>
          <a:p>
            <a:pPr lvl="2"/>
            <a:r>
              <a:rPr lang="en-US" sz="800" dirty="0" smtClean="0"/>
              <a:t>Must understand the basics of DSA</a:t>
            </a:r>
          </a:p>
          <a:p>
            <a:pPr lvl="2"/>
            <a:r>
              <a:rPr lang="en-US" sz="800" dirty="0" smtClean="0"/>
              <a:t>Start testing with the changes after 1</a:t>
            </a:r>
            <a:r>
              <a:rPr lang="en-US" sz="800" baseline="30000" dirty="0" smtClean="0"/>
              <a:t>st</a:t>
            </a:r>
            <a:r>
              <a:rPr lang="en-US" sz="800" dirty="0" smtClean="0"/>
              <a:t> build.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27" y="1842391"/>
            <a:ext cx="8229600" cy="685800"/>
          </a:xfrm>
        </p:spPr>
        <p:txBody>
          <a:bodyPr>
            <a:noAutofit/>
          </a:bodyPr>
          <a:lstStyle/>
          <a:p>
            <a:r>
              <a:rPr lang="en-US" sz="4200" dirty="0" smtClean="0"/>
              <a:t>Thank You</a:t>
            </a:r>
            <a:endParaRPr lang="en-US" sz="4200" dirty="0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674889" y="3946311"/>
            <a:ext cx="601283" cy="56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20205450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27" y="1842391"/>
            <a:ext cx="8229600" cy="685800"/>
          </a:xfrm>
        </p:spPr>
        <p:txBody>
          <a:bodyPr>
            <a:noAutofit/>
          </a:bodyPr>
          <a:lstStyle/>
          <a:p>
            <a:r>
              <a:rPr lang="en-US" sz="4200" dirty="0" smtClean="0"/>
              <a:t>Client Responsibilities</a:t>
            </a:r>
            <a:endParaRPr lang="en-US" sz="4200" dirty="0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674889" y="3946311"/>
            <a:ext cx="601283" cy="56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20205450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Things needed from the Client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08460" y="2088081"/>
          <a:ext cx="6230181" cy="1524000"/>
        </p:xfrm>
        <a:graphic>
          <a:graphicData uri="http://schemas.openxmlformats.org/drawingml/2006/table">
            <a:tbl>
              <a:tblPr/>
              <a:tblGrid>
                <a:gridCol w="6230181"/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 smtClean="0">
                          <a:latin typeface="Wingdings"/>
                          <a:ea typeface="Wingdings"/>
                          <a:cs typeface="Wingdings"/>
                        </a:rPr>
                        <a:t></a:t>
                      </a: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latin typeface="Verdan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dirty="0" smtClean="0">
                          <a:latin typeface="Verdana"/>
                        </a:rPr>
                        <a:t>Provide / Have an Apple </a:t>
                      </a:r>
                      <a:r>
                        <a:rPr lang="en-US" sz="1000" b="0" i="0" u="none" strike="noStrike" dirty="0">
                          <a:latin typeface="Verdana"/>
                        </a:rPr>
                        <a:t>Enterprise Certificate</a:t>
                      </a:r>
                    </a:p>
                  </a:txBody>
                  <a:tcPr marL="8684" marR="8684" marT="65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 smtClean="0">
                          <a:latin typeface="Wingdings"/>
                          <a:ea typeface="Wingdings"/>
                          <a:cs typeface="Wingdings"/>
                        </a:rPr>
                        <a:t></a:t>
                      </a: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latin typeface="Verdan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dirty="0" smtClean="0">
                          <a:latin typeface="Verdana"/>
                        </a:rPr>
                        <a:t>Define </a:t>
                      </a:r>
                      <a:r>
                        <a:rPr lang="en-US" sz="1000" b="0" i="0" u="none" strike="noStrike" dirty="0">
                          <a:latin typeface="Verdana"/>
                        </a:rPr>
                        <a:t>Configuration (Categories, Layout, Logo)</a:t>
                      </a:r>
                    </a:p>
                  </a:txBody>
                  <a:tcPr marL="8684" marR="8684" marT="65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err="1" smtClean="0">
                          <a:latin typeface="Wingdings"/>
                          <a:ea typeface="Wingdings"/>
                          <a:cs typeface="Wingdings"/>
                        </a:rPr>
                        <a:t></a:t>
                      </a: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latin typeface="Verdan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dirty="0" smtClean="0">
                          <a:latin typeface="Verdana"/>
                        </a:rPr>
                        <a:t>Receive Configuration Graphics</a:t>
                      </a:r>
                    </a:p>
                  </a:txBody>
                  <a:tcPr marL="8684" marR="8684" marT="65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err="1" smtClean="0">
                          <a:latin typeface="Wingdings"/>
                          <a:ea typeface="Wingdings"/>
                          <a:cs typeface="Wingdings"/>
                        </a:rPr>
                        <a:t></a:t>
                      </a: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latin typeface="Verdan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dirty="0" smtClean="0">
                          <a:latin typeface="Verdana"/>
                        </a:rPr>
                        <a:t>Provide</a:t>
                      </a:r>
                      <a:r>
                        <a:rPr lang="en-US" sz="1000" b="0" i="0" u="none" strike="noStrike" baseline="0" dirty="0" smtClean="0">
                          <a:latin typeface="Verdana"/>
                        </a:rPr>
                        <a:t> </a:t>
                      </a:r>
                      <a:r>
                        <a:rPr lang="en-US" sz="1000" b="0" i="0" u="none" strike="noStrike" dirty="0" smtClean="0">
                          <a:latin typeface="Verdana"/>
                        </a:rPr>
                        <a:t>SFDC Login Credentials</a:t>
                      </a:r>
                    </a:p>
                  </a:txBody>
                  <a:tcPr marL="8684" marR="8684" marT="65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 smtClean="0">
                          <a:latin typeface="Wingdings"/>
                          <a:ea typeface="Wingdings"/>
                          <a:cs typeface="Wingdings"/>
                        </a:rPr>
                        <a:t></a:t>
                      </a: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latin typeface="Verdan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dirty="0" smtClean="0">
                          <a:latin typeface="Verdana"/>
                        </a:rPr>
                        <a:t>Finalize </a:t>
                      </a:r>
                      <a:r>
                        <a:rPr lang="en-US" sz="1000" b="0" i="0" u="none" strike="noStrike" dirty="0">
                          <a:latin typeface="Verdana"/>
                        </a:rPr>
                        <a:t>Profile Access in SFDC (Internal and Partner Portal users)</a:t>
                      </a:r>
                    </a:p>
                  </a:txBody>
                  <a:tcPr marL="8684" marR="8684" marT="65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err="1" smtClean="0">
                          <a:latin typeface="Wingdings"/>
                          <a:ea typeface="Wingdings"/>
                          <a:cs typeface="Wingdings"/>
                        </a:rPr>
                        <a:t></a:t>
                      </a: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latin typeface="Verdan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dirty="0" smtClean="0">
                          <a:latin typeface="Verdana"/>
                        </a:rPr>
                        <a:t>Get App Name  and App Logo</a:t>
                      </a:r>
                    </a:p>
                  </a:txBody>
                  <a:tcPr marL="8684" marR="8684" marT="65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8460" y="1424423"/>
            <a:ext cx="7324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are the Items that the Client needs to have ready for us to engage and deploy quickly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 Certifications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 Employees</a:t>
            </a:r>
          </a:p>
          <a:p>
            <a:pPr lvl="1"/>
            <a:r>
              <a:rPr lang="en-US" dirty="0" smtClean="0"/>
              <a:t> Apple Enterprise Certificate if deploying internally</a:t>
            </a:r>
          </a:p>
          <a:p>
            <a:pPr lvl="1"/>
            <a:r>
              <a:rPr lang="en-US" dirty="0" smtClean="0"/>
              <a:t> Apple Dev Certificate if Deploying via App Store</a:t>
            </a:r>
          </a:p>
          <a:p>
            <a:endParaRPr lang="en-US" dirty="0" smtClean="0"/>
          </a:p>
          <a:p>
            <a:r>
              <a:rPr lang="en-US" dirty="0" smtClean="0"/>
              <a:t>External Partners</a:t>
            </a:r>
          </a:p>
          <a:p>
            <a:pPr lvl="1"/>
            <a:r>
              <a:rPr lang="en-US" dirty="0" smtClean="0"/>
              <a:t> Apple Dev Certificate</a:t>
            </a:r>
          </a:p>
          <a:p>
            <a:pPr lvl="1"/>
            <a:r>
              <a:rPr lang="en-US" dirty="0" smtClean="0"/>
              <a:t> Partners to have the Apple Volume Distribution Account</a:t>
            </a:r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Checklist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52385870"/>
              </p:ext>
            </p:extLst>
          </p:nvPr>
        </p:nvGraphicFramePr>
        <p:xfrm>
          <a:off x="457200" y="971550"/>
          <a:ext cx="8153400" cy="36597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8512"/>
                <a:gridCol w="2064995"/>
                <a:gridCol w="2318123"/>
                <a:gridCol w="1931770"/>
              </a:tblGrid>
              <a:tr h="492878"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APP IMAGES</a:t>
                      </a:r>
                    </a:p>
                    <a:p>
                      <a:pPr algn="ctr"/>
                      <a:r>
                        <a:rPr lang="en-US" sz="105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(in</a:t>
                      </a:r>
                      <a:r>
                        <a:rPr lang="en-US" sz="1050" b="0" i="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 app build)</a:t>
                      </a:r>
                      <a:endParaRPr lang="en-US" sz="105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cs typeface="Helvetica"/>
                      </a:endParaRPr>
                    </a:p>
                  </a:txBody>
                  <a:tcPr marL="66294" marR="66294" marT="33146" marB="33146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MAIN SCREEN</a:t>
                      </a:r>
                    </a:p>
                    <a:p>
                      <a:pPr algn="ctr"/>
                      <a:r>
                        <a:rPr lang="en-US" sz="105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(in </a:t>
                      </a:r>
                      <a:r>
                        <a:rPr lang="en-US" sz="1050" b="0" i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Salesforce</a:t>
                      </a:r>
                      <a:r>
                        <a:rPr lang="en-US" sz="105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 DSA</a:t>
                      </a:r>
                      <a:r>
                        <a:rPr lang="en-US" sz="1050" b="0" i="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 </a:t>
                      </a:r>
                      <a:r>
                        <a:rPr lang="en-US" sz="1050" b="0" i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config</a:t>
                      </a:r>
                      <a:r>
                        <a:rPr lang="en-US" sz="105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)</a:t>
                      </a:r>
                      <a:endParaRPr lang="en-US" sz="105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cs typeface="Helvetica"/>
                      </a:endParaRPr>
                    </a:p>
                  </a:txBody>
                  <a:tcPr marL="66294" marR="66294" marT="33146" marB="33146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CATEGORY BACKGROUND</a:t>
                      </a:r>
                    </a:p>
                    <a:p>
                      <a:pPr algn="ctr"/>
                      <a:r>
                        <a:rPr lang="en-US" sz="1050" b="0" i="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(in </a:t>
                      </a:r>
                      <a:r>
                        <a:rPr lang="en-US" sz="1050" b="0" i="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Salesforce</a:t>
                      </a:r>
                      <a:r>
                        <a:rPr lang="en-US" sz="1050" b="0" i="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 DSA </a:t>
                      </a:r>
                      <a:r>
                        <a:rPr lang="en-US" sz="1050" b="0" i="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config</a:t>
                      </a:r>
                      <a:r>
                        <a:rPr lang="en-US" sz="1050" b="0" i="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)</a:t>
                      </a:r>
                    </a:p>
                  </a:txBody>
                  <a:tcPr marL="66294" marR="66294" marT="33146" marB="33146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SUBCATEGORY ICON</a:t>
                      </a:r>
                    </a:p>
                  </a:txBody>
                  <a:tcPr marL="66294" marR="66294" marT="33146" marB="33146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129532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App Initialization</a:t>
                      </a:r>
                    </a:p>
                    <a:p>
                      <a:pPr algn="ctr"/>
                      <a:r>
                        <a:rPr lang="en-US" sz="800" b="0" i="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iPad3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2048 x 1496 landscape</a:t>
                      </a:r>
                    </a:p>
                    <a:p>
                      <a:pPr algn="ctr"/>
                      <a:r>
                        <a:rPr lang="en-US" sz="8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1536 x 2008 </a:t>
                      </a:r>
                      <a:r>
                        <a:rPr lang="en-US" sz="800" b="0" i="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portrait</a:t>
                      </a:r>
                    </a:p>
                    <a:p>
                      <a:pPr algn="ctr"/>
                      <a:r>
                        <a:rPr lang="en-US" sz="800" b="0" i="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iPad2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1024 x 748 landscape</a:t>
                      </a:r>
                    </a:p>
                    <a:p>
                      <a:pPr algn="ctr"/>
                      <a:r>
                        <a:rPr lang="en-US" sz="8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768 x 1004 portrait</a:t>
                      </a:r>
                    </a:p>
                  </a:txBody>
                  <a:tcPr marL="66294" marR="66294" marT="33146" marB="33146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Background</a:t>
                      </a:r>
                    </a:p>
                    <a:p>
                      <a:pPr algn="ctr"/>
                      <a:r>
                        <a:rPr lang="en-US" sz="800" b="0" i="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iPad3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2048 x 1224 landscape</a:t>
                      </a:r>
                    </a:p>
                    <a:p>
                      <a:pPr algn="ctr"/>
                      <a:r>
                        <a:rPr lang="en-US" sz="8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1536 x 1736 </a:t>
                      </a:r>
                      <a:r>
                        <a:rPr lang="en-US" sz="800" b="0" i="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portrait</a:t>
                      </a:r>
                    </a:p>
                    <a:p>
                      <a:pPr algn="ctr"/>
                      <a:r>
                        <a:rPr lang="en-US" sz="800" b="0" i="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iPad2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1024 x 612 landscape</a:t>
                      </a:r>
                    </a:p>
                    <a:p>
                      <a:pPr algn="ctr"/>
                      <a:r>
                        <a:rPr lang="en-US" sz="8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768 x 868 </a:t>
                      </a:r>
                      <a:r>
                        <a:rPr lang="en-US" sz="8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portrait</a:t>
                      </a:r>
                    </a:p>
                    <a:p>
                      <a:pPr algn="ctr"/>
                      <a:endParaRPr lang="en-US" sz="800" b="0" i="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cs typeface="Helvetica"/>
                      </a:endParaRPr>
                    </a:p>
                    <a:p>
                      <a:pPr algn="ctr"/>
                      <a:r>
                        <a:rPr lang="en-US" sz="8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Buttons</a:t>
                      </a:r>
                      <a:br>
                        <a:rPr lang="en-US" sz="8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</a:br>
                      <a:r>
                        <a:rPr lang="en-US" sz="8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Large Enough</a:t>
                      </a:r>
                      <a:r>
                        <a:rPr lang="en-US" sz="800" b="0" i="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 to cover the Text</a:t>
                      </a:r>
                      <a:endParaRPr lang="en-US" sz="800" b="0" i="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cs typeface="Helvetica"/>
                      </a:endParaRPr>
                    </a:p>
                  </a:txBody>
                  <a:tcPr marL="66294" marR="66294" marT="33146" marB="33146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iPad3</a:t>
                      </a:r>
                    </a:p>
                    <a:p>
                      <a:pPr algn="ctr"/>
                      <a:r>
                        <a:rPr lang="en-US" sz="8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1624 x 1224 landscape</a:t>
                      </a:r>
                    </a:p>
                    <a:p>
                      <a:pPr algn="ctr"/>
                      <a:r>
                        <a:rPr lang="en-US" sz="8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1536 x 1246 portrait</a:t>
                      </a:r>
                    </a:p>
                    <a:p>
                      <a:pPr algn="ctr"/>
                      <a:r>
                        <a:rPr lang="en-US" sz="8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iPad2</a:t>
                      </a:r>
                    </a:p>
                    <a:p>
                      <a:pPr algn="ctr"/>
                      <a:r>
                        <a:rPr lang="en-US" sz="8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812 x 612 landscape</a:t>
                      </a:r>
                    </a:p>
                    <a:p>
                      <a:pPr algn="ctr"/>
                      <a:r>
                        <a:rPr lang="en-US" sz="8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768 x 623 portrait</a:t>
                      </a:r>
                    </a:p>
                  </a:txBody>
                  <a:tcPr marL="66294" marR="66294" marT="33146" marB="33146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272 x 272 iPad3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136 x 136 iPad2</a:t>
                      </a:r>
                    </a:p>
                    <a:p>
                      <a:endParaRPr lang="en-US" sz="800" b="0" i="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cs typeface="Helvetica"/>
                      </a:endParaRPr>
                    </a:p>
                  </a:txBody>
                  <a:tcPr marL="66294" marR="66294" marT="33146" marB="33146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99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Bottom Menu Logo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300 x 58 iPad3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150 x 29 iPad2</a:t>
                      </a:r>
                    </a:p>
                  </a:txBody>
                  <a:tcPr marL="66294" marR="66294" marT="33146" marB="33146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Top Menu Logo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300 x 58 iPad3</a:t>
                      </a:r>
                    </a:p>
                    <a:p>
                      <a:pPr algn="ctr"/>
                      <a:r>
                        <a:rPr lang="en-US" sz="8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150 x 29 </a:t>
                      </a:r>
                      <a:endParaRPr lang="en-US" sz="8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cs typeface="Helvetica"/>
                      </a:endParaRPr>
                    </a:p>
                  </a:txBody>
                  <a:tcPr marL="66294" marR="66294" marT="33146" marB="33146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8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Per </a:t>
                      </a:r>
                      <a:r>
                        <a:rPr lang="en-US" sz="8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category.</a:t>
                      </a:r>
                      <a:endParaRPr lang="en-US" sz="800" b="0" i="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cs typeface="Helvetica"/>
                      </a:endParaRPr>
                    </a:p>
                  </a:txBody>
                  <a:tcPr marL="66294" marR="66294" marT="33146" marB="33146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en-US" sz="8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Per </a:t>
                      </a:r>
                      <a:r>
                        <a:rPr lang="en-US" sz="8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subcategory</a:t>
                      </a:r>
                      <a:endParaRPr lang="en-US" sz="800" b="0" i="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cs typeface="Helvetica"/>
                      </a:endParaRPr>
                    </a:p>
                  </a:txBody>
                  <a:tcPr marL="66294" marR="66294" marT="33146" marB="33146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99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App Icon</a:t>
                      </a:r>
                    </a:p>
                    <a:p>
                      <a:pPr algn="ctr"/>
                      <a:r>
                        <a:rPr lang="en-US" sz="8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144 x 144 iPad3</a:t>
                      </a:r>
                    </a:p>
                    <a:p>
                      <a:pPr algn="ctr"/>
                      <a:r>
                        <a:rPr lang="en-US" sz="8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72 x 72 iPad2</a:t>
                      </a:r>
                    </a:p>
                  </a:txBody>
                  <a:tcPr marL="66294" marR="66294" marT="33146" marB="33146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4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66294" marR="66294" marT="33146" marB="33146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rgbClr val="008000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rgbClr val="008000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7404">
                <a:tc>
                  <a:txBody>
                    <a:bodyPr/>
                    <a:lstStyle/>
                    <a:p>
                      <a:endParaRPr lang="en-US" sz="14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66294" marR="66294" marT="33146" marB="33146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rgbClr val="008000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rgbClr val="008000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Hierarchy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47750"/>
            <a:ext cx="7251700" cy="344168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b="1" dirty="0" smtClean="0"/>
              <a:t>Category</a:t>
            </a:r>
          </a:p>
          <a:p>
            <a:pPr lvl="1"/>
            <a:r>
              <a:rPr lang="en-US" sz="1400" dirty="0" smtClean="0"/>
              <a:t> Users </a:t>
            </a:r>
            <a:r>
              <a:rPr lang="en-US" sz="1400" dirty="0" smtClean="0"/>
              <a:t>must have at least read-only access to all fields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b="1" dirty="0" smtClean="0"/>
              <a:t>Mobile </a:t>
            </a:r>
            <a:r>
              <a:rPr lang="en-US" sz="1400" b="1" dirty="0" smtClean="0"/>
              <a:t>App </a:t>
            </a:r>
            <a:r>
              <a:rPr lang="en-US" sz="1400" b="1" dirty="0" smtClean="0"/>
              <a:t>Configuration</a:t>
            </a:r>
          </a:p>
          <a:p>
            <a:pPr lvl="1"/>
            <a:r>
              <a:rPr lang="en-US" sz="1400" dirty="0" smtClean="0"/>
              <a:t> </a:t>
            </a:r>
            <a:r>
              <a:rPr lang="en-US" sz="1400" dirty="0" smtClean="0"/>
              <a:t>Users </a:t>
            </a:r>
            <a:r>
              <a:rPr lang="en-US" sz="1400" dirty="0" smtClean="0"/>
              <a:t>must have at least read only access to all configurations </a:t>
            </a:r>
            <a:r>
              <a:rPr lang="en-US" sz="1400" dirty="0" smtClean="0"/>
              <a:t>and fields</a:t>
            </a:r>
          </a:p>
          <a:p>
            <a:endParaRPr lang="en-US" sz="1400" dirty="0" smtClean="0"/>
          </a:p>
          <a:p>
            <a:r>
              <a:rPr lang="en-US" sz="1400" b="1" dirty="0" smtClean="0"/>
              <a:t>Category </a:t>
            </a:r>
            <a:r>
              <a:rPr lang="en-US" sz="1400" b="1" dirty="0" smtClean="0"/>
              <a:t>Mobile </a:t>
            </a:r>
            <a:r>
              <a:rPr lang="en-US" sz="1400" b="1" dirty="0" smtClean="0"/>
              <a:t>Configuration</a:t>
            </a:r>
          </a:p>
          <a:p>
            <a:pPr lvl="1"/>
            <a:r>
              <a:rPr lang="en-US" sz="1400" dirty="0" smtClean="0"/>
              <a:t> Users </a:t>
            </a:r>
            <a:r>
              <a:rPr lang="en-US" sz="1400" dirty="0" smtClean="0"/>
              <a:t>must have at least read only access to all </a:t>
            </a:r>
            <a:r>
              <a:rPr lang="en-US" sz="1400" dirty="0" smtClean="0"/>
              <a:t>configurations and </a:t>
            </a:r>
            <a:r>
              <a:rPr lang="en-US" sz="1400" dirty="0" smtClean="0"/>
              <a:t>fields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b="1" dirty="0" smtClean="0"/>
              <a:t>Content Review</a:t>
            </a:r>
          </a:p>
          <a:p>
            <a:pPr lvl="1"/>
            <a:r>
              <a:rPr lang="en-US" sz="1400" b="1" dirty="0" smtClean="0"/>
              <a:t> </a:t>
            </a:r>
            <a:r>
              <a:rPr lang="en-US" sz="1400" dirty="0" smtClean="0"/>
              <a:t>Users </a:t>
            </a:r>
            <a:r>
              <a:rPr lang="en-US" sz="1400" dirty="0" smtClean="0"/>
              <a:t>must have Write Access to this Object</a:t>
            </a:r>
            <a:endParaRPr lang="en-US" sz="1400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Contacts 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users have access to large number of contacts, think through how you want to filter the contacts</a:t>
            </a:r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27" y="1842391"/>
            <a:ext cx="8229600" cy="685800"/>
          </a:xfrm>
        </p:spPr>
        <p:txBody>
          <a:bodyPr>
            <a:noAutofit/>
          </a:bodyPr>
          <a:lstStyle/>
          <a:p>
            <a:r>
              <a:rPr lang="en-US" sz="4200" dirty="0" smtClean="0"/>
              <a:t>Internal MM Responsibilities</a:t>
            </a:r>
            <a:endParaRPr lang="en-US" sz="4200" dirty="0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674889" y="3946311"/>
            <a:ext cx="601283" cy="56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20205450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ogo on right copy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F81BD"/>
      </a:accent1>
      <a:accent2>
        <a:srgbClr val="333399"/>
      </a:accent2>
      <a:accent3>
        <a:srgbClr val="FFFFFF"/>
      </a:accent3>
      <a:accent4>
        <a:srgbClr val="000000"/>
      </a:accent4>
      <a:accent5>
        <a:srgbClr val="B2C1DB"/>
      </a:accent5>
      <a:accent6>
        <a:srgbClr val="2D2D8A"/>
      </a:accent6>
      <a:hlink>
        <a:srgbClr val="009999"/>
      </a:hlink>
      <a:folHlink>
        <a:srgbClr val="99CC00"/>
      </a:folHlink>
    </a:clrScheme>
    <a:fontScheme name="logo on right copy">
      <a:majorFont>
        <a:latin typeface="Myriad Pro Bold"/>
        <a:ea typeface="ヒラギノ角ゴ ProN W6"/>
        <a:cs typeface="ヒラギノ角ゴ ProN W6"/>
      </a:majorFont>
      <a:minorFont>
        <a:latin typeface="Myriad Pro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F81BD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Myriad Pro" charset="0"/>
            <a:ea typeface="ヒラギノ角ゴ ProN W3" charset="0"/>
            <a:cs typeface="ヒラギノ角ゴ ProN W3" charset="0"/>
            <a:sym typeface="Myriad Pr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F81BD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Myriad Pro" charset="0"/>
            <a:ea typeface="ヒラギノ角ゴ ProN W3" charset="0"/>
            <a:cs typeface="ヒラギノ角ゴ ProN W3" charset="0"/>
            <a:sym typeface="Myriad Pro" charset="0"/>
          </a:defRPr>
        </a:defPPr>
      </a:lstStyle>
    </a:lnDef>
  </a:objectDefaults>
  <a:extraClrSchemeLst>
    <a:extraClrScheme>
      <a:clrScheme name="logo on right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12053</TotalTime>
  <Pages>0</Pages>
  <Words>753</Words>
  <Characters>0</Characters>
  <Application>Microsoft Macintosh PowerPoint</Application>
  <PresentationFormat>On-screen Show (16:9)</PresentationFormat>
  <Lines>0</Lines>
  <Paragraphs>139</Paragraphs>
  <Slides>13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logo on right copy</vt:lpstr>
      <vt:lpstr>Custom Design</vt:lpstr>
      <vt:lpstr>Model Metrics Digital Sales Aid</vt:lpstr>
      <vt:lpstr>Client Responsibilities</vt:lpstr>
      <vt:lpstr>Things needed from the Client</vt:lpstr>
      <vt:lpstr>Apple Certifications</vt:lpstr>
      <vt:lpstr>Graphical Checklist</vt:lpstr>
      <vt:lpstr>Content Hierarchy</vt:lpstr>
      <vt:lpstr>Object Permissions</vt:lpstr>
      <vt:lpstr>Contacts Download</vt:lpstr>
      <vt:lpstr>Internal MM Responsibilities</vt:lpstr>
      <vt:lpstr>DSA Standard Project – No Customizations</vt:lpstr>
      <vt:lpstr>DSA Standard Project – Small Customizations</vt:lpstr>
      <vt:lpstr>DSA Standard Project – Large Customizations</vt:lpstr>
      <vt:lpstr>Thank You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Dreamforce 12  Template</dc:title>
  <dc:subject/>
  <dc:creator>Colin Fleming</dc:creator>
  <cp:keywords/>
  <dc:description/>
  <cp:lastModifiedBy>Mihir Panchal</cp:lastModifiedBy>
  <cp:revision>125</cp:revision>
  <cp:lastPrinted>2013-01-09T17:25:46Z</cp:lastPrinted>
  <dcterms:created xsi:type="dcterms:W3CDTF">2013-02-07T16:59:10Z</dcterms:created>
  <dcterms:modified xsi:type="dcterms:W3CDTF">2013-02-07T18:28:45Z</dcterms:modified>
  <cp:category/>
</cp:coreProperties>
</file>