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Default Extension="pdf" ContentType="application/pdf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8" r:id="rId1"/>
    <p:sldMasterId id="2147483807" r:id="rId2"/>
  </p:sldMasterIdLst>
  <p:notesMasterIdLst>
    <p:notesMasterId r:id="rId14"/>
  </p:notesMasterIdLst>
  <p:sldIdLst>
    <p:sldId id="27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85" r:id="rId13"/>
  </p:sldIdLst>
  <p:sldSz cx="24853900" cy="139715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1pPr>
    <a:lvl2pPr marL="465887"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2pPr>
    <a:lvl3pPr marL="931774"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3pPr>
    <a:lvl4pPr marL="1397660"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4pPr>
    <a:lvl5pPr marL="1863547" algn="l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5pPr>
    <a:lvl6pPr marL="2329434" algn="l" defTabSz="465887" rtl="0" eaLnBrk="1" latinLnBrk="0" hangingPunct="1"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6pPr>
    <a:lvl7pPr marL="2795321" algn="l" defTabSz="465887" rtl="0" eaLnBrk="1" latinLnBrk="0" hangingPunct="1"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7pPr>
    <a:lvl8pPr marL="3261208" algn="l" defTabSz="465887" rtl="0" eaLnBrk="1" latinLnBrk="0" hangingPunct="1"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8pPr>
    <a:lvl9pPr marL="3727094" algn="l" defTabSz="465887" rtl="0" eaLnBrk="1" latinLnBrk="0" hangingPunct="1">
      <a:defRPr sz="2900" kern="1200">
        <a:solidFill>
          <a:srgbClr val="000000"/>
        </a:solidFill>
        <a:latin typeface="Myriad Pro" charset="0"/>
        <a:ea typeface="ヒラギノ角ゴ ProN W3" charset="0"/>
        <a:cs typeface="ヒラギノ角ゴ ProN W3" charset="0"/>
        <a:sym typeface="Myriad Pr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FFCD"/>
    <a:srgbClr val="CFCFEF"/>
    <a:srgbClr val="CEE1EF"/>
    <a:srgbClr val="45BADB"/>
    <a:srgbClr val="72AC31"/>
    <a:srgbClr val="CD68A7"/>
    <a:srgbClr val="1CA4DD"/>
    <a:srgbClr val="1587D0"/>
    <a:srgbClr val="000000"/>
    <a:srgbClr val="5AD6FB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38" autoAdjust="0"/>
    <p:restoredTop sz="94638" autoAdjust="0"/>
  </p:normalViewPr>
  <p:slideViewPr>
    <p:cSldViewPr>
      <p:cViewPr varScale="1">
        <p:scale>
          <a:sx n="58" d="100"/>
          <a:sy n="58" d="100"/>
        </p:scale>
        <p:origin x="-176" y="-104"/>
      </p:cViewPr>
      <p:guideLst>
        <p:guide orient="horz" pos="4401"/>
        <p:guide pos="7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40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1"/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8352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1pPr>
    <a:lvl2pPr marL="465887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2pPr>
    <a:lvl3pPr marL="931774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3pPr>
    <a:lvl4pPr marL="139766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4pPr>
    <a:lvl5pPr marL="1863547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Myriad Pro" charset="0"/>
        <a:ea typeface="ＭＳ Ｐゴシック" charset="0"/>
        <a:cs typeface="+mn-cs"/>
      </a:defRPr>
    </a:lvl5pPr>
    <a:lvl6pPr marL="2329434" algn="l" defTabSz="465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5321" algn="l" defTabSz="465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1208" algn="l" defTabSz="465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27094" algn="l" defTabSz="465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01155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VI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-69850" y="-24606"/>
            <a:ext cx="24991319" cy="1405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40" y="5461794"/>
            <a:ext cx="22368510" cy="1862878"/>
          </a:xfrm>
        </p:spPr>
        <p:txBody>
          <a:bodyPr/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98854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 userDrawn="1"/>
        </p:nvGrpSpPr>
        <p:grpSpPr>
          <a:xfrm>
            <a:off x="0" y="0"/>
            <a:ext cx="24853900" cy="2173358"/>
            <a:chOff x="0" y="0"/>
            <a:chExt cx="9144000" cy="10668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6515100" cy="1066800"/>
            </a:xfrm>
            <a:prstGeom prst="rect">
              <a:avLst/>
            </a:prstGeom>
            <a:solidFill>
              <a:srgbClr val="AC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39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13" name="Picture 12" descr="Cloud - Green-plain-corner1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519362" y="0"/>
              <a:ext cx="1624638" cy="731544"/>
            </a:xfrm>
            <a:prstGeom prst="rect">
              <a:avLst/>
            </a:prstGeom>
          </p:spPr>
        </p:pic>
        <p:pic>
          <p:nvPicPr>
            <p:cNvPr id="14" name="Picture 13" descr="Cloud - Green-plain-corner2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76642" y="0"/>
              <a:ext cx="667358" cy="8471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6477000" y="0"/>
              <a:ext cx="2667000" cy="1066800"/>
            </a:xfrm>
            <a:prstGeom prst="rect">
              <a:avLst/>
            </a:prstGeom>
            <a:gradFill flip="none" rotWithShape="1">
              <a:gsLst>
                <a:gs pos="0">
                  <a:srgbClr val="ACD14F"/>
                </a:gs>
                <a:gs pos="100000">
                  <a:srgbClr val="AED036">
                    <a:alpha val="52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39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0" y="13227731"/>
            <a:ext cx="24853900" cy="743858"/>
          </a:xfrm>
          <a:prstGeom prst="rect">
            <a:avLst/>
          </a:prstGeom>
        </p:spPr>
        <p:txBody>
          <a:bodyPr lIns="221852" tIns="110926" rIns="221852" bIns="110926" anchor="ctr">
            <a:prstTxWarp prst="textNoShape">
              <a:avLst/>
            </a:prstTxWarp>
          </a:bodyPr>
          <a:lstStyle/>
          <a:p>
            <a:pPr algn="ctr" defTabSz="1109259">
              <a:defRPr/>
            </a:pPr>
            <a:fld id="{EB5C159F-2D56-A843-836F-284CD1099998}" type="slidenum">
              <a:rPr lang="en-US" sz="2900">
                <a:solidFill>
                  <a:srgbClr val="898989"/>
                </a:solidFill>
                <a:latin typeface="Calibri" charset="0"/>
              </a:rPr>
              <a:pPr algn="ctr" defTabSz="1109259">
                <a:defRPr/>
              </a:pPr>
              <a:t>‹#›</a:t>
            </a:fld>
            <a:endParaRPr lang="en-US" sz="29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11" y="0"/>
            <a:ext cx="23404089" cy="2173358"/>
          </a:xfrm>
        </p:spPr>
        <p:txBody>
          <a:bodyPr>
            <a:normAutofit/>
          </a:bodyPr>
          <a:lstStyle>
            <a:lvl1pPr algn="l">
              <a:defRPr sz="7800" b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579" y="2794318"/>
            <a:ext cx="22368510" cy="9003912"/>
          </a:xfrm>
          <a:prstGeom prst="rect">
            <a:avLst/>
          </a:prstGeom>
        </p:spPr>
        <p:txBody>
          <a:bodyPr lIns="221852" tIns="110926" rIns="221852" bIns="110926"/>
          <a:lstStyle>
            <a:lvl1pPr>
              <a:buClr>
                <a:schemeClr val="tx2">
                  <a:lumMod val="40000"/>
                  <a:lumOff val="60000"/>
                </a:schemeClr>
              </a:buClr>
              <a:buFont typeface="Webdings" pitchFamily="18" charset="2"/>
              <a:buChar char="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ebdings" pitchFamily="18" charset="2"/>
              <a:buChar char=""/>
              <a:defRPr/>
            </a:lvl3pPr>
            <a:lvl4pPr>
              <a:buClr>
                <a:schemeClr val="tx2"/>
              </a:buClr>
              <a:buFont typeface="Webdings" pitchFamily="18" charset="2"/>
              <a:buChar char=""/>
              <a:defRPr/>
            </a:lvl4pPr>
            <a:lvl5pPr>
              <a:buClr>
                <a:schemeClr val="tx2"/>
              </a:buClr>
              <a:buFont typeface="Webdings" pitchFamily="18" charset="2"/>
              <a:buChar char="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6" name="Picture 15" descr="modelmetrics-centered-dark gray-with clou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168062" y="12853861"/>
            <a:ext cx="5620798" cy="1117727"/>
          </a:xfrm>
          <a:prstGeom prst="rect">
            <a:avLst/>
          </a:prstGeom>
        </p:spPr>
      </p:pic>
      <p:pic>
        <p:nvPicPr>
          <p:cNvPr id="17" name="Picture 7" descr="sfdc_lockup_cmyk_white_v6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12108710"/>
            <a:ext cx="3248144" cy="186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725" y="4340225"/>
            <a:ext cx="21126450" cy="2995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284489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Relationship Id="rId3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.jpg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350" y="-24607"/>
            <a:ext cx="24899116" cy="14048236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4353" y="530403"/>
            <a:ext cx="22368510" cy="186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51765" tIns="51765" rIns="134590" bIns="51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yriad Pro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9" r:id="rId2"/>
    <p:sldLayoutId id="2147483810" r:id="rId3"/>
  </p:sldLayoutIdLst>
  <p:transition/>
  <p:txStyles>
    <p:titleStyle>
      <a:lvl1pPr marL="30736" algn="l" rtl="0" fontAlgn="base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/>
          <a:ea typeface="+mj-ea"/>
          <a:cs typeface="Arial"/>
          <a:sym typeface="Myriad Pro Bold" charset="0"/>
        </a:defRPr>
      </a:lvl1pPr>
      <a:lvl2pPr marL="3073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2pPr>
      <a:lvl3pPr marL="3073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3pPr>
      <a:lvl4pPr marL="3073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4pPr>
      <a:lvl5pPr marL="3073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5pPr>
      <a:lvl6pPr marL="496623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6pPr>
      <a:lvl7pPr marL="962510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7pPr>
      <a:lvl8pPr marL="1428396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8pPr>
      <a:lvl9pPr marL="1894283" algn="l" rtl="0" fontAlgn="base">
        <a:spcBef>
          <a:spcPct val="0"/>
        </a:spcBef>
        <a:spcAft>
          <a:spcPct val="0"/>
        </a:spcAft>
        <a:defRPr sz="6100">
          <a:solidFill>
            <a:schemeClr val="tx1"/>
          </a:solidFill>
          <a:latin typeface="Myriad Pro Bold" charset="0"/>
          <a:ea typeface="ヒラギノ角ゴ ProN W6" charset="0"/>
          <a:cs typeface="ヒラギノ角ゴ ProN W6" charset="0"/>
          <a:sym typeface="Myriad Pro Bold" charset="0"/>
        </a:defRPr>
      </a:lvl9pPr>
    </p:titleStyle>
    <p:bodyStyle>
      <a:lvl1pPr marL="389857" indent="-349415" algn="l" rtl="0" fontAlgn="base">
        <a:spcBef>
          <a:spcPts val="1529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59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1pPr>
      <a:lvl2pPr marL="797508" indent="-291179" algn="l" rtl="0" fontAlgn="base">
        <a:spcBef>
          <a:spcPts val="1427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53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2pPr>
      <a:lvl3pPr marL="1205159" indent="-232943" algn="l" rtl="0" fontAlgn="base">
        <a:spcBef>
          <a:spcPts val="122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45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3pPr>
      <a:lvl4pPr marL="1671046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4pPr>
      <a:lvl5pPr marL="2136933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5pPr>
      <a:lvl6pPr marL="2602819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6pPr>
      <a:lvl7pPr marL="3068706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7pPr>
      <a:lvl8pPr marL="3534593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8pPr>
      <a:lvl9pPr marL="4000480" indent="-232943" algn="l" rtl="0" fontAlgn="base">
        <a:spcBef>
          <a:spcPts val="1019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3700">
          <a:solidFill>
            <a:schemeClr val="tx1"/>
          </a:solidFill>
          <a:latin typeface="+mn-lt"/>
          <a:ea typeface="+mn-ea"/>
          <a:cs typeface="+mn-cs"/>
          <a:sym typeface="Myriad Pro Bold" charset="0"/>
        </a:defRPr>
      </a:lvl9pPr>
    </p:bodyStyle>
    <p:otherStyle>
      <a:defPPr>
        <a:defRPr lang="en-US"/>
      </a:defPPr>
      <a:lvl1pPr marL="0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887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774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660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3547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9434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321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1208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7094" algn="l" defTabSz="4658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-63754" y="-24607"/>
            <a:ext cx="24980492" cy="140482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550" y="6299994"/>
            <a:ext cx="22367875" cy="232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31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80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49811358" y="10750361"/>
            <a:ext cx="18303862" cy="2147485"/>
          </a:xfrm>
          <a:prstGeom prst="rect">
            <a:avLst/>
          </a:prstGeom>
          <a:noFill/>
          <a:ln>
            <a:noFill/>
          </a:ln>
          <a:effectLst>
            <a:outerShdw blurRad="50800" dist="63500" dir="2700000" algn="ctr" rotWithShape="0">
              <a:schemeClr val="bg2">
                <a:alpha val="36998"/>
              </a:scheme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824" tIns="38824" rIns="116279" bIns="38824"/>
          <a:lstStyle/>
          <a:p>
            <a:pPr marL="37207"/>
            <a:r>
              <a:rPr lang="en-US" sz="7300">
                <a:solidFill>
                  <a:srgbClr val="FFFFFF"/>
                </a:solidFill>
                <a:latin typeface="L VAG Rounded Light" charset="0"/>
                <a:ea typeface="ＭＳ Ｐゴシック" charset="0"/>
                <a:cs typeface="L VAG Rounded Light" charset="0"/>
                <a:sym typeface="L VAG Rounded Light" charset="0"/>
              </a:rPr>
              <a:t>Marc Benioff</a:t>
            </a:r>
          </a:p>
          <a:p>
            <a:pPr marL="37207"/>
            <a:r>
              <a:rPr lang="en-US" sz="7100">
                <a:solidFill>
                  <a:srgbClr val="FFFFFF"/>
                </a:solidFill>
                <a:latin typeface="L VAG Rounded Light" charset="0"/>
                <a:ea typeface="ＭＳ Ｐゴシック" charset="0"/>
                <a:cs typeface="L VAG Rounded Light" charset="0"/>
                <a:sym typeface="L VAG Rounded Light" charset="0"/>
              </a:rPr>
              <a:t>Chairman &amp; CEO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550" y="5842794"/>
            <a:ext cx="21126450" cy="1624013"/>
          </a:xfrm>
        </p:spPr>
        <p:txBody>
          <a:bodyPr/>
          <a:lstStyle/>
          <a:p>
            <a:r>
              <a:rPr lang="en-US" dirty="0" smtClean="0"/>
              <a:t>Digital Sales Aid Architecture</a:t>
            </a:r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597150" y="9805194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0780" y="10049690"/>
            <a:ext cx="1846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9750" y="9500394"/>
            <a:ext cx="328550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bit.ly/dsachat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 descr="Chatter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9195594"/>
            <a:ext cx="2540000" cy="9525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4150" y="2794000"/>
            <a:ext cx="20915313" cy="9004300"/>
          </a:xfrm>
          <a:prstGeom prst="rect">
            <a:avLst/>
          </a:prstGeom>
        </p:spPr>
        <p:txBody>
          <a:bodyPr/>
          <a:lstStyle/>
          <a:p>
            <a:r>
              <a:rPr lang="en-US" sz="3800" b="1" dirty="0" smtClean="0"/>
              <a:t>Category</a:t>
            </a:r>
          </a:p>
          <a:p>
            <a:pPr lvl="1"/>
            <a:r>
              <a:rPr lang="en-US" sz="3800" dirty="0" smtClean="0"/>
              <a:t> Users must have at least read-only access to all fields</a:t>
            </a:r>
          </a:p>
          <a:p>
            <a:endParaRPr lang="en-US" sz="3800" dirty="0" smtClean="0"/>
          </a:p>
          <a:p>
            <a:r>
              <a:rPr lang="en-US" sz="3800" b="1" dirty="0" smtClean="0"/>
              <a:t>Mobile App Configuration</a:t>
            </a:r>
          </a:p>
          <a:p>
            <a:pPr lvl="1"/>
            <a:r>
              <a:rPr lang="en-US" sz="3800" dirty="0" smtClean="0"/>
              <a:t> Users must have at least read only access to all configurations and fields</a:t>
            </a:r>
          </a:p>
          <a:p>
            <a:endParaRPr lang="en-US" sz="3800" dirty="0" smtClean="0"/>
          </a:p>
          <a:p>
            <a:r>
              <a:rPr lang="en-US" sz="3800" b="1" dirty="0" smtClean="0"/>
              <a:t>Category Mobile Configuration</a:t>
            </a:r>
          </a:p>
          <a:p>
            <a:pPr lvl="1"/>
            <a:r>
              <a:rPr lang="en-US" sz="3800" dirty="0" smtClean="0"/>
              <a:t> Users must have at least read only access to all configurations and fields</a:t>
            </a:r>
          </a:p>
          <a:p>
            <a:endParaRPr lang="en-US" sz="3800" dirty="0" smtClean="0"/>
          </a:p>
          <a:p>
            <a:r>
              <a:rPr lang="en-US" sz="3800" b="1" dirty="0" smtClean="0"/>
              <a:t>Content Review</a:t>
            </a:r>
          </a:p>
          <a:p>
            <a:pPr lvl="1"/>
            <a:r>
              <a:rPr lang="en-US" sz="3800" b="1" dirty="0" smtClean="0"/>
              <a:t> </a:t>
            </a:r>
            <a:r>
              <a:rPr lang="en-US" sz="3800" dirty="0" smtClean="0"/>
              <a:t>Users must have Write Access to this Object</a:t>
            </a:r>
            <a:endParaRPr lang="en-US" sz="3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0" y="5004594"/>
            <a:ext cx="22368510" cy="1862878"/>
          </a:xfrm>
        </p:spPr>
        <p:txBody>
          <a:bodyPr>
            <a:noAutofit/>
          </a:bodyPr>
          <a:lstStyle/>
          <a:p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020545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</a:rPr>
              <a:t>DSA System Architecture</a:t>
            </a:r>
            <a:endParaRPr lang="en-US" dirty="0">
              <a:latin typeface="Helvetica"/>
            </a:endParaRPr>
          </a:p>
        </p:txBody>
      </p:sp>
      <p:pic>
        <p:nvPicPr>
          <p:cNvPr id="5" name="P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2678651"/>
            <a:ext cx="24853897" cy="940570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20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</a:rPr>
              <a:t>DSA Entity Relationship Diagram</a:t>
            </a:r>
            <a:br>
              <a:rPr lang="en-US" dirty="0" smtClean="0">
                <a:latin typeface="Helvetica"/>
              </a:rPr>
            </a:br>
            <a:endParaRPr lang="en-US" dirty="0">
              <a:latin typeface="Helvetica"/>
            </a:endParaRPr>
          </a:p>
        </p:txBody>
      </p:sp>
      <p:pic>
        <p:nvPicPr>
          <p:cNvPr id="5" name="Picture 4"/>
          <p:cNvPicPr/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705658" y="2526454"/>
            <a:ext cx="21808080" cy="986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20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24382" indent="-924382">
              <a:lnSpc>
                <a:spcPct val="90000"/>
              </a:lnSpc>
              <a:spcAft>
                <a:spcPts val="728"/>
              </a:spcAft>
            </a:pPr>
            <a:r>
              <a:rPr lang="en-US" dirty="0" smtClean="0">
                <a:ea typeface="ＭＳ Ｐゴシック" charset="-128"/>
              </a:rPr>
              <a:t>DSA Authentication/Authorization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46313" y="2794000"/>
            <a:ext cx="22607587" cy="998061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DSA App uses the Touch Identity Framework.</a:t>
            </a:r>
          </a:p>
          <a:p>
            <a:pPr lvl="1"/>
            <a:r>
              <a:rPr lang="en-US" dirty="0" smtClean="0"/>
              <a:t>OAuth2.0 UI Patterns are used to Authenticate the user and obtain an Access Token with ID and API Scope.</a:t>
            </a:r>
          </a:p>
          <a:p>
            <a:pPr lvl="2"/>
            <a:r>
              <a:rPr lang="en-US" dirty="0" err="1" smtClean="0"/>
              <a:t>MM_LoginViewController</a:t>
            </a:r>
            <a:r>
              <a:rPr lang="en-US" dirty="0" smtClean="0"/>
              <a:t> is used to implement the </a:t>
            </a:r>
            <a:r>
              <a:rPr lang="en-US" dirty="0" err="1" smtClean="0"/>
              <a:t>OAuth</a:t>
            </a:r>
            <a:r>
              <a:rPr lang="en-US" dirty="0" smtClean="0"/>
              <a:t> UI</a:t>
            </a:r>
          </a:p>
          <a:p>
            <a:pPr lvl="1"/>
            <a:r>
              <a:rPr lang="en-US" dirty="0" smtClean="0"/>
              <a:t>The Touch Identity Framework handles the Access/Refresh token protocols for the DSA.</a:t>
            </a:r>
          </a:p>
          <a:p>
            <a:pPr lvl="1"/>
            <a:r>
              <a:rPr lang="en-US" dirty="0" smtClean="0"/>
              <a:t>The Access Token is used for the REST calls</a:t>
            </a:r>
          </a:p>
        </p:txBody>
      </p:sp>
      <p:pic>
        <p:nvPicPr>
          <p:cNvPr id="4" name="Picture 3"/>
          <p:cNvPicPr/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3892549" y="9424194"/>
            <a:ext cx="1765225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24382" indent="-924382">
              <a:lnSpc>
                <a:spcPct val="90000"/>
              </a:lnSpc>
              <a:spcAft>
                <a:spcPts val="728"/>
              </a:spcAft>
            </a:pPr>
            <a:r>
              <a:rPr lang="en-US" dirty="0" smtClean="0">
                <a:ea typeface="ＭＳ Ｐゴシック" charset="-128"/>
              </a:rPr>
              <a:t>Design Patterns of the 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46313" y="2794000"/>
            <a:ext cx="22607587" cy="998061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DSA App is based on the Model-View-Controller Design Pattern for the definition of its user interface.</a:t>
            </a:r>
          </a:p>
          <a:p>
            <a:pPr lvl="1"/>
            <a:r>
              <a:rPr lang="en-US" dirty="0" smtClean="0"/>
              <a:t>Model:  </a:t>
            </a:r>
          </a:p>
          <a:p>
            <a:pPr lvl="2"/>
            <a:r>
              <a:rPr lang="en-US" dirty="0" err="1" smtClean="0"/>
              <a:t>CoreData</a:t>
            </a:r>
            <a:r>
              <a:rPr lang="en-US" dirty="0" smtClean="0"/>
              <a:t> database which contains the Salesforce Defined GUI Definition Objects and URI to the Downloaded Content</a:t>
            </a:r>
          </a:p>
          <a:p>
            <a:pPr lvl="2"/>
            <a:r>
              <a:rPr lang="en-US" dirty="0" smtClean="0"/>
              <a:t>SFDC CRM Content</a:t>
            </a:r>
          </a:p>
          <a:p>
            <a:pPr lvl="1"/>
            <a:r>
              <a:rPr lang="en-US" dirty="0" smtClean="0"/>
              <a:t>View:</a:t>
            </a:r>
          </a:p>
          <a:p>
            <a:pPr lvl="2"/>
            <a:r>
              <a:rPr lang="en-US" dirty="0" smtClean="0"/>
              <a:t>Constructed from </a:t>
            </a:r>
            <a:r>
              <a:rPr lang="en-US" dirty="0" err="1" smtClean="0"/>
              <a:t>iOS</a:t>
            </a:r>
            <a:r>
              <a:rPr lang="en-US" dirty="0" smtClean="0"/>
              <a:t> View Classes: </a:t>
            </a:r>
            <a:r>
              <a:rPr lang="en-US" dirty="0" err="1" smtClean="0"/>
              <a:t>UITableView</a:t>
            </a:r>
            <a:r>
              <a:rPr lang="en-US" dirty="0" smtClean="0"/>
              <a:t>, </a:t>
            </a:r>
            <a:r>
              <a:rPr lang="en-US" dirty="0" err="1" smtClean="0"/>
              <a:t>UIScrollView</a:t>
            </a:r>
            <a:endParaRPr lang="en-US" dirty="0" smtClean="0"/>
          </a:p>
          <a:p>
            <a:pPr lvl="1"/>
            <a:r>
              <a:rPr lang="en-US" dirty="0" smtClean="0"/>
              <a:t>Controllers:</a:t>
            </a:r>
          </a:p>
          <a:p>
            <a:pPr lvl="2"/>
            <a:r>
              <a:rPr lang="en-US" dirty="0" err="1" smtClean="0"/>
              <a:t>MM_BaseViewController</a:t>
            </a:r>
            <a:r>
              <a:rPr lang="en-US" dirty="0" smtClean="0"/>
              <a:t>: </a:t>
            </a:r>
            <a:r>
              <a:rPr lang="en-US" dirty="0" err="1" smtClean="0"/>
              <a:t>SyncControl</a:t>
            </a:r>
            <a:r>
              <a:rPr lang="en-US" dirty="0" smtClean="0"/>
              <a:t>, Login</a:t>
            </a:r>
          </a:p>
          <a:p>
            <a:pPr lvl="2"/>
            <a:r>
              <a:rPr lang="en-US" dirty="0" err="1" smtClean="0"/>
              <a:t>MM_FlexibleVisualBrowser</a:t>
            </a:r>
            <a:r>
              <a:rPr lang="en-US" dirty="0" smtClean="0"/>
              <a:t>: Category Browsing</a:t>
            </a:r>
          </a:p>
          <a:p>
            <a:pPr lvl="2"/>
            <a:r>
              <a:rPr lang="en-US" dirty="0" err="1" smtClean="0"/>
              <a:t>DSA_MediaDisplayViewController</a:t>
            </a:r>
            <a:r>
              <a:rPr lang="en-US" dirty="0" smtClean="0"/>
              <a:t>: Display Content Files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24382" indent="-924382">
              <a:lnSpc>
                <a:spcPct val="90000"/>
              </a:lnSpc>
              <a:spcAft>
                <a:spcPts val="728"/>
              </a:spcAft>
            </a:pPr>
            <a:r>
              <a:rPr lang="en-US" dirty="0" smtClean="0">
                <a:ea typeface="ＭＳ Ｐゴシック" charset="-128"/>
              </a:rPr>
              <a:t>Design Patterns of the 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 App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46313" y="2451100"/>
            <a:ext cx="22607587" cy="9980613"/>
          </a:xfrm>
          <a:prstGeom prst="rect">
            <a:avLst/>
          </a:prstGeom>
        </p:spPr>
        <p:txBody>
          <a:bodyPr/>
          <a:lstStyle/>
          <a:p>
            <a:r>
              <a:rPr lang="en-US" sz="4900" dirty="0" smtClean="0"/>
              <a:t>Synchronization </a:t>
            </a:r>
            <a:r>
              <a:rPr lang="en-US" sz="4900" dirty="0" smtClean="0"/>
              <a:t>(</a:t>
            </a:r>
            <a:r>
              <a:rPr lang="en-US" sz="4900" dirty="0" err="1" smtClean="0"/>
              <a:t>RESTframework</a:t>
            </a:r>
            <a:r>
              <a:rPr lang="en-US" sz="4900" dirty="0" smtClean="0"/>
              <a:t>)</a:t>
            </a:r>
            <a:r>
              <a:rPr lang="en-US" sz="4900" dirty="0" smtClean="0"/>
              <a:t>.</a:t>
            </a:r>
            <a:endParaRPr lang="en-US" sz="4900" dirty="0" smtClean="0"/>
          </a:p>
          <a:p>
            <a:pPr>
              <a:buNone/>
            </a:pPr>
            <a:r>
              <a:rPr lang="en-US" sz="3900" dirty="0" smtClean="0"/>
              <a:t>Uses Touch Framework to access SFDC on behalf of the user using REST calls.</a:t>
            </a:r>
          </a:p>
          <a:p>
            <a:pPr lvl="1"/>
            <a:r>
              <a:rPr lang="en-US" dirty="0" smtClean="0"/>
              <a:t>Initial Download of the Model and the Content </a:t>
            </a:r>
          </a:p>
          <a:p>
            <a:pPr lvl="2"/>
            <a:r>
              <a:rPr lang="en-US" dirty="0" smtClean="0"/>
              <a:t>Populate the </a:t>
            </a:r>
            <a:r>
              <a:rPr lang="en-US" dirty="0" err="1" smtClean="0"/>
              <a:t>CoreData</a:t>
            </a:r>
            <a:r>
              <a:rPr lang="en-US" dirty="0" smtClean="0"/>
              <a:t> with </a:t>
            </a:r>
            <a:r>
              <a:rPr lang="en-US" dirty="0" err="1" smtClean="0"/>
              <a:t>Mobile_Config</a:t>
            </a:r>
            <a:r>
              <a:rPr lang="en-US" dirty="0" smtClean="0"/>
              <a:t>, </a:t>
            </a:r>
            <a:r>
              <a:rPr lang="en-US" dirty="0" err="1" smtClean="0"/>
              <a:t>Category_Mobile_Configuration</a:t>
            </a:r>
            <a:r>
              <a:rPr lang="en-US" dirty="0" smtClean="0"/>
              <a:t>, Category, Contact, etc. Objects</a:t>
            </a:r>
          </a:p>
          <a:p>
            <a:pPr lvl="3"/>
            <a:r>
              <a:rPr lang="en-US" dirty="0" err="1" smtClean="0"/>
              <a:t>sync_objects.plist</a:t>
            </a:r>
            <a:r>
              <a:rPr lang="en-US" dirty="0" smtClean="0"/>
              <a:t> defines the objects to be synchronized and the synchronization strategy.</a:t>
            </a:r>
          </a:p>
          <a:p>
            <a:pPr lvl="2"/>
            <a:r>
              <a:rPr lang="en-US" dirty="0" smtClean="0"/>
              <a:t>Populate </a:t>
            </a:r>
            <a:r>
              <a:rPr lang="en-US" dirty="0" err="1" smtClean="0"/>
              <a:t>CoreData</a:t>
            </a:r>
            <a:r>
              <a:rPr lang="en-US" dirty="0" smtClean="0"/>
              <a:t> with Content local URI</a:t>
            </a:r>
          </a:p>
          <a:p>
            <a:pPr lvl="2"/>
            <a:r>
              <a:rPr lang="en-US" dirty="0" smtClean="0"/>
              <a:t>Download Content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Compare existing SFDC ID of the </a:t>
            </a:r>
            <a:r>
              <a:rPr lang="en-US" dirty="0" err="1" smtClean="0"/>
              <a:t>CoreData</a:t>
            </a:r>
            <a:r>
              <a:rPr lang="en-US" dirty="0" smtClean="0"/>
              <a:t> objects with those in SFDC to determine new, deleted and modified objects</a:t>
            </a:r>
          </a:p>
          <a:p>
            <a:pPr lvl="2"/>
            <a:r>
              <a:rPr lang="en-US" dirty="0" smtClean="0"/>
              <a:t>Download Model</a:t>
            </a:r>
          </a:p>
          <a:p>
            <a:pPr lvl="2"/>
            <a:r>
              <a:rPr lang="en-US" dirty="0" smtClean="0"/>
              <a:t>Download Content</a:t>
            </a:r>
          </a:p>
          <a:p>
            <a:pPr lvl="2"/>
            <a:r>
              <a:rPr lang="en-US" dirty="0" err="1" smtClean="0"/>
              <a:t>DSA_MediaDisplayViewController</a:t>
            </a:r>
            <a:r>
              <a:rPr lang="en-US" dirty="0" smtClean="0"/>
              <a:t>: Display Content Files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84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  <a:r>
              <a:rPr lang="en-US" dirty="0" smtClean="0"/>
              <a:t>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4150" y="2794000"/>
            <a:ext cx="20915313" cy="90043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Internal Employees</a:t>
            </a:r>
          </a:p>
          <a:p>
            <a:pPr lvl="1"/>
            <a:r>
              <a:rPr lang="en-US" dirty="0" smtClean="0"/>
              <a:t> Apple Enterprise Certificate if deploying internally</a:t>
            </a:r>
          </a:p>
          <a:p>
            <a:pPr lvl="1"/>
            <a:r>
              <a:rPr lang="en-US" dirty="0" smtClean="0"/>
              <a:t> Apple Dev Certificate if Deploying via App Store</a:t>
            </a:r>
          </a:p>
          <a:p>
            <a:endParaRPr lang="en-US" dirty="0" smtClean="0"/>
          </a:p>
          <a:p>
            <a:r>
              <a:rPr lang="en-US" dirty="0" smtClean="0"/>
              <a:t>External Partners</a:t>
            </a:r>
          </a:p>
          <a:p>
            <a:pPr lvl="1"/>
            <a:r>
              <a:rPr lang="en-US" dirty="0" smtClean="0"/>
              <a:t> Apple Dev Certificate</a:t>
            </a:r>
          </a:p>
          <a:p>
            <a:pPr lvl="1"/>
            <a:r>
              <a:rPr lang="en-US" dirty="0" smtClean="0"/>
              <a:t> Partners to have the Apple Volume Distribution Account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Checklist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52385870"/>
              </p:ext>
            </p:extLst>
          </p:nvPr>
        </p:nvGraphicFramePr>
        <p:xfrm>
          <a:off x="1301750" y="2642394"/>
          <a:ext cx="22161394" cy="9979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178"/>
                <a:gridCol w="5612771"/>
                <a:gridCol w="6300787"/>
                <a:gridCol w="5250658"/>
              </a:tblGrid>
              <a:tr h="1338833">
                <a:tc>
                  <a:txBody>
                    <a:bodyPr/>
                    <a:lstStyle/>
                    <a:p>
                      <a:pPr algn="ctr"/>
                      <a:r>
                        <a:rPr lang="en-US" sz="29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APP IMAGES</a:t>
                      </a:r>
                    </a:p>
                    <a:p>
                      <a:pPr algn="ctr"/>
                      <a:r>
                        <a:rPr lang="en-US" sz="29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(in</a:t>
                      </a:r>
                      <a:r>
                        <a:rPr lang="en-US" sz="29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app build)</a:t>
                      </a:r>
                      <a:endParaRPr lang="en-US" sz="29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MAIN SCREEN</a:t>
                      </a:r>
                    </a:p>
                    <a:p>
                      <a:pPr algn="ctr"/>
                      <a:r>
                        <a:rPr lang="en-US" sz="29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(in </a:t>
                      </a:r>
                      <a:r>
                        <a:rPr lang="en-US" sz="2900" b="0" i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Salesforce</a:t>
                      </a:r>
                      <a:r>
                        <a:rPr lang="en-US" sz="29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DSA</a:t>
                      </a:r>
                      <a:r>
                        <a:rPr lang="en-US" sz="29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</a:t>
                      </a:r>
                      <a:r>
                        <a:rPr lang="en-US" sz="2900" b="0" i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config</a:t>
                      </a:r>
                      <a:r>
                        <a:rPr lang="en-US" sz="29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)</a:t>
                      </a:r>
                      <a:endParaRPr lang="en-US" sz="29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CATEGORY BACKGROUND</a:t>
                      </a:r>
                    </a:p>
                    <a:p>
                      <a:pPr algn="ctr"/>
                      <a:r>
                        <a:rPr lang="en-US" sz="29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(in </a:t>
                      </a:r>
                      <a:r>
                        <a:rPr lang="en-US" sz="2900" b="0" i="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Salesforce</a:t>
                      </a:r>
                      <a:r>
                        <a:rPr lang="en-US" sz="29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DSA </a:t>
                      </a:r>
                      <a:r>
                        <a:rPr lang="en-US" sz="2900" b="0" i="0" baseline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config</a:t>
                      </a:r>
                      <a:r>
                        <a:rPr lang="en-US" sz="29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)</a:t>
                      </a: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SUBCATEGORY ICON</a:t>
                      </a: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518556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App Initialization</a:t>
                      </a:r>
                    </a:p>
                    <a:p>
                      <a:pPr algn="ctr"/>
                      <a:r>
                        <a:rPr lang="en-US" sz="22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2048 x 1496 landscape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1536 x 2008 </a:t>
                      </a:r>
                      <a:r>
                        <a:rPr lang="en-US" sz="22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portrait</a:t>
                      </a:r>
                    </a:p>
                    <a:p>
                      <a:pPr algn="ctr"/>
                      <a:r>
                        <a:rPr lang="en-US" sz="22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1024 x 748 landscape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768 x 1004 portrait</a:t>
                      </a: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Background</a:t>
                      </a:r>
                    </a:p>
                    <a:p>
                      <a:pPr algn="ctr"/>
                      <a:r>
                        <a:rPr lang="en-US" sz="22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2048 x 1224 landscape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1536 x 1736 </a:t>
                      </a:r>
                      <a:r>
                        <a:rPr lang="en-US" sz="22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portrait</a:t>
                      </a:r>
                    </a:p>
                    <a:p>
                      <a:pPr algn="ctr"/>
                      <a:r>
                        <a:rPr lang="en-US" sz="22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1024 x 612 landscape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768 x 868 portrait</a:t>
                      </a:r>
                    </a:p>
                    <a:p>
                      <a:pPr algn="ctr"/>
                      <a:endParaRPr lang="en-US" sz="22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Buttons</a:t>
                      </a:r>
                      <a:b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</a:b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Large Enough</a:t>
                      </a:r>
                      <a:r>
                        <a:rPr lang="en-US" sz="2200" b="0" i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 to cover the Text</a:t>
                      </a:r>
                      <a:endParaRPr lang="en-US" sz="22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iPad3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1624 x 1224 landscape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1536 x 1246 portrait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iPad2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812 x 612 landscape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768 x 623 portrait</a:t>
                      </a: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272 x 272 iPad3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136 x 136 iPad2</a:t>
                      </a:r>
                    </a:p>
                    <a:p>
                      <a:endParaRPr lang="en-US" sz="2200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3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Bottom Menu Logo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300 x 58 iPad3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150 x 29 iPad2</a:t>
                      </a: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Top Menu Logo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300 x 58 iPad3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150 x 29 </a:t>
                      </a:r>
                      <a:endParaRPr lang="en-US" sz="22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cs typeface="Helvetica"/>
                      </a:endParaRP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Per category.</a:t>
                      </a: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Per subcategory</a:t>
                      </a: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3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App Icon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144 x 144 iPad3</a:t>
                      </a:r>
                    </a:p>
                    <a:p>
                      <a:pPr algn="ctr"/>
                      <a:r>
                        <a:rPr lang="en-US" sz="2200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cs typeface="Helvetica"/>
                        </a:rPr>
                        <a:t>72 x 72 iPad2</a:t>
                      </a: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38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470">
                <a:tc>
                  <a:txBody>
                    <a:bodyPr/>
                    <a:lstStyle/>
                    <a:p>
                      <a:endParaRPr lang="en-US" sz="38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80191" marR="180191" marT="90036" marB="90036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2794794"/>
            <a:ext cx="19710523" cy="9348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logo on right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logo on right copy">
      <a:majorFont>
        <a:latin typeface="Myriad Pro Bold"/>
        <a:ea typeface="ヒラギノ角ゴ ProN W6"/>
        <a:cs typeface="ヒラギノ角ゴ ProN W6"/>
      </a:majorFont>
      <a:minorFont>
        <a:latin typeface="Myriad Pro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Myriad Pro" charset="0"/>
            <a:ea typeface="ヒラギノ角ゴ ProN W3" charset="0"/>
            <a:cs typeface="ヒラギノ角ゴ ProN W3" charset="0"/>
            <a:sym typeface="Myriad Pr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Myriad Pro" charset="0"/>
            <a:ea typeface="ヒラギノ角ゴ ProN W3" charset="0"/>
            <a:cs typeface="ヒラギノ角ゴ ProN W3" charset="0"/>
            <a:sym typeface="Myriad Pro" charset="0"/>
          </a:defRPr>
        </a:defPPr>
      </a:lstStyle>
    </a:lnDef>
  </a:objectDefaults>
  <a:extraClrSchemeLst>
    <a:extraClrScheme>
      <a:clrScheme name="logo on righ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Pages>0</Pages>
  <Words>502</Words>
  <Characters>0</Characters>
  <Application>Microsoft Macintosh PowerPoint</Application>
  <PresentationFormat>Custom</PresentationFormat>
  <Lines>0</Lines>
  <Paragraphs>101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logo on right copy</vt:lpstr>
      <vt:lpstr>Custom Design</vt:lpstr>
      <vt:lpstr>Digital Sales Aid Architecture</vt:lpstr>
      <vt:lpstr>DSA System Architecture</vt:lpstr>
      <vt:lpstr>DSA Entity Relationship Diagram </vt:lpstr>
      <vt:lpstr>DSA Authentication/Authorization</vt:lpstr>
      <vt:lpstr>Design Patterns of the iOS App</vt:lpstr>
      <vt:lpstr>Design Patterns of the iOS App - 2</vt:lpstr>
      <vt:lpstr>Apple Accounts</vt:lpstr>
      <vt:lpstr>Graphical Checklist</vt:lpstr>
      <vt:lpstr>Content Hierarchy</vt:lpstr>
      <vt:lpstr>Object Permissions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Dreamforce 12  Template</dc:title>
  <dc:subject/>
  <dc:creator>Colin Fleming</dc:creator>
  <cp:keywords/>
  <dc:description/>
  <cp:lastModifiedBy>Tom Gersic</cp:lastModifiedBy>
  <cp:revision>112</cp:revision>
  <dcterms:created xsi:type="dcterms:W3CDTF">2013-02-27T16:50:34Z</dcterms:created>
  <dcterms:modified xsi:type="dcterms:W3CDTF">2013-02-27T17:48:59Z</dcterms:modified>
  <cp:category/>
</cp:coreProperties>
</file>