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an\Desktop\University%20Yr3\Depth%20Estimation\depth_test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an\Desktop\University%20Yr3\Depth%20Estimation\depth_test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an\Desktop\University%20Yr3\Depth%20Estimation\x%20displacement%20formula%20comparis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an\Desktop\University%20Yr3\Depth%20Estimation\x%20displacement%20formula%20comparis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Depth error as further from center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depth 300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Sheet1!$B$33:$B$40</c:f>
              <c:numCache>
                <c:formatCode>General</c:formatCode>
                <c:ptCount val="8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</c:numCache>
            </c:numRef>
          </c:xVal>
          <c:yVal>
            <c:numRef>
              <c:f>Sheet1!$E$33:$E$40</c:f>
              <c:numCache>
                <c:formatCode>General</c:formatCode>
                <c:ptCount val="8"/>
                <c:pt idx="0">
                  <c:v>21.199999999999989</c:v>
                </c:pt>
                <c:pt idx="1">
                  <c:v>14.100000000000023</c:v>
                </c:pt>
                <c:pt idx="2">
                  <c:v>9.6800000000000068</c:v>
                </c:pt>
                <c:pt idx="3">
                  <c:v>8</c:v>
                </c:pt>
                <c:pt idx="4">
                  <c:v>6.5600000000000023</c:v>
                </c:pt>
                <c:pt idx="5">
                  <c:v>17.819999999999993</c:v>
                </c:pt>
                <c:pt idx="6">
                  <c:v>31.029999999999973</c:v>
                </c:pt>
                <c:pt idx="7">
                  <c:v>47.25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733-4D7C-8D3F-5D928CF32F14}"/>
            </c:ext>
          </c:extLst>
        </c:ser>
        <c:ser>
          <c:idx val="1"/>
          <c:order val="1"/>
          <c:tx>
            <c:v>depth 200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Sheet1!$B$33:$B$39</c:f>
              <c:numCache>
                <c:formatCode>General</c:formatCode>
                <c:ptCount val="7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</c:numCache>
            </c:numRef>
          </c:xVal>
          <c:yVal>
            <c:numRef>
              <c:f>Sheet1!$E$21:$E$27</c:f>
              <c:numCache>
                <c:formatCode>General</c:formatCode>
                <c:ptCount val="7"/>
                <c:pt idx="0">
                  <c:v>15.340000000000003</c:v>
                </c:pt>
                <c:pt idx="1">
                  <c:v>10.389999999999986</c:v>
                </c:pt>
                <c:pt idx="2">
                  <c:v>6.8000000000000114</c:v>
                </c:pt>
                <c:pt idx="3">
                  <c:v>5.039999999999992</c:v>
                </c:pt>
                <c:pt idx="4">
                  <c:v>17.949999999999989</c:v>
                </c:pt>
                <c:pt idx="5">
                  <c:v>35.680000000000007</c:v>
                </c:pt>
                <c:pt idx="6">
                  <c:v>53.419999999999987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733-4D7C-8D3F-5D928CF32F14}"/>
            </c:ext>
          </c:extLst>
        </c:ser>
        <c:ser>
          <c:idx val="2"/>
          <c:order val="2"/>
          <c:tx>
            <c:v>depth 100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Sheet1!$B$7:$B$10</c:f>
              <c:numCache>
                <c:formatCode>General</c:formatCode>
                <c:ptCount val="4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</c:numCache>
            </c:numRef>
          </c:xVal>
          <c:yVal>
            <c:numRef>
              <c:f>Sheet1!$E$7:$E$10</c:f>
              <c:numCache>
                <c:formatCode>General</c:formatCode>
                <c:ptCount val="4"/>
                <c:pt idx="0">
                  <c:v>7.1200000000000045</c:v>
                </c:pt>
                <c:pt idx="1">
                  <c:v>1.519999999999996</c:v>
                </c:pt>
                <c:pt idx="2">
                  <c:v>10.099999999999994</c:v>
                </c:pt>
                <c:pt idx="3">
                  <c:v>26.799999999999997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733-4D7C-8D3F-5D928CF32F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7374591"/>
        <c:axId val="737376255"/>
      </c:scatterChart>
      <c:valAx>
        <c:axId val="737374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Distance from center</a:t>
                </a:r>
                <a:r>
                  <a:rPr lang="en-AU" baseline="0"/>
                  <a:t> (mm)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376255"/>
        <c:crosses val="autoZero"/>
        <c:crossBetween val="midCat"/>
      </c:valAx>
      <c:valAx>
        <c:axId val="73737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Deoth</a:t>
                </a:r>
                <a:r>
                  <a:rPr lang="en-AU" baseline="0"/>
                  <a:t> error (mm)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37459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Error</a:t>
            </a:r>
            <a:r>
              <a:rPr lang="en-AU" baseline="0"/>
              <a:t> increase as depth increase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Sheet1!$C$50:$C$52</c:f>
              <c:numCache>
                <c:formatCode>General</c:formatCode>
                <c:ptCount val="3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</c:numCache>
            </c:numRef>
          </c:xVal>
          <c:yVal>
            <c:numRef>
              <c:f>Sheet1!$E$50:$E$52</c:f>
              <c:numCache>
                <c:formatCode>General</c:formatCode>
                <c:ptCount val="3"/>
                <c:pt idx="0">
                  <c:v>0.20000000000000284</c:v>
                </c:pt>
                <c:pt idx="1">
                  <c:v>1.8499999999999943</c:v>
                </c:pt>
                <c:pt idx="2">
                  <c:v>7.7900000000000205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936-43FF-9BE0-5B47ED168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3337007"/>
        <c:axId val="953332431"/>
      </c:scatterChart>
      <c:valAx>
        <c:axId val="9533370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True depth</a:t>
                </a:r>
                <a:r>
                  <a:rPr lang="en-AU" baseline="0"/>
                  <a:t> (mm)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3332431"/>
        <c:crosses val="autoZero"/>
        <c:crossBetween val="midCat"/>
      </c:valAx>
      <c:valAx>
        <c:axId val="953332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error</a:t>
                </a:r>
                <a:r>
                  <a:rPr lang="en-AU" baseline="0"/>
                  <a:t> (mm)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33370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Error as size increases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My formula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Sheet1!$C$6:$C$10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xVal>
          <c:yVal>
            <c:numRef>
              <c:f>Sheet1!$E$6:$E$10</c:f>
              <c:numCache>
                <c:formatCode>General</c:formatCode>
                <c:ptCount val="5"/>
                <c:pt idx="0">
                  <c:v>0.60000000000000142</c:v>
                </c:pt>
                <c:pt idx="1">
                  <c:v>1.4299999999999997</c:v>
                </c:pt>
                <c:pt idx="2">
                  <c:v>0.22999999999999687</c:v>
                </c:pt>
                <c:pt idx="3">
                  <c:v>1.0699999999999932</c:v>
                </c:pt>
                <c:pt idx="4">
                  <c:v>2.8799999999999955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3ED-4194-A26B-97D4EC12C0A3}"/>
            </c:ext>
          </c:extLst>
        </c:ser>
        <c:ser>
          <c:idx val="1"/>
          <c:order val="1"/>
          <c:tx>
            <c:v>Found formula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Sheet1!$C$14:$C$18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xVal>
          <c:yVal>
            <c:numRef>
              <c:f>Sheet1!$F$14:$F$18</c:f>
              <c:numCache>
                <c:formatCode>General</c:formatCode>
                <c:ptCount val="5"/>
                <c:pt idx="0">
                  <c:v>1.4809523809521608E-2</c:v>
                </c:pt>
                <c:pt idx="1">
                  <c:v>2.9903809523809528</c:v>
                </c:pt>
                <c:pt idx="2">
                  <c:v>3.009523809523813</c:v>
                </c:pt>
                <c:pt idx="3">
                  <c:v>4.5003809523809508</c:v>
                </c:pt>
                <c:pt idx="4">
                  <c:v>5.9955714285714237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3ED-4194-A26B-97D4EC12C0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4528032"/>
        <c:axId val="414528864"/>
      </c:scatterChart>
      <c:valAx>
        <c:axId val="414528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True</a:t>
                </a:r>
                <a:r>
                  <a:rPr lang="en-AU" baseline="0"/>
                  <a:t> x size (mm)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528864"/>
        <c:crosses val="autoZero"/>
        <c:crossBetween val="midCat"/>
      </c:valAx>
      <c:valAx>
        <c:axId val="41452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Error</a:t>
                </a:r>
                <a:r>
                  <a:rPr lang="en-AU" baseline="0"/>
                  <a:t> (mm)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5280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Distortion</a:t>
            </a:r>
            <a:r>
              <a:rPr lang="en-AU" baseline="0"/>
              <a:t> checking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Sheet1!$B$28:$B$31</c:f>
              <c:strCache>
                <c:ptCount val="4"/>
                <c:pt idx="0">
                  <c:v>my left</c:v>
                </c:pt>
                <c:pt idx="1">
                  <c:v>my right</c:v>
                </c:pt>
                <c:pt idx="2">
                  <c:v>found left</c:v>
                </c:pt>
                <c:pt idx="3">
                  <c:v>found right</c:v>
                </c:pt>
              </c:strCache>
            </c:strRef>
          </c:cat>
          <c:val>
            <c:numRef>
              <c:f>Sheet1!$F$23:$F$26</c:f>
              <c:numCache>
                <c:formatCode>General</c:formatCode>
                <c:ptCount val="4"/>
                <c:pt idx="0">
                  <c:v>12.46</c:v>
                </c:pt>
                <c:pt idx="1">
                  <c:v>4.0300000000000011</c:v>
                </c:pt>
                <c:pt idx="2">
                  <c:v>0.23190476190476161</c:v>
                </c:pt>
                <c:pt idx="3">
                  <c:v>0.26157142857142901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13-415E-870A-62FFF8EC63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5865936"/>
        <c:axId val="539728976"/>
      </c:barChart>
      <c:catAx>
        <c:axId val="525865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728976"/>
        <c:crosses val="autoZero"/>
        <c:auto val="1"/>
        <c:lblAlgn val="ctr"/>
        <c:lblOffset val="100"/>
        <c:noMultiLvlLbl val="0"/>
      </c:catAx>
      <c:valAx>
        <c:axId val="53972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Error</a:t>
                </a:r>
                <a:r>
                  <a:rPr lang="en-AU" baseline="0"/>
                  <a:t> (mm)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865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C6AC-BADA-8D44-9D0D-AA358B31B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88697-0DAD-46BA-4EE1-1CE936821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D2F46-F82E-7426-16E8-F4E6BB6B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CCBD-18DC-45BD-8B28-95EE7C530385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8921A-A6DB-757A-B017-5C827978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FF09E-1A69-1CB1-AF10-3F17F86C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5DB8-BA09-4E9A-B838-DEA6582DD7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31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F896-D184-F76A-7A33-E6424799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E47E1-7E5B-24ED-FF9B-2DF249445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F0D91-D1D5-2038-2234-8546D3FE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CCBD-18DC-45BD-8B28-95EE7C530385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FDE2-3E83-1B57-9CC0-8E61FE1C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7D4C7-51C1-347D-429E-40A3EBEA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5DB8-BA09-4E9A-B838-DEA6582DD7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38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B8F3E-437E-8041-3BA3-A6B9CEDED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7FD7E-6A7B-B37D-8BCA-2372456D4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7B442-2D7D-4621-9B5F-286CDBAB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CCBD-18DC-45BD-8B28-95EE7C530385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9F84D-490F-9685-169A-8C6B50610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9B6B6-731F-4E53-45B0-C8FA7234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5DB8-BA09-4E9A-B838-DEA6582DD7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178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FCC7-F33A-265E-1674-ED14D764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1FB44-484F-6098-83E1-90169D78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2174-8538-484C-CA15-1D42173B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CCBD-18DC-45BD-8B28-95EE7C530385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33F8E-ACDC-0074-375C-526CF037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2B01-A5D7-549E-803E-AB81DD20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5DB8-BA09-4E9A-B838-DEA6582DD7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21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DEF0-88E8-41A7-BF33-F3550ED3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89C56-0AFB-21A7-67E1-947FF9814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ED5DD-1A6F-18E6-417D-84DE63B0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CCBD-18DC-45BD-8B28-95EE7C530385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1AC03-6CEE-3AFF-2196-84265E2B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A224-B02D-899B-BBA2-B7310A9F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5DB8-BA09-4E9A-B838-DEA6582DD7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88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95C34-9011-B894-8648-BF387BD8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E4CC4-2957-5AD6-1A35-0662FE893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76C9D-DD6B-59F5-FF9E-95F295CE0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63972-4AB0-53CA-6128-8CD379DD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CCBD-18DC-45BD-8B28-95EE7C530385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41C32-21CF-E871-955D-3D9EC813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22AE7-E48D-0115-27AD-9D1C7012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5DB8-BA09-4E9A-B838-DEA6582DD7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494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E83A-6056-59B7-8F16-94C298D6F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AF86D-F0A8-5100-7AF5-82CDAE35C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F3564-A34F-5C91-92DF-5D275F953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0DC6A-E838-99F4-CC8E-D90573FA7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C6F07-DD77-42AB-EF8A-B0FB75A98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F314F-9E64-21FC-0E32-5C814072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CCBD-18DC-45BD-8B28-95EE7C530385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E17EC-E491-0BB3-A107-9B4EC2DC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BE1FC-A6A2-610E-690D-A97FB863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5DB8-BA09-4E9A-B838-DEA6582DD7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801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1905-D7D7-DB27-E908-F66E3F1F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7856E-F61F-90AA-F0DD-3812271C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CCBD-18DC-45BD-8B28-95EE7C530385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DC5E3-8097-3C37-FFB1-373298D4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F4E31-5E44-6A45-B65A-584D0353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5DB8-BA09-4E9A-B838-DEA6582DD7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595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B8631-7779-F979-2ABD-4819A071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CCBD-18DC-45BD-8B28-95EE7C530385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01363-2EBB-1DF2-8936-0199E597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2EE37-7D55-A461-A042-151ACDC0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5DB8-BA09-4E9A-B838-DEA6582DD7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868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8B7F-FAE1-040C-3AE2-DE183E3B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23D4-6B10-8C69-CDCF-B262906A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2BFCD-00B8-AC64-E944-995B85FDF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BB83C-A1E2-5ADA-8D02-FBFF750C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CCBD-18DC-45BD-8B28-95EE7C530385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A2B79-BD53-965C-7CCD-7A7B1F4D6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F74D8-FF57-D594-8CF4-361DCF8E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5DB8-BA09-4E9A-B838-DEA6582DD7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559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00949-67E5-783F-3C49-2EC71C02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42A0F-E160-85A3-52E7-795923E31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88558-1E41-D722-8B10-6EC676D92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4FF6A-B648-FCA6-F4AE-9981B005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CCBD-18DC-45BD-8B28-95EE7C530385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28684-81CF-9841-7460-087E370E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9CA35-850A-13D6-070C-045C0DDD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5DB8-BA09-4E9A-B838-DEA6582DD7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490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63586-8312-51F0-E760-58989DBD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7F15E-2055-4687-B139-D16911D7E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DE674-D19D-4399-00BF-8D79700EA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0CCBD-18DC-45BD-8B28-95EE7C530385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DFE52-ADCE-4E1E-79AE-440E957C8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68F3F-CD0C-4F72-F646-935D8B063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B5DB8-BA09-4E9A-B838-DEA6582DD7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202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7020C-6726-03D1-C167-47C481BDB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x and z displacement formula findings</a:t>
            </a:r>
            <a:endParaRPr lang="en-AU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5C15F-DAC8-B01F-4624-234F8EC2B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Sean Oldenburger</a:t>
            </a:r>
            <a:endParaRPr lang="en-AU" sz="2800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240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A13C2-98FE-6256-0E16-A1AC4DED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Findings on results</a:t>
            </a:r>
            <a:endParaRPr lang="en-AU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089E-ED75-0D61-4AAB-F89641EA0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0"/>
            <a:ext cx="10905066" cy="4753285"/>
          </a:xfrm>
        </p:spPr>
        <p:txBody>
          <a:bodyPr>
            <a:normAutofit/>
          </a:bodyPr>
          <a:lstStyle/>
          <a:p>
            <a:r>
              <a:rPr lang="en-US" sz="2000" dirty="0"/>
              <a:t>My formula outperforms found formula when finding the true size for bigger objects with larger x pixel displacements</a:t>
            </a:r>
          </a:p>
          <a:p>
            <a:r>
              <a:rPr lang="en-US" sz="2000" dirty="0"/>
              <a:t>However, found formula is better at smaller changes</a:t>
            </a:r>
          </a:p>
          <a:p>
            <a:r>
              <a:rPr lang="en-US" sz="2000" dirty="0"/>
              <a:t>Both formulas are comparable other than the distortion</a:t>
            </a:r>
          </a:p>
          <a:p>
            <a:pPr lvl="1"/>
            <a:r>
              <a:rPr lang="en-AU" sz="2000" dirty="0"/>
              <a:t>My formula can’t handle distortion well, the error reaching up to ~13mm(my left) when the smaller shaped size object is further right or left</a:t>
            </a:r>
          </a:p>
          <a:p>
            <a:pPr lvl="1"/>
            <a:r>
              <a:rPr lang="en-AU" sz="2000" dirty="0"/>
              <a:t>As you can see the (my right) image has less error as it is less distance from the centre compared to the left image, showing distortion increases the further away</a:t>
            </a:r>
          </a:p>
          <a:p>
            <a:pPr lvl="1"/>
            <a:r>
              <a:rPr lang="en-AU" sz="2000" dirty="0"/>
              <a:t>Distortion has no effect on the found formula and hence it makes a better formula to use.</a:t>
            </a:r>
          </a:p>
          <a:p>
            <a:r>
              <a:rPr lang="en-AU" sz="2000" dirty="0"/>
              <a:t>Most of my calculation will be finding small x displacements and therefore this formula will work very well for that, however my formula is an awesome discovery for larger shaped object shape prediction tasks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8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D6896-FE9A-1851-0F03-A09572BD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Depth:</a:t>
            </a:r>
            <a:endParaRPr lang="en-AU" sz="2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47B17-5E81-96E2-6756-686327765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Using my formula:</a:t>
            </a:r>
          </a:p>
          <a:p>
            <a:pPr lvl="1"/>
            <a:r>
              <a:rPr lang="en-US" sz="1700" dirty="0"/>
              <a:t>Testing on 8 points, starting from the center point of 2 cameras and furthering right by 20mm at each point.</a:t>
            </a:r>
          </a:p>
          <a:p>
            <a:pPr lvl="1"/>
            <a:r>
              <a:rPr lang="en-US" sz="1700" dirty="0"/>
              <a:t>Stereo image pair used: (True depth of 300mm to paper)</a:t>
            </a:r>
            <a:endParaRPr lang="en-AU" sz="17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51358B-4B75-3F63-C2C7-6A174E63087F}"/>
              </a:ext>
            </a:extLst>
          </p:cNvPr>
          <p:cNvGrpSpPr/>
          <p:nvPr/>
        </p:nvGrpSpPr>
        <p:grpSpPr>
          <a:xfrm>
            <a:off x="4901184" y="2227681"/>
            <a:ext cx="6922007" cy="2503222"/>
            <a:chOff x="2172791" y="3696789"/>
            <a:chExt cx="7977049" cy="2919548"/>
          </a:xfrm>
        </p:grpSpPr>
        <p:pic>
          <p:nvPicPr>
            <p:cNvPr id="5" name="Picture 4" descr="A picture containing wall, indoor, bed, bedroom&#10;&#10;Description automatically generated">
              <a:extLst>
                <a:ext uri="{FF2B5EF4-FFF2-40B4-BE49-F238E27FC236}">
                  <a16:creationId xmlns:a16="http://schemas.microsoft.com/office/drawing/2014/main" id="{07109A7C-10EB-100C-C84D-3C812142C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2791" y="3696789"/>
              <a:ext cx="3892729" cy="2919547"/>
            </a:xfrm>
            <a:prstGeom prst="rect">
              <a:avLst/>
            </a:prstGeom>
          </p:spPr>
        </p:pic>
        <p:pic>
          <p:nvPicPr>
            <p:cNvPr id="7" name="Picture 6" descr="A picture containing indoor, bed, wall, bedroom&#10;&#10;Description automatically generated">
              <a:extLst>
                <a:ext uri="{FF2B5EF4-FFF2-40B4-BE49-F238E27FC236}">
                  <a16:creationId xmlns:a16="http://schemas.microsoft.com/office/drawing/2014/main" id="{BD1B6AAB-A22C-96BB-AB7B-23690737D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7110" y="3696789"/>
              <a:ext cx="3892730" cy="29195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945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46D89-C096-D152-6525-84708CC6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My formula</a:t>
            </a:r>
            <a:endParaRPr lang="en-AU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F28BD-79CD-3D46-73FC-9BDC2E39E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In code form: (there are 3 scenarios dependent on where the object is in the image: left, right or center)</a:t>
            </a:r>
          </a:p>
          <a:p>
            <a:pPr marL="0" indent="0">
              <a:buNone/>
            </a:pPr>
            <a:endParaRPr lang="en-AU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79207-0202-BC6C-5BDF-0BA95A0E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279" y="640080"/>
            <a:ext cx="648375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D3759-AC23-05AB-3F9E-C10D80151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383"/>
            <a:ext cx="10515600" cy="58895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Results at each point: (my formula)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r>
              <a:rPr lang="en-AU" dirty="0"/>
              <a:t>Best depth: 293.44 mm with 6.56 error</a:t>
            </a:r>
          </a:p>
          <a:p>
            <a:r>
              <a:rPr lang="en-AU" dirty="0"/>
              <a:t>Error increases the more right the point is, distortion, also the centre section also has distortion, best depth on the in-between section as this section has the lest amount of distortion</a:t>
            </a:r>
          </a:p>
          <a:p>
            <a:r>
              <a:rPr lang="en-AU" dirty="0"/>
              <a:t>Overall, the formula work alright, given some un-distortion on the image the depth would be more accurate, however this other formula works better (next slide)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16BEA2-59F8-982D-54CE-4C91AD59E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33800"/>
              </p:ext>
            </p:extLst>
          </p:nvPr>
        </p:nvGraphicFramePr>
        <p:xfrm>
          <a:off x="838200" y="839969"/>
          <a:ext cx="5257800" cy="2405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0553">
                  <a:extLst>
                    <a:ext uri="{9D8B030D-6E8A-4147-A177-3AD203B41FA5}">
                      <a16:colId xmlns:a16="http://schemas.microsoft.com/office/drawing/2014/main" val="1156196247"/>
                    </a:ext>
                  </a:extLst>
                </a:gridCol>
                <a:gridCol w="1871791">
                  <a:extLst>
                    <a:ext uri="{9D8B030D-6E8A-4147-A177-3AD203B41FA5}">
                      <a16:colId xmlns:a16="http://schemas.microsoft.com/office/drawing/2014/main" val="2038028328"/>
                    </a:ext>
                  </a:extLst>
                </a:gridCol>
                <a:gridCol w="1459487">
                  <a:extLst>
                    <a:ext uri="{9D8B030D-6E8A-4147-A177-3AD203B41FA5}">
                      <a16:colId xmlns:a16="http://schemas.microsoft.com/office/drawing/2014/main" val="592946538"/>
                    </a:ext>
                  </a:extLst>
                </a:gridCol>
                <a:gridCol w="1225969">
                  <a:extLst>
                    <a:ext uri="{9D8B030D-6E8A-4147-A177-3AD203B41FA5}">
                      <a16:colId xmlns:a16="http://schemas.microsoft.com/office/drawing/2014/main" val="148178219"/>
                    </a:ext>
                  </a:extLst>
                </a:gridCol>
              </a:tblGrid>
              <a:tr h="351961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Point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Distance from center (mm):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Pred Depth (mm):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error (mm)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5658802"/>
                  </a:ext>
                </a:extLst>
              </a:tr>
              <a:tr h="28121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321.2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21.2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610958"/>
                  </a:ext>
                </a:extLst>
              </a:tr>
              <a:tr h="170122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314.1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14.1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5593418"/>
                  </a:ext>
                </a:extLst>
              </a:tr>
              <a:tr h="265873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309.68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9.68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603733"/>
                  </a:ext>
                </a:extLst>
              </a:tr>
              <a:tr h="265873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60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308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7705826"/>
                  </a:ext>
                </a:extLst>
              </a:tr>
              <a:tr h="265873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80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293.44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6.56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2720526"/>
                  </a:ext>
                </a:extLst>
              </a:tr>
              <a:tr h="265873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282.18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17.82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4724"/>
                  </a:ext>
                </a:extLst>
              </a:tr>
              <a:tr h="265873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120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268.97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31.03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7671304"/>
                  </a:ext>
                </a:extLst>
              </a:tr>
              <a:tr h="265873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140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252.75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47.25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3632960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041458E-EDE9-1FE4-CCC6-320B313187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031238"/>
              </p:ext>
            </p:extLst>
          </p:nvPr>
        </p:nvGraphicFramePr>
        <p:xfrm>
          <a:off x="6642100" y="6711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224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2E6F9-B7C0-DEA7-623C-31644312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Found formula</a:t>
            </a:r>
            <a:endParaRPr lang="en-AU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48C81-70FE-5F5D-1B31-13B511D575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094" y="2718054"/>
                <a:ext cx="3438906" cy="3207258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1700"/>
                  <a:t>Known depth formula is: </a:t>
                </a:r>
                <a14:m>
                  <m:oMath xmlns:m="http://schemas.openxmlformats.org/officeDocument/2006/math">
                    <m:r>
                      <a:rPr lang="en-US" sz="1700" b="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𝑑𝑖𝑠𝑝𝑎𝑟𝑖𝑡𝑦</m:t>
                        </m:r>
                      </m:den>
                    </m:f>
                  </m:oMath>
                </a14:m>
                <a:endParaRPr lang="en-AU" sz="1700"/>
              </a:p>
              <a:p>
                <a:r>
                  <a:rPr lang="en-AU" sz="1700"/>
                  <a:t>One thing I found is that I must times this equation by 190?</a:t>
                </a:r>
              </a:p>
              <a:p>
                <a:pPr lvl="1"/>
                <a:r>
                  <a:rPr lang="en-AU" sz="1700"/>
                  <a:t>Not sure y but this gives the correct depth scaling</a:t>
                </a:r>
              </a:p>
              <a:p>
                <a:pPr lvl="1"/>
                <a:r>
                  <a:rPr lang="en-AU" sz="1700"/>
                  <a:t>Therefore: </a:t>
                </a:r>
                <a14:m>
                  <m:oMath xmlns:m="http://schemas.openxmlformats.org/officeDocument/2006/math">
                    <m:r>
                      <a:rPr lang="en-US" sz="1700" b="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∗190</m:t>
                        </m:r>
                      </m:num>
                      <m:den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𝑑𝑖𝑠𝑝𝑎𝑟𝑖𝑡𝑦</m:t>
                        </m:r>
                      </m:den>
                    </m:f>
                  </m:oMath>
                </a14:m>
                <a:endParaRPr lang="en-AU" sz="1700"/>
              </a:p>
              <a:p>
                <a:r>
                  <a:rPr lang="en-AU" sz="1700"/>
                  <a:t>Results from the same image as my formula:</a:t>
                </a:r>
              </a:p>
              <a:p>
                <a:endParaRPr lang="en-AU" sz="17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48C81-70FE-5F5D-1B31-13B511D575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094" y="2718054"/>
                <a:ext cx="3438906" cy="3207258"/>
              </a:xfrm>
              <a:blipFill>
                <a:blip r:embed="rId2"/>
                <a:stretch>
                  <a:fillRect l="-887" t="-15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6DDD37-87D8-3668-2501-53DF4550C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308805"/>
              </p:ext>
            </p:extLst>
          </p:nvPr>
        </p:nvGraphicFramePr>
        <p:xfrm>
          <a:off x="4901184" y="1222828"/>
          <a:ext cx="6922010" cy="451293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964647">
                  <a:extLst>
                    <a:ext uri="{9D8B030D-6E8A-4147-A177-3AD203B41FA5}">
                      <a16:colId xmlns:a16="http://schemas.microsoft.com/office/drawing/2014/main" val="3579344297"/>
                    </a:ext>
                  </a:extLst>
                </a:gridCol>
                <a:gridCol w="1832308">
                  <a:extLst>
                    <a:ext uri="{9D8B030D-6E8A-4147-A177-3AD203B41FA5}">
                      <a16:colId xmlns:a16="http://schemas.microsoft.com/office/drawing/2014/main" val="417722350"/>
                    </a:ext>
                  </a:extLst>
                </a:gridCol>
                <a:gridCol w="1428701">
                  <a:extLst>
                    <a:ext uri="{9D8B030D-6E8A-4147-A177-3AD203B41FA5}">
                      <a16:colId xmlns:a16="http://schemas.microsoft.com/office/drawing/2014/main" val="1842266415"/>
                    </a:ext>
                  </a:extLst>
                </a:gridCol>
                <a:gridCol w="1348177">
                  <a:extLst>
                    <a:ext uri="{9D8B030D-6E8A-4147-A177-3AD203B41FA5}">
                      <a16:colId xmlns:a16="http://schemas.microsoft.com/office/drawing/2014/main" val="1936047105"/>
                    </a:ext>
                  </a:extLst>
                </a:gridCol>
                <a:gridCol w="1348177">
                  <a:extLst>
                    <a:ext uri="{9D8B030D-6E8A-4147-A177-3AD203B41FA5}">
                      <a16:colId xmlns:a16="http://schemas.microsoft.com/office/drawing/2014/main" val="864125280"/>
                    </a:ext>
                  </a:extLst>
                </a:gridCol>
              </a:tblGrid>
              <a:tr h="1073311">
                <a:tc>
                  <a:txBody>
                    <a:bodyPr/>
                    <a:lstStyle/>
                    <a:p>
                      <a:pPr algn="l" fontAlgn="b"/>
                      <a:r>
                        <a:rPr lang="en-AU" sz="1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Point</a:t>
                      </a:r>
                      <a:endParaRPr lang="en-AU" sz="1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Distance from center (mm):</a:t>
                      </a:r>
                      <a:endParaRPr lang="en-AU" sz="1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Pred depth:</a:t>
                      </a:r>
                      <a:endParaRPr lang="en-AU" sz="1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Pred Depth (*190)</a:t>
                      </a:r>
                      <a:endParaRPr lang="en-AU" sz="1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error (mm)</a:t>
                      </a:r>
                      <a:endParaRPr lang="en-AU" sz="1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661231"/>
                  </a:ext>
                </a:extLst>
              </a:tr>
              <a:tr h="429953"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1.556451613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295.7258065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4.274193548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076017"/>
                  </a:ext>
                </a:extLst>
              </a:tr>
              <a:tr h="429953"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1.531746032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291.031746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8.968253968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722108"/>
                  </a:ext>
                </a:extLst>
              </a:tr>
              <a:tr h="429953"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1.531746032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291.031746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8.968253968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581744"/>
                  </a:ext>
                </a:extLst>
              </a:tr>
              <a:tr h="429953"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60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1.556451613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295.7258065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4.274193548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949500"/>
                  </a:ext>
                </a:extLst>
              </a:tr>
              <a:tr h="429953"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1.531746032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291.031746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8.968253968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137906"/>
                  </a:ext>
                </a:extLst>
              </a:tr>
              <a:tr h="429953"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100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1.531746032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291.031746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8.968253968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699300"/>
                  </a:ext>
                </a:extLst>
              </a:tr>
              <a:tr h="429953"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120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1.531746032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291.031746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8.968253968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974993"/>
                  </a:ext>
                </a:extLst>
              </a:tr>
              <a:tr h="429953"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140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1.531746032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291.031746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8.968253968</a:t>
                      </a:r>
                      <a:endParaRPr lang="en-AU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300" marR="141225" marT="94150" marB="94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246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84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9EC85-990F-D1F4-2B2E-1103D0C6B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690"/>
            <a:ext cx="10515600" cy="59017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Best depth: 295.73 mm with 4.27 error which outperforms my formula</a:t>
            </a:r>
          </a:p>
          <a:p>
            <a:r>
              <a:rPr lang="en-US" dirty="0"/>
              <a:t>This method has no distortion effect, hence the results are the same for each image, given 2 in which disparity was 1 less which will be human error.</a:t>
            </a:r>
          </a:p>
          <a:p>
            <a:r>
              <a:rPr lang="en-US" dirty="0"/>
              <a:t>Therefore, this depth method is more effective and will use this from now on</a:t>
            </a:r>
          </a:p>
          <a:p>
            <a:r>
              <a:rPr lang="en-AU" dirty="0"/>
              <a:t>Checking results on different depths: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The further away the object the greater the error, however same with my results and therefore doesn’t change comparison</a:t>
            </a:r>
          </a:p>
          <a:p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026918-9A79-85A3-C34D-9A80DDE66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773449"/>
              </p:ext>
            </p:extLst>
          </p:nvPr>
        </p:nvGraphicFramePr>
        <p:xfrm>
          <a:off x="1137197" y="3679233"/>
          <a:ext cx="3346572" cy="1558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8171">
                  <a:extLst>
                    <a:ext uri="{9D8B030D-6E8A-4147-A177-3AD203B41FA5}">
                      <a16:colId xmlns:a16="http://schemas.microsoft.com/office/drawing/2014/main" val="4202389540"/>
                    </a:ext>
                  </a:extLst>
                </a:gridCol>
                <a:gridCol w="1331495">
                  <a:extLst>
                    <a:ext uri="{9D8B030D-6E8A-4147-A177-3AD203B41FA5}">
                      <a16:colId xmlns:a16="http://schemas.microsoft.com/office/drawing/2014/main" val="2392782353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116450358"/>
                    </a:ext>
                  </a:extLst>
                </a:gridCol>
              </a:tblGrid>
              <a:tr h="38962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Depth: 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Pred depth (mm):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Error (mm):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7532164"/>
                  </a:ext>
                </a:extLst>
              </a:tr>
              <a:tr h="389629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100.2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7940992"/>
                  </a:ext>
                </a:extLst>
              </a:tr>
              <a:tr h="389629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198.15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1.85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4647631"/>
                  </a:ext>
                </a:extLst>
              </a:tr>
              <a:tr h="389629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292.21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7.79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249418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059D9C3-D70F-3FA8-AEC6-BCA4BF4406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458238"/>
              </p:ext>
            </p:extLst>
          </p:nvPr>
        </p:nvGraphicFramePr>
        <p:xfrm>
          <a:off x="4900862" y="3591001"/>
          <a:ext cx="3611693" cy="2019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233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1D136-8483-D0DE-B07C-0077E7E1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X displacement:</a:t>
            </a:r>
            <a:endParaRPr lang="en-AU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56006-2152-4A4D-1815-B637219F10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r>
                  <a:rPr lang="en-US" sz="2200"/>
                  <a:t>Tested on 5 increased sizes using same 2 stereo image as before for depth and found the x sizes between points using our known depth.</a:t>
                </a:r>
              </a:p>
              <a:p>
                <a:r>
                  <a:rPr lang="en-US" sz="2200"/>
                  <a:t>Sizes found from center point to the right by x amount of mm</a:t>
                </a:r>
              </a:p>
              <a:p>
                <a:r>
                  <a:rPr lang="en-US" sz="2200"/>
                  <a:t>Also checked distortion of the 2 formulas by finding a size of 20mm from point 100mm -&gt; 120 mm on the right side of the paper</a:t>
                </a:r>
              </a:p>
              <a:p>
                <a:r>
                  <a:rPr lang="en-US" sz="2200"/>
                  <a:t>Found formula: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sz="2200" b="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200"/>
              </a:p>
              <a:p>
                <a:pPr lvl="1"/>
                <a:r>
                  <a:rPr lang="en-US" sz="2200"/>
                  <a:t>However, that didn’t give the right scale again so this time I had to divide by 210? Again, not sure y but this gives the correct x scale</a:t>
                </a:r>
              </a:p>
              <a:p>
                <a:pPr lvl="1"/>
                <a:r>
                  <a:rPr lang="en-US" sz="2200"/>
                  <a:t>Therefore formula: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∗210</m:t>
                        </m:r>
                      </m:den>
                    </m:f>
                    <m:r>
                      <a:rPr lang="en-US" sz="2200" b="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200"/>
              </a:p>
              <a:p>
                <a:pPr lvl="1"/>
                <a:endParaRPr lang="en-US" sz="22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56006-2152-4A4D-1815-B637219F1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696" t="-1865" r="-1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50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667AA-AFF7-C0DE-C7A5-E7C643B1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My formula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DB10F-2C2D-BF74-F686-C4F97B50B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kern="1200">
                <a:latin typeface="+mn-lt"/>
                <a:ea typeface="+mn-ea"/>
                <a:cs typeface="+mn-cs"/>
              </a:rPr>
              <a:t>Like depth estimation formula this has the same 3 scenarios: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1FF05-C462-90B6-ED55-BF59A6CBD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672" y="640080"/>
            <a:ext cx="642296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5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E81B89E-7939-5765-FD89-8D4555719E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391691"/>
              </p:ext>
            </p:extLst>
          </p:nvPr>
        </p:nvGraphicFramePr>
        <p:xfrm>
          <a:off x="1000124" y="2384425"/>
          <a:ext cx="5954127" cy="3616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E5DF5F2-F017-D854-D530-0E242751C1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057333"/>
              </p:ext>
            </p:extLst>
          </p:nvPr>
        </p:nvGraphicFramePr>
        <p:xfrm>
          <a:off x="6954252" y="2384425"/>
          <a:ext cx="4236035" cy="3616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45CA09E-64AC-9DEF-14EE-139CC260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Comparing performance of mine and found formulas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337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755</Words>
  <Application>Microsoft Office PowerPoint</Application>
  <PresentationFormat>Widescreen</PresentationFormat>
  <Paragraphs>155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x and z displacement formula findings</vt:lpstr>
      <vt:lpstr>Depth:</vt:lpstr>
      <vt:lpstr>My formula</vt:lpstr>
      <vt:lpstr>PowerPoint Presentation</vt:lpstr>
      <vt:lpstr>Found formula</vt:lpstr>
      <vt:lpstr>PowerPoint Presentation</vt:lpstr>
      <vt:lpstr>X displacement:</vt:lpstr>
      <vt:lpstr>My formula</vt:lpstr>
      <vt:lpstr>Comparing performance of mine and found formulas</vt:lpstr>
      <vt:lpstr>Findings 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 and z displacement formula findings</dc:title>
  <dc:creator>Sean Oldenburger</dc:creator>
  <cp:lastModifiedBy>Sean Oldenburger</cp:lastModifiedBy>
  <cp:revision>1</cp:revision>
  <dcterms:created xsi:type="dcterms:W3CDTF">2022-06-21T02:03:00Z</dcterms:created>
  <dcterms:modified xsi:type="dcterms:W3CDTF">2022-06-21T03:20:02Z</dcterms:modified>
</cp:coreProperties>
</file>