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FF12-363A-3B98-BDE0-ECDCD953D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92C30-97BE-816B-A946-C329A6834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FB7B-C994-7466-B4E1-E7BDC192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B91B-5F11-4070-9F51-9068A9FA736C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F59B4-E0CD-B405-52A1-72C67F74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3D60C-C6CA-238A-844E-5982FFDC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96EE-C6E7-4218-B4F3-1147A98C5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04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DEB0-D659-CB86-98E1-24531525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1F7C5-2488-BC18-08AC-B0C0EAE71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0DCF6-FA68-9ACB-2B0C-F19E8222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B91B-5F11-4070-9F51-9068A9FA736C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CBD0-29C7-CC1E-0F17-3A1170F4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D3980-95FE-1D1B-583B-FA8C4850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96EE-C6E7-4218-B4F3-1147A98C5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22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3FB61-9718-ED39-1211-581B8498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1EBEE-77F9-CAF3-9F65-54268C232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4696-C2AA-3040-A9A8-9028FEA9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B91B-5F11-4070-9F51-9068A9FA736C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27551-AF55-C384-E55D-7EF0766D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3E2ED-768A-05E5-61E2-A813BA12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96EE-C6E7-4218-B4F3-1147A98C5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294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9909-B477-4246-8081-2FEBCF66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013A-D946-FC88-E58A-A793DA88B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6DC78-5C33-0D63-1015-682935FA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B91B-5F11-4070-9F51-9068A9FA736C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53692-3B75-E009-055B-A61BC388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C83A5-816A-59A4-2017-0B7A876E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96EE-C6E7-4218-B4F3-1147A98C5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489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56A8-39CF-AF7A-37CF-92961946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DC1F-DF93-0CE7-2D2C-F06F089C4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E3AE-7C8E-26F3-5AAA-8EDED90E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B91B-5F11-4070-9F51-9068A9FA736C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2AABB-2B6A-B718-8222-9B099968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BCEB3-A8DA-A971-20DA-3B9A550D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96EE-C6E7-4218-B4F3-1147A98C5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1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ADAE-37D2-FE76-BD55-72043D5B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E6F2-DEFE-9BB4-96F9-E108F5552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E9B6A-B396-C953-1B58-4C0773998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0B9CC-DF55-D0AB-50E0-7B6D265B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B91B-5F11-4070-9F51-9068A9FA736C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CE723-26B1-AEEE-FE8C-5EBE61C5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4A492-91F1-E2E5-2662-01187F30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96EE-C6E7-4218-B4F3-1147A98C5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3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D174-02F9-B0CC-0704-9E018BBF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3D0FD-CDD6-AA5D-6E2B-CA9F963D2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C38E1-4DB2-67E6-BB6A-6E9D2468D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F42FD-5C8A-3244-2601-66C23DB54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D3893-71A2-F25E-ABE4-04D19B368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32536-F869-006D-FF85-6EE9209A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B91B-5F11-4070-9F51-9068A9FA736C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5952E-B9AA-A422-4EE5-E333DC20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20812-0670-792B-0426-6FFCB823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96EE-C6E7-4218-B4F3-1147A98C5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844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95AC-A2A7-268C-EEF3-6CF971B3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87799-0EB5-3310-E270-C2334DFE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B91B-5F11-4070-9F51-9068A9FA736C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E4A20-5EF2-B02E-655A-633BE7BD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59839-6515-3F9A-9346-8B4ECCFA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96EE-C6E7-4218-B4F3-1147A98C5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10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7654E-F045-5CBB-8F9A-D56BBCF9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B91B-5F11-4070-9F51-9068A9FA736C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43F6D-DEB8-6017-1DEE-0BB8DAC0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09E41-A1E3-F253-15D7-A33BF26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96EE-C6E7-4218-B4F3-1147A98C5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30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6D20-AC55-33C2-7B3F-DC7E9D06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64AF-773D-971D-9AAD-6E8C096B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F9666-AFF9-D424-0236-EC9FB0E7D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9873C-8960-05EA-EB14-193E643F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B91B-5F11-4070-9F51-9068A9FA736C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3543D-4188-D546-8BD9-050D2A53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5927B-B612-423C-D3C7-C42D7F0F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96EE-C6E7-4218-B4F3-1147A98C5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9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7767-2ADA-84D4-5278-C322BB2D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A223F-485D-3D37-3BA2-710EBF9CF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3BA75-B2C8-0518-576E-1CDD51214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14287-98AE-57A7-D2EA-6D268400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B91B-5F11-4070-9F51-9068A9FA736C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271CA-F8F2-9007-EEDB-EC14E2AA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1217-F14F-1E12-5979-8A1D8361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96EE-C6E7-4218-B4F3-1147A98C5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61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10A8E-985B-4DC0-8AA0-2AC2023F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8DDCF-477E-777B-8E14-2D30ED1DD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CA842-C76D-14C9-E61E-51228F138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AB91B-5F11-4070-9F51-9068A9FA736C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2F9B-5EFB-101F-CCB5-4CEECADE4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BD0D-3D67-D8B7-ABD5-AC1AF51BF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96EE-C6E7-4218-B4F3-1147A98C5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76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BDF97-F7F4-F909-B003-87E361578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01/08/2022</a:t>
            </a:r>
          </a:p>
          <a:p>
            <a:r>
              <a:rPr lang="en-US" sz="2000">
                <a:solidFill>
                  <a:srgbClr val="080808"/>
                </a:solidFill>
              </a:rPr>
              <a:t>Sean Oldenburger</a:t>
            </a:r>
            <a:endParaRPr lang="en-AU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02E00-9AD3-8160-031F-4EB9BA007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080808"/>
                </a:solidFill>
              </a:rPr>
              <a:t>Research Progress</a:t>
            </a:r>
            <a:endParaRPr lang="en-AU" sz="4800" b="1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4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0A84-C4D9-79C9-6243-95C22E57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7C3C-34CA-6EBC-99B6-7557B329B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show results on PowerPoint as much, view some video results I have saved for better results</a:t>
            </a:r>
          </a:p>
          <a:p>
            <a:r>
              <a:rPr lang="en-US" dirty="0"/>
              <a:t>Vid3 -&gt; good stabilization (vid3-stable2)</a:t>
            </a:r>
          </a:p>
          <a:p>
            <a:r>
              <a:rPr lang="en-US" dirty="0"/>
              <a:t>Vid6 -&gt; good stabilization with moving object (vid6-stable2)</a:t>
            </a:r>
          </a:p>
          <a:p>
            <a:r>
              <a:rPr lang="en-US" dirty="0"/>
              <a:t>Vid5 -&gt; example of limitations of the model (vid5-stable2)</a:t>
            </a:r>
          </a:p>
          <a:p>
            <a:pPr lvl="1"/>
            <a:r>
              <a:rPr lang="en-US" dirty="0"/>
              <a:t>Limitations are due to stabilization in only 2D</a:t>
            </a:r>
          </a:p>
          <a:p>
            <a:pPr lvl="1"/>
            <a:r>
              <a:rPr lang="en-US" dirty="0"/>
              <a:t>Next step is to find 3D stabilization and compare results</a:t>
            </a:r>
          </a:p>
        </p:txBody>
      </p:sp>
    </p:spTree>
    <p:extLst>
      <p:ext uri="{BB962C8B-B14F-4D97-AF65-F5344CB8AC3E}">
        <p14:creationId xmlns:p14="http://schemas.microsoft.com/office/powerpoint/2010/main" val="136750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5B13-A1C3-9ABE-9827-E3634FAA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 Depth Estimation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6F530-8D19-8EE4-24EE-ED25F8D20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Hypothesis:</a:t>
                </a:r>
              </a:p>
              <a:p>
                <a:pPr lvl="1"/>
                <a:r>
                  <a:rPr lang="en-US" dirty="0"/>
                  <a:t>Use stereo depth estimation equation to find true depth of a point</a:t>
                </a:r>
              </a:p>
              <a:p>
                <a:r>
                  <a:rPr lang="en-US" dirty="0"/>
                  <a:t>Findings: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xl and xr must be converted from pixel to mm using the conversion ratio of 3um (0.003mm) = 1 pixel</a:t>
                </a:r>
              </a:p>
              <a:p>
                <a:r>
                  <a:rPr lang="en-US" dirty="0"/>
                  <a:t>Results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6F530-8D19-8EE4-24EE-ED25F8D20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C98685-D7CD-8C67-00D9-09709ED2C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64780"/>
              </p:ext>
            </p:extLst>
          </p:nvPr>
        </p:nvGraphicFramePr>
        <p:xfrm>
          <a:off x="1391873" y="4974407"/>
          <a:ext cx="724878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197">
                  <a:extLst>
                    <a:ext uri="{9D8B030D-6E8A-4147-A177-3AD203B41FA5}">
                      <a16:colId xmlns:a16="http://schemas.microsoft.com/office/drawing/2014/main" val="613886959"/>
                    </a:ext>
                  </a:extLst>
                </a:gridCol>
                <a:gridCol w="1812197">
                  <a:extLst>
                    <a:ext uri="{9D8B030D-6E8A-4147-A177-3AD203B41FA5}">
                      <a16:colId xmlns:a16="http://schemas.microsoft.com/office/drawing/2014/main" val="175557353"/>
                    </a:ext>
                  </a:extLst>
                </a:gridCol>
                <a:gridCol w="1812197">
                  <a:extLst>
                    <a:ext uri="{9D8B030D-6E8A-4147-A177-3AD203B41FA5}">
                      <a16:colId xmlns:a16="http://schemas.microsoft.com/office/drawing/2014/main" val="4183982463"/>
                    </a:ext>
                  </a:extLst>
                </a:gridCol>
                <a:gridCol w="1812197">
                  <a:extLst>
                    <a:ext uri="{9D8B030D-6E8A-4147-A177-3AD203B41FA5}">
                      <a16:colId xmlns:a16="http://schemas.microsoft.com/office/drawing/2014/main" val="322771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Found Depth (mm)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Depth (mm)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0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349.64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1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1693.0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20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2680.6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137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5EC5E3-5487-F9C5-758D-54AA9E41F509}"/>
              </a:ext>
            </a:extLst>
          </p:cNvPr>
          <p:cNvSpPr txBox="1"/>
          <p:nvPr/>
        </p:nvSpPr>
        <p:spPr>
          <a:xfrm>
            <a:off x="8909108" y="4974407"/>
            <a:ext cx="2667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Ratio of 1.7 between True and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For correct predictions pixel to mm ratio must be ~5.3um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Or b or f are wrong</a:t>
            </a:r>
          </a:p>
        </p:txBody>
      </p:sp>
    </p:spTree>
    <p:extLst>
      <p:ext uri="{BB962C8B-B14F-4D97-AF65-F5344CB8AC3E}">
        <p14:creationId xmlns:p14="http://schemas.microsoft.com/office/powerpoint/2010/main" val="165482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9750-0334-5E11-3FDC-2DA35C5A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Depth Estimation</a:t>
            </a:r>
            <a:endParaRPr lang="en-AU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E5A089C-C125-72C9-07F1-0DB2558B5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5" r="11274"/>
          <a:stretch/>
        </p:blipFill>
        <p:spPr>
          <a:xfrm rot="16200000">
            <a:off x="3791391" y="-1160644"/>
            <a:ext cx="4347959" cy="1005062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09570-63CD-64E1-4726-967CC89D7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616" y="4963415"/>
            <a:ext cx="4891275" cy="91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9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227DE-0746-4473-D03B-29D40154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Point Vibration Removal using Camera Pose</a:t>
            </a:r>
            <a:endParaRPr lang="en-AU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1793C-CA72-B0BF-03B9-B779C4BC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829017" cy="4531872"/>
          </a:xfrm>
        </p:spPr>
        <p:txBody>
          <a:bodyPr>
            <a:normAutofit/>
          </a:bodyPr>
          <a:lstStyle/>
          <a:p>
            <a:r>
              <a:rPr lang="en-US" sz="2000" dirty="0"/>
              <a:t>Hypothesis: </a:t>
            </a:r>
          </a:p>
          <a:p>
            <a:pPr lvl="1"/>
            <a:r>
              <a:rPr lang="en-US" sz="2000" dirty="0"/>
              <a:t>Find an object and background point and remove the background vibration from the object point movement to find true movement of object</a:t>
            </a:r>
          </a:p>
          <a:p>
            <a:r>
              <a:rPr lang="en-US" sz="2000" dirty="0"/>
              <a:t>Findings:</a:t>
            </a:r>
          </a:p>
          <a:p>
            <a:pPr lvl="1"/>
            <a:r>
              <a:rPr lang="en-US" sz="2000" dirty="0"/>
              <a:t>This method only works with translation, doesn’t take rotations into account</a:t>
            </a:r>
          </a:p>
          <a:p>
            <a:pPr lvl="1"/>
            <a:r>
              <a:rPr lang="en-US" sz="2000" dirty="0"/>
              <a:t>If rotations occur the results begin to change very quickly</a:t>
            </a:r>
          </a:p>
          <a:p>
            <a:r>
              <a:rPr lang="en-US" sz="2000" dirty="0"/>
              <a:t>Results:</a:t>
            </a:r>
          </a:p>
          <a:p>
            <a:pPr lvl="1"/>
            <a:r>
              <a:rPr lang="en-US" sz="1600" dirty="0"/>
              <a:t>Next slides</a:t>
            </a:r>
            <a:endParaRPr lang="en-AU" sz="1600" dirty="0"/>
          </a:p>
        </p:txBody>
      </p:sp>
      <p:grpSp>
        <p:nvGrpSpPr>
          <p:cNvPr id="32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3AA07C7-C7CE-047E-AD07-5B21B0BF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619" y="1167395"/>
            <a:ext cx="5010538" cy="558277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7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9B16-4828-276A-77A5-E06ABB8C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E603B-52F6-3B57-9607-8B1A94C58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344"/>
            <a:ext cx="10515600" cy="2226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For testing camera movement, I tracked the movement of 2 stationary objects at different depths.</a:t>
            </a:r>
          </a:p>
          <a:p>
            <a:r>
              <a:rPr lang="en-US" dirty="0"/>
              <a:t>The following graphs show that even though these 2 points are stationary they both return different camera movements</a:t>
            </a:r>
          </a:p>
          <a:p>
            <a:r>
              <a:rPr lang="en-US" dirty="0"/>
              <a:t>Yes, the 2 points will have different changes in pixels but when converted to true scale (mm) using depth information from stereo setup the results are comparable</a:t>
            </a:r>
          </a:p>
          <a:p>
            <a:r>
              <a:rPr lang="en-US" dirty="0"/>
              <a:t>However, the results are slightly different, and this is due to rotation of the camera, effecting the depth to points</a:t>
            </a:r>
          </a:p>
          <a:p>
            <a:endParaRPr lang="en-AU" dirty="0"/>
          </a:p>
        </p:txBody>
      </p:sp>
      <p:pic>
        <p:nvPicPr>
          <p:cNvPr id="4" name="Picture 3" descr="A picture containing text, picture frame&#10;&#10;Description automatically generated">
            <a:extLst>
              <a:ext uri="{FF2B5EF4-FFF2-40B4-BE49-F238E27FC236}">
                <a16:creationId xmlns:a16="http://schemas.microsoft.com/office/drawing/2014/main" id="{972316CA-DC2C-DC89-7D5E-4971B85E13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3"/>
          <a:stretch/>
        </p:blipFill>
        <p:spPr bwMode="auto">
          <a:xfrm>
            <a:off x="838200" y="3778223"/>
            <a:ext cx="10159201" cy="2771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81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49A5-DE4A-64CD-59AF-89848710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5CA16-CC28-BD8E-5701-581B223F9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955"/>
            <a:ext cx="10515600" cy="2265629"/>
          </a:xfrm>
        </p:spPr>
        <p:txBody>
          <a:bodyPr/>
          <a:lstStyle/>
          <a:p>
            <a:r>
              <a:rPr lang="en-US" dirty="0"/>
              <a:t>From the graphs on last page, these are the 2 object point paths, showing they share very similar paths due to both being stationary objects</a:t>
            </a:r>
          </a:p>
          <a:p>
            <a:r>
              <a:rPr lang="en-US" dirty="0"/>
              <a:t>Proving that they should return the same change in x, y and z movements, however they did not due to camera rotation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76E9E1-947F-9B1E-6B8E-A257C1226E3F}"/>
              </a:ext>
            </a:extLst>
          </p:cNvPr>
          <p:cNvGrpSpPr/>
          <p:nvPr/>
        </p:nvGrpSpPr>
        <p:grpSpPr>
          <a:xfrm>
            <a:off x="1760989" y="3770859"/>
            <a:ext cx="8322578" cy="3026371"/>
            <a:chOff x="2761615" y="2268538"/>
            <a:chExt cx="6668770" cy="2320925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1AE35882-3940-9EB2-1185-6EE2D003F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615" y="2321243"/>
              <a:ext cx="3226435" cy="22142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630C1208-81B1-BEC1-2B98-F576761FC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365" y="2268538"/>
              <a:ext cx="3462020" cy="23209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2270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8459-26C9-04DA-E18D-0C2DDF10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8A07-788A-35E0-3723-46BCD80E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prove that this error is due to rotation I conducted an experiment with constraint variables (camera movement was parallel to the 2 stationary objects and moved along the x coordinate, no rotation)</a:t>
            </a:r>
          </a:p>
          <a:p>
            <a:r>
              <a:rPr lang="en-US" dirty="0"/>
              <a:t>As we can see the results are now very accurately the same</a:t>
            </a:r>
          </a:p>
          <a:p>
            <a:endParaRPr lang="en-AU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002562B-EBDC-FF39-862D-B32646292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0" r="66930"/>
          <a:stretch/>
        </p:blipFill>
        <p:spPr bwMode="auto">
          <a:xfrm>
            <a:off x="1071465" y="3650728"/>
            <a:ext cx="3809231" cy="314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C0B4B23-A3A4-F80D-C7CD-68804963D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7" r="66334"/>
          <a:stretch/>
        </p:blipFill>
        <p:spPr bwMode="auto">
          <a:xfrm>
            <a:off x="6365330" y="3650728"/>
            <a:ext cx="3809230" cy="30847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9E812D-6FDB-BAF9-6144-0E3AED902F3B}"/>
              </a:ext>
            </a:extLst>
          </p:cNvPr>
          <p:cNvSpPr txBox="1"/>
          <p:nvPr/>
        </p:nvSpPr>
        <p:spPr>
          <a:xfrm>
            <a:off x="10174560" y="5809891"/>
            <a:ext cx="161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between 2 points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305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4384-D8E5-E3FB-7471-784378A6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Vibration Removal using Stabilization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06358-492F-29FE-9E96-95C2436EF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</a:t>
            </a:r>
          </a:p>
          <a:p>
            <a:pPr lvl="1"/>
            <a:r>
              <a:rPr lang="en-US" dirty="0"/>
              <a:t> Alter the entire video instead of finding one background point using stabilization techniques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Much more affective than previous method, previous method could work if rotation is figured out but that is a lot of hassle and I’m not sure how to do that yet</a:t>
            </a:r>
          </a:p>
          <a:p>
            <a:pPr lvl="1"/>
            <a:r>
              <a:rPr lang="en-US" dirty="0"/>
              <a:t>This method is easy to implement, and results so far have been promising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Next slides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489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37C4-2B4F-0A80-CFDB-FC6CAF50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2637-9DC5-1BB5-00FE-6E7882647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619"/>
            <a:ext cx="10515600" cy="15342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2 methods: remove movement of the video completely </a:t>
            </a:r>
            <a:r>
              <a:rPr lang="en-US" u="sng" dirty="0"/>
              <a:t>or</a:t>
            </a:r>
            <a:r>
              <a:rPr lang="en-US" dirty="0"/>
              <a:t> remove the vibration and create a smoother path of movement</a:t>
            </a:r>
          </a:p>
          <a:p>
            <a:r>
              <a:rPr lang="en-US" dirty="0"/>
              <a:t>The second method makes more sense for a stationary drone with slight vibration and will therefore use this method, however, below are some vibration removal results in the x and y directions</a:t>
            </a:r>
          </a:p>
          <a:p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B45B47-59B4-AFA1-6774-02D858C02ED0}"/>
              </a:ext>
            </a:extLst>
          </p:cNvPr>
          <p:cNvGrpSpPr/>
          <p:nvPr/>
        </p:nvGrpSpPr>
        <p:grpSpPr>
          <a:xfrm>
            <a:off x="1902728" y="2979757"/>
            <a:ext cx="8574772" cy="3773459"/>
            <a:chOff x="0" y="457200"/>
            <a:chExt cx="5724525" cy="3238500"/>
          </a:xfrm>
        </p:grpSpPr>
        <p:pic>
          <p:nvPicPr>
            <p:cNvPr id="1026" name="Picture 8" descr="A picture containing text, screenshot, picture frame&#10;&#10;Description automatically generated">
              <a:extLst>
                <a:ext uri="{FF2B5EF4-FFF2-40B4-BE49-F238E27FC236}">
                  <a16:creationId xmlns:a16="http://schemas.microsoft.com/office/drawing/2014/main" id="{153B4929-8370-C9F1-6E0F-39EB678C8B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7200"/>
              <a:ext cx="5724525" cy="1619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7" descr="Chart&#10;&#10;Description automatically generated">
              <a:extLst>
                <a:ext uri="{FF2B5EF4-FFF2-40B4-BE49-F238E27FC236}">
                  <a16:creationId xmlns:a16="http://schemas.microsoft.com/office/drawing/2014/main" id="{B6D990FE-B2AB-EF68-8D19-A8212533A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076450"/>
              <a:ext cx="5724525" cy="1619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A61409F-5EBB-7442-7EE8-85DED01EC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213149-880B-AB61-FE0B-4BEA55346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222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549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Research Progress</vt:lpstr>
      <vt:lpstr>Stereo Depth Estimation</vt:lpstr>
      <vt:lpstr>Example of Depth Estimation</vt:lpstr>
      <vt:lpstr>Point Vibration Removal using Camera Pose</vt:lpstr>
      <vt:lpstr>Results</vt:lpstr>
      <vt:lpstr>Results</vt:lpstr>
      <vt:lpstr>Results</vt:lpstr>
      <vt:lpstr>Video Vibration Removal using Stabilization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Sean Oldenburger</dc:creator>
  <cp:lastModifiedBy>Sean Oldenburger</cp:lastModifiedBy>
  <cp:revision>2</cp:revision>
  <dcterms:created xsi:type="dcterms:W3CDTF">2022-08-01T06:06:32Z</dcterms:created>
  <dcterms:modified xsi:type="dcterms:W3CDTF">2022-08-01T08:52:48Z</dcterms:modified>
</cp:coreProperties>
</file>