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2" r:id="rId6"/>
    <p:sldId id="266" r:id="rId7"/>
    <p:sldId id="267" r:id="rId8"/>
    <p:sldId id="271" r:id="rId9"/>
    <p:sldId id="261" r:id="rId10"/>
    <p:sldId id="272" r:id="rId11"/>
    <p:sldId id="276" r:id="rId12"/>
    <p:sldId id="301" r:id="rId13"/>
    <p:sldId id="283" r:id="rId14"/>
    <p:sldId id="284" r:id="rId15"/>
    <p:sldId id="282" r:id="rId16"/>
    <p:sldId id="285" r:id="rId17"/>
    <p:sldId id="287" r:id="rId18"/>
    <p:sldId id="280" r:id="rId19"/>
    <p:sldId id="293" r:id="rId20"/>
    <p:sldId id="296" r:id="rId21"/>
    <p:sldId id="297" r:id="rId22"/>
    <p:sldId id="298" r:id="rId23"/>
    <p:sldId id="292" r:id="rId24"/>
    <p:sldId id="299" r:id="rId25"/>
    <p:sldId id="300" r:id="rId26"/>
    <p:sldId id="259" r:id="rId27"/>
  </p:sldIdLst>
  <p:sldSz cx="10688320" cy="7562850"/>
  <p:notesSz cx="6858000" cy="9144000"/>
  <p:defaultTextStyle>
    <a:defPPr>
      <a:defRPr lang="zh-CN"/>
    </a:defPPr>
    <a:lvl1pPr marL="0" algn="l" defTabSz="5213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5213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670" algn="l" defTabSz="5213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005" algn="l" defTabSz="5213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5213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310" algn="l" defTabSz="5213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45" algn="l" defTabSz="5213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9980" algn="l" defTabSz="5213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315" algn="l" defTabSz="5213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D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230" autoAdjust="0"/>
  </p:normalViewPr>
  <p:slideViewPr>
    <p:cSldViewPr snapToGrid="0" snapToObjects="1">
      <p:cViewPr>
        <p:scale>
          <a:sx n="100" d="100"/>
          <a:sy n="100" d="100"/>
        </p:scale>
        <p:origin x="-2912" y="-632"/>
      </p:cViewPr>
      <p:guideLst>
        <p:guide orient="horz" pos="2382"/>
        <p:guide pos="33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8260" y="1143000"/>
            <a:ext cx="436148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在水很深的地方游玩，但心情就很火热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1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747280" cy="759784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825500" y="2628900"/>
            <a:ext cx="7569200" cy="7239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6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/>
          </a:p>
        </p:txBody>
      </p:sp>
      <p:sp>
        <p:nvSpPr>
          <p:cNvPr id="10" name="内容占位符 8"/>
          <p:cNvSpPr>
            <a:spLocks noGrp="1"/>
          </p:cNvSpPr>
          <p:nvPr>
            <p:ph sz="quarter" idx="11"/>
          </p:nvPr>
        </p:nvSpPr>
        <p:spPr>
          <a:xfrm>
            <a:off x="825500" y="3454400"/>
            <a:ext cx="7569200" cy="431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904355"/>
            <a:ext cx="2316480" cy="693420"/>
          </a:xfrm>
          <a:prstGeom prst="rect">
            <a:avLst/>
          </a:prstGeom>
        </p:spPr>
      </p:pic>
      <p:pic>
        <p:nvPicPr>
          <p:cNvPr id="4" name="图片 3" descr="未标题-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" y="387507"/>
            <a:ext cx="2142660" cy="11637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457200" y="660400"/>
            <a:ext cx="8877300" cy="571500"/>
          </a:xfrm>
          <a:prstGeom prst="rect">
            <a:avLst/>
          </a:prstGeom>
        </p:spPr>
        <p:txBody>
          <a:bodyPr vert="horz"/>
          <a:lstStyle>
            <a:lvl1pPr>
              <a:def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/>
          </a:p>
        </p:txBody>
      </p:sp>
      <p:sp>
        <p:nvSpPr>
          <p:cNvPr id="10" name="内容占位符 8"/>
          <p:cNvSpPr>
            <a:spLocks noGrp="1"/>
          </p:cNvSpPr>
          <p:nvPr>
            <p:ph sz="quarter" idx="11"/>
          </p:nvPr>
        </p:nvSpPr>
        <p:spPr>
          <a:xfrm>
            <a:off x="457200" y="1562100"/>
            <a:ext cx="9702800" cy="5638800"/>
          </a:xfrm>
          <a:prstGeom prst="rect">
            <a:avLst/>
          </a:prstGeom>
        </p:spPr>
        <p:txBody>
          <a:bodyPr vert="horz"/>
          <a:lstStyle>
            <a:lvl1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0688638" cy="7562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" name="图片 9" descr="2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66" y="5803900"/>
            <a:ext cx="2257741" cy="1315212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600200" y="3289300"/>
            <a:ext cx="5219700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</a:t>
            </a:r>
            <a:r>
              <a:rPr kumimoji="1"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kumimoji="1"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060" y="433070"/>
            <a:ext cx="2743200" cy="8210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2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558800"/>
            <a:ext cx="8669387" cy="66977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56015" y="558800"/>
            <a:ext cx="1819910" cy="5448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133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521335" rtl="0" eaLnBrk="1" latinLnBrk="0" hangingPunct="1">
        <a:spcBef>
          <a:spcPct val="20000"/>
        </a:spcBef>
        <a:buFont typeface="Arial" panose="020B0604020202020204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090" indent="-325755" algn="l" defTabSz="521335" rtl="0" eaLnBrk="1" latinLnBrk="0" hangingPunct="1">
        <a:spcBef>
          <a:spcPct val="20000"/>
        </a:spcBef>
        <a:buFont typeface="Arial" panose="020B0604020202020204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521335" rtl="0" eaLnBrk="1" latinLnBrk="0" hangingPunct="1">
        <a:spcBef>
          <a:spcPct val="20000"/>
        </a:spcBef>
        <a:buFont typeface="Arial" panose="020B0604020202020204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990" indent="-260985" algn="l" defTabSz="521335" rtl="0" eaLnBrk="1" latinLnBrk="0" hangingPunct="1">
        <a:spcBef>
          <a:spcPct val="20000"/>
        </a:spcBef>
        <a:buFont typeface="Arial" panose="020B0604020202020204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325" indent="-260985" algn="l" defTabSz="521335" rtl="0" eaLnBrk="1" latinLnBrk="0" hangingPunct="1">
        <a:spcBef>
          <a:spcPct val="20000"/>
        </a:spcBef>
        <a:buFont typeface="Arial" panose="020B0604020202020204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660" indent="-260985" algn="l" defTabSz="52133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52133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965" indent="-260985" algn="l" defTabSz="52133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300" indent="-260985" algn="l" defTabSz="521335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213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5213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670" algn="l" defTabSz="5213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005" algn="l" defTabSz="5213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5213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310" algn="l" defTabSz="5213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45" algn="l" defTabSz="5213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980" algn="l" defTabSz="5213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315" algn="l" defTabSz="5213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zh-CN" dirty="0"/>
              <a:t>    </a:t>
            </a:r>
            <a:r>
              <a:rPr kumimoji="1" lang="zh-CN" altLang="en-US" dirty="0"/>
              <a:t>静态容灾系统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 dirty="0"/>
              <a:t>		               </a:t>
            </a:r>
            <a:r>
              <a:rPr kumimoji="1" lang="en-US" altLang="zh-CN" dirty="0">
                <a:sym typeface="+mn-ea"/>
              </a:rPr>
              <a:t> --</a:t>
            </a:r>
            <a:r>
              <a:rPr kumimoji="1" lang="zh-CN" altLang="en-US" dirty="0">
                <a:sym typeface="+mn-ea"/>
              </a:rPr>
              <a:t>运维的</a:t>
            </a:r>
            <a:r>
              <a:rPr kumimoji="1" lang="en-US" altLang="zh-CN" dirty="0">
                <a:sym typeface="+mn-ea"/>
              </a:rPr>
              <a:t>nginx</a:t>
            </a:r>
            <a:r>
              <a:rPr kumimoji="1" lang="zh-CN" altLang="en-US" dirty="0">
                <a:sym typeface="+mn-ea"/>
              </a:rPr>
              <a:t>设计之路</a:t>
            </a:r>
            <a:endParaRPr kumimoji="1" lang="zh-CN" altLang="en-US" dirty="0"/>
          </a:p>
          <a:p>
            <a:r>
              <a:rPr kumimoji="1" lang="en-US" altLang="zh-CN" dirty="0"/>
              <a:t>	                             </a:t>
            </a:r>
            <a:endParaRPr kumimoji="1" lang="en-US" altLang="zh-CN" dirty="0"/>
          </a:p>
          <a:p>
            <a:r>
              <a:rPr kumimoji="1" lang="en-US" altLang="zh-CN" dirty="0"/>
              <a:t>                                         </a:t>
            </a:r>
            <a:r>
              <a:rPr kumimoji="1" lang="zh-CN" altLang="en-US" dirty="0"/>
              <a:t>折</a:t>
            </a:r>
            <a:r>
              <a:rPr kumimoji="1" lang="en-US" altLang="zh-CN" dirty="0"/>
              <a:t>800</a:t>
            </a:r>
            <a:r>
              <a:rPr kumimoji="1" lang="zh-CN" altLang="en-US" dirty="0"/>
              <a:t>运维团队：</a:t>
            </a:r>
            <a:r>
              <a:rPr kumimoji="1" lang="en-US" altLang="zh-CN" dirty="0">
                <a:sym typeface="+mn-ea"/>
              </a:rPr>
              <a:t> </a:t>
            </a:r>
            <a:r>
              <a:rPr kumimoji="1" lang="zh-CN" altLang="en-US" dirty="0">
                <a:sym typeface="+mn-ea"/>
              </a:rPr>
              <a:t>王力</a:t>
            </a:r>
            <a:endParaRPr kumimoji="1" lang="zh-CN" altLang="en-US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>
                <a:sym typeface="+mn-ea"/>
              </a:rPr>
              <a:t>回到原点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技术方案：临场发挥，思路不清。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实际应用 </a:t>
            </a:r>
            <a:r>
              <a:rPr kumimoji="1" lang="en-US" altLang="zh-CN">
                <a:sym typeface="+mn-ea"/>
              </a:rPr>
              <a:t>:  </a:t>
            </a:r>
            <a:r>
              <a:rPr kumimoji="1" lang="zh-CN" altLang="en-US">
                <a:sym typeface="+mn-ea"/>
              </a:rPr>
              <a:t>欠缺智能，手忙脚乱。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重新出发，寻找真正的救命稻草</a:t>
            </a:r>
            <a:r>
              <a:rPr kumimoji="1" lang="en-US" altLang="zh-CN">
                <a:sym typeface="+mn-ea"/>
              </a:rPr>
              <a:t>,</a:t>
            </a:r>
            <a:r>
              <a:rPr kumimoji="1" lang="zh-CN" altLang="en-US">
                <a:sym typeface="+mn-ea"/>
              </a:rPr>
              <a:t>确认你真实要达到的效果、</a:t>
            </a:r>
            <a:endParaRPr kumimoji="1" lang="zh-CN" altLang="en-US"/>
          </a:p>
          <a:p>
            <a:r>
              <a:rPr kumimoji="1" lang="zh-CN" altLang="en-US"/>
              <a:t>回归最原始的想法：</a:t>
            </a:r>
            <a:endParaRPr kumimoji="1" lang="zh-CN" altLang="en-US"/>
          </a:p>
          <a:p>
            <a:r>
              <a:rPr kumimoji="1" lang="zh-CN" altLang="en-US"/>
              <a:t>       </a:t>
            </a:r>
            <a:endParaRPr kumimoji="1" lang="zh-CN" altLang="en-US"/>
          </a:p>
          <a:p>
            <a:endParaRPr kumimoji="1" lang="zh-CN" altLang="en-US"/>
          </a:p>
        </p:txBody>
      </p:sp>
      <p:pic>
        <p:nvPicPr>
          <p:cNvPr id="6" name="图片 5" descr="未命名文件 (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3435985"/>
            <a:ext cx="10525760" cy="2994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刨根问底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因此这个系统需要的功能如下：</a:t>
            </a:r>
            <a:endParaRPr kumimoji="1" lang="zh-CN" altLang="en-US" dirty="0"/>
          </a:p>
          <a:p>
            <a:r>
              <a:rPr kumimoji="1" lang="en-US" altLang="zh-CN" dirty="0"/>
              <a:t>1  </a:t>
            </a:r>
            <a:r>
              <a:rPr kumimoji="1" lang="zh-CN" altLang="en-US" dirty="0"/>
              <a:t>动态配置，后台配置容灾的条件，且不需要重启任何服务</a:t>
            </a:r>
            <a:endParaRPr kumimoji="1" lang="zh-CN" altLang="en-US" dirty="0"/>
          </a:p>
          <a:p>
            <a:r>
              <a:rPr kumimoji="1" lang="en-US" altLang="zh-CN" dirty="0"/>
              <a:t>2  </a:t>
            </a:r>
            <a:r>
              <a:rPr kumimoji="1" lang="zh-CN" altLang="en-US" dirty="0"/>
              <a:t>智能感应，实时感应服务的情况，智能的启动和</a:t>
            </a:r>
            <a:r>
              <a:rPr kumimoji="1" lang="zh-CN" altLang="en-US" dirty="0">
                <a:sym typeface="+mn-ea"/>
              </a:rPr>
              <a:t>恢复容灾</a:t>
            </a:r>
            <a:endParaRPr kumimoji="1" lang="zh-CN" altLang="en-US" dirty="0">
              <a:sym typeface="+mn-ea"/>
            </a:endParaRPr>
          </a:p>
          <a:p>
            <a:r>
              <a:rPr kumimoji="1" lang="en-US" altLang="zh-CN" dirty="0">
                <a:sym typeface="+mn-ea"/>
              </a:rPr>
              <a:t>3  </a:t>
            </a:r>
            <a:r>
              <a:rPr kumimoji="1" lang="zh-CN" altLang="en-US" dirty="0">
                <a:sym typeface="+mn-ea"/>
              </a:rPr>
              <a:t>热点数据，容灾系统不是空壳子，必须拥有业务热点数据</a:t>
            </a:r>
            <a:endParaRPr kumimoji="1" lang="zh-CN" altLang="en-US" dirty="0">
              <a:sym typeface="+mn-ea"/>
            </a:endParaRPr>
          </a:p>
          <a:p>
            <a:r>
              <a:rPr kumimoji="1" lang="en-US" altLang="zh-CN" dirty="0">
                <a:sym typeface="+mn-ea"/>
              </a:rPr>
              <a:t>4  </a:t>
            </a:r>
            <a:r>
              <a:rPr kumimoji="1" lang="zh-CN" altLang="en-US" dirty="0">
                <a:sym typeface="+mn-ea"/>
              </a:rPr>
              <a:t>双机部署，具备多机房的数据源，确保可以支撑异地容灾</a:t>
            </a:r>
            <a:endParaRPr kumimoji="1" lang="zh-CN" altLang="en-US" dirty="0">
              <a:sym typeface="+mn-ea"/>
            </a:endParaRPr>
          </a:p>
          <a:p>
            <a:r>
              <a:rPr kumimoji="1" lang="en-US" altLang="zh-CN" dirty="0">
                <a:sym typeface="+mn-ea"/>
              </a:rPr>
              <a:t>5  </a:t>
            </a:r>
            <a:r>
              <a:rPr kumimoji="1" lang="zh-CN" altLang="en-US" dirty="0">
                <a:sym typeface="+mn-ea"/>
              </a:rPr>
              <a:t>业务透明，不需要</a:t>
            </a:r>
            <a:r>
              <a:rPr kumimoji="1" lang="en-US" altLang="zh-CN" dirty="0">
                <a:sym typeface="+mn-ea"/>
              </a:rPr>
              <a:t>web</a:t>
            </a:r>
            <a:r>
              <a:rPr kumimoji="1" lang="zh-CN" altLang="en-US" dirty="0">
                <a:sym typeface="+mn-ea"/>
              </a:rPr>
              <a:t>服务参与，不影响服务的响应能力</a:t>
            </a:r>
            <a:endParaRPr kumimoji="1" lang="zh-CN" altLang="en-US" dirty="0">
              <a:sym typeface="+mn-ea"/>
            </a:endParaRPr>
          </a:p>
          <a:p>
            <a:r>
              <a:rPr kumimoji="1" lang="en-US" altLang="zh-CN" dirty="0">
                <a:sym typeface="+mn-ea"/>
              </a:rPr>
              <a:t>6  </a:t>
            </a:r>
            <a:r>
              <a:rPr kumimoji="1" lang="zh-CN" altLang="en-US" dirty="0">
                <a:sym typeface="+mn-ea"/>
              </a:rPr>
              <a:t>持续维护，确保新业务接入容灾，且不需要人力专门维护</a:t>
            </a:r>
            <a:endParaRPr kumimoji="1" lang="zh-CN" altLang="en-US" dirty="0">
              <a:sym typeface="+mn-ea"/>
            </a:endParaRPr>
          </a:p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     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  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技术选型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 这些功能的实现几乎都指向了</a:t>
            </a:r>
            <a:r>
              <a:rPr kumimoji="1" lang="en-US" altLang="zh-CN" dirty="0">
                <a:sym typeface="+mn-ea"/>
              </a:rPr>
              <a:t>Nginx+Lua</a:t>
            </a:r>
            <a:r>
              <a:rPr kumimoji="1" lang="zh-CN" altLang="en-US" dirty="0">
                <a:sym typeface="+mn-ea"/>
              </a:rPr>
              <a:t>（开源</a:t>
            </a:r>
            <a:r>
              <a:rPr kumimoji="1" lang="zh-CN" altLang="en-US">
                <a:sym typeface="+mn-ea"/>
              </a:rPr>
              <a:t>项目openresty</a:t>
            </a:r>
            <a:r>
              <a:rPr kumimoji="1" lang="zh-CN" altLang="en-US" dirty="0">
                <a:sym typeface="+mn-ea"/>
              </a:rPr>
              <a:t>）</a:t>
            </a:r>
            <a:endParaRPr kumimoji="1" lang="en-US" altLang="zh-CN" dirty="0">
              <a:sym typeface="+mn-ea"/>
            </a:endParaRPr>
          </a:p>
          <a:p>
            <a:r>
              <a:rPr kumimoji="1" lang="en-US" altLang="zh-CN" dirty="0">
                <a:sym typeface="+mn-ea"/>
              </a:rPr>
              <a:t> Nginx+Lua</a:t>
            </a:r>
            <a:r>
              <a:rPr kumimoji="1" lang="zh-CN" altLang="en-US" dirty="0">
                <a:sym typeface="+mn-ea"/>
              </a:rPr>
              <a:t>支持：         </a:t>
            </a:r>
            <a:endParaRPr kumimoji="1" lang="zh-CN" altLang="en-US" dirty="0"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      vanilla</a:t>
            </a:r>
            <a:r>
              <a:rPr kumimoji="1" lang="en-US" altLang="zh-CN" dirty="0">
                <a:sym typeface="+mn-ea"/>
              </a:rPr>
              <a:t>   </a:t>
            </a:r>
            <a:r>
              <a:rPr kumimoji="1" lang="zh-CN" altLang="en-US" dirty="0">
                <a:sym typeface="+mn-ea"/>
              </a:rPr>
              <a:t>ngx.shared.DICT</a:t>
            </a:r>
            <a:r>
              <a:rPr kumimoji="1" lang="en-US" altLang="zh-CN" dirty="0">
                <a:sym typeface="+mn-ea"/>
              </a:rPr>
              <a:t>   </a:t>
            </a:r>
            <a:r>
              <a:rPr kumimoji="1" lang="zh-CN" altLang="en-US" dirty="0">
                <a:sym typeface="+mn-ea"/>
              </a:rPr>
              <a:t>提供后台管理共享内存和动态配置</a:t>
            </a:r>
            <a:endParaRPr kumimoji="1" lang="zh-CN" altLang="en-US" dirty="0"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      </a:t>
            </a:r>
            <a:r>
              <a:rPr kumimoji="1" lang="en-US" altLang="zh-CN" dirty="0">
                <a:sym typeface="+mn-ea"/>
              </a:rPr>
              <a:t>v</a:t>
            </a:r>
            <a:r>
              <a:rPr kumimoji="1" lang="zh-CN" altLang="en-US" dirty="0">
                <a:sym typeface="+mn-ea"/>
              </a:rPr>
              <a:t>ery</a:t>
            </a:r>
            <a:r>
              <a:rPr kumimoji="1" lang="en-US" altLang="zh-CN" dirty="0">
                <a:sym typeface="+mn-ea"/>
              </a:rPr>
              <a:t>n</a:t>
            </a:r>
            <a:r>
              <a:rPr kumimoji="1" lang="zh-CN" altLang="en-US" dirty="0">
                <a:sym typeface="+mn-ea"/>
              </a:rPr>
              <a:t>ginx                实时感应</a:t>
            </a:r>
            <a:r>
              <a:rPr kumimoji="1" lang="en-US" altLang="zh-CN" dirty="0">
                <a:sym typeface="+mn-ea"/>
              </a:rPr>
              <a:t>url</a:t>
            </a:r>
            <a:r>
              <a:rPr kumimoji="1" lang="zh-CN" altLang="en-US" dirty="0">
                <a:sym typeface="+mn-ea"/>
              </a:rPr>
              <a:t>响应能力，提供智能感应</a:t>
            </a:r>
            <a:endParaRPr kumimoji="1" lang="zh-CN" altLang="en-US" dirty="0"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      </a:t>
            </a:r>
            <a:r>
              <a:rPr kumimoji="1" lang="en-US" altLang="zh-CN" dirty="0">
                <a:sym typeface="+mn-ea"/>
              </a:rPr>
              <a:t>nginx_proxy_cache  </a:t>
            </a:r>
            <a:r>
              <a:rPr kumimoji="1" lang="zh-CN" altLang="en-US" dirty="0">
                <a:sym typeface="+mn-ea"/>
              </a:rPr>
              <a:t>缓存容灾数据，提供热点数据</a:t>
            </a:r>
            <a:r>
              <a:rPr kumimoji="1" lang="en-US" altLang="zh-CN" dirty="0">
                <a:sym typeface="+mn-ea"/>
              </a:rPr>
              <a:t> </a:t>
            </a:r>
            <a:endParaRPr kumimoji="1" lang="en-US" altLang="zh-CN" dirty="0">
              <a:sym typeface="+mn-ea"/>
            </a:endParaRPr>
          </a:p>
          <a:p>
            <a:r>
              <a:rPr kumimoji="1" lang="en-US" altLang="zh-CN" dirty="0">
                <a:sym typeface="+mn-ea"/>
              </a:rPr>
              <a:t>      url hash +map         </a:t>
            </a:r>
            <a:r>
              <a:rPr kumimoji="1" lang="zh-CN" altLang="en-US" dirty="0">
                <a:sym typeface="+mn-ea"/>
              </a:rPr>
              <a:t>双缓存链路，   提供双机部署</a:t>
            </a:r>
            <a:endParaRPr kumimoji="1" lang="en-US" altLang="zh-CN" dirty="0">
              <a:sym typeface="+mn-ea"/>
            </a:endParaRPr>
          </a:p>
          <a:p>
            <a:r>
              <a:rPr kumimoji="1" lang="zh-CN" altLang="en-US" dirty="0">
                <a:sym typeface="+mn-ea"/>
              </a:rPr>
              <a:t>      ngx.timer.every        定时获取需要支持容灾的服务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      lua-resty-mysql       将基础信息存放在数据库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      lua-resty-http          模拟爬虫访问</a:t>
            </a:r>
            <a:r>
              <a:rPr kumimoji="1" lang="en-US" altLang="zh-CN" dirty="0">
                <a:sym typeface="+mn-ea"/>
              </a:rPr>
              <a:t>nginx</a:t>
            </a:r>
            <a:r>
              <a:rPr kumimoji="1" lang="zh-CN" altLang="en-US" dirty="0">
                <a:sym typeface="+mn-ea"/>
              </a:rPr>
              <a:t> </a:t>
            </a:r>
            <a:endParaRPr kumimoji="1" lang="zh-CN" altLang="en-US" dirty="0">
              <a:sym typeface="+mn-ea"/>
            </a:endParaRPr>
          </a:p>
          <a:p>
            <a:pPr marL="0" indent="0">
              <a:buNone/>
            </a:pPr>
            <a:r>
              <a:rPr kumimoji="1" lang="zh-CN" altLang="en-US" dirty="0"/>
              <a:t>         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就它了</a:t>
            </a:r>
            <a:endParaRPr kumimoji="1" lang="zh-CN" altLang="en-US"/>
          </a:p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sz="1400">
                <a:sym typeface="+mn-ea"/>
              </a:rPr>
              <a:t>Nginx</a:t>
            </a:r>
            <a:r>
              <a:rPr kumimoji="1" lang="zh-CN" altLang="en-US" sz="1400">
                <a:sym typeface="+mn-ea"/>
              </a:rPr>
              <a:t>流程图：</a:t>
            </a:r>
            <a:endParaRPr kumimoji="1" lang="zh-CN" altLang="en-US" sz="1400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</a:t>
            </a:r>
            <a:endParaRPr kumimoji="1" lang="zh-CN" altLang="en-US"/>
          </a:p>
        </p:txBody>
      </p:sp>
      <p:pic>
        <p:nvPicPr>
          <p:cNvPr id="4" name="图片 3" descr="http服务动态注册服务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11070"/>
            <a:ext cx="10058400" cy="53200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反转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en-US" altLang="zh-CN" dirty="0"/>
              <a:t>nginx</a:t>
            </a:r>
            <a:r>
              <a:rPr kumimoji="1" lang="zh-CN" altLang="en-US" dirty="0"/>
              <a:t>太臃肿？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如果一个系统需要在</a:t>
            </a:r>
            <a:r>
              <a:rPr kumimoji="1" lang="en-US" altLang="zh-CN" dirty="0">
                <a:sym typeface="+mn-ea"/>
              </a:rPr>
              <a:t>nginx</a:t>
            </a:r>
            <a:r>
              <a:rPr kumimoji="1" lang="zh-CN" altLang="en-US" dirty="0">
                <a:sym typeface="+mn-ea"/>
              </a:rPr>
              <a:t>加入这么多功能，那么在来几个系统呢？</a:t>
            </a:r>
            <a:endParaRPr kumimoji="1" lang="zh-CN" altLang="en-US" dirty="0"/>
          </a:p>
          <a:p>
            <a:r>
              <a:rPr kumimoji="1" lang="zh-CN" altLang="en-US" dirty="0"/>
              <a:t>反向代理的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上，代码轻量化，所以草图就草草结束。</a:t>
            </a:r>
            <a:endParaRPr kumimoji="1" lang="zh-CN" altLang="en-US" dirty="0"/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 </a:t>
            </a:r>
            <a:endParaRPr kumimoji="1" lang="zh-CN" altLang="en-US" dirty="0"/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</a:t>
            </a:r>
            <a:endParaRPr kumimoji="1" lang="zh-CN" altLang="en-US"/>
          </a:p>
        </p:txBody>
      </p:sp>
      <p:pic>
        <p:nvPicPr>
          <p:cNvPr id="4" name="图片 3" descr="未命名文件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2868295"/>
            <a:ext cx="7266940" cy="4621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重构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组件剥离</a:t>
            </a:r>
            <a:endParaRPr kumimoji="1" lang="zh-CN" altLang="en-US" dirty="0"/>
          </a:p>
          <a:p>
            <a:r>
              <a:rPr kumimoji="1" lang="zh-CN" altLang="en-US"/>
              <a:t>           </a:t>
            </a:r>
            <a:endParaRPr kumimoji="1" lang="zh-CN" altLang="en-US"/>
          </a:p>
        </p:txBody>
      </p:sp>
      <p:pic>
        <p:nvPicPr>
          <p:cNvPr id="5" name="图片 4" descr="未命名文件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2038985"/>
            <a:ext cx="8801735" cy="5554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重构后的好处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94640" y="1524000"/>
            <a:ext cx="9100820" cy="395478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    1 </a:t>
            </a:r>
            <a:r>
              <a:rPr kumimoji="1" lang="zh-CN" altLang="en-US"/>
              <a:t>轻量化， </a:t>
            </a:r>
            <a:r>
              <a:rPr kumimoji="1" lang="en-US" altLang="zh-CN"/>
              <a:t>137</a:t>
            </a:r>
            <a:r>
              <a:rPr kumimoji="1" lang="zh-CN" altLang="en-US"/>
              <a:t>行</a:t>
            </a:r>
            <a:r>
              <a:rPr kumimoji="1" lang="en-US" altLang="zh-CN">
                <a:sym typeface="+mn-ea"/>
              </a:rPr>
              <a:t>nginx</a:t>
            </a:r>
            <a:r>
              <a:rPr kumimoji="1" lang="zh-CN" altLang="en-US">
                <a:sym typeface="+mn-ea"/>
              </a:rPr>
              <a:t>代码</a:t>
            </a:r>
            <a:r>
              <a:rPr kumimoji="1" lang="zh-CN" altLang="en-US"/>
              <a:t>，研发运维都能轻松看懂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 </a:t>
            </a:r>
            <a:r>
              <a:rPr kumimoji="1" lang="en-US" altLang="zh-CN"/>
              <a:t>2 </a:t>
            </a:r>
            <a:r>
              <a:rPr kumimoji="1" lang="zh-CN" altLang="en-US"/>
              <a:t>易维护，</a:t>
            </a:r>
            <a:r>
              <a:rPr kumimoji="1" lang="zh-CN" altLang="en-US">
                <a:sym typeface="+mn-ea"/>
              </a:rPr>
              <a:t> 系统流程非常简洁，出现问题轻松各个击破</a:t>
            </a:r>
            <a:endParaRPr kumimoji="1" lang="zh-CN" altLang="en-US">
              <a:sym typeface="+mn-ea"/>
            </a:endParaRPr>
          </a:p>
          <a:p>
            <a:pPr marL="0" indent="0">
              <a:buNone/>
            </a:pPr>
            <a:r>
              <a:rPr kumimoji="1" lang="zh-CN" altLang="en-US"/>
              <a:t>    </a:t>
            </a:r>
            <a:r>
              <a:rPr kumimoji="1" lang="en-US" altLang="zh-CN"/>
              <a:t>3 </a:t>
            </a:r>
            <a:r>
              <a:rPr kumimoji="1" lang="zh-CN" altLang="en-US"/>
              <a:t>低成本， 利于已经存在的</a:t>
            </a:r>
            <a:r>
              <a:rPr kumimoji="1" lang="en-US" altLang="zh-CN"/>
              <a:t>flume kafka</a:t>
            </a:r>
            <a:r>
              <a:rPr kumimoji="1" lang="zh-CN" altLang="en-US"/>
              <a:t>业务集群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 </a:t>
            </a:r>
            <a:r>
              <a:rPr kumimoji="1" lang="en-US" altLang="zh-CN"/>
              <a:t>4 </a:t>
            </a:r>
            <a:r>
              <a:rPr kumimoji="1" lang="zh-CN" altLang="en-US"/>
              <a:t>高性能， 实时计算的大部分服务迁移到外部，减少</a:t>
            </a:r>
            <a:r>
              <a:rPr kumimoji="1" lang="en-US" altLang="zh-CN"/>
              <a:t>nginx</a:t>
            </a:r>
            <a:r>
              <a:rPr kumimoji="1" lang="zh-CN" altLang="en-US"/>
              <a:t>的计算时间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锦上添花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52095" y="1432560"/>
            <a:ext cx="9082405" cy="509016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   </a:t>
            </a:r>
            <a:r>
              <a:rPr kumimoji="1" lang="zh-CN" altLang="en-US"/>
              <a:t>如何双机房部署？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机房断电，断网， 新机房如何快速提供访问？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</a:t>
            </a:r>
            <a:r>
              <a:rPr kumimoji="1" lang="en-US" altLang="zh-CN"/>
              <a:t>So easy!   </a:t>
            </a:r>
            <a:r>
              <a:rPr kumimoji="1" lang="zh-CN" altLang="en-US"/>
              <a:t>新机房只需要几台机器，就已经拥有</a:t>
            </a:r>
            <a:r>
              <a:rPr kumimoji="1" lang="en-US" altLang="zh-CN"/>
              <a:t>90%</a:t>
            </a:r>
            <a:r>
              <a:rPr kumimoji="1" lang="zh-CN" altLang="en-US"/>
              <a:t>的功能，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至于购物车，订单系统就不是这个系统的范畴了。      </a:t>
            </a:r>
            <a:endParaRPr kumimoji="1" lang="zh-CN" altLang="en-US"/>
          </a:p>
        </p:txBody>
      </p:sp>
      <p:pic>
        <p:nvPicPr>
          <p:cNvPr id="5" name="图片 4" descr="未命名文件 (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651760"/>
            <a:ext cx="9612630" cy="5130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锦上添花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52095" y="1432560"/>
            <a:ext cx="9082405" cy="509016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    </a:t>
            </a:r>
            <a:r>
              <a:rPr kumimoji="1" lang="zh-CN" altLang="en-US"/>
              <a:t>如何确保可</a:t>
            </a:r>
            <a:r>
              <a:rPr kumimoji="1" lang="zh-CN" altLang="en-US" dirty="0">
                <a:sym typeface="+mn-ea"/>
              </a:rPr>
              <a:t>持续维护？</a:t>
            </a:r>
            <a:endParaRPr kumimoji="1" lang="zh-CN" altLang="en-US" dirty="0">
              <a:sym typeface="+mn-ea"/>
            </a:endParaRPr>
          </a:p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    </a:t>
            </a:r>
            <a:r>
              <a:rPr kumimoji="1" lang="zh-CN" altLang="en-US"/>
              <a:t>新业务不断的加入， </a:t>
            </a:r>
            <a:r>
              <a:rPr kumimoji="1" lang="en-US" altLang="zh-CN"/>
              <a:t>url</a:t>
            </a:r>
            <a:r>
              <a:rPr kumimoji="1" lang="zh-CN" altLang="en-US"/>
              <a:t>可能持续在变化，如何应对查漏补缺？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 </a:t>
            </a:r>
            <a:r>
              <a:rPr kumimoji="1" lang="en-US" altLang="zh-CN">
                <a:sym typeface="+mn-ea"/>
              </a:rPr>
              <a:t>So easy</a:t>
            </a:r>
            <a:r>
              <a:rPr kumimoji="1" lang="zh-CN" altLang="en-US">
                <a:sym typeface="+mn-ea"/>
              </a:rPr>
              <a:t>！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   </a:t>
            </a:r>
            <a:endParaRPr kumimoji="1" lang="zh-CN" altLang="en-US"/>
          </a:p>
          <a:p>
            <a:pPr marL="0" indent="0">
              <a:buNone/>
            </a:pPr>
            <a:endParaRPr kumimoji="1" lang="zh-CN" altLang="en-US"/>
          </a:p>
        </p:txBody>
      </p:sp>
      <p:pic>
        <p:nvPicPr>
          <p:cNvPr id="7" name="图片 6" descr="未命名文件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2523490"/>
            <a:ext cx="10058400" cy="48202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锦上添花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52095" y="1432560"/>
            <a:ext cx="9082405" cy="509016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     </a:t>
            </a:r>
            <a:r>
              <a:rPr kumimoji="1" lang="zh-CN" altLang="en-US"/>
              <a:t>容灾系统如何回归？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  一个月可能才用几次的服务，如何确保容灾系统的质量是可靠的。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  </a:t>
            </a:r>
            <a:r>
              <a:rPr kumimoji="1" lang="en-US" altLang="zh-CN"/>
              <a:t>So easy!</a:t>
            </a:r>
            <a:r>
              <a:rPr kumimoji="1" lang="zh-CN" altLang="en-US"/>
              <a:t>   </a:t>
            </a:r>
            <a:endParaRPr kumimoji="1" lang="zh-CN" altLang="en-US"/>
          </a:p>
        </p:txBody>
      </p:sp>
      <p:pic>
        <p:nvPicPr>
          <p:cNvPr id="4" name="图片 3" descr="未命名文件 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2871470"/>
            <a:ext cx="10370820" cy="3192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初识静态容灾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zh-CN" altLang="en-US" dirty="0"/>
              <a:t>静态： </a:t>
            </a:r>
            <a:endParaRPr kumimoji="1" lang="zh-CN" altLang="en-US" dirty="0"/>
          </a:p>
          <a:p>
            <a:r>
              <a:rPr kumimoji="1" lang="zh-CN" altLang="en-US" dirty="0"/>
              <a:t>      简而言之 ，列表页，详情页。 网站的首页，专场，活动页，大促页面，分类，商品展示等等。逛过京东，天猫，唯品会，聚美优品等的人都应该能理解，当然还有折</a:t>
            </a:r>
            <a:r>
              <a:rPr kumimoji="1" lang="en-US" altLang="zh-CN" dirty="0"/>
              <a:t>800</a:t>
            </a:r>
            <a:r>
              <a:rPr kumimoji="1" lang="zh-CN" altLang="en-US" dirty="0"/>
              <a:t>。 </a:t>
            </a:r>
            <a:endParaRPr kumimoji="1" lang="zh-CN" altLang="en-US" dirty="0"/>
          </a:p>
          <a:p>
            <a:r>
              <a:rPr kumimoji="1" lang="zh-CN" altLang="en-US" dirty="0">
                <a:sym typeface="+mn-ea"/>
              </a:rPr>
              <a:t>      此静态非彼静态， 定制化的数据使得静态变成了动态，比如</a:t>
            </a:r>
            <a:r>
              <a:rPr kumimoji="1" lang="en-US" altLang="zh-CN" dirty="0">
                <a:sym typeface="+mn-ea"/>
              </a:rPr>
              <a:t>:</a:t>
            </a:r>
            <a:r>
              <a:rPr kumimoji="1" lang="zh-CN" altLang="en-US" dirty="0">
                <a:sym typeface="+mn-ea"/>
              </a:rPr>
              <a:t>推荐系统，</a:t>
            </a:r>
            <a:r>
              <a:rPr kumimoji="1" lang="en-US" altLang="zh-CN" dirty="0">
                <a:sym typeface="+mn-ea"/>
              </a:rPr>
              <a:t>ab</a:t>
            </a:r>
            <a:r>
              <a:rPr kumimoji="1" lang="zh-CN" altLang="en-US" dirty="0">
                <a:sym typeface="+mn-ea"/>
              </a:rPr>
              <a:t>版。</a:t>
            </a:r>
            <a:endParaRPr kumimoji="1" lang="zh-CN" altLang="en-US" dirty="0">
              <a:sym typeface="+mn-ea"/>
            </a:endParaRPr>
          </a:p>
          <a:p>
            <a:pPr marL="0" indent="0">
              <a:buNone/>
            </a:pPr>
            <a:endParaRPr kumimoji="1" lang="zh-CN" altLang="en-US" dirty="0">
              <a:sym typeface="+mn-ea"/>
            </a:endParaRPr>
          </a:p>
          <a:p>
            <a:pPr marL="0" indent="0">
              <a:buNone/>
            </a:pPr>
            <a:endParaRPr kumimoji="1" lang="zh-CN" altLang="en-US" dirty="0">
              <a:sym typeface="+mn-ea"/>
            </a:endParaRPr>
          </a:p>
          <a:p>
            <a:r>
              <a:rPr kumimoji="1" lang="zh-CN" altLang="en-US" dirty="0"/>
              <a:t>容灾：</a:t>
            </a:r>
            <a:endParaRPr kumimoji="1" lang="zh-CN" altLang="en-US" dirty="0"/>
          </a:p>
          <a:p>
            <a:r>
              <a:rPr kumimoji="1" lang="zh-CN" altLang="en-US" dirty="0"/>
              <a:t>       页面异常时，提供另外一套系统支撑服务。它可以感应到后端的死亡，报错，不稳定，甚至是偶然的小缓慢。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锦上添花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52095" y="1432560"/>
            <a:ext cx="9082405" cy="509016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    </a:t>
            </a:r>
            <a:r>
              <a:rPr kumimoji="1" lang="zh-CN" altLang="en-US"/>
              <a:t>容灾系统的数据一定是可用的吗？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 某些异常情况，</a:t>
            </a:r>
            <a:r>
              <a:rPr kumimoji="1" lang="en-US" altLang="zh-CN"/>
              <a:t>http</a:t>
            </a:r>
            <a:r>
              <a:rPr kumimoji="1" lang="zh-CN" altLang="en-US"/>
              <a:t>状态是</a:t>
            </a:r>
            <a:r>
              <a:rPr kumimoji="1" lang="en-US" altLang="zh-CN"/>
              <a:t>200</a:t>
            </a:r>
            <a:r>
              <a:rPr kumimoji="1" lang="zh-CN" altLang="en-US"/>
              <a:t>，但是数据的内容却不对，甚至为空呢？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    这会导致容灾缓存了错误的数据，如果容灾数据可以切换到某个时间点，选择一个干净的版本呢？岂不是更美妙！ </a:t>
            </a: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 添加了版本功能：</a:t>
            </a:r>
            <a:r>
              <a:rPr kumimoji="1" lang="en-US" altLang="zh-CN"/>
              <a:t>nginx</a:t>
            </a:r>
            <a:r>
              <a:rPr kumimoji="1" lang="zh-CN" altLang="en-US"/>
              <a:t>的代码从</a:t>
            </a:r>
            <a:r>
              <a:rPr kumimoji="1" lang="en-US" altLang="zh-CN"/>
              <a:t>137</a:t>
            </a:r>
            <a:r>
              <a:rPr kumimoji="1" lang="zh-CN" altLang="en-US"/>
              <a:t>行变成了</a:t>
            </a:r>
            <a:r>
              <a:rPr kumimoji="1" lang="en-US" altLang="zh-CN"/>
              <a:t>212</a:t>
            </a:r>
            <a:r>
              <a:rPr kumimoji="1" lang="zh-CN" altLang="en-US"/>
              <a:t>行，仍然很轻量。    </a:t>
            </a:r>
            <a:endParaRPr kumimoji="1" lang="zh-CN" altLang="en-US"/>
          </a:p>
          <a:p>
            <a:pPr marL="0" indent="0">
              <a:buNone/>
            </a:pP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 </a:t>
            </a:r>
            <a:endParaRPr kumimoji="1" lang="zh-CN" altLang="en-US"/>
          </a:p>
          <a:p>
            <a:pPr marL="0" indent="0">
              <a:buNone/>
            </a:pPr>
            <a:endParaRPr kumimoji="1" lang="zh-CN" altLang="en-US"/>
          </a:p>
          <a:p>
            <a:pPr marL="0" indent="0">
              <a:buNone/>
            </a:pPr>
            <a:r>
              <a:rPr kumimoji="1" lang="zh-CN" altLang="en-US"/>
              <a:t>      </a:t>
            </a:r>
            <a:endParaRPr kumimoji="1" lang="zh-CN" altLang="en-US"/>
          </a:p>
        </p:txBody>
      </p:sp>
      <p:pic>
        <p:nvPicPr>
          <p:cNvPr id="4" name="图片 3" descr="未命名文件 (1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3034030"/>
            <a:ext cx="10417810" cy="33953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浅谈容灾系统的监控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zh-CN" altLang="en-US"/>
              <a:t>任何一个系统都应该有非常精准的监控体系。怎样监控才算精准？</a:t>
            </a:r>
            <a:endParaRPr kumimoji="1" lang="zh-CN" altLang="en-US"/>
          </a:p>
          <a:p>
            <a:r>
              <a:rPr kumimoji="1" lang="en-US" altLang="zh-CN"/>
              <a:t>1  </a:t>
            </a:r>
            <a:r>
              <a:rPr kumimoji="1" lang="zh-CN" altLang="en-US"/>
              <a:t>爬取的消耗情况</a:t>
            </a:r>
            <a:endParaRPr kumimoji="1" lang="zh-CN" altLang="en-US"/>
          </a:p>
          <a:p>
            <a:r>
              <a:rPr kumimoji="1" lang="en-US" altLang="zh-CN"/>
              <a:t>2  nginx</a:t>
            </a:r>
            <a:r>
              <a:rPr kumimoji="1" lang="zh-CN" altLang="en-US"/>
              <a:t>集群每台机器的共享内存数据是以否一致</a:t>
            </a:r>
            <a:endParaRPr kumimoji="1" lang="zh-CN" altLang="en-US"/>
          </a:p>
          <a:p>
            <a:r>
              <a:rPr kumimoji="1" lang="en-US" altLang="zh-CN"/>
              <a:t>3  </a:t>
            </a:r>
            <a:r>
              <a:rPr kumimoji="1" lang="zh-CN" altLang="en-US"/>
              <a:t>后台容灾的服务列表和</a:t>
            </a:r>
            <a:r>
              <a:rPr kumimoji="1" lang="en-US" altLang="zh-CN"/>
              <a:t>nginx</a:t>
            </a:r>
            <a:r>
              <a:rPr kumimoji="1" lang="zh-CN" altLang="en-US"/>
              <a:t>的内存数据是否一致</a:t>
            </a:r>
            <a:endParaRPr kumimoji="1" lang="zh-CN" altLang="en-US"/>
          </a:p>
          <a:p>
            <a:r>
              <a:rPr kumimoji="1" lang="en-US" altLang="zh-CN"/>
              <a:t>4  </a:t>
            </a:r>
            <a:r>
              <a:rPr kumimoji="1" lang="zh-CN" altLang="en-US"/>
              <a:t>后台配置了可以容灾的</a:t>
            </a:r>
            <a:r>
              <a:rPr kumimoji="1" lang="en-US" altLang="zh-CN"/>
              <a:t>url</a:t>
            </a:r>
            <a:r>
              <a:rPr kumimoji="1" lang="zh-CN" altLang="en-US"/>
              <a:t>是否具备触发容灾的操作</a:t>
            </a:r>
            <a:endParaRPr kumimoji="1" lang="en-US" altLang="zh-CN"/>
          </a:p>
          <a:p>
            <a:r>
              <a:rPr kumimoji="1" lang="en-US" altLang="zh-CN"/>
              <a:t>5  </a:t>
            </a:r>
            <a:r>
              <a:rPr kumimoji="1" lang="zh-CN" altLang="en-US"/>
              <a:t>全链路模拟，新增一个测试</a:t>
            </a:r>
            <a:r>
              <a:rPr kumimoji="1" lang="en-US" altLang="zh-CN"/>
              <a:t>url</a:t>
            </a:r>
            <a:r>
              <a:rPr kumimoji="1" lang="zh-CN" altLang="en-US"/>
              <a:t>， 自动化的将它弄挂，检查整个流程是否正常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总结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/>
              <a:t>     </a:t>
            </a:r>
            <a:r>
              <a:rPr kumimoji="1" lang="zh-CN" altLang="en-US"/>
              <a:t>此项目中：</a:t>
            </a:r>
            <a:endParaRPr kumimoji="1" lang="zh-CN" altLang="en-US"/>
          </a:p>
          <a:p>
            <a:r>
              <a:rPr kumimoji="1" lang="zh-CN" altLang="en-US"/>
              <a:t>     架构设计，简洁明了易于维护</a:t>
            </a:r>
            <a:endParaRPr kumimoji="1" lang="zh-CN" altLang="en-US"/>
          </a:p>
          <a:p>
            <a:r>
              <a:rPr kumimoji="1" lang="zh-CN" altLang="en-US"/>
              <a:t>     技术选型，不引入新技术体系</a:t>
            </a:r>
            <a:endParaRPr kumimoji="1" lang="en-US" altLang="zh-CN"/>
          </a:p>
          <a:p>
            <a:r>
              <a:rPr kumimoji="1" lang="zh-CN" altLang="en-US"/>
              <a:t>     </a:t>
            </a:r>
            <a:r>
              <a:rPr kumimoji="1" lang="zh-CN" altLang="en-US">
                <a:sym typeface="+mn-ea"/>
              </a:rPr>
              <a:t>测试方案，快速配置随时可测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    </a:t>
            </a:r>
            <a:r>
              <a:rPr kumimoji="1" lang="zh-CN" altLang="en-US"/>
              <a:t>监控方案，数据监测链路模拟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     nginx</a:t>
            </a:r>
            <a:r>
              <a:rPr kumimoji="1" lang="zh-CN" altLang="en-US"/>
              <a:t>的流行，已经不只是反向代理这么简单，它可以做更多的事情，欢迎大家一起来使用它！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来一场说走就走的旅行吧</a:t>
            </a:r>
            <a:endParaRPr kumimoji="1" lang="zh-CN" altLang="en-US"/>
          </a:p>
        </p:txBody>
      </p:sp>
      <p:pic>
        <p:nvPicPr>
          <p:cNvPr id="4" name="图片 3" descr="mmexport15108128803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1594485"/>
            <a:ext cx="4165600" cy="55549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算不上未雨绸缪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zh-CN" altLang="en-US"/>
              <a:t>经历过事故，才懂得故事，也许这也是你的故事：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     缺少性能压测；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     缺少容错机制；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     缺少服务高可用；</a:t>
            </a:r>
            <a:endParaRPr kumimoji="1" lang="zh-CN" altLang="en-US">
              <a:sym typeface="+mn-ea"/>
            </a:endParaRPr>
          </a:p>
          <a:p>
            <a:r>
              <a:rPr kumimoji="1" lang="zh-CN" altLang="en-US"/>
              <a:t>      大量的慢查询；</a:t>
            </a:r>
            <a:endParaRPr kumimoji="1" lang="zh-CN" altLang="en-US"/>
          </a:p>
          <a:p>
            <a:r>
              <a:rPr kumimoji="1" lang="zh-CN" altLang="en-US"/>
              <a:t>      程序</a:t>
            </a:r>
            <a:r>
              <a:rPr kumimoji="1" lang="en-US" altLang="zh-CN"/>
              <a:t>bug</a:t>
            </a:r>
            <a:r>
              <a:rPr kumimoji="1" lang="zh-CN" altLang="en-US"/>
              <a:t>；</a:t>
            </a:r>
            <a:endParaRPr kumimoji="1" lang="zh-CN" altLang="en-US"/>
          </a:p>
          <a:p>
            <a:r>
              <a:rPr kumimoji="1" lang="zh-CN" altLang="en-US"/>
              <a:t>      修复bug却导致新的bug ；</a:t>
            </a:r>
            <a:endParaRPr kumimoji="1" lang="zh-CN" altLang="en-US"/>
          </a:p>
          <a:p>
            <a:r>
              <a:rPr kumimoji="1" lang="zh-CN" altLang="en-US"/>
              <a:t>      </a:t>
            </a:r>
            <a:r>
              <a:rPr kumimoji="1" lang="zh-CN" altLang="en-US">
                <a:sym typeface="+mn-ea"/>
              </a:rPr>
              <a:t>宕机，机房断电，断网；</a:t>
            </a:r>
            <a:endParaRPr kumimoji="1" lang="zh-CN" altLang="en-US">
              <a:sym typeface="+mn-ea"/>
            </a:endParaRPr>
          </a:p>
          <a:p>
            <a:r>
              <a:rPr kumimoji="1" lang="zh-CN" altLang="en-US"/>
              <a:t>      一周上百次的更新；</a:t>
            </a:r>
            <a:endParaRPr kumimoji="1" lang="zh-CN" altLang="en-US"/>
          </a:p>
          <a:p>
            <a:r>
              <a:rPr kumimoji="1" lang="zh-CN" altLang="en-US"/>
              <a:t>      产品经理。</a:t>
            </a:r>
            <a:endParaRPr kumimoji="1" lang="zh-CN" altLang="en-US"/>
          </a:p>
          <a:p>
            <a:endParaRPr kumimoji="1" lang="zh-CN" altLang="en-US"/>
          </a:p>
          <a:p>
            <a:pPr marL="0" indent="0">
              <a:buNone/>
            </a:pP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顷刻间水深火热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/>
              <a:t>      </a:t>
            </a:r>
            <a:r>
              <a:rPr kumimoji="1" lang="zh-CN" altLang="en-US"/>
              <a:t>服务挂了， 然后。。。</a:t>
            </a:r>
            <a:endParaRPr kumimoji="1" lang="zh-CN" altLang="en-US"/>
          </a:p>
        </p:txBody>
      </p:sp>
      <p:pic>
        <p:nvPicPr>
          <p:cNvPr id="5" name="图片 4" descr="mmexport15104036277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923415"/>
            <a:ext cx="4291330" cy="5722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想避免重蹈覆辙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zh-CN" altLang="en-US"/>
              <a:t>根源解决？</a:t>
            </a:r>
            <a:endParaRPr kumimoji="1" lang="zh-CN" altLang="en-US"/>
          </a:p>
          <a:p>
            <a:r>
              <a:rPr kumimoji="1" lang="zh-CN" altLang="en-US"/>
              <a:t>       </a:t>
            </a:r>
            <a:r>
              <a:rPr kumimoji="1" lang="en-US" altLang="zh-CN"/>
              <a:t>-- </a:t>
            </a:r>
            <a:r>
              <a:rPr kumimoji="1" lang="zh-CN" altLang="en-US"/>
              <a:t>这是洗发水的广告，不是谁都可以拥有。</a:t>
            </a:r>
            <a:endParaRPr kumimoji="1" lang="zh-CN" altLang="en-US"/>
          </a:p>
          <a:p>
            <a:r>
              <a:rPr kumimoji="1" lang="zh-CN" altLang="en-US"/>
              <a:t>       性能压测</a:t>
            </a:r>
            <a:endParaRPr kumimoji="1" lang="zh-CN" altLang="en-US"/>
          </a:p>
          <a:p>
            <a:r>
              <a:rPr kumimoji="1" lang="zh-CN" altLang="en-US"/>
              <a:t>       白盒，黑盒测试</a:t>
            </a:r>
            <a:endParaRPr kumimoji="1" lang="zh-CN" altLang="en-US"/>
          </a:p>
          <a:p>
            <a:r>
              <a:rPr kumimoji="1" lang="zh-CN" altLang="en-US"/>
              <a:t>       </a:t>
            </a:r>
            <a:r>
              <a:rPr kumimoji="1" lang="en-US" altLang="zh-CN"/>
              <a:t>MHA, </a:t>
            </a:r>
            <a:r>
              <a:rPr kumimoji="1" lang="zh-CN" altLang="en-US"/>
              <a:t>哨兵，</a:t>
            </a:r>
            <a:r>
              <a:rPr kumimoji="1" lang="en-US" altLang="zh-CN"/>
              <a:t>couchbase cluster</a:t>
            </a:r>
            <a:endParaRPr kumimoji="1" lang="en-US" altLang="zh-CN"/>
          </a:p>
          <a:p>
            <a:r>
              <a:rPr kumimoji="1" lang="en-US" altLang="zh-CN"/>
              <a:t>       </a:t>
            </a:r>
            <a:r>
              <a:rPr kumimoji="1" lang="zh-CN" altLang="en-US"/>
              <a:t>多机房，多节点</a:t>
            </a:r>
            <a:endParaRPr kumimoji="1" lang="zh-CN" altLang="en-US"/>
          </a:p>
          <a:p>
            <a:r>
              <a:rPr kumimoji="1" lang="zh-CN" altLang="en-US"/>
              <a:t>       和产品经理讨价还价 等等</a:t>
            </a:r>
            <a:endParaRPr kumimoji="1" lang="zh-CN" altLang="en-US"/>
          </a:p>
          <a:p>
            <a:r>
              <a:rPr kumimoji="1" lang="zh-CN" altLang="en-US"/>
              <a:t>       </a:t>
            </a:r>
            <a:endParaRPr kumimoji="1" lang="zh-CN" altLang="en-US"/>
          </a:p>
          <a:p>
            <a:r>
              <a:rPr kumimoji="1" lang="zh-CN" altLang="en-US"/>
              <a:t>       但总会有百密一疏，你最终仍然可能会：</a:t>
            </a:r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ym typeface="+mn-ea"/>
              </a:rPr>
              <a:t>又一场水深火热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   </a:t>
            </a:r>
            <a:endParaRPr kumimoji="1" lang="en-US" altLang="zh-CN" dirty="0"/>
          </a:p>
        </p:txBody>
      </p:sp>
      <p:sp>
        <p:nvSpPr>
          <p:cNvPr id="7" name="内容占位符 6"/>
          <p:cNvSpPr/>
          <p:nvPr>
            <p:ph sz="quarter" idx="11"/>
          </p:nvPr>
        </p:nvSpPr>
        <p:spPr/>
        <p:txBody>
          <a:bodyPr/>
          <a:p>
            <a:r>
              <a:rPr lang="zh-CN" altLang="en-US"/>
              <a:t>服务又挂了，然后。。。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15104093366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215" y="1873885"/>
            <a:ext cx="4388485" cy="5859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摸爬滚打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/>
              <a:t> </a:t>
            </a:r>
            <a:r>
              <a:rPr kumimoji="1" lang="zh-CN" altLang="en-US"/>
              <a:t>如何才能确保任何情况下服务都能提供访问呢？</a:t>
            </a:r>
            <a:endParaRPr kumimoji="1" lang="zh-CN" altLang="en-US"/>
          </a:p>
          <a:p>
            <a:r>
              <a:rPr kumimoji="1" lang="zh-CN" altLang="en-US"/>
              <a:t> 我们曾经试过如下的方案：</a:t>
            </a:r>
            <a:endParaRPr kumimoji="1" lang="zh-CN" altLang="en-US"/>
          </a:p>
          <a:p>
            <a:r>
              <a:rPr kumimoji="1" lang="zh-CN" altLang="en-US"/>
              <a:t>　  </a:t>
            </a:r>
            <a:r>
              <a:rPr kumimoji="1" lang="en-US" altLang="zh-CN"/>
              <a:t>1   </a:t>
            </a:r>
            <a:r>
              <a:rPr kumimoji="1" lang="zh-CN" altLang="en-US"/>
              <a:t>服务降级，提供两套服务，使用主备配置。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     技术方案说明 （涉及研发）</a:t>
            </a:r>
            <a:r>
              <a:rPr kumimoji="1" lang="en-US" altLang="zh-CN">
                <a:sym typeface="+mn-ea"/>
              </a:rPr>
              <a:t>:</a:t>
            </a:r>
            <a:r>
              <a:rPr kumimoji="1" lang="zh-CN" altLang="en-US">
                <a:sym typeface="+mn-ea"/>
              </a:rPr>
              <a:t>　代码层封装容错机制，严格的超时机制和判断数据准确性２个方面进行容错降级。</a:t>
            </a:r>
            <a:endParaRPr kumimoji="1" lang="zh-CN" altLang="en-US">
              <a:sym typeface="+mn-ea"/>
            </a:endParaRPr>
          </a:p>
          <a:p>
            <a:pPr marL="0" indent="0">
              <a:buNone/>
            </a:pPr>
            <a:r>
              <a:rPr kumimoji="1" lang="zh-CN" altLang="en-US">
                <a:sym typeface="+mn-ea"/>
              </a:rPr>
              <a:t>　　　  </a:t>
            </a:r>
            <a:r>
              <a:rPr kumimoji="1" lang="zh-CN" altLang="en-US"/>
              <a:t>       隐患：</a:t>
            </a:r>
            <a:endParaRPr kumimoji="1" lang="zh-CN" altLang="en-US"/>
          </a:p>
          <a:p>
            <a:r>
              <a:rPr kumimoji="1" lang="zh-CN" altLang="en-US"/>
              <a:t>            调用方自身的稳定性</a:t>
            </a:r>
            <a:endParaRPr kumimoji="1" lang="zh-CN" altLang="en-US"/>
          </a:p>
          <a:p>
            <a:r>
              <a:rPr kumimoji="1" lang="zh-CN" altLang="en-US"/>
              <a:t>            微服务引起的分散性</a:t>
            </a:r>
            <a:endParaRPr kumimoji="1" lang="zh-CN" altLang="en-US"/>
          </a:p>
          <a:p>
            <a:r>
              <a:rPr kumimoji="1" lang="zh-CN" altLang="en-US"/>
              <a:t>            破坏性测试的准确性</a:t>
            </a:r>
            <a:endParaRPr kumimoji="1" lang="zh-CN" altLang="en-US"/>
          </a:p>
          <a:p>
            <a:r>
              <a:rPr kumimoji="1" lang="zh-CN" altLang="en-US"/>
              <a:t>            高峰期触发的波动性    </a:t>
            </a:r>
            <a:endParaRPr kumimoji="1" lang="zh-CN" altLang="en-US"/>
          </a:p>
          <a:p>
            <a:r>
              <a:rPr kumimoji="1" lang="zh-CN" altLang="en-US"/>
              <a:t>           </a:t>
            </a:r>
            <a:endParaRPr kumimoji="1" lang="zh-CN" altLang="en-US"/>
          </a:p>
        </p:txBody>
      </p:sp>
      <p:pic>
        <p:nvPicPr>
          <p:cNvPr id="6" name="图片 5" descr="http服务动态注册服务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5246370"/>
            <a:ext cx="10058400" cy="1794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>
                <a:sym typeface="+mn-ea"/>
              </a:rPr>
              <a:t>摸爬滚打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2 </a:t>
            </a:r>
            <a:r>
              <a:rPr kumimoji="1" lang="zh-CN" altLang="en-US">
                <a:sym typeface="+mn-ea"/>
              </a:rPr>
              <a:t>舍小取大，随机一部分用户请求到缓存系统，异常时将请求切换到缓存系统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技术方案说明（涉及运维）</a:t>
            </a:r>
            <a:r>
              <a:rPr kumimoji="1" lang="en-US" altLang="zh-CN">
                <a:sym typeface="+mn-ea"/>
              </a:rPr>
              <a:t>:</a:t>
            </a:r>
            <a:r>
              <a:rPr kumimoji="1" lang="zh-CN" altLang="en-US">
                <a:sym typeface="+mn-ea"/>
              </a:rPr>
              <a:t>　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   set-misc-nginx-module　   制造随机性 ；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　 </a:t>
            </a:r>
            <a:r>
              <a:rPr kumimoji="1" lang="en-US" altLang="zh-CN">
                <a:sym typeface="+mn-ea"/>
              </a:rPr>
              <a:t>add_header set_cookie</a:t>
            </a:r>
            <a:r>
              <a:rPr kumimoji="1" lang="zh-CN" altLang="en-US">
                <a:sym typeface="+mn-ea"/>
              </a:rPr>
              <a:t>    固定访问路径；　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   proxy_intercept_errors  </a:t>
            </a:r>
            <a:r>
              <a:rPr kumimoji="1" lang="en-US" altLang="zh-CN">
                <a:sym typeface="+mn-ea"/>
              </a:rPr>
              <a:t>on  </a:t>
            </a:r>
            <a:r>
              <a:rPr kumimoji="1" lang="zh-CN" altLang="en-US">
                <a:sym typeface="+mn-ea"/>
              </a:rPr>
              <a:t>    </a:t>
            </a:r>
            <a:r>
              <a:rPr kumimoji="1" lang="zh-CN" altLang="en-US" dirty="0">
                <a:sym typeface="+mn-ea"/>
              </a:rPr>
              <a:t>初始配置 </a:t>
            </a:r>
            <a:r>
              <a:rPr kumimoji="1" lang="en-US" altLang="zh-CN" dirty="0">
                <a:sym typeface="+mn-ea"/>
              </a:rPr>
              <a:t>;</a:t>
            </a:r>
            <a:endParaRPr kumimoji="1" lang="en-US" altLang="zh-CN" dirty="0">
              <a:sym typeface="+mn-ea"/>
            </a:endParaRPr>
          </a:p>
          <a:p>
            <a:r>
              <a:rPr kumimoji="1" lang="zh-CN" altLang="en-US">
                <a:sym typeface="+mn-ea"/>
              </a:rPr>
              <a:t>    </a:t>
            </a:r>
            <a:r>
              <a:rPr kumimoji="1" lang="en-US" altLang="zh-CN">
                <a:sym typeface="+mn-ea"/>
              </a:rPr>
              <a:t>error_page</a:t>
            </a:r>
            <a:r>
              <a:rPr kumimoji="1" lang="zh-CN" altLang="en-US">
                <a:sym typeface="+mn-ea"/>
              </a:rPr>
              <a:t>  </a:t>
            </a:r>
            <a:r>
              <a:rPr kumimoji="1" lang="en-US" altLang="zh-CN">
                <a:sym typeface="+mn-ea"/>
              </a:rPr>
              <a:t>5xx 4xx                 </a:t>
            </a:r>
            <a:r>
              <a:rPr kumimoji="1" lang="zh-CN" altLang="en-US">
                <a:sym typeface="+mn-ea"/>
              </a:rPr>
              <a:t>预先配置；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   突发波动或者服务异常缓慢        人工配置；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        缺点：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        难登大雅之堂；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        数据覆盖缺失；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        影响用户体验；</a:t>
            </a:r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   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　　　　　　　　　　　　　</a:t>
            </a:r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       </a:t>
            </a:r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        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</a:t>
            </a:r>
            <a:endParaRPr kumimoji="1" lang="zh-CN" altLang="en-US"/>
          </a:p>
          <a:p>
            <a:endParaRPr kumimoji="1" lang="zh-CN" altLang="en-US"/>
          </a:p>
        </p:txBody>
      </p:sp>
      <p:pic>
        <p:nvPicPr>
          <p:cNvPr id="5" name="图片 4" descr="未命名文件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105" y="4811395"/>
            <a:ext cx="609346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>
                <a:sym typeface="+mn-ea"/>
              </a:rPr>
              <a:t>摸爬滚打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zh-CN" sz="1400">
                <a:sym typeface="+mn-ea"/>
              </a:rPr>
              <a:t>3  </a:t>
            </a:r>
            <a:r>
              <a:rPr kumimoji="1" lang="zh-CN" altLang="en-US" sz="1400">
                <a:sym typeface="+mn-ea"/>
              </a:rPr>
              <a:t>模拟爬虫，将数据爬取后存放在缓存系统。</a:t>
            </a:r>
            <a:endParaRPr kumimoji="1" lang="zh-CN" altLang="en-US" sz="1400">
              <a:sym typeface="+mn-ea"/>
            </a:endParaRPr>
          </a:p>
          <a:p>
            <a:r>
              <a:rPr kumimoji="1" lang="zh-CN" altLang="en-US" sz="1400">
                <a:sym typeface="+mn-ea"/>
              </a:rPr>
              <a:t> 技术方案说明（涉及运维）</a:t>
            </a:r>
            <a:r>
              <a:rPr kumimoji="1" lang="en-US" altLang="zh-CN" sz="1400">
                <a:sym typeface="+mn-ea"/>
              </a:rPr>
              <a:t>:</a:t>
            </a:r>
            <a:endParaRPr kumimoji="1" lang="zh-CN" altLang="en-US" sz="1400">
              <a:sym typeface="+mn-ea"/>
            </a:endParaRPr>
          </a:p>
          <a:p>
            <a:r>
              <a:rPr kumimoji="1" lang="zh-CN" altLang="en-US" sz="1400">
                <a:sym typeface="+mn-ea"/>
              </a:rPr>
              <a:t>    proxy_intercept_errors  </a:t>
            </a:r>
            <a:r>
              <a:rPr kumimoji="1" lang="en-US" altLang="zh-CN" sz="1400">
                <a:sym typeface="+mn-ea"/>
              </a:rPr>
              <a:t>on  </a:t>
            </a:r>
            <a:r>
              <a:rPr kumimoji="1" lang="zh-CN" altLang="en-US" sz="1400">
                <a:sym typeface="+mn-ea"/>
              </a:rPr>
              <a:t>    </a:t>
            </a:r>
            <a:r>
              <a:rPr kumimoji="1" lang="zh-CN" altLang="en-US" sz="1400" dirty="0">
                <a:sym typeface="+mn-ea"/>
              </a:rPr>
              <a:t>初始配置 </a:t>
            </a:r>
            <a:r>
              <a:rPr kumimoji="1" lang="en-US" altLang="zh-CN" sz="1400" dirty="0">
                <a:sym typeface="+mn-ea"/>
              </a:rPr>
              <a:t>;</a:t>
            </a:r>
            <a:endParaRPr kumimoji="1" lang="en-US" altLang="zh-CN" sz="1400" dirty="0">
              <a:sym typeface="+mn-ea"/>
            </a:endParaRPr>
          </a:p>
          <a:p>
            <a:r>
              <a:rPr kumimoji="1" lang="zh-CN" altLang="en-US" sz="1400">
                <a:sym typeface="+mn-ea"/>
              </a:rPr>
              <a:t>    </a:t>
            </a:r>
            <a:r>
              <a:rPr kumimoji="1" lang="en-US" altLang="zh-CN" sz="1400">
                <a:sym typeface="+mn-ea"/>
              </a:rPr>
              <a:t>error_page</a:t>
            </a:r>
            <a:r>
              <a:rPr kumimoji="1" lang="zh-CN" altLang="en-US" sz="1400">
                <a:sym typeface="+mn-ea"/>
              </a:rPr>
              <a:t>  </a:t>
            </a:r>
            <a:r>
              <a:rPr kumimoji="1" lang="en-US" altLang="zh-CN" sz="1400">
                <a:sym typeface="+mn-ea"/>
              </a:rPr>
              <a:t>5xx 4xx                 </a:t>
            </a:r>
            <a:r>
              <a:rPr kumimoji="1" lang="zh-CN" altLang="en-US" sz="1400">
                <a:sym typeface="+mn-ea"/>
              </a:rPr>
              <a:t>预先配置；</a:t>
            </a:r>
            <a:endParaRPr kumimoji="1" lang="zh-CN" altLang="en-US" sz="1400">
              <a:sym typeface="+mn-ea"/>
            </a:endParaRPr>
          </a:p>
          <a:p>
            <a:r>
              <a:rPr kumimoji="1" lang="zh-CN" altLang="en-US" sz="1400">
                <a:sym typeface="+mn-ea"/>
              </a:rPr>
              <a:t>    突发波动或者服务异常缓慢        人工配置；</a:t>
            </a:r>
            <a:endParaRPr kumimoji="1" lang="zh-CN" altLang="en-US" sz="1400">
              <a:sym typeface="+mn-ea"/>
            </a:endParaRPr>
          </a:p>
          <a:p>
            <a:r>
              <a:rPr kumimoji="1" lang="zh-CN" altLang="en-US" sz="1400">
                <a:sym typeface="+mn-ea"/>
              </a:rPr>
              <a:t>    缺点：</a:t>
            </a:r>
            <a:endParaRPr kumimoji="1" lang="zh-CN" altLang="en-US" sz="1400">
              <a:sym typeface="+mn-ea"/>
            </a:endParaRPr>
          </a:p>
          <a:p>
            <a:r>
              <a:rPr kumimoji="1" lang="zh-CN" altLang="en-US" sz="1400">
                <a:sym typeface="+mn-ea"/>
              </a:rPr>
              <a:t>    页面数量庞大；</a:t>
            </a:r>
            <a:endParaRPr kumimoji="1" lang="zh-CN" altLang="en-US" sz="1400">
              <a:sym typeface="+mn-ea"/>
            </a:endParaRPr>
          </a:p>
          <a:p>
            <a:r>
              <a:rPr kumimoji="1" lang="zh-CN" altLang="en-US" sz="1400">
                <a:sym typeface="+mn-ea"/>
              </a:rPr>
              <a:t>    </a:t>
            </a:r>
            <a:r>
              <a:rPr kumimoji="1" lang="en-US" altLang="zh-CN" sz="1400">
                <a:sym typeface="+mn-ea"/>
              </a:rPr>
              <a:t>ajax</a:t>
            </a:r>
            <a:r>
              <a:rPr kumimoji="1" lang="zh-CN" altLang="en-US" sz="1400">
                <a:sym typeface="+mn-ea"/>
              </a:rPr>
              <a:t>爬取复杂；</a:t>
            </a:r>
            <a:endParaRPr kumimoji="1" lang="zh-CN" altLang="en-US" sz="1400">
              <a:sym typeface="+mn-ea"/>
            </a:endParaRPr>
          </a:p>
          <a:p>
            <a:r>
              <a:rPr kumimoji="1" lang="zh-CN" altLang="en-US" sz="1400">
                <a:sym typeface="+mn-ea"/>
              </a:rPr>
              <a:t>    无法区分是否可以缓存；</a:t>
            </a:r>
            <a:endParaRPr kumimoji="1" lang="zh-CN" altLang="en-US" sz="1400">
              <a:sym typeface="+mn-ea"/>
            </a:endParaRPr>
          </a:p>
          <a:p>
            <a:r>
              <a:rPr kumimoji="1" lang="zh-CN" altLang="en-US" sz="1400">
                <a:sym typeface="+mn-ea"/>
              </a:rPr>
              <a:t>    </a:t>
            </a:r>
            <a:r>
              <a:rPr kumimoji="1" lang="en-US" altLang="zh-CN" sz="1400">
                <a:sym typeface="+mn-ea"/>
              </a:rPr>
              <a:t>app</a:t>
            </a:r>
            <a:r>
              <a:rPr kumimoji="1" lang="zh-CN" altLang="en-US" sz="1400">
                <a:sym typeface="+mn-ea"/>
              </a:rPr>
              <a:t>版本过多，各</a:t>
            </a:r>
            <a:r>
              <a:rPr kumimoji="1" lang="en-US" altLang="zh-CN" sz="1400">
                <a:sym typeface="+mn-ea"/>
              </a:rPr>
              <a:t>url</a:t>
            </a:r>
            <a:r>
              <a:rPr kumimoji="1" lang="zh-CN" altLang="en-US" sz="1400">
                <a:sym typeface="+mn-ea"/>
              </a:rPr>
              <a:t>的参数也非常的多，单一爬虫存在遗漏现象。</a:t>
            </a:r>
            <a:endParaRPr kumimoji="1" lang="zh-CN" altLang="en-US" sz="1400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>
              <a:sym typeface="+mn-ea"/>
            </a:endParaRPr>
          </a:p>
          <a:p>
            <a:endParaRPr kumimoji="1" lang="zh-CN" altLang="en-US"/>
          </a:p>
        </p:txBody>
      </p:sp>
      <p:pic>
        <p:nvPicPr>
          <p:cNvPr id="5" name="图片 4" descr="未命名文件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4117975"/>
            <a:ext cx="5248910" cy="3634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3131</Words>
  <Application>WPS 演示</Application>
  <PresentationFormat>自定义</PresentationFormat>
  <Paragraphs>258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lee</cp:lastModifiedBy>
  <cp:revision>534</cp:revision>
  <dcterms:created xsi:type="dcterms:W3CDTF">2017-05-04T23:27:00Z</dcterms:created>
  <dcterms:modified xsi:type="dcterms:W3CDTF">2017-11-17T07:00:12Z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