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323" r:id="rId31"/>
    <p:sldId id="294" r:id="rId32"/>
    <p:sldId id="287" r:id="rId33"/>
    <p:sldId id="288" r:id="rId34"/>
    <p:sldId id="289" r:id="rId35"/>
    <p:sldId id="290" r:id="rId36"/>
    <p:sldId id="291" r:id="rId37"/>
    <p:sldId id="292" r:id="rId38"/>
    <p:sldId id="322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1567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Iskoola Pota"/>
                <a:cs typeface="Iskoola Pot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Iskoola Pota"/>
                <a:cs typeface="Iskoola Pot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Iskoola Pota"/>
                <a:cs typeface="Iskoola Pot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F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7926" y="855471"/>
            <a:ext cx="9708946" cy="1247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Iskoola Pota"/>
                <a:cs typeface="Iskoola Pot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600" y="4818634"/>
            <a:ext cx="10792460" cy="411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9" y="2590800"/>
            <a:ext cx="67818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CA" dirty="0"/>
              <a:t>COMP</a:t>
            </a:r>
            <a:r>
              <a:rPr spc="-120" dirty="0"/>
              <a:t> </a:t>
            </a:r>
            <a:r>
              <a:rPr lang="en-CA" spc="5" dirty="0"/>
              <a:t>3064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825748" y="5105400"/>
            <a:ext cx="7353301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6270" algn="ctr">
              <a:lnSpc>
                <a:spcPct val="100000"/>
              </a:lnSpc>
            </a:pPr>
            <a:r>
              <a:rPr sz="3200" dirty="0">
                <a:latin typeface="Iskoola Pota"/>
                <a:cs typeface="Iskoola Pota"/>
              </a:rPr>
              <a:t>Game </a:t>
            </a:r>
            <a:r>
              <a:rPr lang="en-CA" sz="3200" dirty="0">
                <a:latin typeface="Iskoola Pota"/>
                <a:cs typeface="Iskoola Pota"/>
              </a:rPr>
              <a:t>Development</a:t>
            </a:r>
          </a:p>
          <a:p>
            <a:pPr marL="636270" algn="ctr">
              <a:lnSpc>
                <a:spcPct val="100000"/>
              </a:lnSpc>
            </a:pPr>
            <a:r>
              <a:rPr lang="en-CA" sz="5000" dirty="0">
                <a:latin typeface="Iskoola Pota"/>
                <a:cs typeface="Iskoola Pota"/>
              </a:rPr>
              <a:t>More About</a:t>
            </a:r>
            <a:r>
              <a:rPr sz="5000" spc="-90" dirty="0">
                <a:latin typeface="Iskoola Pota"/>
                <a:cs typeface="Iskoola Pota"/>
              </a:rPr>
              <a:t> </a:t>
            </a:r>
            <a:r>
              <a:rPr sz="5000" dirty="0">
                <a:latin typeface="Iskoola Pota"/>
                <a:cs typeface="Iskoola Pota"/>
              </a:rPr>
              <a:t>Scripting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47928"/>
            <a:ext cx="10326408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53305" algn="l"/>
              </a:tabLst>
            </a:pPr>
            <a:r>
              <a:rPr sz="6900" spc="-5" dirty="0"/>
              <a:t>P</a:t>
            </a:r>
            <a:r>
              <a:rPr sz="6900" spc="-10" dirty="0"/>
              <a:t>re</a:t>
            </a:r>
            <a:r>
              <a:rPr sz="6900" spc="5" dirty="0"/>
              <a:t>s</a:t>
            </a:r>
            <a:r>
              <a:rPr sz="6900" spc="-10" dirty="0"/>
              <a:t>er</a:t>
            </a:r>
            <a:r>
              <a:rPr sz="6900" spc="5" dirty="0"/>
              <a:t>v</a:t>
            </a:r>
            <a:r>
              <a:rPr sz="6900" dirty="0"/>
              <a:t>i</a:t>
            </a:r>
            <a:r>
              <a:rPr sz="6900" spc="5" dirty="0"/>
              <a:t>n</a:t>
            </a:r>
            <a:r>
              <a:rPr sz="6900" dirty="0"/>
              <a:t>g	</a:t>
            </a:r>
            <a:r>
              <a:rPr sz="6900" spc="-5" dirty="0"/>
              <a:t>G</a:t>
            </a:r>
            <a:r>
              <a:rPr sz="6900" spc="-10" dirty="0"/>
              <a:t>ame</a:t>
            </a:r>
            <a:r>
              <a:rPr sz="6900" spc="-5" dirty="0"/>
              <a:t>O</a:t>
            </a:r>
            <a:r>
              <a:rPr sz="6900" spc="5" dirty="0"/>
              <a:t>b</a:t>
            </a:r>
            <a:r>
              <a:rPr sz="6900" dirty="0"/>
              <a:t>j</a:t>
            </a:r>
            <a:r>
              <a:rPr sz="6900" spc="-10" dirty="0"/>
              <a:t>ec</a:t>
            </a:r>
            <a:r>
              <a:rPr sz="6900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34742"/>
            <a:ext cx="10143490" cy="219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Naive fix: remove player </a:t>
            </a:r>
            <a:r>
              <a:rPr sz="3600" dirty="0">
                <a:latin typeface="Iskoola Pota"/>
                <a:cs typeface="Iskoola Pota"/>
              </a:rPr>
              <a:t>from</a:t>
            </a:r>
            <a:r>
              <a:rPr sz="3600" spc="1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Level2.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buFont typeface="Iskoola Pota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dirty="0">
                <a:latin typeface="Iskoola Pota"/>
                <a:cs typeface="Iskoola Pota"/>
              </a:rPr>
              <a:t>But </a:t>
            </a:r>
            <a:r>
              <a:rPr sz="3600" spc="-5" dirty="0">
                <a:latin typeface="Iskoola Pota"/>
                <a:cs typeface="Iskoola Pota"/>
              </a:rPr>
              <a:t>wait! What happens when </a:t>
            </a:r>
            <a:r>
              <a:rPr sz="3600" dirty="0">
                <a:latin typeface="Iskoola Pota"/>
                <a:cs typeface="Iskoola Pota"/>
              </a:rPr>
              <a:t>you </a:t>
            </a:r>
            <a:r>
              <a:rPr sz="3600" spc="-5" dirty="0">
                <a:latin typeface="Iskoola Pota"/>
                <a:cs typeface="Iskoola Pota"/>
              </a:rPr>
              <a:t>reload the current  level?</a:t>
            </a:r>
            <a:endParaRPr sz="3600">
              <a:latin typeface="Iskoola Pota"/>
              <a:cs typeface="Iskoola Pot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0" y="6629400"/>
            <a:ext cx="11506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SzPct val="75000"/>
              <a:tabLst>
                <a:tab pos="457200" algn="l"/>
                <a:tab pos="457834" algn="l"/>
              </a:tabLst>
            </a:pPr>
            <a:r>
              <a:rPr sz="2800" b="1" spc="-5" dirty="0">
                <a:latin typeface="Courier New"/>
                <a:cs typeface="Courier New"/>
              </a:rPr>
              <a:t>SceneManager.LoadScene(SceneManager.GetActiveScene());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47928"/>
            <a:ext cx="10326408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53305" algn="l"/>
              </a:tabLst>
            </a:pPr>
            <a:r>
              <a:rPr sz="6900" spc="-5" dirty="0"/>
              <a:t>P</a:t>
            </a:r>
            <a:r>
              <a:rPr sz="6900" spc="-10" dirty="0"/>
              <a:t>re</a:t>
            </a:r>
            <a:r>
              <a:rPr sz="6900" spc="5" dirty="0"/>
              <a:t>s</a:t>
            </a:r>
            <a:r>
              <a:rPr sz="6900" spc="-10" dirty="0"/>
              <a:t>er</a:t>
            </a:r>
            <a:r>
              <a:rPr sz="6900" spc="5" dirty="0"/>
              <a:t>v</a:t>
            </a:r>
            <a:r>
              <a:rPr sz="6900" dirty="0"/>
              <a:t>i</a:t>
            </a:r>
            <a:r>
              <a:rPr sz="6900" spc="5" dirty="0"/>
              <a:t>n</a:t>
            </a:r>
            <a:r>
              <a:rPr sz="6900" dirty="0"/>
              <a:t>g	</a:t>
            </a:r>
            <a:r>
              <a:rPr sz="6900" spc="-5" dirty="0"/>
              <a:t>G</a:t>
            </a:r>
            <a:r>
              <a:rPr sz="6900" spc="-10" dirty="0"/>
              <a:t>ame</a:t>
            </a:r>
            <a:r>
              <a:rPr sz="6900" spc="-5" dirty="0"/>
              <a:t>O</a:t>
            </a:r>
            <a:r>
              <a:rPr sz="6900" spc="5" dirty="0"/>
              <a:t>b</a:t>
            </a:r>
            <a:r>
              <a:rPr sz="6900" dirty="0"/>
              <a:t>j</a:t>
            </a:r>
            <a:r>
              <a:rPr sz="6900" spc="-10" dirty="0"/>
              <a:t>ec</a:t>
            </a:r>
            <a:r>
              <a:rPr sz="6900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983" y="3352800"/>
            <a:ext cx="11887200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SzPct val="75000"/>
              <a:tabLst>
                <a:tab pos="457200" algn="l"/>
                <a:tab pos="457834" algn="l"/>
              </a:tabLst>
            </a:pPr>
            <a:r>
              <a:rPr sz="3000" b="1" spc="-5" dirty="0" err="1">
                <a:latin typeface="Courier New"/>
                <a:cs typeface="Courier New"/>
              </a:rPr>
              <a:t>Application.LoadLevel</a:t>
            </a:r>
            <a:r>
              <a:rPr sz="3000" b="1" spc="-5" dirty="0">
                <a:latin typeface="Courier New"/>
                <a:cs typeface="Courier New"/>
              </a:rPr>
              <a:t>(</a:t>
            </a:r>
            <a:r>
              <a:rPr sz="3000" b="1" spc="-5" dirty="0" err="1">
                <a:latin typeface="Courier New"/>
                <a:cs typeface="Courier New"/>
              </a:rPr>
              <a:t>Application.loadedLevel</a:t>
            </a:r>
            <a:r>
              <a:rPr sz="3000" b="1" spc="-5" dirty="0">
                <a:latin typeface="Courier New"/>
                <a:cs typeface="Courier New"/>
              </a:rPr>
              <a:t>);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457200" marR="351155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dirty="0">
                <a:latin typeface="Iskoola Pota"/>
                <a:cs typeface="Iskoola Pota"/>
              </a:rPr>
              <a:t>In </a:t>
            </a:r>
            <a:r>
              <a:rPr sz="3600" spc="-5" dirty="0">
                <a:latin typeface="Iskoola Pota"/>
                <a:cs typeface="Iskoola Pota"/>
              </a:rPr>
              <a:t>this case, player GameObject is duplicated each time  the level</a:t>
            </a:r>
            <a:r>
              <a:rPr sz="3600" spc="-5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reloads.</a:t>
            </a:r>
            <a:endParaRPr sz="3600" dirty="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Here is </a:t>
            </a:r>
            <a:r>
              <a:rPr sz="3600" dirty="0">
                <a:latin typeface="Iskoola Pota"/>
                <a:cs typeface="Iskoola Pota"/>
              </a:rPr>
              <a:t>how </a:t>
            </a:r>
            <a:r>
              <a:rPr sz="3600" spc="-5" dirty="0">
                <a:latin typeface="Iskoola Pota"/>
                <a:cs typeface="Iskoola Pota"/>
              </a:rPr>
              <a:t>to get around this</a:t>
            </a:r>
            <a:r>
              <a:rPr sz="3600" spc="2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problem:</a:t>
            </a:r>
            <a:endParaRPr sz="3600" dirty="0">
              <a:latin typeface="Iskoola Pota"/>
              <a:cs typeface="Iskoola Pot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1" y="855471"/>
            <a:ext cx="11125834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5" dirty="0"/>
              <a:t>Singleton</a:t>
            </a:r>
            <a:r>
              <a:rPr spc="-70" dirty="0"/>
              <a:t> </a:t>
            </a:r>
            <a:r>
              <a:rPr dirty="0"/>
              <a:t>GameObjects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39314"/>
            <a:ext cx="10998835" cy="617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495300" indent="-444500">
              <a:lnSpc>
                <a:spcPct val="100000"/>
              </a:lnSpc>
              <a:buSzPct val="74242"/>
              <a:buChar char="•"/>
              <a:tabLst>
                <a:tab pos="457200" algn="l"/>
                <a:tab pos="457834" algn="l"/>
              </a:tabLst>
            </a:pPr>
            <a:r>
              <a:rPr sz="3300" dirty="0">
                <a:latin typeface="Iskoola Pota"/>
                <a:cs typeface="Iskoola Pota"/>
              </a:rPr>
              <a:t>A </a:t>
            </a:r>
            <a:r>
              <a:rPr sz="3300" spc="-5" dirty="0">
                <a:latin typeface="Iskoola Pota"/>
                <a:cs typeface="Iskoola Pota"/>
              </a:rPr>
              <a:t>“Singleton” is </a:t>
            </a:r>
            <a:r>
              <a:rPr sz="3300" dirty="0">
                <a:latin typeface="Iskoola Pota"/>
                <a:cs typeface="Iskoola Pota"/>
              </a:rPr>
              <a:t>an object </a:t>
            </a:r>
            <a:r>
              <a:rPr sz="3300" spc="-5" dirty="0">
                <a:latin typeface="Iskoola Pota"/>
                <a:cs typeface="Iskoola Pota"/>
              </a:rPr>
              <a:t>that </a:t>
            </a:r>
            <a:r>
              <a:rPr sz="3300" dirty="0">
                <a:latin typeface="Iskoola Pota"/>
                <a:cs typeface="Iskoola Pota"/>
              </a:rPr>
              <a:t>ensures </a:t>
            </a:r>
            <a:r>
              <a:rPr sz="3300" b="1" dirty="0">
                <a:latin typeface="Arial"/>
                <a:cs typeface="Arial"/>
              </a:rPr>
              <a:t>there </a:t>
            </a:r>
            <a:r>
              <a:rPr sz="3300" b="1" spc="-5" dirty="0">
                <a:latin typeface="Arial"/>
                <a:cs typeface="Arial"/>
              </a:rPr>
              <a:t>is only</a:t>
            </a:r>
            <a:r>
              <a:rPr sz="3300" b="1" spc="-114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ever  </a:t>
            </a:r>
            <a:r>
              <a:rPr sz="3300" b="1" dirty="0">
                <a:latin typeface="Arial"/>
                <a:cs typeface="Arial"/>
              </a:rPr>
              <a:t>one </a:t>
            </a:r>
            <a:r>
              <a:rPr sz="3300" b="1" spc="-5" dirty="0">
                <a:latin typeface="Arial"/>
                <a:cs typeface="Arial"/>
              </a:rPr>
              <a:t>instance </a:t>
            </a:r>
            <a:r>
              <a:rPr sz="3300" b="1" dirty="0">
                <a:latin typeface="Arial"/>
                <a:cs typeface="Arial"/>
              </a:rPr>
              <a:t>of</a:t>
            </a:r>
            <a:r>
              <a:rPr sz="3300" b="1" spc="-9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it</a:t>
            </a:r>
            <a:r>
              <a:rPr sz="3300" spc="-5" dirty="0">
                <a:latin typeface="Iskoola Pota"/>
                <a:cs typeface="Iskoola Pota"/>
              </a:rPr>
              <a:t>.</a:t>
            </a:r>
            <a:endParaRPr sz="3300" dirty="0">
              <a:latin typeface="Iskoola Pota"/>
              <a:cs typeface="Iskoola Pota"/>
            </a:endParaRPr>
          </a:p>
          <a:p>
            <a:pPr marL="457200" marR="224790" indent="-444500">
              <a:lnSpc>
                <a:spcPct val="114199"/>
              </a:lnSpc>
              <a:spcBef>
                <a:spcPts val="2750"/>
              </a:spcBef>
              <a:buSzPct val="74242"/>
              <a:buChar char="•"/>
              <a:tabLst>
                <a:tab pos="457200" algn="l"/>
                <a:tab pos="457834" algn="l"/>
              </a:tabLst>
            </a:pPr>
            <a:r>
              <a:rPr sz="3300" spc="-5" dirty="0">
                <a:latin typeface="Iskoola Pota"/>
                <a:cs typeface="Iskoola Pota"/>
              </a:rPr>
              <a:t>Recall: </a:t>
            </a:r>
            <a:r>
              <a:rPr sz="3300" b="1" spc="270" dirty="0">
                <a:latin typeface="MS Mincho"/>
                <a:cs typeface="MS Mincho"/>
              </a:rPr>
              <a:t>Awake()</a:t>
            </a:r>
            <a:r>
              <a:rPr sz="3300" b="1" spc="-645" dirty="0">
                <a:latin typeface="MS Mincho"/>
                <a:cs typeface="MS Mincho"/>
              </a:rPr>
              <a:t> </a:t>
            </a:r>
            <a:r>
              <a:rPr sz="3300" dirty="0">
                <a:latin typeface="Iskoola Pota"/>
                <a:cs typeface="Iskoola Pota"/>
              </a:rPr>
              <a:t>method </a:t>
            </a:r>
            <a:r>
              <a:rPr sz="3300" spc="-5" dirty="0">
                <a:latin typeface="Iskoola Pota"/>
                <a:cs typeface="Iskoola Pota"/>
              </a:rPr>
              <a:t>is called </a:t>
            </a:r>
            <a:r>
              <a:rPr sz="3300" dirty="0">
                <a:latin typeface="Iskoola Pota"/>
                <a:cs typeface="Iskoola Pota"/>
              </a:rPr>
              <a:t>on every MonoBehaviour  </a:t>
            </a:r>
            <a:r>
              <a:rPr sz="3300" spc="-5" dirty="0">
                <a:latin typeface="Iskoola Pota"/>
                <a:cs typeface="Iskoola Pota"/>
              </a:rPr>
              <a:t>script in the scene </a:t>
            </a:r>
            <a:r>
              <a:rPr sz="3300" u="heavy" dirty="0">
                <a:latin typeface="Iskoola Pota"/>
                <a:cs typeface="Iskoola Pota"/>
              </a:rPr>
              <a:t>when </a:t>
            </a:r>
            <a:r>
              <a:rPr sz="3300" u="heavy" spc="-5" dirty="0">
                <a:latin typeface="Iskoola Pota"/>
                <a:cs typeface="Iskoola Pota"/>
              </a:rPr>
              <a:t>the scene is</a:t>
            </a:r>
            <a:r>
              <a:rPr sz="3300" u="heavy" spc="-35" dirty="0">
                <a:latin typeface="Iskoola Pota"/>
                <a:cs typeface="Iskoola Pota"/>
              </a:rPr>
              <a:t> </a:t>
            </a:r>
            <a:r>
              <a:rPr sz="3300" u="heavy" spc="-5" dirty="0">
                <a:latin typeface="Iskoola Pota"/>
                <a:cs typeface="Iskoola Pota"/>
              </a:rPr>
              <a:t>loaded</a:t>
            </a:r>
            <a:r>
              <a:rPr sz="3300" spc="-5" dirty="0">
                <a:latin typeface="Iskoola Pota"/>
                <a:cs typeface="Iskoola Pota"/>
              </a:rPr>
              <a:t>.</a:t>
            </a:r>
            <a:endParaRPr sz="3300" dirty="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Iskoola Pota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7100"/>
              </a:lnSpc>
              <a:buSzPct val="74242"/>
              <a:buChar char="•"/>
              <a:tabLst>
                <a:tab pos="457200" algn="l"/>
                <a:tab pos="457834" algn="l"/>
              </a:tabLst>
            </a:pPr>
            <a:r>
              <a:rPr sz="3300" spc="-5" dirty="0">
                <a:latin typeface="Iskoola Pota"/>
                <a:cs typeface="Iskoola Pota"/>
              </a:rPr>
              <a:t>This </a:t>
            </a:r>
            <a:r>
              <a:rPr sz="3300" dirty="0">
                <a:latin typeface="Iskoola Pota"/>
                <a:cs typeface="Iskoola Pota"/>
              </a:rPr>
              <a:t>means </a:t>
            </a:r>
            <a:r>
              <a:rPr sz="3300" spc="-5" dirty="0">
                <a:latin typeface="Iskoola Pota"/>
                <a:cs typeface="Iskoola Pota"/>
              </a:rPr>
              <a:t>that if </a:t>
            </a:r>
            <a:r>
              <a:rPr sz="3300" dirty="0">
                <a:latin typeface="Iskoola Pota"/>
                <a:cs typeface="Iskoola Pota"/>
              </a:rPr>
              <a:t>you </a:t>
            </a:r>
            <a:r>
              <a:rPr sz="3300" spc="-5" dirty="0">
                <a:latin typeface="Iskoola Pota"/>
                <a:cs typeface="Iskoola Pota"/>
              </a:rPr>
              <a:t>call </a:t>
            </a:r>
            <a:r>
              <a:rPr sz="3300" b="1" spc="290" dirty="0" err="1">
                <a:latin typeface="MS Mincho"/>
                <a:cs typeface="MS Mincho"/>
              </a:rPr>
              <a:t>DontDestroyOn</a:t>
            </a:r>
            <a:r>
              <a:rPr sz="3300" b="1" spc="254" dirty="0" err="1">
                <a:latin typeface="MS Mincho"/>
                <a:cs typeface="MS Mincho"/>
              </a:rPr>
              <a:t>Load</a:t>
            </a:r>
            <a:r>
              <a:rPr sz="3300" b="1" spc="254" dirty="0">
                <a:latin typeface="MS Mincho"/>
                <a:cs typeface="MS Mincho"/>
              </a:rPr>
              <a:t>() </a:t>
            </a:r>
            <a:r>
              <a:rPr sz="3300" dirty="0">
                <a:latin typeface="Iskoola Pota"/>
                <a:cs typeface="Iskoola Pota"/>
              </a:rPr>
              <a:t>on a  game </a:t>
            </a:r>
            <a:r>
              <a:rPr sz="3300" spc="-5" dirty="0">
                <a:latin typeface="Iskoola Pota"/>
                <a:cs typeface="Iskoola Pota"/>
              </a:rPr>
              <a:t>object, then </a:t>
            </a:r>
            <a:r>
              <a:rPr sz="3300" dirty="0">
                <a:latin typeface="Iskoola Pota"/>
                <a:cs typeface="Iskoola Pota"/>
              </a:rPr>
              <a:t>reload a </a:t>
            </a:r>
            <a:r>
              <a:rPr sz="3300" spc="-5" dirty="0">
                <a:latin typeface="Iskoola Pota"/>
                <a:cs typeface="Iskoola Pota"/>
              </a:rPr>
              <a:t>scene, the object’s </a:t>
            </a:r>
            <a:r>
              <a:rPr sz="3300" u="heavy" dirty="0">
                <a:latin typeface="Iskoola Pota"/>
                <a:cs typeface="Iskoola Pota"/>
              </a:rPr>
              <a:t>Awake() method  </a:t>
            </a:r>
            <a:r>
              <a:rPr sz="3300" u="heavy" spc="-5" dirty="0">
                <a:latin typeface="Iskoola Pota"/>
                <a:cs typeface="Iskoola Pota"/>
              </a:rPr>
              <a:t>will </a:t>
            </a:r>
            <a:r>
              <a:rPr sz="3300" u="heavy" dirty="0">
                <a:latin typeface="Iskoola Pota"/>
                <a:cs typeface="Iskoola Pota"/>
              </a:rPr>
              <a:t>be </a:t>
            </a:r>
            <a:r>
              <a:rPr sz="3300" u="heavy" spc="-5" dirty="0">
                <a:latin typeface="Iskoola Pota"/>
                <a:cs typeface="Iskoola Pota"/>
              </a:rPr>
              <a:t>called</a:t>
            </a:r>
            <a:r>
              <a:rPr sz="3300" u="heavy" spc="-110" dirty="0">
                <a:latin typeface="Iskoola Pota"/>
                <a:cs typeface="Iskoola Pota"/>
              </a:rPr>
              <a:t> </a:t>
            </a:r>
            <a:r>
              <a:rPr sz="3300" u="heavy" dirty="0">
                <a:latin typeface="Iskoola Pota"/>
                <a:cs typeface="Iskoola Pota"/>
              </a:rPr>
              <a:t>again</a:t>
            </a:r>
            <a:r>
              <a:rPr sz="3300" dirty="0">
                <a:latin typeface="Iskoola Pota"/>
                <a:cs typeface="Iskoola Pota"/>
              </a:rPr>
              <a:t>!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Iskoola Pota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4242"/>
              <a:buChar char="•"/>
              <a:tabLst>
                <a:tab pos="457200" algn="l"/>
                <a:tab pos="457834" algn="l"/>
              </a:tabLst>
            </a:pPr>
            <a:r>
              <a:rPr sz="3300" dirty="0">
                <a:latin typeface="Iskoola Pota"/>
                <a:cs typeface="Iskoola Pota"/>
              </a:rPr>
              <a:t>That’s great! We can use </a:t>
            </a:r>
            <a:r>
              <a:rPr sz="3300" spc="-5" dirty="0">
                <a:latin typeface="Iskoola Pota"/>
                <a:cs typeface="Iskoola Pota"/>
              </a:rPr>
              <a:t>this to </a:t>
            </a:r>
            <a:r>
              <a:rPr sz="3300" dirty="0">
                <a:latin typeface="Iskoola Pota"/>
                <a:cs typeface="Iskoola Pota"/>
              </a:rPr>
              <a:t>our</a:t>
            </a:r>
            <a:r>
              <a:rPr sz="3300" spc="-145" dirty="0">
                <a:latin typeface="Iskoola Pota"/>
                <a:cs typeface="Iskoola Pota"/>
              </a:rPr>
              <a:t> </a:t>
            </a:r>
            <a:r>
              <a:rPr sz="3300" dirty="0">
                <a:latin typeface="Iskoola Pota"/>
                <a:cs typeface="Iskoola Pota"/>
              </a:rPr>
              <a:t>advantage.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855471"/>
            <a:ext cx="1083183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5" dirty="0"/>
              <a:t>Singleton</a:t>
            </a:r>
            <a:r>
              <a:rPr spc="-70" dirty="0"/>
              <a:t> </a:t>
            </a:r>
            <a:r>
              <a:rPr dirty="0"/>
              <a:t>GameObjects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34742"/>
            <a:ext cx="10704830" cy="437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20955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Using the fact that Awake() is called each time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scene  loads, </a:t>
            </a:r>
            <a:r>
              <a:rPr sz="3600" dirty="0">
                <a:latin typeface="Iskoola Pota"/>
                <a:cs typeface="Iskoola Pota"/>
              </a:rPr>
              <a:t>we </a:t>
            </a:r>
            <a:r>
              <a:rPr sz="3600" spc="-5" dirty="0">
                <a:latin typeface="Iskoola Pota"/>
                <a:cs typeface="Iskoola Pota"/>
              </a:rPr>
              <a:t>can check if the GameObject already</a:t>
            </a:r>
            <a:r>
              <a:rPr sz="3600" spc="7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exists.</a:t>
            </a:r>
            <a:endParaRPr sz="3600" dirty="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buFont typeface="Iskoola Pota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But! We will </a:t>
            </a:r>
            <a:r>
              <a:rPr sz="3600" u="heavy" dirty="0">
                <a:latin typeface="Iskoola Pota"/>
                <a:cs typeface="Iskoola Pota"/>
              </a:rPr>
              <a:t>not do </a:t>
            </a:r>
            <a:r>
              <a:rPr sz="3600" u="heavy" spc="-5" dirty="0">
                <a:latin typeface="Iskoola Pota"/>
                <a:cs typeface="Iskoola Pota"/>
              </a:rPr>
              <a:t>this </a:t>
            </a:r>
            <a:r>
              <a:rPr sz="3600" u="heavy" dirty="0">
                <a:latin typeface="Iskoola Pota"/>
                <a:cs typeface="Iskoola Pota"/>
              </a:rPr>
              <a:t>by </a:t>
            </a:r>
            <a:r>
              <a:rPr sz="3600" u="heavy" spc="-5" dirty="0">
                <a:latin typeface="Iskoola Pota"/>
                <a:cs typeface="Iskoola Pota"/>
              </a:rPr>
              <a:t>searching </a:t>
            </a:r>
            <a:r>
              <a:rPr sz="3600" dirty="0">
                <a:latin typeface="Iskoola Pota"/>
                <a:cs typeface="Iskoola Pota"/>
              </a:rPr>
              <a:t>for a </a:t>
            </a:r>
            <a:r>
              <a:rPr sz="3600" spc="-5" dirty="0">
                <a:latin typeface="Iskoola Pota"/>
                <a:cs typeface="Iskoola Pota"/>
              </a:rPr>
              <a:t>duplicate, as  that is </a:t>
            </a:r>
            <a:r>
              <a:rPr sz="3600" dirty="0">
                <a:latin typeface="Iskoola Pota"/>
                <a:cs typeface="Iskoola Pota"/>
              </a:rPr>
              <a:t>not a </a:t>
            </a:r>
            <a:r>
              <a:rPr sz="3600" spc="-5" dirty="0">
                <a:latin typeface="Iskoola Pota"/>
                <a:cs typeface="Iskoola Pota"/>
              </a:rPr>
              <a:t>reliable way </a:t>
            </a:r>
            <a:r>
              <a:rPr sz="3600" dirty="0">
                <a:latin typeface="Iskoola Pota"/>
                <a:cs typeface="Iskoola Pota"/>
              </a:rPr>
              <a:t>of </a:t>
            </a:r>
            <a:r>
              <a:rPr sz="3600" spc="-5" dirty="0">
                <a:latin typeface="Iskoola Pota"/>
                <a:cs typeface="Iskoola Pota"/>
              </a:rPr>
              <a:t>creating</a:t>
            </a:r>
            <a:r>
              <a:rPr sz="3600" spc="3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singletons.</a:t>
            </a:r>
            <a:endParaRPr sz="3600" dirty="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Iskoola Pota"/>
              <a:buChar char="•"/>
            </a:pPr>
            <a:endParaRPr sz="3800" dirty="0">
              <a:latin typeface="Times New Roman"/>
              <a:cs typeface="Times New Roman"/>
            </a:endParaRPr>
          </a:p>
          <a:p>
            <a:pPr marL="457200" marR="335915" indent="-444500">
              <a:lnSpc>
                <a:spcPts val="4300"/>
              </a:lnSpc>
              <a:spcBef>
                <a:spcPts val="5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We will instead </a:t>
            </a:r>
            <a:r>
              <a:rPr sz="3600" dirty="0">
                <a:latin typeface="Iskoola Pota"/>
                <a:cs typeface="Iskoola Pota"/>
              </a:rPr>
              <a:t>use a </a:t>
            </a:r>
            <a:r>
              <a:rPr sz="3600" b="1" spc="-5" dirty="0">
                <a:solidFill>
                  <a:srgbClr val="0044FE"/>
                </a:solidFill>
                <a:latin typeface="Arial"/>
                <a:cs typeface="Arial"/>
              </a:rPr>
              <a:t>static </a:t>
            </a:r>
            <a:r>
              <a:rPr sz="3600" spc="-5" dirty="0">
                <a:latin typeface="Iskoola Pota"/>
                <a:cs typeface="Iskoola Pota"/>
              </a:rPr>
              <a:t>member to </a:t>
            </a:r>
            <a:r>
              <a:rPr sz="3600" u="heavy" spc="-5" dirty="0">
                <a:latin typeface="Iskoola Pota"/>
                <a:cs typeface="Iskoola Pota"/>
              </a:rPr>
              <a:t>reference and  maintain </a:t>
            </a:r>
            <a:r>
              <a:rPr sz="3600" u="heavy" dirty="0">
                <a:latin typeface="Iskoola Pota"/>
                <a:cs typeface="Iskoola Pota"/>
              </a:rPr>
              <a:t>a </a:t>
            </a:r>
            <a:r>
              <a:rPr sz="3600" u="heavy" spc="-5" dirty="0">
                <a:latin typeface="Iskoola Pota"/>
                <a:cs typeface="Iskoola Pota"/>
              </a:rPr>
              <a:t>single instance </a:t>
            </a:r>
            <a:r>
              <a:rPr sz="3600" dirty="0">
                <a:latin typeface="Iskoola Pota"/>
                <a:cs typeface="Iskoola Pota"/>
              </a:rPr>
              <a:t>of our </a:t>
            </a:r>
            <a:r>
              <a:rPr sz="3600" spc="-5" dirty="0">
                <a:latin typeface="Iskoola Pota"/>
                <a:cs typeface="Iskoola Pota"/>
              </a:rPr>
              <a:t>GameObject.</a:t>
            </a:r>
            <a:endParaRPr sz="3600" dirty="0">
              <a:latin typeface="Iskoola Pota"/>
              <a:cs typeface="Iskoola Pot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0">
              <a:lnSpc>
                <a:spcPct val="100000"/>
              </a:lnSpc>
            </a:pPr>
            <a:r>
              <a:rPr dirty="0"/>
              <a:t>What </a:t>
            </a:r>
            <a:r>
              <a:rPr spc="-5" dirty="0"/>
              <a:t>is </a:t>
            </a:r>
            <a:r>
              <a:rPr dirty="0"/>
              <a:t>a</a:t>
            </a:r>
            <a:r>
              <a:rPr spc="-125" dirty="0"/>
              <a:t> </a:t>
            </a:r>
            <a:r>
              <a:rPr b="1" dirty="0">
                <a:latin typeface="Arial"/>
                <a:cs typeface="Arial"/>
              </a:rPr>
              <a:t>static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34742"/>
            <a:ext cx="10590530" cy="247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Recall what object-oriented language provides: </a:t>
            </a:r>
            <a:r>
              <a:rPr sz="3600" u="heavy" spc="-5" dirty="0">
                <a:latin typeface="Iskoola Pota"/>
                <a:cs typeface="Iskoola Pota"/>
              </a:rPr>
              <a:t>Classes  </a:t>
            </a:r>
            <a:r>
              <a:rPr sz="3600" spc="-5" dirty="0">
                <a:latin typeface="Iskoola Pota"/>
                <a:cs typeface="Iskoola Pota"/>
              </a:rPr>
              <a:t>and</a:t>
            </a:r>
            <a:r>
              <a:rPr sz="3600" spc="-85" dirty="0">
                <a:latin typeface="Iskoola Pota"/>
                <a:cs typeface="Iskoola Pota"/>
              </a:rPr>
              <a:t> </a:t>
            </a:r>
            <a:r>
              <a:rPr sz="3600" u="heavy" spc="-5" dirty="0">
                <a:latin typeface="Iskoola Pota"/>
                <a:cs typeface="Iskoola Pota"/>
              </a:rPr>
              <a:t>objects</a:t>
            </a:r>
            <a:r>
              <a:rPr sz="3600" spc="-5" dirty="0">
                <a:latin typeface="Iskoola Pota"/>
                <a:cs typeface="Iskoola Pota"/>
              </a:rPr>
              <a:t>.</a:t>
            </a:r>
            <a:endParaRPr sz="3600">
              <a:latin typeface="Iskoola Pota"/>
              <a:cs typeface="Iskoola Pota"/>
            </a:endParaRPr>
          </a:p>
          <a:p>
            <a:pPr marL="901065" lvl="1" indent="-443865">
              <a:lnSpc>
                <a:spcPct val="100000"/>
              </a:lnSpc>
              <a:spcBef>
                <a:spcPts val="1020"/>
              </a:spcBef>
              <a:buClr>
                <a:srgbClr val="000000"/>
              </a:buClr>
              <a:buSzPct val="75000"/>
              <a:buFont typeface="Iskoola Pota"/>
              <a:buChar char="•"/>
              <a:tabLst>
                <a:tab pos="901065" algn="l"/>
                <a:tab pos="901700" algn="l"/>
              </a:tabLst>
            </a:pPr>
            <a:r>
              <a:rPr sz="3600" b="1" spc="-5" dirty="0">
                <a:solidFill>
                  <a:srgbClr val="0044FE"/>
                </a:solidFill>
                <a:latin typeface="Arial"/>
                <a:cs typeface="Arial"/>
              </a:rPr>
              <a:t>Classes </a:t>
            </a:r>
            <a:r>
              <a:rPr sz="3600" spc="-5" dirty="0">
                <a:latin typeface="Iskoola Pota"/>
                <a:cs typeface="Iskoola Pota"/>
              </a:rPr>
              <a:t>have </a:t>
            </a:r>
            <a:r>
              <a:rPr sz="3600" b="1" spc="-5" dirty="0">
                <a:solidFill>
                  <a:srgbClr val="0044FE"/>
                </a:solidFill>
                <a:latin typeface="Arial"/>
                <a:cs typeface="Arial"/>
              </a:rPr>
              <a:t>static</a:t>
            </a:r>
            <a:r>
              <a:rPr sz="3600" b="1" spc="-125" dirty="0">
                <a:solidFill>
                  <a:srgbClr val="0044FE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44FE"/>
                </a:solidFill>
                <a:latin typeface="Arial"/>
                <a:cs typeface="Arial"/>
              </a:rPr>
              <a:t>members</a:t>
            </a:r>
            <a:r>
              <a:rPr sz="3600" spc="-5" dirty="0">
                <a:latin typeface="Iskoola Pota"/>
                <a:cs typeface="Iskoola Pota"/>
              </a:rPr>
              <a:t>.</a:t>
            </a:r>
            <a:endParaRPr sz="3600">
              <a:latin typeface="Iskoola Pota"/>
              <a:cs typeface="Iskoola Pota"/>
            </a:endParaRPr>
          </a:p>
          <a:p>
            <a:pPr marL="901065" lvl="1" indent="-443865">
              <a:lnSpc>
                <a:spcPct val="100000"/>
              </a:lnSpc>
              <a:spcBef>
                <a:spcPts val="994"/>
              </a:spcBef>
              <a:buSzPct val="75000"/>
              <a:buChar char="•"/>
              <a:tabLst>
                <a:tab pos="901065" algn="l"/>
                <a:tab pos="901700" algn="l"/>
              </a:tabLst>
            </a:pPr>
            <a:r>
              <a:rPr sz="3600" spc="-5" dirty="0">
                <a:latin typeface="Iskoola Pota"/>
                <a:cs typeface="Iskoola Pota"/>
              </a:rPr>
              <a:t>Created </a:t>
            </a:r>
            <a:r>
              <a:rPr sz="3600" b="1" spc="-5" dirty="0">
                <a:solidFill>
                  <a:srgbClr val="FF5308"/>
                </a:solidFill>
                <a:latin typeface="Arial"/>
                <a:cs typeface="Arial"/>
              </a:rPr>
              <a:t>objects </a:t>
            </a:r>
            <a:r>
              <a:rPr sz="3600" spc="-5" dirty="0">
                <a:latin typeface="Iskoola Pota"/>
                <a:cs typeface="Iskoola Pota"/>
              </a:rPr>
              <a:t>have </a:t>
            </a:r>
            <a:r>
              <a:rPr sz="3600" b="1" spc="-5" dirty="0">
                <a:solidFill>
                  <a:srgbClr val="FF5308"/>
                </a:solidFill>
                <a:latin typeface="Arial"/>
                <a:cs typeface="Arial"/>
              </a:rPr>
              <a:t>non-static</a:t>
            </a:r>
            <a:r>
              <a:rPr sz="3600" b="1" spc="-55" dirty="0">
                <a:solidFill>
                  <a:srgbClr val="FF5308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5308"/>
                </a:solidFill>
                <a:latin typeface="Arial"/>
                <a:cs typeface="Arial"/>
              </a:rPr>
              <a:t>members</a:t>
            </a:r>
            <a:r>
              <a:rPr sz="3600" spc="-5" dirty="0">
                <a:latin typeface="Iskoola Pota"/>
                <a:cs typeface="Iskoola Pota"/>
              </a:rPr>
              <a:t>.</a:t>
            </a:r>
            <a:endParaRPr sz="3600">
              <a:latin typeface="Iskoola Pota"/>
              <a:cs typeface="Iskoola Pot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0">
              <a:lnSpc>
                <a:spcPct val="100000"/>
              </a:lnSpc>
            </a:pPr>
            <a:r>
              <a:rPr dirty="0"/>
              <a:t>What </a:t>
            </a:r>
            <a:r>
              <a:rPr spc="-5" dirty="0"/>
              <a:t>is </a:t>
            </a:r>
            <a:r>
              <a:rPr dirty="0"/>
              <a:t>a</a:t>
            </a:r>
            <a:r>
              <a:rPr spc="-125" dirty="0"/>
              <a:t> </a:t>
            </a:r>
            <a:r>
              <a:rPr b="1" dirty="0">
                <a:latin typeface="Arial"/>
                <a:cs typeface="Arial"/>
              </a:rPr>
              <a:t>static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37790"/>
            <a:ext cx="10577830" cy="354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b="1" spc="-5" dirty="0">
                <a:solidFill>
                  <a:srgbClr val="0044FE"/>
                </a:solidFill>
                <a:latin typeface="Arial"/>
                <a:cs typeface="Arial"/>
              </a:rPr>
              <a:t>static member </a:t>
            </a:r>
            <a:r>
              <a:rPr sz="3600" dirty="0">
                <a:latin typeface="Iskoola Pota"/>
                <a:cs typeface="Iskoola Pota"/>
              </a:rPr>
              <a:t>of a </a:t>
            </a:r>
            <a:r>
              <a:rPr sz="3600" spc="-5" dirty="0">
                <a:latin typeface="Iskoola Pota"/>
                <a:cs typeface="Iskoola Pota"/>
              </a:rPr>
              <a:t>class</a:t>
            </a:r>
            <a:r>
              <a:rPr sz="3600" spc="-16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is:</a:t>
            </a:r>
            <a:endParaRPr sz="3600">
              <a:latin typeface="Iskoola Pota"/>
              <a:cs typeface="Iskoola Pota"/>
            </a:endParaRPr>
          </a:p>
          <a:p>
            <a:pPr marL="901065" lvl="1" indent="-443865">
              <a:lnSpc>
                <a:spcPct val="100000"/>
              </a:lnSpc>
              <a:spcBef>
                <a:spcPts val="994"/>
              </a:spcBef>
              <a:buSzPct val="75000"/>
              <a:buChar char="•"/>
              <a:tabLst>
                <a:tab pos="901065" algn="l"/>
                <a:tab pos="901700" algn="l"/>
              </a:tabLst>
            </a:pP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member that is </a:t>
            </a:r>
            <a:r>
              <a:rPr sz="3600" b="1" spc="-5" dirty="0">
                <a:latin typeface="Arial"/>
                <a:cs typeface="Arial"/>
              </a:rPr>
              <a:t>part of the class</a:t>
            </a:r>
            <a:r>
              <a:rPr sz="3600" spc="-5" dirty="0">
                <a:latin typeface="Iskoola Pota"/>
                <a:cs typeface="Iskoola Pota"/>
              </a:rPr>
              <a:t>, </a:t>
            </a:r>
            <a:r>
              <a:rPr sz="3600" dirty="0">
                <a:latin typeface="Iskoola Pota"/>
                <a:cs typeface="Iskoola Pota"/>
              </a:rPr>
              <a:t>not </a:t>
            </a:r>
            <a:r>
              <a:rPr sz="3600" spc="-5" dirty="0">
                <a:latin typeface="Iskoola Pota"/>
                <a:cs typeface="Iskoola Pota"/>
              </a:rPr>
              <a:t>its</a:t>
            </a:r>
            <a:r>
              <a:rPr sz="3600" spc="3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objects.</a:t>
            </a:r>
            <a:endParaRPr sz="3600">
              <a:latin typeface="Iskoola Pota"/>
              <a:cs typeface="Iskoola Pota"/>
            </a:endParaRPr>
          </a:p>
          <a:p>
            <a:pPr marL="901065" marR="6350" lvl="1" indent="-443865">
              <a:lnSpc>
                <a:spcPts val="4290"/>
              </a:lnSpc>
              <a:spcBef>
                <a:spcPts val="1165"/>
              </a:spcBef>
              <a:buSzPct val="75000"/>
              <a:buChar char="•"/>
              <a:tabLst>
                <a:tab pos="901065" algn="l"/>
                <a:tab pos="901700" algn="l"/>
              </a:tabLst>
            </a:pPr>
            <a:r>
              <a:rPr sz="3600" spc="-5" dirty="0">
                <a:latin typeface="Iskoola Pota"/>
                <a:cs typeface="Iskoola Pota"/>
              </a:rPr>
              <a:t>There are </a:t>
            </a:r>
            <a:r>
              <a:rPr sz="3600" b="1" spc="-5" dirty="0">
                <a:latin typeface="Arial"/>
                <a:cs typeface="Arial"/>
              </a:rPr>
              <a:t>no copies </a:t>
            </a:r>
            <a:r>
              <a:rPr sz="3600" dirty="0">
                <a:latin typeface="Iskoola Pota"/>
                <a:cs typeface="Iskoola Pota"/>
              </a:rPr>
              <a:t>of a </a:t>
            </a:r>
            <a:r>
              <a:rPr sz="3600" spc="-5" dirty="0">
                <a:latin typeface="Iskoola Pota"/>
                <a:cs typeface="Iskoola Pota"/>
              </a:rPr>
              <a:t>static member in its class’  objects.</a:t>
            </a:r>
            <a:endParaRPr sz="3600">
              <a:latin typeface="Iskoola Pota"/>
              <a:cs typeface="Iskoola Pot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Iskoola Pot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dirty="0">
                <a:latin typeface="Iskoola Pota"/>
                <a:cs typeface="Iskoola Pota"/>
              </a:rPr>
              <a:t>No </a:t>
            </a:r>
            <a:r>
              <a:rPr sz="3600" spc="-5" dirty="0">
                <a:latin typeface="Iskoola Pota"/>
                <a:cs typeface="Iskoola Pota"/>
              </a:rPr>
              <a:t>copies? This is great </a:t>
            </a:r>
            <a:r>
              <a:rPr sz="3600" dirty="0">
                <a:latin typeface="Iskoola Pota"/>
                <a:cs typeface="Iskoola Pota"/>
              </a:rPr>
              <a:t>for </a:t>
            </a:r>
            <a:r>
              <a:rPr sz="3600" spc="-5" dirty="0">
                <a:latin typeface="Iskoola Pota"/>
                <a:cs typeface="Iskoola Pota"/>
              </a:rPr>
              <a:t>singletons!</a:t>
            </a:r>
            <a:endParaRPr sz="3600">
              <a:latin typeface="Iskoola Pota"/>
              <a:cs typeface="Iskoola Pot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0364">
              <a:lnSpc>
                <a:spcPct val="100000"/>
              </a:lnSpc>
            </a:pPr>
            <a:r>
              <a:rPr spc="-5" dirty="0"/>
              <a:t>Prefab</a:t>
            </a:r>
            <a:r>
              <a:rPr spc="-85" dirty="0"/>
              <a:t> </a:t>
            </a:r>
            <a:r>
              <a:rPr dirty="0"/>
              <a:t>Analogy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8400" y="3352800"/>
            <a:ext cx="10333355" cy="305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381635" indent="-444500">
              <a:lnSpc>
                <a:spcPct val="103899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dirty="0">
                <a:latin typeface="Iskoola Pota"/>
                <a:cs typeface="Iskoola Pota"/>
              </a:rPr>
              <a:t>Now suppose </a:t>
            </a:r>
            <a:r>
              <a:rPr sz="3600" spc="-5" dirty="0">
                <a:latin typeface="Iskoola Pota"/>
                <a:cs typeface="Iskoola Pota"/>
              </a:rPr>
              <a:t>the </a:t>
            </a:r>
            <a:r>
              <a:rPr sz="3600" b="1" spc="-5" dirty="0">
                <a:latin typeface="Courier New"/>
                <a:cs typeface="Courier New"/>
              </a:rPr>
              <a:t>House</a:t>
            </a:r>
            <a:r>
              <a:rPr sz="3600" b="1" spc="-124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blueprint is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Prefab </a:t>
            </a:r>
            <a:r>
              <a:rPr sz="3600" dirty="0">
                <a:latin typeface="Iskoola Pota"/>
                <a:cs typeface="Iskoola Pota"/>
              </a:rPr>
              <a:t>of </a:t>
            </a:r>
            <a:r>
              <a:rPr sz="3600" spc="-5" dirty="0">
                <a:latin typeface="Iskoola Pota"/>
                <a:cs typeface="Iskoola Pota"/>
              </a:rPr>
              <a:t>an  actual </a:t>
            </a:r>
            <a:r>
              <a:rPr sz="3600" dirty="0">
                <a:latin typeface="Iskoola Pota"/>
                <a:cs typeface="Iskoola Pota"/>
              </a:rPr>
              <a:t>house</a:t>
            </a:r>
            <a:r>
              <a:rPr sz="3600" spc="-7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model.</a:t>
            </a:r>
            <a:endParaRPr sz="3600" dirty="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buFont typeface="Iskoola Pota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0000"/>
              </a:lnSpc>
              <a:spcBef>
                <a:spcPts val="217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dirty="0">
                <a:latin typeface="Iskoola Pota"/>
                <a:cs typeface="Iskoola Pota"/>
              </a:rPr>
              <a:t>You </a:t>
            </a:r>
            <a:r>
              <a:rPr sz="3600" spc="-5" dirty="0">
                <a:latin typeface="Iskoola Pota"/>
                <a:cs typeface="Iskoola Pota"/>
              </a:rPr>
              <a:t>can instantiate the prefab into many GameObject  copies to create houses in </a:t>
            </a:r>
            <a:r>
              <a:rPr sz="3600" dirty="0">
                <a:latin typeface="Iskoola Pota"/>
                <a:cs typeface="Iskoola Pota"/>
              </a:rPr>
              <a:t>your</a:t>
            </a:r>
            <a:r>
              <a:rPr sz="3600" spc="2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scenes.</a:t>
            </a:r>
            <a:endParaRPr sz="3600" dirty="0">
              <a:latin typeface="Iskoola Pota"/>
              <a:cs typeface="Iskoola Pot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0364">
              <a:lnSpc>
                <a:spcPct val="100000"/>
              </a:lnSpc>
            </a:pPr>
            <a:r>
              <a:rPr spc="-5" dirty="0"/>
              <a:t>Prefab</a:t>
            </a:r>
            <a:r>
              <a:rPr spc="-85" dirty="0"/>
              <a:t> </a:t>
            </a:r>
            <a:r>
              <a:rPr dirty="0"/>
              <a:t>Analogy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235452"/>
            <a:ext cx="10969625" cy="500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206375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The </a:t>
            </a:r>
            <a:r>
              <a:rPr sz="3600" spc="-5" dirty="0">
                <a:solidFill>
                  <a:srgbClr val="0044FE"/>
                </a:solidFill>
                <a:latin typeface="Iskoola Pota"/>
                <a:cs typeface="Iskoola Pota"/>
              </a:rPr>
              <a:t>prefab </a:t>
            </a:r>
            <a:r>
              <a:rPr sz="3600" spc="-5" dirty="0">
                <a:latin typeface="Iskoola Pota"/>
                <a:cs typeface="Iskoola Pota"/>
              </a:rPr>
              <a:t>relates to </a:t>
            </a:r>
            <a:r>
              <a:rPr sz="3600" spc="-5" dirty="0">
                <a:solidFill>
                  <a:srgbClr val="FF5308"/>
                </a:solidFill>
                <a:latin typeface="Iskoola Pota"/>
                <a:cs typeface="Iskoola Pota"/>
              </a:rPr>
              <a:t>GameObjects </a:t>
            </a:r>
            <a:r>
              <a:rPr sz="3600" spc="-5" dirty="0">
                <a:latin typeface="Iskoola Pota"/>
                <a:cs typeface="Iskoola Pota"/>
              </a:rPr>
              <a:t>the same way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solidFill>
                  <a:srgbClr val="0044FE"/>
                </a:solidFill>
                <a:latin typeface="Iskoola Pota"/>
                <a:cs typeface="Iskoola Pota"/>
              </a:rPr>
              <a:t>class  </a:t>
            </a:r>
            <a:r>
              <a:rPr sz="3600" spc="-5" dirty="0">
                <a:latin typeface="Iskoola Pota"/>
                <a:cs typeface="Iskoola Pota"/>
              </a:rPr>
              <a:t>does to its</a:t>
            </a:r>
            <a:r>
              <a:rPr sz="3600" spc="-45" dirty="0">
                <a:latin typeface="Iskoola Pota"/>
                <a:cs typeface="Iskoola Pota"/>
              </a:rPr>
              <a:t> </a:t>
            </a:r>
            <a:r>
              <a:rPr sz="3600" spc="-5" dirty="0">
                <a:solidFill>
                  <a:srgbClr val="FF5308"/>
                </a:solidFill>
                <a:latin typeface="Iskoola Pota"/>
                <a:cs typeface="Iskoola Pota"/>
              </a:rPr>
              <a:t>objects</a:t>
            </a:r>
            <a:r>
              <a:rPr sz="3600" spc="-5" dirty="0">
                <a:latin typeface="Iskoola Pota"/>
                <a:cs typeface="Iskoola Pota"/>
              </a:rPr>
              <a:t>.</a:t>
            </a:r>
            <a:endParaRPr sz="3600">
              <a:latin typeface="Iskoola Pota"/>
              <a:cs typeface="Iskoola Pota"/>
            </a:endParaRPr>
          </a:p>
          <a:p>
            <a:pPr marL="457200" marR="1490980" indent="-444500">
              <a:lnSpc>
                <a:spcPct val="100000"/>
              </a:lnSpc>
              <a:spcBef>
                <a:spcPts val="994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change </a:t>
            </a:r>
            <a:r>
              <a:rPr sz="3600" dirty="0">
                <a:latin typeface="Iskoola Pota"/>
                <a:cs typeface="Iskoola Pota"/>
              </a:rPr>
              <a:t>done </a:t>
            </a:r>
            <a:r>
              <a:rPr sz="3600" spc="-5" dirty="0">
                <a:latin typeface="Iskoola Pota"/>
                <a:cs typeface="Iskoola Pota"/>
              </a:rPr>
              <a:t>to the prefab will change all </a:t>
            </a:r>
            <a:r>
              <a:rPr sz="3600" dirty="0">
                <a:latin typeface="Iskoola Pota"/>
                <a:cs typeface="Iskoola Pota"/>
              </a:rPr>
              <a:t>of </a:t>
            </a:r>
            <a:r>
              <a:rPr sz="3600" spc="-5" dirty="0">
                <a:latin typeface="Iskoola Pota"/>
                <a:cs typeface="Iskoola Pota"/>
              </a:rPr>
              <a:t>its  GameObject instances in all</a:t>
            </a:r>
            <a:r>
              <a:rPr sz="3600" spc="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scenes.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Iskoola Pota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Changing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prefab is similar to changing </a:t>
            </a:r>
            <a:r>
              <a:rPr sz="3600" dirty="0">
                <a:latin typeface="Iskoola Pota"/>
                <a:cs typeface="Iskoola Pota"/>
              </a:rPr>
              <a:t>a</a:t>
            </a:r>
            <a:r>
              <a:rPr sz="3600" spc="7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class.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Iskoola Pota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Changing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prefab property is similar to changing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static  member </a:t>
            </a:r>
            <a:r>
              <a:rPr sz="3600" dirty="0">
                <a:latin typeface="Iskoola Pota"/>
                <a:cs typeface="Iskoola Pota"/>
              </a:rPr>
              <a:t>of a</a:t>
            </a:r>
            <a:r>
              <a:rPr sz="3600" spc="-6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class.</a:t>
            </a:r>
            <a:endParaRPr sz="3600">
              <a:latin typeface="Iskoola Pota"/>
              <a:cs typeface="Iskoola Pot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6914">
              <a:lnSpc>
                <a:spcPct val="100000"/>
              </a:lnSpc>
            </a:pPr>
            <a:r>
              <a:rPr dirty="0"/>
              <a:t>In</a:t>
            </a:r>
            <a:r>
              <a:rPr spc="-85" dirty="0"/>
              <a:t> </a:t>
            </a: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84018"/>
            <a:ext cx="10529570" cy="5097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400" spc="-5" dirty="0">
                <a:latin typeface="Iskoola Pota"/>
                <a:cs typeface="Iskoola Pota"/>
              </a:rPr>
              <a:t>Therefore, </a:t>
            </a:r>
            <a:r>
              <a:rPr sz="3400" dirty="0">
                <a:latin typeface="Iskoola Pota"/>
                <a:cs typeface="Iskoola Pota"/>
              </a:rPr>
              <a:t>changing </a:t>
            </a:r>
            <a:r>
              <a:rPr sz="3400" spc="-5" dirty="0">
                <a:latin typeface="Iskoola Pota"/>
                <a:cs typeface="Iskoola Pota"/>
              </a:rPr>
              <a:t>a </a:t>
            </a:r>
            <a:r>
              <a:rPr sz="3400" dirty="0">
                <a:latin typeface="Iskoola Pota"/>
                <a:cs typeface="Iskoola Pota"/>
              </a:rPr>
              <a:t>value of </a:t>
            </a:r>
            <a:r>
              <a:rPr sz="3400" spc="-5" dirty="0">
                <a:latin typeface="Iskoola Pota"/>
                <a:cs typeface="Iskoola Pota"/>
              </a:rPr>
              <a:t>a static member </a:t>
            </a:r>
            <a:r>
              <a:rPr sz="3400" dirty="0">
                <a:latin typeface="Iskoola Pota"/>
                <a:cs typeface="Iskoola Pota"/>
              </a:rPr>
              <a:t>changes </a:t>
            </a:r>
            <a:r>
              <a:rPr sz="3400" spc="-5" dirty="0">
                <a:latin typeface="Iskoola Pota"/>
                <a:cs typeface="Iskoola Pota"/>
              </a:rPr>
              <a:t>it  for all objects </a:t>
            </a:r>
            <a:r>
              <a:rPr sz="3400" dirty="0">
                <a:latin typeface="Iskoola Pota"/>
                <a:cs typeface="Iskoola Pota"/>
              </a:rPr>
              <a:t>of </a:t>
            </a:r>
            <a:r>
              <a:rPr sz="3400" spc="-5" dirty="0">
                <a:latin typeface="Iskoola Pota"/>
                <a:cs typeface="Iskoola Pota"/>
              </a:rPr>
              <a:t>that class.</a:t>
            </a:r>
            <a:endParaRPr sz="34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Iskoola Pota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57200" marR="42799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400" spc="-5" dirty="0">
                <a:latin typeface="Iskoola Pota"/>
                <a:cs typeface="Iskoola Pota"/>
              </a:rPr>
              <a:t>How so? Because there is </a:t>
            </a:r>
            <a:r>
              <a:rPr sz="3400" dirty="0">
                <a:latin typeface="Iskoola Pota"/>
                <a:cs typeface="Iskoola Pota"/>
              </a:rPr>
              <a:t>only </a:t>
            </a:r>
            <a:r>
              <a:rPr sz="3400" spc="-5" dirty="0">
                <a:latin typeface="Iskoola Pota"/>
                <a:cs typeface="Iskoola Pota"/>
              </a:rPr>
              <a:t>ever </a:t>
            </a:r>
            <a:r>
              <a:rPr sz="3400" dirty="0">
                <a:latin typeface="Iskoola Pota"/>
                <a:cs typeface="Iskoola Pota"/>
              </a:rPr>
              <a:t>one copy of </a:t>
            </a:r>
            <a:r>
              <a:rPr sz="3400" spc="-5" dirty="0">
                <a:latin typeface="Iskoola Pota"/>
                <a:cs typeface="Iskoola Pota"/>
              </a:rPr>
              <a:t>a static  member.</a:t>
            </a:r>
            <a:endParaRPr sz="34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Iskoola Pota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400" spc="-5" dirty="0">
                <a:latin typeface="Iskoola Pota"/>
                <a:cs typeface="Iskoola Pota"/>
              </a:rPr>
              <a:t>Why? Because </a:t>
            </a:r>
            <a:r>
              <a:rPr sz="3400" dirty="0">
                <a:latin typeface="Iskoola Pota"/>
                <a:cs typeface="Iskoola Pota"/>
              </a:rPr>
              <a:t>the </a:t>
            </a:r>
            <a:r>
              <a:rPr sz="3400" spc="-5" dirty="0">
                <a:latin typeface="Iskoola Pota"/>
                <a:cs typeface="Iskoola Pota"/>
              </a:rPr>
              <a:t>static member is </a:t>
            </a:r>
            <a:r>
              <a:rPr sz="3400" b="1" spc="-5" dirty="0">
                <a:latin typeface="Arial"/>
                <a:cs typeface="Arial"/>
              </a:rPr>
              <a:t>stored in the </a:t>
            </a:r>
            <a:r>
              <a:rPr sz="3400" b="1" spc="-10" dirty="0">
                <a:latin typeface="Arial"/>
                <a:cs typeface="Arial"/>
              </a:rPr>
              <a:t>class  </a:t>
            </a:r>
            <a:r>
              <a:rPr sz="3400" b="1" spc="-5" dirty="0">
                <a:latin typeface="Arial"/>
                <a:cs typeface="Arial"/>
              </a:rPr>
              <a:t>itself </a:t>
            </a:r>
            <a:r>
              <a:rPr sz="3400" b="1" spc="-5" dirty="0">
                <a:solidFill>
                  <a:srgbClr val="0044FE"/>
                </a:solidFill>
                <a:latin typeface="Arial"/>
                <a:cs typeface="Arial"/>
              </a:rPr>
              <a:t>(the “blueprint”</a:t>
            </a:r>
            <a:r>
              <a:rPr sz="3400" b="1" spc="-70" dirty="0">
                <a:solidFill>
                  <a:srgbClr val="0044FE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0044FE"/>
                </a:solidFill>
                <a:latin typeface="Arial"/>
                <a:cs typeface="Arial"/>
              </a:rPr>
              <a:t>space)</a:t>
            </a:r>
            <a:r>
              <a:rPr sz="3400" spc="-10" dirty="0">
                <a:latin typeface="Iskoola Pota"/>
                <a:cs typeface="Iskoola Pota"/>
              </a:rPr>
              <a:t>!</a:t>
            </a:r>
            <a:endParaRPr sz="34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Iskoola Pota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400" spc="-5" dirty="0">
                <a:latin typeface="Iskoola Pota"/>
                <a:cs typeface="Iskoola Pota"/>
              </a:rPr>
              <a:t>A formal term for this space is </a:t>
            </a:r>
            <a:r>
              <a:rPr sz="3400" b="1" spc="-10" dirty="0">
                <a:solidFill>
                  <a:srgbClr val="0044FE"/>
                </a:solidFill>
                <a:latin typeface="Arial"/>
                <a:cs typeface="Arial"/>
              </a:rPr>
              <a:t>static </a:t>
            </a:r>
            <a:r>
              <a:rPr sz="3400" b="1" spc="-5" dirty="0">
                <a:solidFill>
                  <a:srgbClr val="0044FE"/>
                </a:solidFill>
                <a:latin typeface="Arial"/>
                <a:cs typeface="Arial"/>
              </a:rPr>
              <a:t>memory</a:t>
            </a:r>
            <a:r>
              <a:rPr sz="3400" b="1" spc="165" dirty="0">
                <a:solidFill>
                  <a:srgbClr val="0044FE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0044FE"/>
                </a:solidFill>
                <a:latin typeface="Arial"/>
                <a:cs typeface="Arial"/>
              </a:rPr>
              <a:t>space</a:t>
            </a:r>
            <a:r>
              <a:rPr sz="3400" spc="-10" dirty="0">
                <a:latin typeface="Iskoola Pota"/>
                <a:cs typeface="Iskoola Pota"/>
              </a:rPr>
              <a:t>.</a:t>
            </a:r>
            <a:endParaRPr sz="3400">
              <a:latin typeface="Iskoola Pota"/>
              <a:cs typeface="Iskoola Pot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6914">
              <a:lnSpc>
                <a:spcPct val="100000"/>
              </a:lnSpc>
            </a:pPr>
            <a:r>
              <a:rPr dirty="0"/>
              <a:t>In</a:t>
            </a:r>
            <a:r>
              <a:rPr spc="-85" dirty="0"/>
              <a:t> </a:t>
            </a: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4403597"/>
            <a:ext cx="504380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SzPct val="75000"/>
              <a:tabLst>
                <a:tab pos="457200" algn="l"/>
                <a:tab pos="457834" algn="l"/>
              </a:tabLst>
            </a:pPr>
            <a:r>
              <a:rPr sz="3600" b="1" spc="-5" dirty="0">
                <a:latin typeface="Arial"/>
                <a:cs typeface="Arial"/>
              </a:rPr>
              <a:t>Static memory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space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6800" y="5486400"/>
            <a:ext cx="505650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u="heavy" spc="-5" dirty="0">
                <a:latin typeface="Arial"/>
                <a:cs typeface="Arial"/>
              </a:rPr>
              <a:t>does not get</a:t>
            </a:r>
            <a:r>
              <a:rPr sz="3600" b="1" u="heavy" spc="-30" dirty="0">
                <a:latin typeface="Arial"/>
                <a:cs typeface="Arial"/>
              </a:rPr>
              <a:t> </a:t>
            </a:r>
            <a:r>
              <a:rPr sz="3600" b="1" u="heavy" spc="-5" dirty="0">
                <a:latin typeface="Arial"/>
                <a:cs typeface="Arial"/>
              </a:rPr>
              <a:t>destroyed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0" y="6507705"/>
            <a:ext cx="457454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by scene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transitions.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727" y="453643"/>
            <a:ext cx="7517473" cy="206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ct val="100000"/>
              </a:lnSpc>
            </a:pPr>
            <a:r>
              <a:rPr sz="6700" spc="-5" dirty="0"/>
              <a:t>Today:  </a:t>
            </a:r>
            <a:br>
              <a:rPr lang="en-CA" sz="6700" spc="-5" dirty="0"/>
            </a:br>
            <a:r>
              <a:rPr lang="en-CA" sz="6700" spc="-10" dirty="0"/>
              <a:t>More</a:t>
            </a:r>
            <a:r>
              <a:rPr sz="6700" spc="-45" dirty="0"/>
              <a:t> </a:t>
            </a:r>
            <a:r>
              <a:rPr sz="6700" spc="-5" dirty="0"/>
              <a:t>Scripting</a:t>
            </a:r>
            <a:endParaRPr sz="6700" dirty="0"/>
          </a:p>
        </p:txBody>
      </p:sp>
      <p:sp>
        <p:nvSpPr>
          <p:cNvPr id="3" name="object 3"/>
          <p:cNvSpPr txBox="1"/>
          <p:nvPr/>
        </p:nvSpPr>
        <p:spPr>
          <a:xfrm>
            <a:off x="1244600" y="3810000"/>
            <a:ext cx="8991600" cy="3885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SzPct val="75000"/>
              <a:tabLst>
                <a:tab pos="457200" algn="l"/>
                <a:tab pos="457834" algn="l"/>
              </a:tabLst>
            </a:pPr>
            <a:r>
              <a:rPr lang="en-CA" sz="3600" spc="-5" dirty="0">
                <a:latin typeface="Iskoola Pota"/>
                <a:cs typeface="Iskoola Pota"/>
              </a:rPr>
              <a:t>Building a point system</a:t>
            </a: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endParaRPr lang="en-CA" sz="3600" spc="-5" dirty="0">
              <a:latin typeface="Iskoola Pota"/>
              <a:cs typeface="Iskoola Pota"/>
            </a:endParaRPr>
          </a:p>
          <a:p>
            <a:pPr marL="914400" lvl="1" indent="-444500"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Persistent</a:t>
            </a:r>
            <a:r>
              <a:rPr sz="3600" spc="-6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Data</a:t>
            </a:r>
            <a:endParaRPr sz="3600" dirty="0">
              <a:latin typeface="Iskoola Pota"/>
              <a:cs typeface="Iskoola Pota"/>
            </a:endParaRPr>
          </a:p>
          <a:p>
            <a:pPr lvl="1">
              <a:buFont typeface="Iskoola Pota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914400" lvl="1" indent="-444500"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Static Members and Singleton</a:t>
            </a:r>
            <a:r>
              <a:rPr sz="3600" spc="1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Classes</a:t>
            </a:r>
            <a:endParaRPr lang="en-CA" sz="3600" spc="-5" dirty="0">
              <a:latin typeface="Iskoola Pota"/>
              <a:cs typeface="Iskoola Pota"/>
            </a:endParaRPr>
          </a:p>
          <a:p>
            <a:pPr marL="914400" lvl="1" indent="-444500">
              <a:buSzPct val="75000"/>
              <a:buChar char="•"/>
              <a:tabLst>
                <a:tab pos="457200" algn="l"/>
                <a:tab pos="457834" algn="l"/>
              </a:tabLst>
            </a:pPr>
            <a:endParaRPr lang="en-CA" sz="3600" spc="-5" dirty="0">
              <a:latin typeface="Iskoola Pota"/>
              <a:cs typeface="Iskoola Pota"/>
            </a:endParaRPr>
          </a:p>
          <a:p>
            <a:pPr marL="914400" lvl="1" indent="-444500"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lang="en-CA" sz="3600" spc="-5" dirty="0">
                <a:latin typeface="Iskoola Pota"/>
                <a:cs typeface="Iskoola Pota"/>
              </a:rPr>
              <a:t>Introduction to UI</a:t>
            </a:r>
            <a:endParaRPr sz="3600" dirty="0">
              <a:latin typeface="Iskoola Pota"/>
              <a:cs typeface="Iskoola Pot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14400"/>
            <a:ext cx="10874274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ct val="100000"/>
              </a:lnSpc>
            </a:pPr>
            <a:r>
              <a:rPr spc="-5" dirty="0"/>
              <a:t>Calling Static</a:t>
            </a:r>
            <a:r>
              <a:rPr spc="-60" dirty="0"/>
              <a:t> </a:t>
            </a:r>
            <a:r>
              <a:rPr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18638"/>
            <a:ext cx="9531350" cy="5950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Clr>
                <a:srgbClr val="000000"/>
              </a:buClr>
              <a:buSzPct val="75000"/>
              <a:buFont typeface="Iskoola Pota"/>
              <a:buChar char="•"/>
              <a:tabLst>
                <a:tab pos="457200" algn="l"/>
                <a:tab pos="457834" algn="l"/>
              </a:tabLst>
            </a:pPr>
            <a:r>
              <a:rPr sz="3600" b="1" spc="-5" dirty="0">
                <a:solidFill>
                  <a:srgbClr val="0044FE"/>
                </a:solidFill>
                <a:latin typeface="Arial"/>
                <a:cs typeface="Arial"/>
              </a:rPr>
              <a:t>You have already done</a:t>
            </a:r>
            <a:r>
              <a:rPr sz="3600" b="1" spc="-40" dirty="0">
                <a:solidFill>
                  <a:srgbClr val="0044FE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44FE"/>
                </a:solidFill>
                <a:latin typeface="Arial"/>
                <a:cs typeface="Arial"/>
              </a:rPr>
              <a:t>so!</a:t>
            </a:r>
            <a:endParaRPr sz="3600" dirty="0">
              <a:latin typeface="Arial"/>
              <a:cs typeface="Arial"/>
            </a:endParaRPr>
          </a:p>
          <a:p>
            <a:pPr marL="457200" indent="-444500">
              <a:lnSpc>
                <a:spcPct val="100000"/>
              </a:lnSpc>
              <a:spcBef>
                <a:spcPts val="2925"/>
              </a:spcBef>
              <a:buSzPct val="75000"/>
              <a:buFont typeface="Iskoola Pota"/>
              <a:buChar char="•"/>
              <a:tabLst>
                <a:tab pos="457200" algn="l"/>
                <a:tab pos="457834" algn="l"/>
              </a:tabLst>
            </a:pPr>
            <a:r>
              <a:rPr sz="3600" b="1" spc="330" dirty="0">
                <a:latin typeface="MS Mincho"/>
                <a:cs typeface="MS Mincho"/>
              </a:rPr>
              <a:t>Object.Instantiate(planet</a:t>
            </a:r>
            <a:r>
              <a:rPr sz="3600" b="1" spc="-1455" dirty="0">
                <a:latin typeface="MS Mincho"/>
                <a:cs typeface="MS Mincho"/>
              </a:rPr>
              <a:t> </a:t>
            </a:r>
            <a:r>
              <a:rPr sz="3600" b="1" spc="300" dirty="0">
                <a:latin typeface="MS Mincho"/>
                <a:cs typeface="MS Mincho"/>
              </a:rPr>
              <a:t>Prefab);</a:t>
            </a:r>
            <a:r>
              <a:rPr sz="3600" b="1" spc="-1455" dirty="0">
                <a:latin typeface="MS Mincho"/>
                <a:cs typeface="MS Mincho"/>
              </a:rPr>
              <a:t> </a:t>
            </a:r>
            <a:endParaRPr sz="3600" dirty="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Font typeface="Iskoola Pota"/>
              <a:buChar char="•"/>
              <a:tabLst>
                <a:tab pos="457200" algn="l"/>
                <a:tab pos="457834" algn="l"/>
              </a:tabLst>
            </a:pPr>
            <a:r>
              <a:rPr sz="3600" b="1" spc="320" dirty="0">
                <a:latin typeface="MS Mincho"/>
                <a:cs typeface="MS Mincho"/>
              </a:rPr>
              <a:t>Object.Destroy(</a:t>
            </a:r>
            <a:r>
              <a:rPr sz="3600" b="1" spc="-1450" dirty="0">
                <a:latin typeface="MS Mincho"/>
                <a:cs typeface="MS Mincho"/>
              </a:rPr>
              <a:t> </a:t>
            </a:r>
            <a:r>
              <a:rPr sz="3600" b="1" spc="270" dirty="0">
                <a:latin typeface="MS Mincho"/>
                <a:cs typeface="MS Mincho"/>
              </a:rPr>
              <a:t>this.</a:t>
            </a:r>
            <a:r>
              <a:rPr sz="3600" b="1" spc="-1450" dirty="0">
                <a:latin typeface="MS Mincho"/>
                <a:cs typeface="MS Mincho"/>
              </a:rPr>
              <a:t> </a:t>
            </a:r>
            <a:r>
              <a:rPr sz="3600" b="1" spc="315" dirty="0">
                <a:latin typeface="MS Mincho"/>
                <a:cs typeface="MS Mincho"/>
              </a:rPr>
              <a:t>gameObject);</a:t>
            </a:r>
            <a:r>
              <a:rPr sz="3600" b="1" spc="-1455" dirty="0">
                <a:latin typeface="MS Mincho"/>
                <a:cs typeface="MS Mincho"/>
              </a:rPr>
              <a:t> </a:t>
            </a:r>
            <a:endParaRPr sz="3600" dirty="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Font typeface="Iskoola Pota"/>
              <a:buChar char="•"/>
              <a:tabLst>
                <a:tab pos="457200" algn="l"/>
                <a:tab pos="457834" algn="l"/>
              </a:tabLst>
            </a:pPr>
            <a:r>
              <a:rPr sz="3600" b="1" spc="270" dirty="0">
                <a:latin typeface="MS Mincho"/>
                <a:cs typeface="MS Mincho"/>
              </a:rPr>
              <a:t>Scene</a:t>
            </a:r>
            <a:r>
              <a:rPr sz="3600" b="1" spc="-1450" dirty="0">
                <a:latin typeface="MS Mincho"/>
                <a:cs typeface="MS Mincho"/>
              </a:rPr>
              <a:t> </a:t>
            </a:r>
            <a:r>
              <a:rPr sz="3600" b="1" spc="325" dirty="0">
                <a:latin typeface="MS Mincho"/>
                <a:cs typeface="MS Mincho"/>
              </a:rPr>
              <a:t>Manager.LoadScene(</a:t>
            </a:r>
            <a:r>
              <a:rPr sz="3600" b="1" spc="-1460" dirty="0">
                <a:latin typeface="MS Mincho"/>
                <a:cs typeface="MS Mincho"/>
              </a:rPr>
              <a:t> </a:t>
            </a:r>
            <a:r>
              <a:rPr sz="3600" b="1" spc="-735" dirty="0">
                <a:latin typeface="MS Mincho"/>
                <a:cs typeface="MS Mincho"/>
              </a:rPr>
              <a:t>“</a:t>
            </a:r>
            <a:r>
              <a:rPr lang="en-CA" sz="3600" b="1" spc="-735" dirty="0">
                <a:latin typeface="MS Mincho"/>
                <a:cs typeface="MS Mincho"/>
              </a:rPr>
              <a:t> </a:t>
            </a:r>
            <a:r>
              <a:rPr sz="3600" b="1" spc="-735" dirty="0">
                <a:latin typeface="MS Mincho"/>
                <a:cs typeface="MS Mincho"/>
              </a:rPr>
              <a:t>L</a:t>
            </a:r>
            <a:r>
              <a:rPr sz="3600" b="1" spc="-1450" dirty="0">
                <a:latin typeface="MS Mincho"/>
                <a:cs typeface="MS Mincho"/>
              </a:rPr>
              <a:t> </a:t>
            </a:r>
            <a:r>
              <a:rPr sz="3600" b="1" spc="270" dirty="0">
                <a:latin typeface="MS Mincho"/>
                <a:cs typeface="MS Mincho"/>
              </a:rPr>
              <a:t>evel1</a:t>
            </a:r>
            <a:r>
              <a:rPr sz="3600" b="1" spc="-1450" dirty="0">
                <a:latin typeface="MS Mincho"/>
                <a:cs typeface="MS Mincho"/>
              </a:rPr>
              <a:t> </a:t>
            </a:r>
            <a:r>
              <a:rPr sz="3600" b="1" spc="-375" dirty="0">
                <a:latin typeface="MS Mincho"/>
                <a:cs typeface="MS Mincho"/>
              </a:rPr>
              <a:t>”);</a:t>
            </a:r>
            <a:r>
              <a:rPr sz="3600" b="1" spc="-1455" dirty="0">
                <a:latin typeface="MS Mincho"/>
                <a:cs typeface="MS Mincho"/>
              </a:rPr>
              <a:t> </a:t>
            </a:r>
            <a:endParaRPr sz="3600" dirty="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Font typeface="Iskoola Pota"/>
              <a:buChar char="•"/>
              <a:tabLst>
                <a:tab pos="457200" algn="l"/>
                <a:tab pos="457834" algn="l"/>
              </a:tabLst>
            </a:pPr>
            <a:r>
              <a:rPr sz="3600" b="1" spc="310" dirty="0">
                <a:latin typeface="MS Mincho"/>
                <a:cs typeface="MS Mincho"/>
              </a:rPr>
              <a:t>Debug.Log( </a:t>
            </a:r>
            <a:r>
              <a:rPr sz="3600" b="1" spc="-90" dirty="0">
                <a:latin typeface="MS Mincho"/>
                <a:cs typeface="MS Mincho"/>
              </a:rPr>
              <a:t>“Some </a:t>
            </a:r>
            <a:r>
              <a:rPr sz="3600" b="1" spc="295" dirty="0">
                <a:latin typeface="MS Mincho"/>
                <a:cs typeface="MS Mincho"/>
              </a:rPr>
              <a:t>message</a:t>
            </a:r>
            <a:r>
              <a:rPr sz="3600" b="1" spc="-300" dirty="0">
                <a:latin typeface="MS Mincho"/>
                <a:cs typeface="MS Mincho"/>
              </a:rPr>
              <a:t> </a:t>
            </a:r>
            <a:r>
              <a:rPr sz="3600" b="1" spc="-645" dirty="0">
                <a:latin typeface="MS Mincho"/>
                <a:cs typeface="MS Mincho"/>
              </a:rPr>
              <a:t>…”);</a:t>
            </a:r>
            <a:r>
              <a:rPr sz="3600" b="1" spc="-1455" dirty="0">
                <a:latin typeface="MS Mincho"/>
                <a:cs typeface="MS Mincho"/>
              </a:rPr>
              <a:t> </a:t>
            </a:r>
            <a:endParaRPr sz="3600" dirty="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4300" dirty="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solidFill>
                  <a:srgbClr val="003DCC"/>
                </a:solidFill>
                <a:latin typeface="Iskoola Pota"/>
                <a:cs typeface="Iskoola Pota"/>
              </a:rPr>
              <a:t>Constants are static</a:t>
            </a:r>
            <a:r>
              <a:rPr sz="3600" spc="-25" dirty="0">
                <a:solidFill>
                  <a:srgbClr val="003DCC"/>
                </a:solidFill>
                <a:latin typeface="Iskoola Pota"/>
                <a:cs typeface="Iskoola Pota"/>
              </a:rPr>
              <a:t> </a:t>
            </a:r>
            <a:r>
              <a:rPr sz="3600" spc="-5" dirty="0">
                <a:solidFill>
                  <a:srgbClr val="003DCC"/>
                </a:solidFill>
                <a:latin typeface="Iskoola Pota"/>
                <a:cs typeface="Iskoola Pota"/>
              </a:rPr>
              <a:t>too!</a:t>
            </a:r>
            <a:endParaRPr sz="3600" dirty="0">
              <a:latin typeface="Iskoola Pota"/>
              <a:cs typeface="Iskoola Pot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55471"/>
            <a:ext cx="107696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ct val="100000"/>
              </a:lnSpc>
            </a:pPr>
            <a:r>
              <a:rPr spc="-5" dirty="0"/>
              <a:t>Calling Static</a:t>
            </a:r>
            <a:r>
              <a:rPr spc="-60" dirty="0"/>
              <a:t> </a:t>
            </a:r>
            <a:r>
              <a:rPr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383281"/>
            <a:ext cx="10651490" cy="413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Static members can </a:t>
            </a:r>
            <a:r>
              <a:rPr sz="3600" dirty="0">
                <a:latin typeface="Iskoola Pota"/>
                <a:cs typeface="Iskoola Pota"/>
              </a:rPr>
              <a:t>be </a:t>
            </a:r>
            <a:r>
              <a:rPr sz="3600" spc="-5" dirty="0">
                <a:latin typeface="Iskoola Pota"/>
                <a:cs typeface="Iskoola Pota"/>
              </a:rPr>
              <a:t>called </a:t>
            </a:r>
            <a:r>
              <a:rPr sz="3600" dirty="0">
                <a:latin typeface="Iskoola Pota"/>
                <a:cs typeface="Iskoola Pota"/>
              </a:rPr>
              <a:t>from </a:t>
            </a:r>
            <a:r>
              <a:rPr sz="3600" spc="-5" dirty="0">
                <a:latin typeface="Iskoola Pota"/>
                <a:cs typeface="Iskoola Pota"/>
              </a:rPr>
              <a:t>anywhere their class  names can </a:t>
            </a:r>
            <a:r>
              <a:rPr sz="3600" dirty="0">
                <a:latin typeface="Iskoola Pota"/>
                <a:cs typeface="Iskoola Pota"/>
              </a:rPr>
              <a:t>be</a:t>
            </a:r>
            <a:r>
              <a:rPr sz="3600" spc="-5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used.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Iskoola Pota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dirty="0">
                <a:latin typeface="Iskoola Pota"/>
                <a:cs typeface="Iskoola Pota"/>
              </a:rPr>
              <a:t>In </a:t>
            </a:r>
            <a:r>
              <a:rPr sz="3600" spc="-5" dirty="0">
                <a:latin typeface="Iskoola Pota"/>
                <a:cs typeface="Iskoola Pota"/>
              </a:rPr>
              <a:t>other </a:t>
            </a:r>
            <a:r>
              <a:rPr sz="3600" dirty="0">
                <a:latin typeface="Iskoola Pota"/>
                <a:cs typeface="Iskoola Pota"/>
              </a:rPr>
              <a:t>words, </a:t>
            </a:r>
            <a:r>
              <a:rPr sz="3600" spc="-5" dirty="0">
                <a:latin typeface="Iskoola Pota"/>
                <a:cs typeface="Iskoola Pota"/>
              </a:rPr>
              <a:t>if </a:t>
            </a:r>
            <a:r>
              <a:rPr sz="3600" dirty="0">
                <a:latin typeface="Iskoola Pota"/>
                <a:cs typeface="Iskoola Pota"/>
              </a:rPr>
              <a:t>you </a:t>
            </a:r>
            <a:r>
              <a:rPr sz="3600" spc="-5" dirty="0">
                <a:latin typeface="Iskoola Pota"/>
                <a:cs typeface="Iskoola Pota"/>
              </a:rPr>
              <a:t>can</a:t>
            </a:r>
            <a:r>
              <a:rPr sz="3600" spc="-6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write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Iskoola Pota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spcBef>
                <a:spcPts val="5"/>
              </a:spcBef>
              <a:buSzPct val="75000"/>
              <a:buFont typeface="Iskoola Pota"/>
              <a:buChar char="•"/>
              <a:tabLst>
                <a:tab pos="457200" algn="l"/>
                <a:tab pos="457834" algn="l"/>
              </a:tabLst>
            </a:pPr>
            <a:r>
              <a:rPr sz="3600" b="1" dirty="0">
                <a:latin typeface="Courier New"/>
                <a:cs typeface="Courier New"/>
              </a:rPr>
              <a:t>String name </a:t>
            </a:r>
            <a:r>
              <a:rPr sz="3600" b="1" spc="-5" dirty="0">
                <a:latin typeface="Courier New"/>
                <a:cs typeface="Courier New"/>
              </a:rPr>
              <a:t>= </a:t>
            </a:r>
            <a:r>
              <a:rPr sz="3600" b="1" dirty="0">
                <a:latin typeface="Courier New"/>
                <a:cs typeface="Courier New"/>
              </a:rPr>
              <a:t>new</a:t>
            </a:r>
            <a:r>
              <a:rPr sz="3600" b="1" spc="-65" dirty="0">
                <a:latin typeface="Courier New"/>
                <a:cs typeface="Courier New"/>
              </a:rPr>
              <a:t> </a:t>
            </a:r>
            <a:r>
              <a:rPr sz="3600" b="1" dirty="0">
                <a:latin typeface="Courier New"/>
                <a:cs typeface="Courier New"/>
              </a:rPr>
              <a:t>String(“Bob”);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Iskoola Pota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dirty="0">
                <a:latin typeface="Iskoola Pota"/>
                <a:cs typeface="Iskoola Pota"/>
              </a:rPr>
              <a:t>you </a:t>
            </a:r>
            <a:r>
              <a:rPr sz="3600" spc="-5" dirty="0">
                <a:latin typeface="Iskoola Pota"/>
                <a:cs typeface="Iskoola Pota"/>
              </a:rPr>
              <a:t>can also</a:t>
            </a:r>
            <a:r>
              <a:rPr sz="3600" spc="-7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write</a:t>
            </a:r>
            <a:endParaRPr sz="3600">
              <a:latin typeface="Iskoola Pota"/>
              <a:cs typeface="Iskoola Pot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6831838"/>
            <a:ext cx="97028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ts val="4280"/>
              </a:lnSpc>
              <a:buSzPct val="75000"/>
              <a:buFont typeface="Iskoola Pota"/>
              <a:buChar char="•"/>
              <a:tabLst>
                <a:tab pos="457200" algn="l"/>
                <a:tab pos="457834" algn="l"/>
              </a:tabLst>
            </a:pPr>
            <a:r>
              <a:rPr sz="3600" b="1" spc="254" dirty="0">
                <a:latin typeface="MS Mincho"/>
                <a:cs typeface="MS Mincho"/>
              </a:rPr>
              <a:t>name</a:t>
            </a:r>
            <a:r>
              <a:rPr sz="3600" b="1" spc="615" dirty="0">
                <a:latin typeface="MS Mincho"/>
                <a:cs typeface="MS Mincho"/>
              </a:rPr>
              <a:t> </a:t>
            </a:r>
            <a:r>
              <a:rPr sz="3600" b="1" spc="-15" dirty="0">
                <a:latin typeface="MS Mincho"/>
                <a:cs typeface="MS Mincho"/>
              </a:rPr>
              <a:t>=</a:t>
            </a:r>
            <a:r>
              <a:rPr lang="en-CA" sz="3600" b="1" spc="-15" dirty="0">
                <a:latin typeface="MS Mincho"/>
                <a:cs typeface="MS Mincho"/>
              </a:rPr>
              <a:t> </a:t>
            </a:r>
            <a:r>
              <a:rPr lang="en-CA" sz="3600" b="1" spc="315" dirty="0" err="1">
                <a:latin typeface="MS Mincho"/>
                <a:cs typeface="MS Mincho"/>
              </a:rPr>
              <a:t>String.Empty</a:t>
            </a:r>
            <a:r>
              <a:rPr lang="en-CA" sz="3600" b="1" spc="315" dirty="0">
                <a:latin typeface="MS Mincho"/>
                <a:cs typeface="MS Mincho"/>
              </a:rPr>
              <a:t>;</a:t>
            </a:r>
            <a:endParaRPr sz="3600" dirty="0">
              <a:latin typeface="MS Mincho"/>
              <a:cs typeface="MS Minch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7881873"/>
            <a:ext cx="10216083" cy="1116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700" spc="-5" dirty="0">
                <a:latin typeface="Iskoola Pota"/>
                <a:cs typeface="Iskoola Pota"/>
              </a:rPr>
              <a:t>•</a:t>
            </a:r>
            <a:r>
              <a:rPr lang="en-CA" sz="2700" spc="-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where </a:t>
            </a:r>
            <a:r>
              <a:rPr sz="3600" spc="285" dirty="0">
                <a:latin typeface="MS Mincho"/>
                <a:cs typeface="MS Mincho"/>
              </a:rPr>
              <a:t>Empty</a:t>
            </a:r>
            <a:r>
              <a:rPr sz="3600" spc="-535" dirty="0">
                <a:latin typeface="MS Mincho"/>
                <a:cs typeface="MS Mincho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is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static member with</a:t>
            </a:r>
            <a:r>
              <a:rPr lang="en-CA" sz="3600" spc="-5" dirty="0">
                <a:latin typeface="Iskoola Pota"/>
                <a:cs typeface="Iskoola Pota"/>
              </a:rPr>
              <a:t> a </a:t>
            </a:r>
            <a:r>
              <a:rPr sz="3600" spc="-5" dirty="0">
                <a:latin typeface="Iskoola Pota"/>
                <a:cs typeface="Iskoola Pota"/>
              </a:rPr>
              <a:t>value</a:t>
            </a:r>
            <a:r>
              <a:rPr lang="en-CA" sz="3600" spc="-5" dirty="0">
                <a:latin typeface="Iskoola Pota"/>
                <a:cs typeface="Iskoola Pota"/>
              </a:rPr>
              <a:t> </a:t>
            </a:r>
            <a:r>
              <a:rPr sz="3600" spc="-250" dirty="0">
                <a:latin typeface="MS Mincho"/>
                <a:cs typeface="MS Mincho"/>
              </a:rPr>
              <a:t>“</a:t>
            </a:r>
            <a:r>
              <a:rPr lang="en-CA" sz="3600" spc="-250" dirty="0">
                <a:latin typeface="MS Mincho"/>
                <a:cs typeface="MS Mincho"/>
              </a:rPr>
              <a:t> </a:t>
            </a:r>
            <a:r>
              <a:rPr sz="3600" spc="-250" dirty="0">
                <a:latin typeface="MS Mincho"/>
                <a:cs typeface="MS Mincho"/>
              </a:rPr>
              <a:t>”</a:t>
            </a:r>
            <a:r>
              <a:rPr lang="en-CA" sz="3600" spc="-250" dirty="0">
                <a:latin typeface="MS Mincho"/>
                <a:cs typeface="MS Mincho"/>
              </a:rPr>
              <a:t> </a:t>
            </a:r>
            <a:r>
              <a:rPr sz="3600" spc="-250" dirty="0">
                <a:latin typeface="Iskoola Pota"/>
                <a:cs typeface="Iskoola Pota"/>
              </a:rPr>
              <a:t>(empty</a:t>
            </a:r>
            <a:r>
              <a:rPr sz="3600" spc="-4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string).</a:t>
            </a:r>
            <a:endParaRPr sz="3600" dirty="0">
              <a:latin typeface="Iskoola Pota"/>
              <a:cs typeface="Iskoola Pot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55471"/>
            <a:ext cx="109220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5" dirty="0"/>
              <a:t>Singleton</a:t>
            </a:r>
            <a:r>
              <a:rPr spc="-70" dirty="0"/>
              <a:t> </a:t>
            </a:r>
            <a:r>
              <a:rPr dirty="0"/>
              <a:t>GameObjects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14930"/>
            <a:ext cx="10998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// Suppose this code is inside Player.cs</a:t>
            </a:r>
            <a:r>
              <a:rPr sz="3000" b="1" spc="85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script.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4443729"/>
            <a:ext cx="29972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() </a:t>
            </a: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// &lt;—</a:t>
            </a:r>
            <a:r>
              <a:rPr sz="3000" b="1" spc="-60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Gets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5600" y="4443729"/>
            <a:ext cx="13970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called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5800" y="4443729"/>
            <a:ext cx="18542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on</a:t>
            </a:r>
            <a:r>
              <a:rPr sz="3000" b="1" spc="-75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scene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63200" y="4443729"/>
            <a:ext cx="11684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load.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4443729"/>
            <a:ext cx="2311400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void</a:t>
            </a:r>
            <a:r>
              <a:rPr sz="3000" b="1" spc="-65" dirty="0">
                <a:latin typeface="Courier New"/>
                <a:cs typeface="Courier New"/>
              </a:rPr>
              <a:t> </a:t>
            </a:r>
            <a:r>
              <a:rPr sz="3000" b="1" spc="-5" dirty="0">
                <a:latin typeface="Courier New"/>
                <a:cs typeface="Courier New"/>
              </a:rPr>
              <a:t>Awake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6272529"/>
            <a:ext cx="2540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55471"/>
            <a:ext cx="112268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5" dirty="0"/>
              <a:t>Singleton</a:t>
            </a:r>
            <a:r>
              <a:rPr spc="-70" dirty="0"/>
              <a:t> </a:t>
            </a:r>
            <a:r>
              <a:rPr dirty="0"/>
              <a:t>GameObjects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1075" y="2652427"/>
          <a:ext cx="827405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22225">
                        <a:lnSpc>
                          <a:spcPts val="3304"/>
                        </a:lnSpc>
                      </a:pPr>
                      <a:r>
                        <a:rPr sz="3000" b="1" spc="-5" dirty="0">
                          <a:solidFill>
                            <a:srgbClr val="0F782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304"/>
                        </a:lnSpc>
                      </a:pPr>
                      <a:r>
                        <a:rPr sz="3000" b="1" spc="-5" dirty="0">
                          <a:solidFill>
                            <a:srgbClr val="0F7820"/>
                          </a:solidFill>
                          <a:latin typeface="Courier New"/>
                          <a:cs typeface="Courier New"/>
                        </a:rPr>
                        <a:t>We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3304"/>
                        </a:lnSpc>
                      </a:pPr>
                      <a:r>
                        <a:rPr sz="3000" b="1" dirty="0">
                          <a:solidFill>
                            <a:srgbClr val="0F7820"/>
                          </a:solidFill>
                          <a:latin typeface="Courier New"/>
                          <a:cs typeface="Courier New"/>
                        </a:rPr>
                        <a:t>need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304"/>
                        </a:lnSpc>
                      </a:pPr>
                      <a:r>
                        <a:rPr sz="3000" b="1" spc="-5" dirty="0">
                          <a:solidFill>
                            <a:srgbClr val="0F782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3000" b="1" spc="-75" dirty="0">
                          <a:solidFill>
                            <a:srgbClr val="0F78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000" b="1" spc="-5" dirty="0">
                          <a:solidFill>
                            <a:srgbClr val="0F7820"/>
                          </a:solidFill>
                          <a:latin typeface="Courier New"/>
                          <a:cs typeface="Courier New"/>
                        </a:rPr>
                        <a:t>static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3304"/>
                        </a:lnSpc>
                      </a:pPr>
                      <a:r>
                        <a:rPr sz="3000" b="1" spc="-5" dirty="0">
                          <a:solidFill>
                            <a:srgbClr val="0F7820"/>
                          </a:solidFill>
                          <a:latin typeface="Courier New"/>
                          <a:cs typeface="Courier New"/>
                        </a:rPr>
                        <a:t>variable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304"/>
                        </a:lnSpc>
                      </a:pPr>
                      <a:r>
                        <a:rPr sz="3000" b="1" spc="-5" dirty="0">
                          <a:solidFill>
                            <a:srgbClr val="0F7820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304"/>
                        </a:lnSpc>
                      </a:pPr>
                      <a:r>
                        <a:rPr sz="3000" b="1" spc="-5" dirty="0">
                          <a:solidFill>
                            <a:srgbClr val="0F7820"/>
                          </a:solidFill>
                          <a:latin typeface="Courier New"/>
                          <a:cs typeface="Courier New"/>
                        </a:rPr>
                        <a:t>hold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22225">
                        <a:lnSpc>
                          <a:spcPts val="3105"/>
                        </a:lnSpc>
                      </a:pPr>
                      <a:r>
                        <a:rPr sz="3000" b="1" spc="-5" dirty="0">
                          <a:solidFill>
                            <a:srgbClr val="0F782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105"/>
                        </a:lnSpc>
                      </a:pPr>
                      <a:r>
                        <a:rPr sz="3000" b="1" dirty="0">
                          <a:solidFill>
                            <a:srgbClr val="0F7820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3105"/>
                        </a:lnSpc>
                      </a:pPr>
                      <a:r>
                        <a:rPr sz="3000" b="1" dirty="0">
                          <a:solidFill>
                            <a:srgbClr val="0F7820"/>
                          </a:solidFill>
                          <a:latin typeface="Courier New"/>
                          <a:cs typeface="Courier New"/>
                        </a:rPr>
                        <a:t>one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105"/>
                        </a:lnSpc>
                      </a:pPr>
                      <a:r>
                        <a:rPr sz="3000" b="1" spc="-5" dirty="0">
                          <a:solidFill>
                            <a:srgbClr val="0F7820"/>
                          </a:solidFill>
                          <a:latin typeface="Courier New"/>
                          <a:cs typeface="Courier New"/>
                        </a:rPr>
                        <a:t>copy</a:t>
                      </a:r>
                      <a:r>
                        <a:rPr sz="3000" b="1" spc="-80" dirty="0">
                          <a:solidFill>
                            <a:srgbClr val="0F78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000" b="1" spc="-5" dirty="0">
                          <a:solidFill>
                            <a:srgbClr val="0F7820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105"/>
                        </a:lnSpc>
                      </a:pPr>
                      <a:r>
                        <a:rPr sz="3000" b="1" spc="-5" dirty="0">
                          <a:solidFill>
                            <a:srgbClr val="0F7820"/>
                          </a:solidFill>
                          <a:latin typeface="Courier New"/>
                          <a:cs typeface="Courier New"/>
                        </a:rPr>
                        <a:t>Player.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0600" y="3529329"/>
            <a:ext cx="16256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private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0" y="3529329"/>
            <a:ext cx="13970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B91109"/>
                </a:solidFill>
                <a:latin typeface="Courier New"/>
                <a:cs typeface="Courier New"/>
              </a:rPr>
              <a:t>static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9600" y="3529329"/>
            <a:ext cx="13970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Player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9800" y="3529329"/>
            <a:ext cx="18542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Instance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7200" y="3529329"/>
            <a:ext cx="16256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=</a:t>
            </a:r>
            <a:r>
              <a:rPr sz="3000" b="1" spc="-80" dirty="0">
                <a:latin typeface="Courier New"/>
                <a:cs typeface="Courier New"/>
              </a:rPr>
              <a:t> </a:t>
            </a:r>
            <a:r>
              <a:rPr sz="3000" b="1" spc="-5" dirty="0">
                <a:latin typeface="Courier New"/>
                <a:cs typeface="Courier New"/>
              </a:rPr>
              <a:t>null;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2600" y="4443729"/>
            <a:ext cx="9398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Gets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5600" y="4443729"/>
            <a:ext cx="13970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called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05800" y="4443729"/>
            <a:ext cx="32258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on scene</a:t>
            </a:r>
            <a:r>
              <a:rPr sz="3000" b="1" spc="-50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load.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1808" y="5358129"/>
            <a:ext cx="20828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maintains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7808" y="5358129"/>
            <a:ext cx="29972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our</a:t>
            </a:r>
            <a:r>
              <a:rPr sz="3000" b="1" spc="-50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singleton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21408" y="5358129"/>
            <a:ext cx="2997200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The code</a:t>
            </a:r>
            <a:r>
              <a:rPr sz="3000" b="1" spc="-55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that  goes</a:t>
            </a:r>
            <a:r>
              <a:rPr sz="3000" b="1" spc="-65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here.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4443729"/>
            <a:ext cx="4368800" cy="232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void Awake () </a:t>
            </a: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//</a:t>
            </a:r>
            <a:r>
              <a:rPr sz="3000" b="1" spc="-35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&lt;—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{</a:t>
            </a:r>
            <a:endParaRPr sz="30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//</a:t>
            </a:r>
            <a:endParaRPr sz="30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//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}</a:t>
            </a:r>
            <a:endParaRPr sz="3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855471"/>
            <a:ext cx="109728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5" dirty="0"/>
              <a:t>Singleton</a:t>
            </a:r>
            <a:r>
              <a:rPr spc="-70" dirty="0"/>
              <a:t> </a:t>
            </a:r>
            <a:r>
              <a:rPr dirty="0"/>
              <a:t>GameObjects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18993"/>
            <a:ext cx="151701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private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907" y="2618993"/>
            <a:ext cx="130302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B91109"/>
                </a:solidFill>
                <a:latin typeface="Courier New"/>
                <a:cs typeface="Courier New"/>
              </a:rPr>
              <a:t>s</a:t>
            </a:r>
            <a:r>
              <a:rPr sz="2800" b="1" spc="-15" dirty="0">
                <a:solidFill>
                  <a:srgbClr val="B91109"/>
                </a:solidFill>
                <a:latin typeface="Courier New"/>
                <a:cs typeface="Courier New"/>
              </a:rPr>
              <a:t>t</a:t>
            </a:r>
            <a:r>
              <a:rPr sz="2800" b="1" spc="-5" dirty="0">
                <a:solidFill>
                  <a:srgbClr val="B91109"/>
                </a:solidFill>
                <a:latin typeface="Courier New"/>
                <a:cs typeface="Courier New"/>
              </a:rPr>
              <a:t>a</a:t>
            </a:r>
            <a:r>
              <a:rPr sz="2800" b="1" spc="-20" dirty="0">
                <a:solidFill>
                  <a:srgbClr val="B91109"/>
                </a:solidFill>
                <a:latin typeface="Courier New"/>
                <a:cs typeface="Courier New"/>
              </a:rPr>
              <a:t>t</a:t>
            </a:r>
            <a:r>
              <a:rPr sz="2800" b="1" spc="-5" dirty="0">
                <a:solidFill>
                  <a:srgbClr val="B91109"/>
                </a:solidFill>
                <a:latin typeface="Courier New"/>
                <a:cs typeface="Courier New"/>
              </a:rPr>
              <a:t>ic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1818" y="2618993"/>
            <a:ext cx="130302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Courier New"/>
                <a:cs typeface="Courier New"/>
              </a:rPr>
              <a:t>P</a:t>
            </a:r>
            <a:r>
              <a:rPr sz="2800" b="1" spc="-15" dirty="0">
                <a:latin typeface="Courier New"/>
                <a:cs typeface="Courier New"/>
              </a:rPr>
              <a:t>l</a:t>
            </a:r>
            <a:r>
              <a:rPr sz="2800" b="1" spc="-5" dirty="0">
                <a:latin typeface="Courier New"/>
                <a:cs typeface="Courier New"/>
              </a:rPr>
              <a:t>a</a:t>
            </a:r>
            <a:r>
              <a:rPr sz="2800" b="1" spc="-20" dirty="0">
                <a:latin typeface="Courier New"/>
                <a:cs typeface="Courier New"/>
              </a:rPr>
              <a:t>y</a:t>
            </a:r>
            <a:r>
              <a:rPr sz="2800" b="1" spc="-5" dirty="0">
                <a:latin typeface="Courier New"/>
                <a:cs typeface="Courier New"/>
              </a:rPr>
              <a:t>er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0718" y="2618993"/>
            <a:ext cx="172847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Instance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5374" y="2618993"/>
            <a:ext cx="151701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Courier New"/>
                <a:cs typeface="Courier New"/>
              </a:rPr>
              <a:t>=</a:t>
            </a:r>
            <a:r>
              <a:rPr sz="2800" b="1" spc="-11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null;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5671" y="3472637"/>
            <a:ext cx="87820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0F7820"/>
                </a:solidFill>
                <a:latin typeface="Courier New"/>
                <a:cs typeface="Courier New"/>
              </a:rPr>
              <a:t>G</a:t>
            </a:r>
            <a:r>
              <a:rPr sz="2800" b="1" spc="-5" dirty="0">
                <a:solidFill>
                  <a:srgbClr val="0F7820"/>
                </a:solidFill>
                <a:latin typeface="Courier New"/>
                <a:cs typeface="Courier New"/>
              </a:rPr>
              <a:t>ets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9527" y="3472637"/>
            <a:ext cx="130238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0F7820"/>
                </a:solidFill>
                <a:latin typeface="Courier New"/>
                <a:cs typeface="Courier New"/>
              </a:rPr>
              <a:t>c</a:t>
            </a:r>
            <a:r>
              <a:rPr sz="2800" b="1" spc="-5" dirty="0">
                <a:solidFill>
                  <a:srgbClr val="0F7820"/>
                </a:solidFill>
                <a:latin typeface="Courier New"/>
                <a:cs typeface="Courier New"/>
              </a:rPr>
              <a:t>a</a:t>
            </a:r>
            <a:r>
              <a:rPr sz="2800" b="1" spc="-20" dirty="0">
                <a:solidFill>
                  <a:srgbClr val="0F7820"/>
                </a:solidFill>
                <a:latin typeface="Courier New"/>
                <a:cs typeface="Courier New"/>
              </a:rPr>
              <a:t>l</a:t>
            </a:r>
            <a:r>
              <a:rPr sz="2800" b="1" spc="-5" dirty="0">
                <a:solidFill>
                  <a:srgbClr val="0F7820"/>
                </a:solidFill>
                <a:latin typeface="Courier New"/>
                <a:cs typeface="Courier New"/>
              </a:rPr>
              <a:t>led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8427" y="3472637"/>
            <a:ext cx="300291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0F7820"/>
                </a:solidFill>
                <a:latin typeface="Courier New"/>
                <a:cs typeface="Courier New"/>
              </a:rPr>
              <a:t>on </a:t>
            </a:r>
            <a:r>
              <a:rPr sz="2800" b="1" spc="-5" dirty="0">
                <a:solidFill>
                  <a:srgbClr val="0F7820"/>
                </a:solidFill>
                <a:latin typeface="Courier New"/>
                <a:cs typeface="Courier New"/>
              </a:rPr>
              <a:t>scene</a:t>
            </a:r>
            <a:r>
              <a:rPr sz="2800" b="1" spc="-95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F7820"/>
                </a:solidFill>
                <a:latin typeface="Courier New"/>
                <a:cs typeface="Courier New"/>
              </a:rPr>
              <a:t>load.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4342" y="4326280"/>
            <a:ext cx="279273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F7820"/>
                </a:solidFill>
                <a:latin typeface="Courier New"/>
                <a:cs typeface="Courier New"/>
              </a:rPr>
              <a:t>The code</a:t>
            </a:r>
            <a:r>
              <a:rPr sz="2800" b="1" spc="-65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F7820"/>
                </a:solidFill>
                <a:latin typeface="Courier New"/>
                <a:cs typeface="Courier New"/>
              </a:rPr>
              <a:t>that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2853" y="4326280"/>
            <a:ext cx="194119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F7820"/>
                </a:solidFill>
                <a:latin typeface="Courier New"/>
                <a:cs typeface="Courier New"/>
              </a:rPr>
              <a:t>maintains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79855" y="4326280"/>
            <a:ext cx="279273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F7820"/>
                </a:solidFill>
                <a:latin typeface="Courier New"/>
                <a:cs typeface="Courier New"/>
              </a:rPr>
              <a:t>our</a:t>
            </a:r>
            <a:r>
              <a:rPr sz="2800" b="1" spc="-70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F7820"/>
                </a:solidFill>
                <a:latin typeface="Courier New"/>
                <a:cs typeface="Courier New"/>
              </a:rPr>
              <a:t>singleton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3986" y="4753102"/>
            <a:ext cx="215328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F7820"/>
                </a:solidFill>
                <a:latin typeface="Courier New"/>
                <a:cs typeface="Courier New"/>
              </a:rPr>
              <a:t>goes</a:t>
            </a:r>
            <a:r>
              <a:rPr sz="2800" b="1" spc="-85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F7820"/>
                </a:solidFill>
                <a:latin typeface="Courier New"/>
                <a:cs typeface="Courier New"/>
              </a:rPr>
              <a:t>here.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9890" y="3472637"/>
            <a:ext cx="4069715" cy="216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void </a:t>
            </a:r>
            <a:r>
              <a:rPr sz="2800" b="1" spc="-5" dirty="0">
                <a:latin typeface="Courier New"/>
                <a:cs typeface="Courier New"/>
              </a:rPr>
              <a:t>Awake </a:t>
            </a:r>
            <a:r>
              <a:rPr sz="2800" b="1" spc="-15" dirty="0">
                <a:latin typeface="Courier New"/>
                <a:cs typeface="Courier New"/>
              </a:rPr>
              <a:t>() </a:t>
            </a:r>
            <a:r>
              <a:rPr sz="2800" b="1" spc="-5" dirty="0">
                <a:solidFill>
                  <a:srgbClr val="0F7820"/>
                </a:solidFill>
                <a:latin typeface="Courier New"/>
                <a:cs typeface="Courier New"/>
              </a:rPr>
              <a:t>//</a:t>
            </a:r>
            <a:r>
              <a:rPr sz="2800" b="1" spc="-80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F7820"/>
                </a:solidFill>
                <a:latin typeface="Courier New"/>
                <a:cs typeface="Courier New"/>
              </a:rPr>
              <a:t>&lt;—</a:t>
            </a:r>
            <a:endParaRPr sz="28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</a:pPr>
            <a:r>
              <a:rPr sz="2800" b="1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</a:pPr>
            <a:r>
              <a:rPr sz="2800" b="1" spc="-5" dirty="0">
                <a:solidFill>
                  <a:srgbClr val="0F7820"/>
                </a:solidFill>
                <a:latin typeface="Courier New"/>
                <a:cs typeface="Courier New"/>
              </a:rPr>
              <a:t>//</a:t>
            </a:r>
            <a:endParaRPr sz="28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</a:pPr>
            <a:r>
              <a:rPr sz="2800" b="1" spc="-5" dirty="0">
                <a:solidFill>
                  <a:srgbClr val="0F7820"/>
                </a:solidFill>
                <a:latin typeface="Courier New"/>
                <a:cs typeface="Courier New"/>
              </a:rPr>
              <a:t>//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8200" y="6973569"/>
            <a:ext cx="23114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the</a:t>
            </a:r>
            <a:r>
              <a:rPr sz="3000" b="1" spc="-65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static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62800" y="6973569"/>
            <a:ext cx="13970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member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63000" y="6973569"/>
            <a:ext cx="9398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like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06000" y="6973569"/>
            <a:ext cx="11684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this: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0600" y="6059170"/>
            <a:ext cx="3454400" cy="186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…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// You can</a:t>
            </a:r>
            <a:r>
              <a:rPr sz="3000" b="1" spc="-50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F7820"/>
                </a:solidFill>
                <a:latin typeface="Courier New"/>
                <a:cs typeface="Courier New"/>
              </a:rPr>
              <a:t>call  </a:t>
            </a:r>
            <a:r>
              <a:rPr sz="3000" b="1" spc="-5" dirty="0">
                <a:latin typeface="Courier New"/>
                <a:cs typeface="Courier New"/>
              </a:rPr>
              <a:t>Player.Instance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0" y="855471"/>
            <a:ext cx="112776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5" dirty="0"/>
              <a:t>Singleton</a:t>
            </a:r>
            <a:r>
              <a:rPr spc="-70" dirty="0"/>
              <a:t> </a:t>
            </a:r>
            <a:r>
              <a:rPr dirty="0"/>
              <a:t>GameObjects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14930"/>
            <a:ext cx="8712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private static Player Instance =</a:t>
            </a:r>
            <a:r>
              <a:rPr sz="3000" b="1" spc="50" dirty="0">
                <a:latin typeface="Courier New"/>
                <a:cs typeface="Courier New"/>
              </a:rPr>
              <a:t> </a:t>
            </a:r>
            <a:r>
              <a:rPr sz="3000" b="1" spc="-5" dirty="0">
                <a:latin typeface="Courier New"/>
                <a:cs typeface="Courier New"/>
              </a:rPr>
              <a:t>null;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3208" y="4443729"/>
            <a:ext cx="11684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8000"/>
                </a:solidFill>
                <a:latin typeface="Courier New"/>
                <a:cs typeface="Courier New"/>
              </a:rPr>
              <a:t>null)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29329"/>
            <a:ext cx="3899535" cy="186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void Awake</a:t>
            </a:r>
            <a:r>
              <a:rPr sz="3000" b="1" spc="-55" dirty="0">
                <a:latin typeface="Courier New"/>
                <a:cs typeface="Courier New"/>
              </a:rPr>
              <a:t> </a:t>
            </a:r>
            <a:r>
              <a:rPr sz="3000" b="1" spc="-5" dirty="0">
                <a:latin typeface="Courier New"/>
                <a:cs typeface="Courier New"/>
              </a:rPr>
              <a:t>()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3000" b="1" spc="-5" dirty="0">
                <a:solidFill>
                  <a:srgbClr val="008000"/>
                </a:solidFill>
                <a:latin typeface="Courier New"/>
                <a:cs typeface="Courier New"/>
              </a:rPr>
              <a:t>if (Instance</a:t>
            </a:r>
            <a:r>
              <a:rPr sz="3000" b="1" spc="-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08000"/>
                </a:solidFill>
                <a:latin typeface="Courier New"/>
                <a:cs typeface="Courier New"/>
              </a:rPr>
              <a:t>==</a:t>
            </a:r>
            <a:endParaRPr sz="3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3000" b="1" spc="-5" dirty="0">
                <a:solidFill>
                  <a:srgbClr val="008000"/>
                </a:solidFill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358129"/>
            <a:ext cx="8940800" cy="369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>
              <a:lnSpc>
                <a:spcPct val="100000"/>
              </a:lnSpc>
            </a:pPr>
            <a:r>
              <a:rPr sz="3000" b="1" spc="-5" dirty="0">
                <a:solidFill>
                  <a:srgbClr val="0000FF"/>
                </a:solidFill>
                <a:latin typeface="Courier New"/>
                <a:cs typeface="Courier New"/>
              </a:rPr>
              <a:t>Player.Instance = this;  DontDestroyOnLoad(this.gameObject);</a:t>
            </a:r>
            <a:endParaRPr sz="3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3000" b="1" spc="-5" dirty="0">
                <a:solidFill>
                  <a:srgbClr val="008000"/>
                </a:solidFill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3000" b="1" spc="-5" dirty="0">
                <a:solidFill>
                  <a:srgbClr val="008000"/>
                </a:solidFill>
                <a:latin typeface="Courier New"/>
                <a:cs typeface="Courier New"/>
              </a:rPr>
              <a:t>else</a:t>
            </a:r>
            <a:endParaRPr sz="3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3000" b="1" spc="-5" dirty="0">
                <a:solidFill>
                  <a:srgbClr val="008000"/>
                </a:solidFill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3000" b="1" spc="-5" dirty="0">
                <a:solidFill>
                  <a:srgbClr val="0000FF"/>
                </a:solidFill>
                <a:latin typeface="Courier New"/>
                <a:cs typeface="Courier New"/>
              </a:rPr>
              <a:t>Destroy(this.gameObject);</a:t>
            </a:r>
            <a:endParaRPr sz="3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3000" b="1" spc="-5" dirty="0">
                <a:solidFill>
                  <a:srgbClr val="008000"/>
                </a:solidFill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55471"/>
            <a:ext cx="11379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5" dirty="0"/>
              <a:t>Singleton</a:t>
            </a:r>
            <a:r>
              <a:rPr spc="-70" dirty="0"/>
              <a:t> </a:t>
            </a:r>
            <a:r>
              <a:rPr dirty="0"/>
              <a:t>GameObjects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14930"/>
            <a:ext cx="8712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B91109"/>
                </a:solidFill>
                <a:latin typeface="Courier New"/>
                <a:cs typeface="Courier New"/>
              </a:rPr>
              <a:t>private static Player Instance =</a:t>
            </a:r>
            <a:r>
              <a:rPr sz="3000" b="1" spc="50" dirty="0">
                <a:solidFill>
                  <a:srgbClr val="B91109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B91109"/>
                </a:solidFill>
                <a:latin typeface="Courier New"/>
                <a:cs typeface="Courier New"/>
              </a:rPr>
              <a:t>null;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3208" y="4443729"/>
            <a:ext cx="11684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null)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29329"/>
            <a:ext cx="3899535" cy="186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void Awake</a:t>
            </a:r>
            <a:r>
              <a:rPr sz="3000" b="1" spc="-55" dirty="0">
                <a:latin typeface="Courier New"/>
                <a:cs typeface="Courier New"/>
              </a:rPr>
              <a:t> </a:t>
            </a:r>
            <a:r>
              <a:rPr sz="3000" b="1" spc="-5" dirty="0">
                <a:latin typeface="Courier New"/>
                <a:cs typeface="Courier New"/>
              </a:rPr>
              <a:t>()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if (</a:t>
            </a:r>
            <a:r>
              <a:rPr sz="3000" b="1" spc="-5" dirty="0">
                <a:solidFill>
                  <a:srgbClr val="B91109"/>
                </a:solidFill>
                <a:latin typeface="Courier New"/>
                <a:cs typeface="Courier New"/>
              </a:rPr>
              <a:t>Instance</a:t>
            </a:r>
            <a:r>
              <a:rPr sz="3000" b="1" spc="-45" dirty="0">
                <a:solidFill>
                  <a:srgbClr val="B91109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latin typeface="Courier New"/>
                <a:cs typeface="Courier New"/>
              </a:rPr>
              <a:t>==</a:t>
            </a:r>
            <a:endParaRPr sz="3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5358129"/>
            <a:ext cx="8026400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Player.</a:t>
            </a:r>
            <a:r>
              <a:rPr sz="3000" b="1" spc="-5" dirty="0">
                <a:solidFill>
                  <a:srgbClr val="B91109"/>
                </a:solidFill>
                <a:latin typeface="Courier New"/>
                <a:cs typeface="Courier New"/>
              </a:rPr>
              <a:t>Instance = this;  DontDestroyOnLoad(</a:t>
            </a:r>
            <a:r>
              <a:rPr sz="3000" b="1" spc="-5" dirty="0">
                <a:latin typeface="Courier New"/>
                <a:cs typeface="Courier New"/>
              </a:rPr>
              <a:t>this.gameObject</a:t>
            </a:r>
            <a:r>
              <a:rPr sz="3000" b="1" spc="-5" dirty="0">
                <a:solidFill>
                  <a:srgbClr val="B91109"/>
                </a:solidFill>
                <a:latin typeface="Courier New"/>
                <a:cs typeface="Courier New"/>
              </a:rPr>
              <a:t>);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608" y="6272529"/>
            <a:ext cx="939800" cy="140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else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7644130"/>
            <a:ext cx="6654800" cy="140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Destroy(this.gameObject);</a:t>
            </a:r>
            <a:endParaRPr sz="3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4162" y="3227832"/>
            <a:ext cx="6060440" cy="170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b="1" spc="-5" dirty="0">
                <a:solidFill>
                  <a:srgbClr val="B91109"/>
                </a:solidFill>
                <a:latin typeface="Arial"/>
                <a:cs typeface="Arial"/>
              </a:rPr>
              <a:t>If this is the first </a:t>
            </a:r>
            <a:r>
              <a:rPr sz="3000" b="1" spc="-10" dirty="0">
                <a:solidFill>
                  <a:srgbClr val="B91109"/>
                </a:solidFill>
                <a:latin typeface="Arial"/>
                <a:cs typeface="Arial"/>
              </a:rPr>
              <a:t>time </a:t>
            </a:r>
            <a:r>
              <a:rPr sz="3000" b="1" spc="-5" dirty="0">
                <a:solidFill>
                  <a:srgbClr val="B91109"/>
                </a:solidFill>
                <a:latin typeface="Arial"/>
                <a:cs typeface="Arial"/>
              </a:rPr>
              <a:t>this object  is being loaded, save a reference  to the object in the static</a:t>
            </a:r>
            <a:r>
              <a:rPr sz="3000" b="1" spc="25" dirty="0">
                <a:solidFill>
                  <a:srgbClr val="B91109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B91109"/>
                </a:solidFill>
                <a:latin typeface="Arial"/>
                <a:cs typeface="Arial"/>
              </a:rPr>
              <a:t>variable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2635"/>
              </a:lnSpc>
            </a:pPr>
            <a:r>
              <a:rPr sz="3000" b="1" spc="250" dirty="0">
                <a:solidFill>
                  <a:srgbClr val="B91109"/>
                </a:solidFill>
                <a:latin typeface="MS Mincho"/>
                <a:cs typeface="MS Mincho"/>
              </a:rPr>
              <a:t>Instance</a:t>
            </a:r>
            <a:r>
              <a:rPr sz="3000" b="1" spc="-1215" dirty="0">
                <a:solidFill>
                  <a:srgbClr val="B91109"/>
                </a:solidFill>
                <a:latin typeface="MS Mincho"/>
                <a:cs typeface="MS Mincho"/>
              </a:rPr>
              <a:t> </a:t>
            </a:r>
            <a:endParaRPr sz="3000">
              <a:latin typeface="MS Mincho"/>
              <a:cs typeface="MS Minch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0200" y="6429819"/>
            <a:ext cx="534225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b="1" dirty="0">
                <a:solidFill>
                  <a:srgbClr val="B91109"/>
                </a:solidFill>
                <a:latin typeface="Arial"/>
                <a:cs typeface="Arial"/>
              </a:rPr>
              <a:t>and </a:t>
            </a:r>
            <a:r>
              <a:rPr sz="3000" b="1" spc="-5" dirty="0">
                <a:solidFill>
                  <a:srgbClr val="B91109"/>
                </a:solidFill>
                <a:latin typeface="Arial"/>
                <a:cs typeface="Arial"/>
              </a:rPr>
              <a:t>set it to </a:t>
            </a:r>
            <a:r>
              <a:rPr sz="3000" b="1" dirty="0">
                <a:solidFill>
                  <a:srgbClr val="B91109"/>
                </a:solidFill>
                <a:latin typeface="Arial"/>
                <a:cs typeface="Arial"/>
              </a:rPr>
              <a:t>not be </a:t>
            </a:r>
            <a:r>
              <a:rPr sz="3000" b="1" spc="-5" dirty="0">
                <a:solidFill>
                  <a:srgbClr val="B91109"/>
                </a:solidFill>
                <a:latin typeface="Arial"/>
                <a:cs typeface="Arial"/>
              </a:rPr>
              <a:t>destroyed  </a:t>
            </a:r>
            <a:r>
              <a:rPr sz="3000" b="1" dirty="0">
                <a:solidFill>
                  <a:srgbClr val="B91109"/>
                </a:solidFill>
                <a:latin typeface="Arial"/>
                <a:cs typeface="Arial"/>
              </a:rPr>
              <a:t>on </a:t>
            </a:r>
            <a:r>
              <a:rPr sz="3000" b="1" spc="-5" dirty="0">
                <a:solidFill>
                  <a:srgbClr val="B91109"/>
                </a:solidFill>
                <a:latin typeface="Arial"/>
                <a:cs typeface="Arial"/>
              </a:rPr>
              <a:t>next scene</a:t>
            </a:r>
            <a:r>
              <a:rPr sz="3000" b="1" spc="-70" dirty="0">
                <a:solidFill>
                  <a:srgbClr val="B91109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B91109"/>
                </a:solidFill>
                <a:latin typeface="Arial"/>
                <a:cs typeface="Arial"/>
              </a:rPr>
              <a:t>load.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855471"/>
            <a:ext cx="11506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5" dirty="0"/>
              <a:t>Singleton</a:t>
            </a:r>
            <a:r>
              <a:rPr spc="-70" dirty="0"/>
              <a:t> </a:t>
            </a:r>
            <a:r>
              <a:rPr dirty="0"/>
              <a:t>GameObjects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24073"/>
            <a:ext cx="130556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private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0592" y="2624073"/>
            <a:ext cx="240030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Player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7864" y="2624073"/>
            <a:ext cx="148590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urier New"/>
                <a:cs typeface="Courier New"/>
              </a:rPr>
              <a:t>In</a:t>
            </a:r>
            <a:r>
              <a:rPr sz="2400" b="1" spc="-5" dirty="0">
                <a:latin typeface="Courier New"/>
                <a:cs typeface="Courier New"/>
              </a:rPr>
              <a:t>stance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9211" y="2624073"/>
            <a:ext cx="130429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=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null;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3355594"/>
            <a:ext cx="2400300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void </a:t>
            </a:r>
            <a:r>
              <a:rPr sz="2400" b="1" spc="-10" dirty="0">
                <a:latin typeface="Courier New"/>
                <a:cs typeface="Courier New"/>
              </a:rPr>
              <a:t>Awake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0" y="4087114"/>
            <a:ext cx="148590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==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null)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608" y="4087114"/>
            <a:ext cx="2217420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if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(Instance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3468370">
              <a:lnSpc>
                <a:spcPct val="100000"/>
              </a:lnSpc>
            </a:pPr>
            <a:r>
              <a:rPr spc="-5" dirty="0"/>
              <a:t>Player.Instance = this;  DontDe</a:t>
            </a:r>
            <a:r>
              <a:rPr spc="-20" dirty="0"/>
              <a:t>st</a:t>
            </a:r>
            <a:r>
              <a:rPr spc="-5" dirty="0"/>
              <a:t>royOnL</a:t>
            </a:r>
            <a:r>
              <a:rPr spc="-20" dirty="0"/>
              <a:t>oa</a:t>
            </a:r>
            <a:r>
              <a:rPr spc="-5" dirty="0"/>
              <a:t>d(this</a:t>
            </a:r>
            <a:r>
              <a:rPr spc="-20" dirty="0"/>
              <a:t>.g</a:t>
            </a:r>
            <a:r>
              <a:rPr spc="-5" dirty="0"/>
              <a:t>ameObj</a:t>
            </a:r>
            <a:r>
              <a:rPr spc="-20" dirty="0"/>
              <a:t>ec</a:t>
            </a:r>
            <a:r>
              <a:rPr spc="-5" dirty="0"/>
              <a:t>t);</a:t>
            </a:r>
          </a:p>
          <a:p>
            <a:pPr marL="457200">
              <a:lnSpc>
                <a:spcPct val="100000"/>
              </a:lnSpc>
            </a:pPr>
            <a:r>
              <a:rPr spc="-5" dirty="0"/>
              <a:t>}</a:t>
            </a:r>
          </a:p>
          <a:p>
            <a:pPr marL="457200">
              <a:lnSpc>
                <a:spcPct val="100000"/>
              </a:lnSpc>
            </a:pPr>
            <a:r>
              <a:rPr spc="-5" dirty="0"/>
              <a:t>else</a:t>
            </a:r>
          </a:p>
          <a:p>
            <a:pPr marL="457200">
              <a:lnSpc>
                <a:spcPct val="100000"/>
              </a:lnSpc>
            </a:pPr>
            <a:r>
              <a:rPr spc="-5" dirty="0"/>
              <a:t>{</a:t>
            </a:r>
          </a:p>
          <a:p>
            <a:pPr marL="927100">
              <a:lnSpc>
                <a:spcPct val="100000"/>
              </a:lnSpc>
            </a:pPr>
            <a:r>
              <a:rPr spc="-5" dirty="0">
                <a:solidFill>
                  <a:srgbClr val="B91109"/>
                </a:solidFill>
              </a:rPr>
              <a:t>Destroy(this.gameObject);</a:t>
            </a:r>
          </a:p>
          <a:p>
            <a:pPr marL="457200">
              <a:lnSpc>
                <a:spcPct val="100000"/>
              </a:lnSpc>
            </a:pPr>
            <a:r>
              <a:rPr spc="-5" dirty="0"/>
              <a:t>}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}</a:t>
            </a:r>
          </a:p>
          <a:p>
            <a:pPr marL="385445" marR="5080">
              <a:lnSpc>
                <a:spcPct val="100000"/>
              </a:lnSpc>
              <a:spcBef>
                <a:spcPts val="2105"/>
              </a:spcBef>
            </a:pPr>
            <a:r>
              <a:rPr sz="3000" spc="-5" dirty="0">
                <a:solidFill>
                  <a:srgbClr val="B91109"/>
                </a:solidFill>
                <a:latin typeface="Arial"/>
                <a:cs typeface="Arial"/>
              </a:rPr>
              <a:t>If the object already exists in the scene, then </a:t>
            </a:r>
            <a:r>
              <a:rPr sz="3000" spc="-10" dirty="0">
                <a:solidFill>
                  <a:srgbClr val="B91109"/>
                </a:solidFill>
                <a:latin typeface="Arial"/>
                <a:cs typeface="Arial"/>
              </a:rPr>
              <a:t>Awake() </a:t>
            </a:r>
            <a:r>
              <a:rPr sz="3000" spc="-5" dirty="0">
                <a:solidFill>
                  <a:srgbClr val="B91109"/>
                </a:solidFill>
                <a:latin typeface="Arial"/>
                <a:cs typeface="Arial"/>
              </a:rPr>
              <a:t>has  run twice </a:t>
            </a:r>
            <a:r>
              <a:rPr sz="3000" dirty="0">
                <a:solidFill>
                  <a:srgbClr val="B91109"/>
                </a:solidFill>
                <a:latin typeface="Arial"/>
                <a:cs typeface="Arial"/>
              </a:rPr>
              <a:t>and </a:t>
            </a:r>
            <a:r>
              <a:rPr sz="3000" spc="-5" dirty="0">
                <a:solidFill>
                  <a:srgbClr val="B91109"/>
                </a:solidFill>
                <a:latin typeface="Arial"/>
                <a:cs typeface="Arial"/>
              </a:rPr>
              <a:t>there is a duplicate. Destroy</a:t>
            </a:r>
            <a:r>
              <a:rPr sz="3000" spc="10" dirty="0">
                <a:solidFill>
                  <a:srgbClr val="B91109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B91109"/>
                </a:solidFill>
                <a:latin typeface="Arial"/>
                <a:cs typeface="Arial"/>
              </a:rPr>
              <a:t>it.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855471"/>
            <a:ext cx="118110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5" dirty="0"/>
              <a:t>Singleton</a:t>
            </a:r>
            <a:r>
              <a:rPr spc="-70" dirty="0"/>
              <a:t> </a:t>
            </a:r>
            <a:r>
              <a:rPr dirty="0"/>
              <a:t>GameObjects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468" y="3294888"/>
            <a:ext cx="322516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Scene 1</a:t>
            </a:r>
            <a:r>
              <a:rPr sz="3600" b="1" spc="-8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Loads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12" y="4315967"/>
            <a:ext cx="5781040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5000"/>
              <a:buFont typeface="Iskoola Pota"/>
              <a:buChar char="•"/>
              <a:tabLst>
                <a:tab pos="457200" algn="l"/>
                <a:tab pos="457834" algn="l"/>
              </a:tabLst>
            </a:pPr>
            <a:r>
              <a:rPr sz="3600" b="1" spc="-10" dirty="0">
                <a:solidFill>
                  <a:srgbClr val="B91109"/>
                </a:solidFill>
                <a:latin typeface="Arial"/>
                <a:cs typeface="Arial"/>
              </a:rPr>
              <a:t>Awake() </a:t>
            </a:r>
            <a:r>
              <a:rPr sz="3600" b="1" spc="-5" dirty="0">
                <a:solidFill>
                  <a:srgbClr val="B91109"/>
                </a:solidFill>
                <a:latin typeface="Arial"/>
                <a:cs typeface="Arial"/>
              </a:rPr>
              <a:t>gets</a:t>
            </a:r>
            <a:r>
              <a:rPr sz="3600" b="1" spc="-80" dirty="0">
                <a:solidFill>
                  <a:srgbClr val="B911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B91109"/>
                </a:solidFill>
                <a:latin typeface="Arial"/>
                <a:cs typeface="Arial"/>
              </a:rPr>
              <a:t>called.</a:t>
            </a:r>
            <a:endParaRPr sz="3600">
              <a:latin typeface="Arial"/>
              <a:cs typeface="Arial"/>
            </a:endParaRPr>
          </a:p>
          <a:p>
            <a:pPr marL="457200" indent="-444500">
              <a:lnSpc>
                <a:spcPct val="100000"/>
              </a:lnSpc>
              <a:buSzPct val="75000"/>
              <a:buFont typeface="Iskoola Pota"/>
              <a:buChar char="•"/>
              <a:tabLst>
                <a:tab pos="457200" algn="l"/>
                <a:tab pos="457834" algn="l"/>
              </a:tabLst>
            </a:pPr>
            <a:r>
              <a:rPr sz="3600" b="1" spc="-20" dirty="0">
                <a:solidFill>
                  <a:srgbClr val="B91109"/>
                </a:solidFill>
                <a:latin typeface="Arial"/>
                <a:cs typeface="Arial"/>
              </a:rPr>
              <a:t>Player.Instance </a:t>
            </a:r>
            <a:r>
              <a:rPr sz="3600" b="1" spc="-5" dirty="0">
                <a:solidFill>
                  <a:srgbClr val="B91109"/>
                </a:solidFill>
                <a:latin typeface="Arial"/>
                <a:cs typeface="Arial"/>
              </a:rPr>
              <a:t>gets</a:t>
            </a:r>
            <a:r>
              <a:rPr sz="3600" b="1" spc="5" dirty="0">
                <a:solidFill>
                  <a:srgbClr val="B911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B91109"/>
                </a:solidFill>
                <a:latin typeface="Arial"/>
                <a:cs typeface="Arial"/>
              </a:rPr>
              <a:t>set.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5710" y="3295040"/>
            <a:ext cx="365823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Scene 1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Reloads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2612" y="4153408"/>
            <a:ext cx="5244465" cy="275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43560" indent="-444500">
              <a:lnSpc>
                <a:spcPct val="100000"/>
              </a:lnSpc>
              <a:buSzPct val="75000"/>
              <a:buFont typeface="Iskoola Pota"/>
              <a:buChar char="•"/>
              <a:tabLst>
                <a:tab pos="457200" algn="l"/>
                <a:tab pos="457834" algn="l"/>
              </a:tabLst>
            </a:pPr>
            <a:r>
              <a:rPr sz="3600" b="1" spc="-10" dirty="0">
                <a:solidFill>
                  <a:srgbClr val="B91109"/>
                </a:solidFill>
                <a:latin typeface="Arial"/>
                <a:cs typeface="Arial"/>
              </a:rPr>
              <a:t>Awake() </a:t>
            </a:r>
            <a:r>
              <a:rPr sz="3600" b="1" spc="-5" dirty="0">
                <a:solidFill>
                  <a:srgbClr val="B91109"/>
                </a:solidFill>
                <a:latin typeface="Arial"/>
                <a:cs typeface="Arial"/>
              </a:rPr>
              <a:t>gets</a:t>
            </a:r>
            <a:r>
              <a:rPr sz="3600" b="1" spc="-75" dirty="0">
                <a:solidFill>
                  <a:srgbClr val="B911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B91109"/>
                </a:solidFill>
                <a:latin typeface="Arial"/>
                <a:cs typeface="Arial"/>
              </a:rPr>
              <a:t>called  again.</a:t>
            </a:r>
            <a:endParaRPr sz="3600">
              <a:latin typeface="Arial"/>
              <a:cs typeface="Arial"/>
            </a:endParaRPr>
          </a:p>
          <a:p>
            <a:pPr marL="457200" marR="942975" indent="-444500">
              <a:lnSpc>
                <a:spcPct val="100000"/>
              </a:lnSpc>
              <a:buSzPct val="75000"/>
              <a:buFont typeface="Iskoola Pota"/>
              <a:buChar char="•"/>
              <a:tabLst>
                <a:tab pos="457200" algn="l"/>
                <a:tab pos="457834" algn="l"/>
              </a:tabLst>
            </a:pPr>
            <a:r>
              <a:rPr sz="3600" b="1" spc="-20" dirty="0">
                <a:solidFill>
                  <a:srgbClr val="B91109"/>
                </a:solidFill>
                <a:latin typeface="Arial"/>
                <a:cs typeface="Arial"/>
              </a:rPr>
              <a:t>Player.Instance </a:t>
            </a:r>
            <a:r>
              <a:rPr sz="3600" b="1" spc="-5" dirty="0">
                <a:solidFill>
                  <a:srgbClr val="B91109"/>
                </a:solidFill>
                <a:latin typeface="Arial"/>
                <a:cs typeface="Arial"/>
              </a:rPr>
              <a:t>is  already</a:t>
            </a:r>
            <a:r>
              <a:rPr sz="3600" b="1" spc="-85" dirty="0">
                <a:solidFill>
                  <a:srgbClr val="B911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B91109"/>
                </a:solidFill>
                <a:latin typeface="Arial"/>
                <a:cs typeface="Arial"/>
              </a:rPr>
              <a:t>set.</a:t>
            </a:r>
            <a:endParaRPr sz="3600">
              <a:latin typeface="Arial"/>
              <a:cs typeface="Arial"/>
            </a:endParaRPr>
          </a:p>
          <a:p>
            <a:pPr marL="457200" indent="-444500">
              <a:lnSpc>
                <a:spcPct val="100000"/>
              </a:lnSpc>
              <a:buSzPct val="75000"/>
              <a:buFont typeface="Iskoola Pota"/>
              <a:buChar char="•"/>
              <a:tabLst>
                <a:tab pos="457200" algn="l"/>
                <a:tab pos="457834" algn="l"/>
              </a:tabLst>
            </a:pPr>
            <a:r>
              <a:rPr sz="3600" b="1" spc="-5" dirty="0">
                <a:solidFill>
                  <a:srgbClr val="B91109"/>
                </a:solidFill>
                <a:latin typeface="Arial"/>
                <a:cs typeface="Arial"/>
              </a:rPr>
              <a:t>Destroy the</a:t>
            </a:r>
            <a:r>
              <a:rPr sz="3600" b="1" spc="-60" dirty="0">
                <a:solidFill>
                  <a:srgbClr val="B911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B91109"/>
                </a:solidFill>
                <a:latin typeface="Arial"/>
                <a:cs typeface="Arial"/>
              </a:rPr>
              <a:t>duplicate.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6239" y="7648244"/>
            <a:ext cx="9372600" cy="165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3600" b="1" spc="-5" dirty="0">
                <a:solidFill>
                  <a:srgbClr val="B91109"/>
                </a:solidFill>
                <a:latin typeface="Arial"/>
                <a:cs typeface="Arial"/>
              </a:rPr>
              <a:t>Destroying is OK, because  DontDestroyOnLoad() preserves the object  in the first</a:t>
            </a:r>
            <a:r>
              <a:rPr sz="3600" b="1" spc="-50" dirty="0">
                <a:solidFill>
                  <a:srgbClr val="B911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B91109"/>
                </a:solidFill>
                <a:latin typeface="Arial"/>
                <a:cs typeface="Arial"/>
              </a:rPr>
              <a:t>place.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3239">
              <a:lnSpc>
                <a:spcPct val="100000"/>
              </a:lnSpc>
            </a:pPr>
            <a:r>
              <a:rPr dirty="0"/>
              <a:t>Persistent</a:t>
            </a:r>
            <a:r>
              <a:rPr spc="-140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200400"/>
            <a:ext cx="9368790" cy="273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700" indent="-635000">
              <a:lnSpc>
                <a:spcPct val="100000"/>
              </a:lnSpc>
              <a:buSzPct val="98611"/>
              <a:buAutoNum type="arabicPeriod"/>
              <a:tabLst>
                <a:tab pos="647700" algn="l"/>
                <a:tab pos="648335" algn="l"/>
              </a:tabLst>
            </a:pPr>
            <a:r>
              <a:rPr sz="3600" spc="-5" dirty="0">
                <a:latin typeface="Iskoola Pota"/>
                <a:cs typeface="Iskoola Pota"/>
              </a:rPr>
              <a:t>Preserve GameObjects that contain</a:t>
            </a:r>
            <a:r>
              <a:rPr sz="3600" spc="4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scripts.</a:t>
            </a:r>
            <a:endParaRPr sz="3600" dirty="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3700" dirty="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SzPct val="98611"/>
              <a:buAutoNum type="arabicPeriod"/>
              <a:tabLst>
                <a:tab pos="647700" algn="l"/>
                <a:tab pos="648335" algn="l"/>
              </a:tabLst>
            </a:pPr>
            <a:r>
              <a:rPr sz="3600" b="1" spc="-5" dirty="0">
                <a:latin typeface="Arial"/>
                <a:cs typeface="Arial"/>
              </a:rPr>
              <a:t>Store data inside a singleton</a:t>
            </a:r>
            <a:r>
              <a:rPr sz="3600" b="1" spc="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class.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3550" dirty="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5"/>
              </a:spcBef>
              <a:buSzPct val="98611"/>
              <a:buAutoNum type="arabicPeriod"/>
              <a:tabLst>
                <a:tab pos="647700" algn="l"/>
                <a:tab pos="648335" algn="l"/>
              </a:tabLst>
            </a:pPr>
            <a:r>
              <a:rPr sz="3600" spc="-5" dirty="0">
                <a:latin typeface="Iskoola Pota"/>
                <a:cs typeface="Iskoola Pota"/>
              </a:rPr>
              <a:t>Save data to persistent storage (e.g. hard</a:t>
            </a:r>
            <a:r>
              <a:rPr sz="3600" spc="8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drive).</a:t>
            </a:r>
            <a:endParaRPr sz="3600" dirty="0">
              <a:latin typeface="Iskoola Pota"/>
              <a:cs typeface="Iskoola Pot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3239">
              <a:lnSpc>
                <a:spcPct val="100000"/>
              </a:lnSpc>
            </a:pPr>
            <a:r>
              <a:rPr dirty="0"/>
              <a:t>Persistent</a:t>
            </a:r>
            <a:r>
              <a:rPr spc="-140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186" y="3657600"/>
            <a:ext cx="11020425" cy="274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834" marR="5080" indent="-445134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Recall: Each </a:t>
            </a:r>
            <a:r>
              <a:rPr sz="3600" u="heavy" spc="-5" dirty="0">
                <a:latin typeface="Iskoola Pota"/>
                <a:cs typeface="Iskoola Pota"/>
              </a:rPr>
              <a:t>scene </a:t>
            </a:r>
            <a:r>
              <a:rPr sz="3600" spc="-5" dirty="0">
                <a:latin typeface="Iskoola Pota"/>
                <a:cs typeface="Iskoola Pota"/>
              </a:rPr>
              <a:t>contains </a:t>
            </a:r>
            <a:r>
              <a:rPr sz="3600" u="heavy" spc="-5" dirty="0">
                <a:latin typeface="Iskoola Pota"/>
                <a:cs typeface="Iskoola Pota"/>
              </a:rPr>
              <a:t>game objects</a:t>
            </a:r>
            <a:r>
              <a:rPr sz="3600" spc="-5" dirty="0">
                <a:latin typeface="Iskoola Pota"/>
                <a:cs typeface="Iskoola Pota"/>
              </a:rPr>
              <a:t>, and each game  object contains </a:t>
            </a:r>
            <a:r>
              <a:rPr sz="3600" dirty="0">
                <a:latin typeface="Iskoola Pota"/>
                <a:cs typeface="Iskoola Pota"/>
              </a:rPr>
              <a:t>one or </a:t>
            </a:r>
            <a:r>
              <a:rPr sz="3600" spc="-5" dirty="0">
                <a:latin typeface="Iskoola Pota"/>
                <a:cs typeface="Iskoola Pota"/>
              </a:rPr>
              <a:t>more</a:t>
            </a:r>
            <a:r>
              <a:rPr sz="3600" spc="10" dirty="0">
                <a:latin typeface="Iskoola Pota"/>
                <a:cs typeface="Iskoola Pota"/>
              </a:rPr>
              <a:t> </a:t>
            </a:r>
            <a:r>
              <a:rPr sz="3600" u="heavy" spc="-5" dirty="0">
                <a:latin typeface="Iskoola Pota"/>
                <a:cs typeface="Iskoola Pota"/>
              </a:rPr>
              <a:t>Components</a:t>
            </a:r>
            <a:r>
              <a:rPr sz="3600" spc="-5" dirty="0">
                <a:latin typeface="Iskoola Pota"/>
                <a:cs typeface="Iskoola Pota"/>
              </a:rPr>
              <a:t>.</a:t>
            </a:r>
            <a:endParaRPr sz="3600" dirty="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buFont typeface="Iskoola Pota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457200" marR="601345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Data can </a:t>
            </a:r>
            <a:r>
              <a:rPr sz="3600" dirty="0">
                <a:latin typeface="Iskoola Pota"/>
                <a:cs typeface="Iskoola Pota"/>
              </a:rPr>
              <a:t>be </a:t>
            </a:r>
            <a:r>
              <a:rPr sz="3600" spc="-5" dirty="0">
                <a:latin typeface="Iskoola Pota"/>
                <a:cs typeface="Iskoola Pota"/>
              </a:rPr>
              <a:t>stored via Unity Script Components when  they are attached to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GameObject.</a:t>
            </a:r>
            <a:endParaRPr sz="3600" dirty="0">
              <a:latin typeface="Iskoola Pota"/>
              <a:cs typeface="Iskoola Pot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7700" y="3081337"/>
            <a:ext cx="3584575" cy="3586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7015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462213"/>
          </a:xfrm>
        </p:spPr>
        <p:txBody>
          <a:bodyPr/>
          <a:lstStyle/>
          <a:p>
            <a:r>
              <a:rPr lang="en-CA" dirty="0"/>
              <a:t>Sometimes it is about data not </a:t>
            </a:r>
            <a:r>
              <a:rPr lang="en-CA" dirty="0" err="1"/>
              <a:t>GameObjects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2953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0305">
              <a:lnSpc>
                <a:spcPct val="100000"/>
              </a:lnSpc>
            </a:pPr>
            <a:r>
              <a:rPr spc="-5" dirty="0"/>
              <a:t>Singleton</a:t>
            </a:r>
            <a:r>
              <a:rPr spc="-90" dirty="0"/>
              <a:t> </a:t>
            </a:r>
            <a:r>
              <a:rPr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502192"/>
            <a:ext cx="1071181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Iskoola Pota"/>
                <a:cs typeface="Iskoola Pota"/>
              </a:rPr>
              <a:t>Similar to a </a:t>
            </a:r>
            <a:r>
              <a:rPr sz="2400" spc="-5" dirty="0">
                <a:latin typeface="Iskoola Pota"/>
                <a:cs typeface="Iskoola Pota"/>
              </a:rPr>
              <a:t>GameObject </a:t>
            </a:r>
            <a:r>
              <a:rPr sz="2400" dirty="0">
                <a:latin typeface="Iskoola Pota"/>
                <a:cs typeface="Iskoola Pota"/>
              </a:rPr>
              <a:t>singleton, except it is not a Unity script but a regular </a:t>
            </a:r>
            <a:r>
              <a:rPr sz="2400" spc="-5" dirty="0">
                <a:latin typeface="Iskoola Pota"/>
                <a:cs typeface="Iskoola Pota"/>
              </a:rPr>
              <a:t>C#</a:t>
            </a:r>
            <a:r>
              <a:rPr sz="2400" spc="-250" dirty="0">
                <a:latin typeface="Iskoola Pota"/>
                <a:cs typeface="Iskoola Pota"/>
              </a:rPr>
              <a:t> </a:t>
            </a:r>
            <a:r>
              <a:rPr sz="2400" dirty="0">
                <a:latin typeface="Iskoola Pota"/>
                <a:cs typeface="Iskoola Pota"/>
              </a:rPr>
              <a:t>class.</a:t>
            </a:r>
            <a:endParaRPr sz="2400">
              <a:latin typeface="Iskoola Pota"/>
              <a:cs typeface="Iskoola Pot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4992" y="3581184"/>
            <a:ext cx="2397125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P</a:t>
            </a:r>
            <a:r>
              <a:rPr sz="2400" b="1" spc="-20" dirty="0">
                <a:latin typeface="Courier New"/>
                <a:cs typeface="Courier New"/>
              </a:rPr>
              <a:t>la</a:t>
            </a:r>
            <a:r>
              <a:rPr sz="2400" b="1" spc="-5" dirty="0">
                <a:latin typeface="Courier New"/>
                <a:cs typeface="Courier New"/>
              </a:rPr>
              <a:t>yerMan</a:t>
            </a:r>
            <a:r>
              <a:rPr sz="2400" b="1" spc="-20" dirty="0">
                <a:latin typeface="Courier New"/>
                <a:cs typeface="Courier New"/>
              </a:rPr>
              <a:t>ag</a:t>
            </a:r>
            <a:r>
              <a:rPr sz="2400" b="1" spc="-5" dirty="0">
                <a:latin typeface="Courier New"/>
                <a:cs typeface="Courier New"/>
              </a:rPr>
              <a:t>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81184"/>
            <a:ext cx="2217420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608" y="4312704"/>
            <a:ext cx="130556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private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4312704"/>
            <a:ext cx="112268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static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4236" y="4312704"/>
            <a:ext cx="2398395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urier New"/>
                <a:cs typeface="Courier New"/>
              </a:rPr>
              <a:t>P</a:t>
            </a:r>
            <a:r>
              <a:rPr sz="2400" b="1" spc="-5" dirty="0">
                <a:latin typeface="Courier New"/>
                <a:cs typeface="Courier New"/>
              </a:rPr>
              <a:t>layerM</a:t>
            </a:r>
            <a:r>
              <a:rPr sz="2400" b="1" spc="-20" dirty="0">
                <a:latin typeface="Courier New"/>
                <a:cs typeface="Courier New"/>
              </a:rPr>
              <a:t>an</a:t>
            </a:r>
            <a:r>
              <a:rPr sz="2400" b="1" spc="-5" dirty="0">
                <a:latin typeface="Courier New"/>
                <a:cs typeface="Courier New"/>
              </a:rPr>
              <a:t>ager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9984" y="4312704"/>
            <a:ext cx="148590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ns</a:t>
            </a:r>
            <a:r>
              <a:rPr sz="2400" b="1" spc="-5" dirty="0">
                <a:latin typeface="Courier New"/>
                <a:cs typeface="Courier New"/>
              </a:rPr>
              <a:t>tance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2856" y="4312704"/>
            <a:ext cx="130302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=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null;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2880" y="4678464"/>
            <a:ext cx="2397125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urier New"/>
                <a:cs typeface="Courier New"/>
              </a:rPr>
              <a:t>Pl</a:t>
            </a:r>
            <a:r>
              <a:rPr sz="2400" b="1" spc="-5" dirty="0">
                <a:latin typeface="Courier New"/>
                <a:cs typeface="Courier New"/>
              </a:rPr>
              <a:t>ayerMa</a:t>
            </a:r>
            <a:r>
              <a:rPr sz="2400" b="1" spc="-20" dirty="0">
                <a:latin typeface="Courier New"/>
                <a:cs typeface="Courier New"/>
              </a:rPr>
              <a:t>na</a:t>
            </a:r>
            <a:r>
              <a:rPr sz="2400" b="1" spc="-5" dirty="0">
                <a:latin typeface="Courier New"/>
                <a:cs typeface="Courier New"/>
              </a:rPr>
              <a:t>ger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7104" y="4678464"/>
            <a:ext cx="148590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In</a:t>
            </a:r>
            <a:r>
              <a:rPr sz="2400" b="1" spc="-20" dirty="0">
                <a:latin typeface="Courier New"/>
                <a:cs typeface="Courier New"/>
              </a:rPr>
              <a:t>st</a:t>
            </a:r>
            <a:r>
              <a:rPr sz="2400" b="1" spc="-5" dirty="0">
                <a:latin typeface="Courier New"/>
                <a:cs typeface="Courier New"/>
              </a:rPr>
              <a:t>ance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608" y="4678464"/>
            <a:ext cx="2400300" cy="149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get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396365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if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68040" y="5775743"/>
            <a:ext cx="166878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(in</a:t>
            </a:r>
            <a:r>
              <a:rPr sz="2400" b="1" spc="-20" dirty="0">
                <a:latin typeface="Courier New"/>
                <a:cs typeface="Courier New"/>
              </a:rPr>
              <a:t>st</a:t>
            </a:r>
            <a:r>
              <a:rPr sz="2400" b="1" spc="-5" dirty="0">
                <a:latin typeface="Courier New"/>
                <a:cs typeface="Courier New"/>
              </a:rPr>
              <a:t>ance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3800" y="6141504"/>
            <a:ext cx="148717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instan</a:t>
            </a:r>
            <a:r>
              <a:rPr sz="2400" b="1" spc="-20" dirty="0">
                <a:latin typeface="Courier New"/>
                <a:cs typeface="Courier New"/>
              </a:rPr>
              <a:t>c</a:t>
            </a:r>
            <a:r>
              <a:rPr sz="2400" b="1" spc="-5" dirty="0">
                <a:latin typeface="Courier New"/>
                <a:cs typeface="Courier New"/>
              </a:rPr>
              <a:t>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3792" y="5775743"/>
            <a:ext cx="4225925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== null)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= new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PlayerManager();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5608" y="6507264"/>
            <a:ext cx="4330700" cy="149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6365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396365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instance;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5608" y="8336057"/>
            <a:ext cx="185166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F7820"/>
                </a:solidFill>
                <a:latin typeface="Courier New"/>
                <a:cs typeface="Courier New"/>
              </a:rPr>
              <a:t>//</a:t>
            </a:r>
            <a:r>
              <a:rPr sz="2400" b="1" spc="-95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F7820"/>
                </a:solidFill>
                <a:latin typeface="Courier New"/>
                <a:cs typeface="Courier New"/>
              </a:rPr>
              <a:t>Private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4240" y="8336057"/>
            <a:ext cx="2034539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F7820"/>
                </a:solidFill>
                <a:latin typeface="Courier New"/>
                <a:cs typeface="Courier New"/>
              </a:rPr>
              <a:t>con</a:t>
            </a:r>
            <a:r>
              <a:rPr sz="2400" b="1" spc="-20" dirty="0">
                <a:solidFill>
                  <a:srgbClr val="0F7820"/>
                </a:solidFill>
                <a:latin typeface="Courier New"/>
                <a:cs typeface="Courier New"/>
              </a:rPr>
              <a:t>st</a:t>
            </a:r>
            <a:r>
              <a:rPr sz="2400" b="1" spc="-5" dirty="0">
                <a:solidFill>
                  <a:srgbClr val="0F7820"/>
                </a:solidFill>
                <a:latin typeface="Courier New"/>
                <a:cs typeface="Courier New"/>
              </a:rPr>
              <a:t>ructor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5608" y="8701817"/>
            <a:ext cx="130556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private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95600" y="8701817"/>
            <a:ext cx="240030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PlayerManager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2872" y="8701817"/>
            <a:ext cx="112014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() </a:t>
            </a:r>
            <a:r>
              <a:rPr sz="2400" b="1" spc="-5" dirty="0">
                <a:latin typeface="Courier New"/>
                <a:cs typeface="Courier New"/>
              </a:rPr>
              <a:t>{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0600" y="9067577"/>
            <a:ext cx="208279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0305">
              <a:lnSpc>
                <a:spcPct val="100000"/>
              </a:lnSpc>
            </a:pPr>
            <a:r>
              <a:rPr spc="-5" dirty="0"/>
              <a:t>Singleton</a:t>
            </a:r>
            <a:r>
              <a:rPr spc="-90" dirty="0"/>
              <a:t> </a:t>
            </a:r>
            <a:r>
              <a:rPr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00959"/>
            <a:ext cx="10892790" cy="3728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5000"/>
              <a:buFont typeface="Iskoola Pota"/>
              <a:buChar char="•"/>
              <a:tabLst>
                <a:tab pos="457200" algn="l"/>
                <a:tab pos="457834" algn="l"/>
              </a:tabLst>
            </a:pPr>
            <a:r>
              <a:rPr sz="3600" b="1" dirty="0">
                <a:latin typeface="Courier New"/>
                <a:cs typeface="Courier New"/>
              </a:rPr>
              <a:t>PlayerManager.Instance.Score </a:t>
            </a:r>
            <a:r>
              <a:rPr sz="3600" b="1" spc="-5" dirty="0">
                <a:latin typeface="Courier New"/>
                <a:cs typeface="Courier New"/>
              </a:rPr>
              <a:t>=</a:t>
            </a:r>
            <a:r>
              <a:rPr sz="3600" b="1" spc="-45" dirty="0">
                <a:latin typeface="Courier New"/>
                <a:cs typeface="Courier New"/>
              </a:rPr>
              <a:t> </a:t>
            </a:r>
            <a:r>
              <a:rPr sz="3600" b="1" spc="-5" dirty="0">
                <a:latin typeface="Courier New"/>
                <a:cs typeface="Courier New"/>
              </a:rPr>
              <a:t>3;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Iskoola Pota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57200" marR="499745" indent="-444500">
              <a:lnSpc>
                <a:spcPts val="37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dirty="0">
                <a:latin typeface="Iskoola Pota"/>
                <a:cs typeface="Iskoola Pota"/>
              </a:rPr>
              <a:t>Now we </a:t>
            </a:r>
            <a:r>
              <a:rPr sz="3600" spc="-5" dirty="0">
                <a:latin typeface="Iskoola Pota"/>
                <a:cs typeface="Iskoola Pota"/>
              </a:rPr>
              <a:t>can call non-static members </a:t>
            </a:r>
            <a:r>
              <a:rPr sz="3600" dirty="0">
                <a:latin typeface="Iskoola Pota"/>
                <a:cs typeface="Iskoola Pota"/>
              </a:rPr>
              <a:t>of a </a:t>
            </a:r>
            <a:r>
              <a:rPr sz="3600" spc="-5" dirty="0">
                <a:latin typeface="Iskoola Pota"/>
                <a:cs typeface="Iskoola Pota"/>
              </a:rPr>
              <a:t>class via the  static read-only member property called </a:t>
            </a:r>
            <a:r>
              <a:rPr sz="3600" b="1" spc="300" dirty="0">
                <a:latin typeface="MS Mincho"/>
                <a:cs typeface="MS Mincho"/>
              </a:rPr>
              <a:t>Instance</a:t>
            </a:r>
            <a:r>
              <a:rPr sz="3600" b="1" spc="-1380" dirty="0">
                <a:latin typeface="MS Mincho"/>
                <a:cs typeface="MS Mincho"/>
              </a:rPr>
              <a:t> </a:t>
            </a:r>
            <a:r>
              <a:rPr sz="3600" dirty="0">
                <a:latin typeface="Iskoola Pota"/>
                <a:cs typeface="Iskoola Pota"/>
              </a:rPr>
              <a:t>.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Iskoola Pota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457200" marR="5080" indent="-444500">
              <a:lnSpc>
                <a:spcPts val="371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dirty="0">
                <a:latin typeface="Iskoola Pota"/>
                <a:cs typeface="Iskoola Pota"/>
              </a:rPr>
              <a:t>In </a:t>
            </a:r>
            <a:r>
              <a:rPr sz="3600" spc="-5" dirty="0">
                <a:latin typeface="Iskoola Pota"/>
                <a:cs typeface="Iskoola Pota"/>
              </a:rPr>
              <a:t>this example, </a:t>
            </a:r>
            <a:r>
              <a:rPr sz="3600" dirty="0">
                <a:latin typeface="Iskoola Pota"/>
                <a:cs typeface="Iskoola Pota"/>
              </a:rPr>
              <a:t>we </a:t>
            </a:r>
            <a:r>
              <a:rPr sz="3600" spc="-5" dirty="0">
                <a:latin typeface="Iskoola Pota"/>
                <a:cs typeface="Iskoola Pota"/>
              </a:rPr>
              <a:t>can set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player’s score in any script,  </a:t>
            </a:r>
            <a:r>
              <a:rPr sz="3600" u="heavy" spc="-5" dirty="0">
                <a:latin typeface="Iskoola Pota"/>
                <a:cs typeface="Iskoola Pota"/>
              </a:rPr>
              <a:t>without requiring </a:t>
            </a:r>
            <a:r>
              <a:rPr sz="3600" u="heavy" dirty="0">
                <a:latin typeface="Iskoola Pota"/>
                <a:cs typeface="Iskoola Pota"/>
              </a:rPr>
              <a:t>a </a:t>
            </a:r>
            <a:r>
              <a:rPr sz="3600" u="heavy" spc="-5" dirty="0">
                <a:latin typeface="Iskoola Pota"/>
                <a:cs typeface="Iskoola Pota"/>
              </a:rPr>
              <a:t>reference to </a:t>
            </a:r>
            <a:r>
              <a:rPr sz="3600" b="1" spc="315" dirty="0">
                <a:latin typeface="MS Mincho"/>
                <a:cs typeface="MS Mincho"/>
              </a:rPr>
              <a:t>PlayerManager</a:t>
            </a:r>
            <a:r>
              <a:rPr sz="3600" b="1" spc="-1385" dirty="0">
                <a:latin typeface="MS Mincho"/>
                <a:cs typeface="MS Mincho"/>
              </a:rPr>
              <a:t> </a:t>
            </a:r>
            <a:r>
              <a:rPr sz="3600" dirty="0">
                <a:latin typeface="Iskoola Pota"/>
                <a:cs typeface="Iskoola Pota"/>
              </a:rPr>
              <a:t>.</a:t>
            </a:r>
            <a:endParaRPr sz="3600">
              <a:latin typeface="Iskoola Pota"/>
              <a:cs typeface="Iskoola Pot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3239">
              <a:lnSpc>
                <a:spcPct val="100000"/>
              </a:lnSpc>
            </a:pPr>
            <a:r>
              <a:rPr dirty="0"/>
              <a:t>Persistent</a:t>
            </a:r>
            <a:r>
              <a:rPr spc="-140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8400" y="3200400"/>
            <a:ext cx="8519795" cy="273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700" indent="-635000">
              <a:lnSpc>
                <a:spcPct val="100000"/>
              </a:lnSpc>
              <a:buSzPct val="98611"/>
              <a:buAutoNum type="arabicPeriod"/>
              <a:tabLst>
                <a:tab pos="647700" algn="l"/>
                <a:tab pos="648335" algn="l"/>
              </a:tabLst>
            </a:pPr>
            <a:r>
              <a:rPr sz="3600" spc="-5" dirty="0">
                <a:latin typeface="Iskoola Pota"/>
                <a:cs typeface="Iskoola Pota"/>
              </a:rPr>
              <a:t>Preserve GameObjects that contain</a:t>
            </a:r>
            <a:r>
              <a:rPr sz="3600" spc="4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scripts.</a:t>
            </a:r>
            <a:endParaRPr sz="3600" dirty="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buAutoNum type="arabicPeriod"/>
            </a:pPr>
            <a:endParaRPr sz="3650" dirty="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SzPct val="98611"/>
              <a:buAutoNum type="arabicPeriod"/>
              <a:tabLst>
                <a:tab pos="647700" algn="l"/>
                <a:tab pos="648335" algn="l"/>
              </a:tabLst>
            </a:pPr>
            <a:r>
              <a:rPr sz="3600" spc="-5" dirty="0">
                <a:latin typeface="Iskoola Pota"/>
                <a:cs typeface="Iskoola Pota"/>
              </a:rPr>
              <a:t>Store data inside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singleton</a:t>
            </a:r>
            <a:r>
              <a:rPr sz="3600" spc="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class.</a:t>
            </a:r>
            <a:endParaRPr sz="3600" dirty="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3700" dirty="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SzPct val="98611"/>
              <a:buAutoNum type="arabicPeriod"/>
              <a:tabLst>
                <a:tab pos="647700" algn="l"/>
                <a:tab pos="648335" algn="l"/>
              </a:tabLst>
            </a:pPr>
            <a:r>
              <a:rPr sz="3600" b="1" spc="-5" dirty="0">
                <a:latin typeface="Arial"/>
                <a:cs typeface="Arial"/>
              </a:rPr>
              <a:t>Save data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-5" dirty="0">
                <a:latin typeface="Arial"/>
                <a:cs typeface="Arial"/>
              </a:rPr>
              <a:t>persistent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storage.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926" y="855471"/>
            <a:ext cx="970894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1515">
              <a:lnSpc>
                <a:spcPct val="100000"/>
              </a:lnSpc>
            </a:pPr>
            <a:r>
              <a:rPr dirty="0"/>
              <a:t>Persistent</a:t>
            </a:r>
            <a:r>
              <a:rPr spc="-140" dirty="0"/>
              <a:t> </a:t>
            </a:r>
            <a:r>
              <a:rPr dirty="0"/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2819400"/>
            <a:ext cx="10270490" cy="4299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Singletons preserve data across scene</a:t>
            </a:r>
            <a:r>
              <a:rPr sz="3600" spc="6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transitions.</a:t>
            </a:r>
            <a:endParaRPr sz="3600" dirty="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buFont typeface="Iskoola Pota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However, they </a:t>
            </a:r>
            <a:r>
              <a:rPr sz="3600" dirty="0">
                <a:latin typeface="Iskoola Pota"/>
                <a:cs typeface="Iskoola Pota"/>
              </a:rPr>
              <a:t>do not </a:t>
            </a:r>
            <a:r>
              <a:rPr sz="3600" spc="-5" dirty="0">
                <a:latin typeface="Iskoola Pota"/>
                <a:cs typeface="Iskoola Pota"/>
              </a:rPr>
              <a:t>preserve data when the game is  closed.</a:t>
            </a:r>
            <a:endParaRPr sz="3600" dirty="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buFont typeface="Iskoola Pota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457200" marR="434975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To save data between game sessions, </a:t>
            </a:r>
            <a:r>
              <a:rPr sz="3600" dirty="0">
                <a:latin typeface="Iskoola Pota"/>
                <a:cs typeface="Iskoola Pota"/>
              </a:rPr>
              <a:t>you </a:t>
            </a:r>
            <a:r>
              <a:rPr sz="3600" spc="-5" dirty="0">
                <a:latin typeface="Iskoola Pota"/>
                <a:cs typeface="Iskoola Pota"/>
              </a:rPr>
              <a:t>can </a:t>
            </a:r>
            <a:r>
              <a:rPr sz="3600" dirty="0">
                <a:latin typeface="Iskoola Pota"/>
                <a:cs typeface="Iskoola Pota"/>
              </a:rPr>
              <a:t>use a  </a:t>
            </a:r>
            <a:r>
              <a:rPr sz="3600" spc="-5" dirty="0">
                <a:latin typeface="Iskoola Pota"/>
                <a:cs typeface="Iskoola Pota"/>
              </a:rPr>
              <a:t>persistent storage offered </a:t>
            </a:r>
            <a:r>
              <a:rPr sz="3600" dirty="0">
                <a:latin typeface="Iskoola Pota"/>
                <a:cs typeface="Iskoola Pota"/>
              </a:rPr>
              <a:t>by </a:t>
            </a:r>
            <a:r>
              <a:rPr sz="3600" spc="-5" dirty="0">
                <a:latin typeface="Iskoola Pota"/>
                <a:cs typeface="Iskoola Pota"/>
              </a:rPr>
              <a:t>UnityEngine</a:t>
            </a:r>
            <a:r>
              <a:rPr sz="3600" spc="5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called</a:t>
            </a:r>
            <a:endParaRPr sz="3600" dirty="0">
              <a:latin typeface="Iskoola Pota"/>
              <a:cs typeface="Iskoola Pota"/>
            </a:endParaRPr>
          </a:p>
          <a:p>
            <a:pPr marL="457200">
              <a:lnSpc>
                <a:spcPts val="3695"/>
              </a:lnSpc>
            </a:pPr>
            <a:r>
              <a:rPr sz="3600" b="1" spc="310" dirty="0">
                <a:latin typeface="MS Mincho"/>
                <a:cs typeface="MS Mincho"/>
              </a:rPr>
              <a:t>PlayerPrefs</a:t>
            </a:r>
            <a:r>
              <a:rPr sz="3600" b="1" spc="-1520" dirty="0">
                <a:latin typeface="MS Mincho"/>
                <a:cs typeface="MS Mincho"/>
              </a:rPr>
              <a:t> </a:t>
            </a:r>
            <a:r>
              <a:rPr sz="3600" dirty="0">
                <a:latin typeface="Iskoola Pota"/>
                <a:cs typeface="Iskoola Pota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926" y="855471"/>
            <a:ext cx="970894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1515">
              <a:lnSpc>
                <a:spcPct val="100000"/>
              </a:lnSpc>
            </a:pPr>
            <a:r>
              <a:rPr dirty="0"/>
              <a:t>Persistent</a:t>
            </a:r>
            <a:r>
              <a:rPr spc="-140" dirty="0"/>
              <a:t> </a:t>
            </a:r>
            <a:r>
              <a:rPr dirty="0"/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28392"/>
            <a:ext cx="10881995" cy="630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PlayerPrefs class contains these static methods to set and  get three value types (float, int, and</a:t>
            </a:r>
            <a:r>
              <a:rPr sz="3600" spc="8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string):</a:t>
            </a:r>
            <a:endParaRPr sz="3600">
              <a:latin typeface="Iskoola Pota"/>
              <a:cs typeface="Iskoola Pota"/>
            </a:endParaRPr>
          </a:p>
          <a:p>
            <a:pPr marL="12700" marR="1251585">
              <a:lnSpc>
                <a:spcPct val="146300"/>
              </a:lnSpc>
              <a:spcBef>
                <a:spcPts val="2775"/>
              </a:spcBef>
            </a:pPr>
            <a:r>
              <a:rPr sz="3600" b="1" dirty="0">
                <a:solidFill>
                  <a:srgbClr val="0000FF"/>
                </a:solidFill>
                <a:latin typeface="Courier New"/>
                <a:cs typeface="Courier New"/>
              </a:rPr>
              <a:t>SetFloat(string </a:t>
            </a:r>
            <a:r>
              <a:rPr sz="3600" b="1" spc="-5" dirty="0">
                <a:solidFill>
                  <a:srgbClr val="0000FF"/>
                </a:solidFill>
                <a:latin typeface="Courier New"/>
                <a:cs typeface="Courier New"/>
              </a:rPr>
              <a:t>key, </a:t>
            </a:r>
            <a:r>
              <a:rPr sz="3600" b="1" dirty="0">
                <a:solidFill>
                  <a:srgbClr val="0000FF"/>
                </a:solidFill>
                <a:latin typeface="Courier New"/>
                <a:cs typeface="Courier New"/>
              </a:rPr>
              <a:t>float value)  SetInt(string key, int value)  SetString(string key, string</a:t>
            </a:r>
            <a:r>
              <a:rPr sz="36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600" b="1" dirty="0">
                <a:solidFill>
                  <a:srgbClr val="0000FF"/>
                </a:solidFill>
                <a:latin typeface="Courier New"/>
                <a:cs typeface="Courier New"/>
              </a:rPr>
              <a:t>value)  </a:t>
            </a:r>
            <a:r>
              <a:rPr sz="3600" b="1" dirty="0">
                <a:solidFill>
                  <a:srgbClr val="008000"/>
                </a:solidFill>
                <a:latin typeface="Courier New"/>
                <a:cs typeface="Courier New"/>
              </a:rPr>
              <a:t>GetFloat(string</a:t>
            </a:r>
            <a:r>
              <a:rPr sz="3600" b="1" spc="-6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3600" b="1" spc="-5" dirty="0">
                <a:solidFill>
                  <a:srgbClr val="008000"/>
                </a:solidFill>
                <a:latin typeface="Courier New"/>
                <a:cs typeface="Courier New"/>
              </a:rPr>
              <a:t>key)</a:t>
            </a:r>
            <a:endParaRPr sz="3600">
              <a:latin typeface="Courier New"/>
              <a:cs typeface="Courier New"/>
            </a:endParaRPr>
          </a:p>
          <a:p>
            <a:pPr marL="12700" marR="5094605">
              <a:lnSpc>
                <a:spcPct val="146400"/>
              </a:lnSpc>
            </a:pPr>
            <a:r>
              <a:rPr sz="3600" b="1" dirty="0">
                <a:solidFill>
                  <a:srgbClr val="008000"/>
                </a:solidFill>
                <a:latin typeface="Courier New"/>
                <a:cs typeface="Courier New"/>
              </a:rPr>
              <a:t>GetInt(string key)  GetString(string</a:t>
            </a:r>
            <a:r>
              <a:rPr sz="3600" b="1" spc="-7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3600" b="1" dirty="0">
                <a:solidFill>
                  <a:srgbClr val="008000"/>
                </a:solidFill>
                <a:latin typeface="Courier New"/>
                <a:cs typeface="Courier New"/>
              </a:rPr>
              <a:t>key)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926" y="855471"/>
            <a:ext cx="970894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1515">
              <a:lnSpc>
                <a:spcPct val="100000"/>
              </a:lnSpc>
            </a:pPr>
            <a:r>
              <a:rPr dirty="0"/>
              <a:t>Persistent</a:t>
            </a:r>
            <a:r>
              <a:rPr spc="-140" dirty="0"/>
              <a:t> </a:t>
            </a:r>
            <a:r>
              <a:rPr dirty="0"/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29916"/>
            <a:ext cx="6419850" cy="159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>
                <a:latin typeface="Iskoola Pota"/>
                <a:cs typeface="Iskoola Pota"/>
              </a:rPr>
              <a:t>Example</a:t>
            </a:r>
            <a:r>
              <a:rPr sz="3300" spc="-135" dirty="0">
                <a:latin typeface="Iskoola Pota"/>
                <a:cs typeface="Iskoola Pota"/>
              </a:rPr>
              <a:t> </a:t>
            </a:r>
            <a:r>
              <a:rPr sz="3300" dirty="0">
                <a:latin typeface="Iskoola Pota"/>
                <a:cs typeface="Iskoola Pota"/>
              </a:rPr>
              <a:t>usage:</a:t>
            </a:r>
            <a:endParaRPr sz="33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b="1" dirty="0">
                <a:latin typeface="Courier New"/>
                <a:cs typeface="Courier New"/>
              </a:rPr>
              <a:t>PlayerPrefs.SetInt(“Score”,</a:t>
            </a:r>
            <a:r>
              <a:rPr sz="2700" b="1" spc="25" dirty="0">
                <a:latin typeface="Courier New"/>
                <a:cs typeface="Courier New"/>
              </a:rPr>
              <a:t> </a:t>
            </a:r>
            <a:r>
              <a:rPr sz="2700" b="1" spc="-5" dirty="0">
                <a:latin typeface="Courier New"/>
                <a:cs typeface="Courier New"/>
              </a:rPr>
              <a:t>3);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4304677"/>
            <a:ext cx="229425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-5" dirty="0">
                <a:latin typeface="Courier New"/>
                <a:cs typeface="Courier New"/>
              </a:rPr>
              <a:t>int </a:t>
            </a:r>
            <a:r>
              <a:rPr sz="2700" b="1" dirty="0">
                <a:latin typeface="Courier New"/>
                <a:cs typeface="Courier New"/>
              </a:rPr>
              <a:t>score</a:t>
            </a:r>
            <a:r>
              <a:rPr sz="2700" b="1" spc="-40" dirty="0">
                <a:latin typeface="Courier New"/>
                <a:cs typeface="Courier New"/>
              </a:rPr>
              <a:t> </a:t>
            </a:r>
            <a:r>
              <a:rPr sz="2700" b="1" spc="-5" dirty="0">
                <a:latin typeface="Courier New"/>
                <a:cs typeface="Courier New"/>
              </a:rPr>
              <a:t>=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4966" y="4304677"/>
            <a:ext cx="5802630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dirty="0">
                <a:latin typeface="Courier New"/>
                <a:cs typeface="Courier New"/>
              </a:rPr>
              <a:t>PlayerPrefs.GetInt(“Score”);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356009"/>
            <a:ext cx="7245984" cy="97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-5" dirty="0">
                <a:latin typeface="Courier New"/>
                <a:cs typeface="Courier New"/>
              </a:rPr>
              <a:t>if</a:t>
            </a:r>
            <a:r>
              <a:rPr sz="2700" b="1" spc="40" dirty="0">
                <a:latin typeface="Courier New"/>
                <a:cs typeface="Courier New"/>
              </a:rPr>
              <a:t> </a:t>
            </a:r>
            <a:r>
              <a:rPr sz="2700" b="1" dirty="0">
                <a:latin typeface="Courier New"/>
                <a:cs typeface="Courier New"/>
              </a:rPr>
              <a:t>(PlayerPrefs.HasKey(“LastLevel”)</a:t>
            </a:r>
            <a:endParaRPr sz="27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00"/>
              </a:spcBef>
            </a:pPr>
            <a:r>
              <a:rPr sz="2700" b="1" spc="-5" dirty="0">
                <a:solidFill>
                  <a:srgbClr val="0F7820"/>
                </a:solidFill>
                <a:latin typeface="Courier New"/>
                <a:cs typeface="Courier New"/>
              </a:rPr>
              <a:t>// Set the </a:t>
            </a:r>
            <a:r>
              <a:rPr sz="2700" b="1" dirty="0">
                <a:solidFill>
                  <a:srgbClr val="0F7820"/>
                </a:solidFill>
                <a:latin typeface="Courier New"/>
                <a:cs typeface="Courier New"/>
              </a:rPr>
              <a:t>last visited level</a:t>
            </a:r>
            <a:r>
              <a:rPr sz="2700" b="1" spc="65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2700" b="1" dirty="0">
                <a:solidFill>
                  <a:srgbClr val="0F7820"/>
                </a:solidFill>
                <a:latin typeface="Courier New"/>
                <a:cs typeface="Courier New"/>
              </a:rPr>
              <a:t>to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2935" y="5356009"/>
            <a:ext cx="3327400" cy="97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325">
              <a:lnSpc>
                <a:spcPct val="100000"/>
              </a:lnSpc>
            </a:pPr>
            <a:r>
              <a:rPr sz="2700" b="1" spc="-5" dirty="0">
                <a:latin typeface="Courier New"/>
                <a:cs typeface="Courier New"/>
              </a:rPr>
              <a:t>== </a:t>
            </a:r>
            <a:r>
              <a:rPr sz="2700" b="1" dirty="0">
                <a:latin typeface="Courier New"/>
                <a:cs typeface="Courier New"/>
              </a:rPr>
              <a:t>false)</a:t>
            </a:r>
            <a:r>
              <a:rPr sz="2700" b="1" spc="-45" dirty="0">
                <a:latin typeface="Courier New"/>
                <a:cs typeface="Courier New"/>
              </a:rPr>
              <a:t> </a:t>
            </a:r>
            <a:r>
              <a:rPr sz="2700" b="1" spc="-5" dirty="0">
                <a:latin typeface="Courier New"/>
                <a:cs typeface="Courier New"/>
              </a:rPr>
              <a:t>{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700" b="1" spc="5" dirty="0">
                <a:solidFill>
                  <a:srgbClr val="0F7820"/>
                </a:solidFill>
                <a:latin typeface="Courier New"/>
                <a:cs typeface="Courier New"/>
              </a:rPr>
              <a:t>the </a:t>
            </a:r>
            <a:r>
              <a:rPr sz="2700" b="1" dirty="0">
                <a:solidFill>
                  <a:srgbClr val="0F7820"/>
                </a:solidFill>
                <a:latin typeface="Courier New"/>
                <a:cs typeface="Courier New"/>
              </a:rPr>
              <a:t>first</a:t>
            </a:r>
            <a:r>
              <a:rPr sz="2700" b="1" spc="-60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2700" b="1" dirty="0">
                <a:solidFill>
                  <a:srgbClr val="0F7820"/>
                </a:solidFill>
                <a:latin typeface="Courier New"/>
                <a:cs typeface="Courier New"/>
              </a:rPr>
              <a:t>level.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942" y="6407340"/>
            <a:ext cx="7690484" cy="97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ct val="100000"/>
              </a:lnSpc>
            </a:pPr>
            <a:r>
              <a:rPr sz="2700" b="1" dirty="0">
                <a:latin typeface="Courier New"/>
                <a:cs typeface="Courier New"/>
              </a:rPr>
              <a:t>PlayerPrefs.SetInt(“LastLevel”,</a:t>
            </a:r>
            <a:r>
              <a:rPr sz="2700" b="1" spc="30" dirty="0">
                <a:latin typeface="Courier New"/>
                <a:cs typeface="Courier New"/>
              </a:rPr>
              <a:t> </a:t>
            </a:r>
            <a:r>
              <a:rPr sz="2700" b="1" dirty="0">
                <a:latin typeface="Courier New"/>
                <a:cs typeface="Courier New"/>
              </a:rPr>
              <a:t>1);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700" b="1" spc="-5" dirty="0">
                <a:latin typeface="Courier New"/>
                <a:cs typeface="Courier New"/>
              </a:rPr>
              <a:t>}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6714" y="7984337"/>
            <a:ext cx="1675764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-5" dirty="0">
                <a:solidFill>
                  <a:srgbClr val="0F7820"/>
                </a:solidFill>
                <a:latin typeface="Courier New"/>
                <a:cs typeface="Courier New"/>
              </a:rPr>
              <a:t>to</a:t>
            </a:r>
            <a:r>
              <a:rPr sz="2700" b="1" spc="-65" dirty="0">
                <a:solidFill>
                  <a:srgbClr val="0F7820"/>
                </a:solidFill>
                <a:latin typeface="Courier New"/>
                <a:cs typeface="Courier New"/>
              </a:rPr>
              <a:t> </a:t>
            </a:r>
            <a:r>
              <a:rPr sz="2700" b="1" dirty="0">
                <a:solidFill>
                  <a:srgbClr val="0F7820"/>
                </a:solidFill>
                <a:latin typeface="Courier New"/>
                <a:cs typeface="Courier New"/>
              </a:rPr>
              <a:t>disk.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942" y="7870357"/>
            <a:ext cx="6214110" cy="108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699"/>
              </a:lnSpc>
            </a:pPr>
            <a:r>
              <a:rPr sz="2700" b="1" spc="-5" dirty="0">
                <a:solidFill>
                  <a:srgbClr val="0F7820"/>
                </a:solidFill>
                <a:latin typeface="Courier New"/>
                <a:cs typeface="Courier New"/>
              </a:rPr>
              <a:t>// </a:t>
            </a:r>
            <a:r>
              <a:rPr sz="2700" b="1" dirty="0">
                <a:solidFill>
                  <a:srgbClr val="0F7820"/>
                </a:solidFill>
                <a:latin typeface="Courier New"/>
                <a:cs typeface="Courier New"/>
              </a:rPr>
              <a:t>Save all player preferences  </a:t>
            </a:r>
            <a:r>
              <a:rPr sz="2700" b="1" dirty="0">
                <a:latin typeface="Courier New"/>
                <a:cs typeface="Courier New"/>
              </a:rPr>
              <a:t>PlayerPrefs.Save();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7700" y="3081337"/>
            <a:ext cx="3584575" cy="3586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2283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1231106"/>
          </a:xfrm>
        </p:spPr>
        <p:txBody>
          <a:bodyPr/>
          <a:lstStyle/>
          <a:p>
            <a:pPr algn="ctr"/>
            <a:r>
              <a:rPr lang="en-CA" dirty="0"/>
              <a:t>Introduction to UI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11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Loading Scenes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992186" y="2971800"/>
            <a:ext cx="1102042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834" marR="5080" indent="-445134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lang="en-CA" sz="3600" spc="-5" dirty="0">
                <a:latin typeface="Iskoola Pota"/>
                <a:cs typeface="Iskoola Pota"/>
              </a:rPr>
              <a:t>Switching between levels or screens of your game is done using </a:t>
            </a:r>
            <a:r>
              <a:rPr lang="en-CA" sz="3600" spc="-5" dirty="0" err="1">
                <a:latin typeface="Iskoola Pota"/>
                <a:cs typeface="Iskoola Pota"/>
              </a:rPr>
              <a:t>SceneManager</a:t>
            </a:r>
            <a:r>
              <a:rPr lang="en-CA" sz="3600" spc="-5" dirty="0">
                <a:latin typeface="Iskoola Pota"/>
                <a:cs typeface="Iskoola Pota"/>
              </a:rPr>
              <a:t> class</a:t>
            </a:r>
            <a:endParaRPr sz="3600" dirty="0">
              <a:latin typeface="Iskoola Pota"/>
              <a:cs typeface="Iskoola Pota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2185" y="4855367"/>
            <a:ext cx="11020425" cy="30908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489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  <a:t>UnityEngine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  <a:t>UnityEngine.SceneManagement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  <a:t>ExampleClass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B83C82"/>
                </a:solidFill>
                <a:effectLst/>
                <a:latin typeface="Consolas" panose="020B0609020204030204" pitchFamily="49" charset="0"/>
              </a:rPr>
              <a:t>MonoBehaviour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455463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  <a:t>void Start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455463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B83C82"/>
                </a:solidFill>
                <a:effectLst/>
                <a:latin typeface="Consolas" panose="020B0609020204030204" pitchFamily="49" charset="0"/>
              </a:rPr>
              <a:t>SceneManager.LoadScene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  <a:t> ("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  <a:t>OtherSceneName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  <a:t>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455463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46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16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600" y="3276600"/>
            <a:ext cx="10792460" cy="332398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b="0" dirty="0">
                <a:latin typeface="+mn-lt"/>
              </a:rPr>
              <a:t>UI in Unity can exists as part of screen space as well as world space.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3600" b="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b="0" dirty="0">
                <a:latin typeface="+mn-lt"/>
              </a:rPr>
              <a:t>Screen space UI provides a way to define a HUD (heads up display), menus with buttons, text displaying game information, etc.</a:t>
            </a:r>
          </a:p>
        </p:txBody>
      </p:sp>
    </p:spTree>
    <p:extLst>
      <p:ext uri="{BB962C8B-B14F-4D97-AF65-F5344CB8AC3E}">
        <p14:creationId xmlns:p14="http://schemas.microsoft.com/office/powerpoint/2010/main" val="2676910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926" y="855471"/>
            <a:ext cx="9708946" cy="1638397"/>
          </a:xfrm>
          <a:prstGeom prst="rect">
            <a:avLst/>
          </a:prstGeom>
        </p:spPr>
        <p:txBody>
          <a:bodyPr vert="horz" wrap="square" lIns="0" tIns="403352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User</a:t>
            </a:r>
            <a:r>
              <a:rPr spc="-110" dirty="0"/>
              <a:t> </a:t>
            </a:r>
            <a:r>
              <a:rPr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4085590"/>
            <a:ext cx="10777220" cy="329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7747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dirty="0">
                <a:latin typeface="Iskoola Pota"/>
                <a:cs typeface="Iskoola Pota"/>
              </a:rPr>
              <a:t>UI </a:t>
            </a:r>
            <a:r>
              <a:rPr sz="3600" spc="-5" dirty="0">
                <a:latin typeface="Iskoola Pota"/>
                <a:cs typeface="Iskoola Pota"/>
              </a:rPr>
              <a:t>in Unity can exists as part </a:t>
            </a:r>
            <a:r>
              <a:rPr sz="3600" dirty="0">
                <a:latin typeface="Iskoola Pota"/>
                <a:cs typeface="Iskoola Pota"/>
              </a:rPr>
              <a:t>of </a:t>
            </a:r>
            <a:r>
              <a:rPr sz="3600" b="1" spc="-5" dirty="0">
                <a:latin typeface="Arial"/>
                <a:cs typeface="Arial"/>
              </a:rPr>
              <a:t>screen space </a:t>
            </a:r>
            <a:r>
              <a:rPr sz="3600" spc="-5" dirty="0">
                <a:latin typeface="Iskoola Pota"/>
                <a:cs typeface="Iskoola Pota"/>
              </a:rPr>
              <a:t>as well  as </a:t>
            </a:r>
            <a:r>
              <a:rPr sz="3600" b="1" spc="-5" dirty="0">
                <a:latin typeface="Arial"/>
                <a:cs typeface="Arial"/>
              </a:rPr>
              <a:t>world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space</a:t>
            </a:r>
            <a:r>
              <a:rPr sz="3600" spc="-5" dirty="0">
                <a:latin typeface="Iskoola Pota"/>
                <a:cs typeface="Iskoola Pota"/>
              </a:rPr>
              <a:t>.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Iskoola Pota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Screen space </a:t>
            </a:r>
            <a:r>
              <a:rPr sz="3600" dirty="0">
                <a:latin typeface="Iskoola Pota"/>
                <a:cs typeface="Iskoola Pota"/>
              </a:rPr>
              <a:t>UI </a:t>
            </a:r>
            <a:r>
              <a:rPr sz="3600" spc="-5" dirty="0">
                <a:latin typeface="Iskoola Pota"/>
                <a:cs typeface="Iskoola Pota"/>
              </a:rPr>
              <a:t>provides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way to define </a:t>
            </a:r>
            <a:r>
              <a:rPr sz="3600" dirty="0">
                <a:latin typeface="Iskoola Pota"/>
                <a:cs typeface="Iskoola Pota"/>
              </a:rPr>
              <a:t>a HUD </a:t>
            </a:r>
            <a:r>
              <a:rPr sz="3600" spc="-5" dirty="0">
                <a:latin typeface="Iskoola Pota"/>
                <a:cs typeface="Iskoola Pota"/>
              </a:rPr>
              <a:t>(heads  </a:t>
            </a:r>
            <a:r>
              <a:rPr sz="3600" dirty="0">
                <a:latin typeface="Iskoola Pota"/>
                <a:cs typeface="Iskoola Pota"/>
              </a:rPr>
              <a:t>up </a:t>
            </a:r>
            <a:r>
              <a:rPr sz="3600" spc="-5" dirty="0">
                <a:latin typeface="Iskoola Pota"/>
                <a:cs typeface="Iskoola Pota"/>
              </a:rPr>
              <a:t>display), menus with buttons, text displaying game  information,</a:t>
            </a:r>
            <a:r>
              <a:rPr sz="3600" spc="-5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etc.</a:t>
            </a:r>
            <a:endParaRPr sz="3600">
              <a:latin typeface="Iskoola Pota"/>
              <a:cs typeface="Iskoola Pota"/>
            </a:endParaRPr>
          </a:p>
        </p:txBody>
      </p:sp>
    </p:spTree>
    <p:extLst>
      <p:ext uri="{BB962C8B-B14F-4D97-AF65-F5344CB8AC3E}">
        <p14:creationId xmlns:p14="http://schemas.microsoft.com/office/powerpoint/2010/main" val="563825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926" y="855471"/>
            <a:ext cx="9708946" cy="1638397"/>
          </a:xfrm>
          <a:prstGeom prst="rect">
            <a:avLst/>
          </a:prstGeom>
        </p:spPr>
        <p:txBody>
          <a:bodyPr vert="horz" wrap="square" lIns="0" tIns="403352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Creating a</a:t>
            </a:r>
            <a:r>
              <a:rPr spc="-114" dirty="0"/>
              <a:t> </a:t>
            </a:r>
            <a:r>
              <a:rPr dirty="0"/>
              <a:t>UI</a:t>
            </a:r>
          </a:p>
        </p:txBody>
      </p:sp>
      <p:sp>
        <p:nvSpPr>
          <p:cNvPr id="3" name="object 3"/>
          <p:cNvSpPr/>
          <p:nvPr/>
        </p:nvSpPr>
        <p:spPr>
          <a:xfrm>
            <a:off x="3644900" y="2628912"/>
            <a:ext cx="5715000" cy="6248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9252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926" y="855471"/>
            <a:ext cx="9708946" cy="1638397"/>
          </a:xfrm>
          <a:prstGeom prst="rect">
            <a:avLst/>
          </a:prstGeom>
        </p:spPr>
        <p:txBody>
          <a:bodyPr vert="horz" wrap="square" lIns="0" tIns="403352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UI</a:t>
            </a:r>
            <a:r>
              <a:rPr spc="-95" dirty="0"/>
              <a:t> </a:t>
            </a:r>
            <a:r>
              <a:rPr dirty="0"/>
              <a:t>Canvas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4631182"/>
            <a:ext cx="8532495" cy="219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Contains all </a:t>
            </a:r>
            <a:r>
              <a:rPr sz="3600" dirty="0">
                <a:latin typeface="Iskoola Pota"/>
                <a:cs typeface="Iskoola Pota"/>
              </a:rPr>
              <a:t>UI</a:t>
            </a:r>
            <a:r>
              <a:rPr sz="3600" spc="-5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elements.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buFont typeface="Iskoola Pota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Creating </a:t>
            </a:r>
            <a:r>
              <a:rPr sz="3600" dirty="0">
                <a:latin typeface="Iskoola Pota"/>
                <a:cs typeface="Iskoola Pota"/>
              </a:rPr>
              <a:t>a UI </a:t>
            </a:r>
            <a:r>
              <a:rPr sz="3600" spc="-5" dirty="0">
                <a:latin typeface="Iskoola Pota"/>
                <a:cs typeface="Iskoola Pota"/>
              </a:rPr>
              <a:t>element without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canvas will  automatically create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Canvas game</a:t>
            </a:r>
            <a:r>
              <a:rPr sz="3600" spc="4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object.</a:t>
            </a:r>
            <a:endParaRPr sz="3600">
              <a:latin typeface="Iskoola Pota"/>
              <a:cs typeface="Iskoola Pota"/>
            </a:endParaRPr>
          </a:p>
        </p:txBody>
      </p:sp>
    </p:spTree>
    <p:extLst>
      <p:ext uri="{BB962C8B-B14F-4D97-AF65-F5344CB8AC3E}">
        <p14:creationId xmlns:p14="http://schemas.microsoft.com/office/powerpoint/2010/main" val="2390722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926" y="855471"/>
            <a:ext cx="9708946" cy="1638397"/>
          </a:xfrm>
          <a:prstGeom prst="rect">
            <a:avLst/>
          </a:prstGeom>
        </p:spPr>
        <p:txBody>
          <a:bodyPr vert="horz" wrap="square" lIns="0" tIns="403352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dirty="0"/>
              <a:t>UI</a:t>
            </a:r>
            <a:r>
              <a:rPr spc="-95" dirty="0"/>
              <a:t> </a:t>
            </a:r>
            <a:r>
              <a:rPr dirty="0"/>
              <a:t>Canvas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815841"/>
            <a:ext cx="10967720" cy="382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Contains all </a:t>
            </a:r>
            <a:r>
              <a:rPr sz="3600" dirty="0">
                <a:latin typeface="Iskoola Pota"/>
                <a:cs typeface="Iskoola Pota"/>
              </a:rPr>
              <a:t>UI</a:t>
            </a:r>
            <a:r>
              <a:rPr sz="3600" spc="-5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elements.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Iskoola Pota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457200" marR="2301875" indent="-444500">
              <a:lnSpc>
                <a:spcPct val="100600"/>
              </a:lnSpc>
              <a:spcBef>
                <a:spcPts val="5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Creating </a:t>
            </a:r>
            <a:r>
              <a:rPr sz="3600" dirty="0">
                <a:latin typeface="Iskoola Pota"/>
                <a:cs typeface="Iskoola Pota"/>
              </a:rPr>
              <a:t>a UI </a:t>
            </a:r>
            <a:r>
              <a:rPr sz="3600" spc="-5" dirty="0">
                <a:latin typeface="Iskoola Pota"/>
                <a:cs typeface="Iskoola Pota"/>
              </a:rPr>
              <a:t>element without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canvas will  automatically create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b="1" spc="-5" dirty="0">
                <a:latin typeface="Arial"/>
                <a:cs typeface="Arial"/>
              </a:rPr>
              <a:t>Canvas </a:t>
            </a:r>
            <a:r>
              <a:rPr sz="3600" spc="-5" dirty="0">
                <a:latin typeface="Iskoola Pota"/>
                <a:cs typeface="Iskoola Pota"/>
              </a:rPr>
              <a:t>game</a:t>
            </a:r>
            <a:r>
              <a:rPr sz="3600" spc="-8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object.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Iskoola Pota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457200" marR="5080" indent="-444500">
              <a:lnSpc>
                <a:spcPts val="4290"/>
              </a:lnSpc>
              <a:spcBef>
                <a:spcPts val="5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Canvas is accompanied </a:t>
            </a:r>
            <a:r>
              <a:rPr sz="3600" dirty="0">
                <a:latin typeface="Iskoola Pota"/>
                <a:cs typeface="Iskoola Pota"/>
              </a:rPr>
              <a:t>by </a:t>
            </a:r>
            <a:r>
              <a:rPr sz="3600" spc="-5" dirty="0">
                <a:latin typeface="Iskoola Pota"/>
                <a:cs typeface="Iskoola Pota"/>
              </a:rPr>
              <a:t>an </a:t>
            </a:r>
            <a:r>
              <a:rPr sz="3600" b="1" spc="-5" dirty="0">
                <a:latin typeface="Arial"/>
                <a:cs typeface="Arial"/>
              </a:rPr>
              <a:t>EventSystem </a:t>
            </a:r>
            <a:r>
              <a:rPr sz="3600" spc="-5" dirty="0">
                <a:latin typeface="Iskoola Pota"/>
                <a:cs typeface="Iskoola Pota"/>
              </a:rPr>
              <a:t>game  object to keep track </a:t>
            </a:r>
            <a:r>
              <a:rPr sz="3600" dirty="0">
                <a:latin typeface="Iskoola Pota"/>
                <a:cs typeface="Iskoola Pota"/>
              </a:rPr>
              <a:t>of UI </a:t>
            </a:r>
            <a:r>
              <a:rPr sz="3600" spc="-5" dirty="0">
                <a:latin typeface="Iskoola Pota"/>
                <a:cs typeface="Iskoola Pota"/>
              </a:rPr>
              <a:t>input events (e.g. button</a:t>
            </a:r>
            <a:r>
              <a:rPr sz="3600" spc="9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click).</a:t>
            </a:r>
            <a:endParaRPr sz="3600">
              <a:latin typeface="Iskoola Pota"/>
              <a:cs typeface="Iskoola Pot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02500" y="2197100"/>
            <a:ext cx="45593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7935" y="2924555"/>
            <a:ext cx="2110727" cy="598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8825" y="2900362"/>
            <a:ext cx="2108200" cy="59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8587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926" y="855471"/>
            <a:ext cx="9708946" cy="1638397"/>
          </a:xfrm>
          <a:prstGeom prst="rect">
            <a:avLst/>
          </a:prstGeom>
        </p:spPr>
        <p:txBody>
          <a:bodyPr vert="horz" wrap="square" lIns="0" tIns="403352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UI Draw</a:t>
            </a:r>
            <a:r>
              <a:rPr spc="-100" dirty="0"/>
              <a:t> </a:t>
            </a:r>
            <a:r>
              <a:rPr dirty="0"/>
              <a:t>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539875"/>
            <a:ext cx="10958195" cy="438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68580" indent="-444500">
              <a:lnSpc>
                <a:spcPct val="100299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Unlike Sprites, </a:t>
            </a:r>
            <a:r>
              <a:rPr sz="3600" dirty="0">
                <a:latin typeface="Iskoola Pota"/>
                <a:cs typeface="Iskoola Pota"/>
              </a:rPr>
              <a:t>UI </a:t>
            </a:r>
            <a:r>
              <a:rPr sz="3600" spc="-5" dirty="0">
                <a:latin typeface="Iskoola Pota"/>
                <a:cs typeface="Iskoola Pota"/>
              </a:rPr>
              <a:t>objects in the Canvas are drawn in the  </a:t>
            </a:r>
            <a:r>
              <a:rPr sz="3600" b="1" spc="-5" dirty="0">
                <a:latin typeface="Arial"/>
                <a:cs typeface="Arial"/>
              </a:rPr>
              <a:t>top-down order they appear in the transform  Hierarchy</a:t>
            </a:r>
            <a:r>
              <a:rPr sz="3600" spc="-5" dirty="0">
                <a:latin typeface="Iskoola Pota"/>
                <a:cs typeface="Iskoola Pota"/>
              </a:rPr>
              <a:t>.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Iskoola Pota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The first child is drawn first, the second child next </a:t>
            </a:r>
            <a:r>
              <a:rPr sz="3600" dirty="0">
                <a:latin typeface="Iskoola Pota"/>
                <a:cs typeface="Iskoola Pota"/>
              </a:rPr>
              <a:t>on </a:t>
            </a:r>
            <a:r>
              <a:rPr sz="3600" spc="-5" dirty="0">
                <a:latin typeface="Iskoola Pota"/>
                <a:cs typeface="Iskoola Pota"/>
              </a:rPr>
              <a:t>top  </a:t>
            </a:r>
            <a:r>
              <a:rPr sz="3600" dirty="0">
                <a:latin typeface="Iskoola Pota"/>
                <a:cs typeface="Iskoola Pota"/>
              </a:rPr>
              <a:t>of </a:t>
            </a:r>
            <a:r>
              <a:rPr sz="3600" spc="-5" dirty="0">
                <a:latin typeface="Iskoola Pota"/>
                <a:cs typeface="Iskoola Pota"/>
              </a:rPr>
              <a:t>the first, and </a:t>
            </a:r>
            <a:r>
              <a:rPr sz="3600" dirty="0">
                <a:latin typeface="Iskoola Pota"/>
                <a:cs typeface="Iskoola Pota"/>
              </a:rPr>
              <a:t>so</a:t>
            </a:r>
            <a:r>
              <a:rPr sz="3600" spc="-55" dirty="0">
                <a:latin typeface="Iskoola Pota"/>
                <a:cs typeface="Iskoola Pota"/>
              </a:rPr>
              <a:t> </a:t>
            </a:r>
            <a:r>
              <a:rPr sz="3600" dirty="0">
                <a:latin typeface="Iskoola Pota"/>
                <a:cs typeface="Iskoola Pota"/>
              </a:rPr>
              <a:t>on.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buFont typeface="Iskoola Pota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The last child is drawn last, </a:t>
            </a:r>
            <a:r>
              <a:rPr sz="3600" dirty="0">
                <a:latin typeface="Iskoola Pota"/>
                <a:cs typeface="Iskoola Pota"/>
              </a:rPr>
              <a:t>on </a:t>
            </a:r>
            <a:r>
              <a:rPr sz="3600" spc="-5" dirty="0">
                <a:latin typeface="Iskoola Pota"/>
                <a:cs typeface="Iskoola Pota"/>
              </a:rPr>
              <a:t>top </a:t>
            </a:r>
            <a:r>
              <a:rPr sz="3600" dirty="0">
                <a:latin typeface="Iskoola Pota"/>
                <a:cs typeface="Iskoola Pota"/>
              </a:rPr>
              <a:t>of </a:t>
            </a:r>
            <a:r>
              <a:rPr sz="3600" spc="-5" dirty="0">
                <a:latin typeface="Iskoola Pota"/>
                <a:cs typeface="Iskoola Pota"/>
              </a:rPr>
              <a:t>all </a:t>
            </a:r>
            <a:r>
              <a:rPr sz="3600" dirty="0">
                <a:latin typeface="Iskoola Pota"/>
                <a:cs typeface="Iskoola Pota"/>
              </a:rPr>
              <a:t>of </a:t>
            </a:r>
            <a:r>
              <a:rPr sz="3600" spc="-5" dirty="0">
                <a:latin typeface="Iskoola Pota"/>
                <a:cs typeface="Iskoola Pota"/>
              </a:rPr>
              <a:t>its</a:t>
            </a:r>
            <a:r>
              <a:rPr sz="3600" spc="8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siblings.</a:t>
            </a:r>
            <a:endParaRPr sz="3600">
              <a:latin typeface="Iskoola Pota"/>
              <a:cs typeface="Iskoola Pota"/>
            </a:endParaRPr>
          </a:p>
        </p:txBody>
      </p:sp>
    </p:spTree>
    <p:extLst>
      <p:ext uri="{BB962C8B-B14F-4D97-AF65-F5344CB8AC3E}">
        <p14:creationId xmlns:p14="http://schemas.microsoft.com/office/powerpoint/2010/main" val="3857211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Render</a:t>
            </a:r>
            <a:r>
              <a:rPr spc="-100" dirty="0"/>
              <a:t> </a:t>
            </a:r>
            <a:r>
              <a:rPr dirty="0"/>
              <a:t>Modes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68269"/>
            <a:ext cx="6148705" cy="614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4137"/>
              <a:buFont typeface="Iskoola Pota"/>
              <a:buChar char="•"/>
              <a:tabLst>
                <a:tab pos="457200" algn="l"/>
                <a:tab pos="457834" algn="l"/>
              </a:tabLst>
            </a:pPr>
            <a:r>
              <a:rPr sz="2900" b="1" dirty="0">
                <a:latin typeface="Arial"/>
                <a:cs typeface="Arial"/>
              </a:rPr>
              <a:t>Screen Space -</a:t>
            </a:r>
            <a:r>
              <a:rPr sz="2900" b="1" spc="-13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Overlay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Iskoola Pota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1790700" lvl="1" indent="-444500">
              <a:lnSpc>
                <a:spcPct val="100000"/>
              </a:lnSpc>
              <a:spcBef>
                <a:spcPts val="5"/>
              </a:spcBef>
              <a:buSzPct val="74137"/>
              <a:buChar char="•"/>
              <a:tabLst>
                <a:tab pos="1790700" algn="l"/>
                <a:tab pos="1791335" algn="l"/>
              </a:tabLst>
            </a:pPr>
            <a:r>
              <a:rPr sz="2900" spc="-5" dirty="0">
                <a:latin typeface="Iskoola Pota"/>
                <a:cs typeface="Iskoola Pota"/>
              </a:rPr>
              <a:t>Standard </a:t>
            </a:r>
            <a:r>
              <a:rPr sz="2900" dirty="0">
                <a:latin typeface="Iskoola Pota"/>
                <a:cs typeface="Iskoola Pota"/>
              </a:rPr>
              <a:t>for 2D</a:t>
            </a:r>
            <a:r>
              <a:rPr sz="2900" spc="-85" dirty="0">
                <a:latin typeface="Iskoola Pota"/>
                <a:cs typeface="Iskoola Pota"/>
              </a:rPr>
              <a:t> </a:t>
            </a:r>
            <a:r>
              <a:rPr sz="2900" dirty="0">
                <a:latin typeface="Iskoola Pota"/>
                <a:cs typeface="Iskoola Pota"/>
              </a:rPr>
              <a:t>UI.</a:t>
            </a:r>
            <a:endParaRPr sz="2900">
              <a:latin typeface="Iskoola Pota"/>
              <a:cs typeface="Iskoola Pot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Iskoola Pot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4137"/>
              <a:buFont typeface="Iskoola Pota"/>
              <a:buChar char="•"/>
              <a:tabLst>
                <a:tab pos="457200" algn="l"/>
                <a:tab pos="457834" algn="l"/>
              </a:tabLst>
            </a:pPr>
            <a:r>
              <a:rPr sz="2900" b="1" dirty="0">
                <a:latin typeface="Arial"/>
                <a:cs typeface="Arial"/>
              </a:rPr>
              <a:t>Screen Space -</a:t>
            </a:r>
            <a:r>
              <a:rPr sz="2900" b="1" spc="-14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Camera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Iskoola Pota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1790700" marR="5080" lvl="1" indent="-444500">
              <a:lnSpc>
                <a:spcPct val="100000"/>
              </a:lnSpc>
              <a:spcBef>
                <a:spcPts val="5"/>
              </a:spcBef>
              <a:buSzPct val="74137"/>
              <a:buChar char="•"/>
              <a:tabLst>
                <a:tab pos="1790700" algn="l"/>
                <a:tab pos="1791335" algn="l"/>
              </a:tabLst>
            </a:pPr>
            <a:r>
              <a:rPr sz="2900" dirty="0">
                <a:latin typeface="Iskoola Pota"/>
                <a:cs typeface="Iskoola Pota"/>
              </a:rPr>
              <a:t>Adds </a:t>
            </a:r>
            <a:r>
              <a:rPr sz="2900" spc="-5" dirty="0">
                <a:latin typeface="Iskoola Pota"/>
                <a:cs typeface="Iskoola Pota"/>
              </a:rPr>
              <a:t>camera perspective</a:t>
            </a:r>
            <a:r>
              <a:rPr sz="2900" spc="-75" dirty="0">
                <a:latin typeface="Iskoola Pota"/>
                <a:cs typeface="Iskoola Pota"/>
              </a:rPr>
              <a:t> </a:t>
            </a:r>
            <a:r>
              <a:rPr sz="2900" dirty="0">
                <a:latin typeface="Iskoola Pota"/>
                <a:cs typeface="Iskoola Pota"/>
              </a:rPr>
              <a:t>(for  3D</a:t>
            </a:r>
            <a:r>
              <a:rPr sz="2900" spc="-100" dirty="0">
                <a:latin typeface="Iskoola Pota"/>
                <a:cs typeface="Iskoola Pota"/>
              </a:rPr>
              <a:t> </a:t>
            </a:r>
            <a:r>
              <a:rPr sz="2900" dirty="0">
                <a:latin typeface="Iskoola Pota"/>
                <a:cs typeface="Iskoola Pota"/>
              </a:rPr>
              <a:t>UI)</a:t>
            </a:r>
            <a:endParaRPr sz="2900">
              <a:latin typeface="Iskoola Pota"/>
              <a:cs typeface="Iskoola Pot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Iskoola Pot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4137"/>
              <a:buFont typeface="Iskoola Pota"/>
              <a:buChar char="•"/>
              <a:tabLst>
                <a:tab pos="457200" algn="l"/>
                <a:tab pos="457834" algn="l"/>
              </a:tabLst>
            </a:pPr>
            <a:r>
              <a:rPr sz="2900" b="1" spc="-5" dirty="0">
                <a:latin typeface="Arial"/>
                <a:cs typeface="Arial"/>
              </a:rPr>
              <a:t>World</a:t>
            </a:r>
            <a:r>
              <a:rPr sz="2900" b="1" spc="-10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Space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Iskoola Pota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1790700" marR="170180" lvl="1" indent="-444500">
              <a:lnSpc>
                <a:spcPct val="100000"/>
              </a:lnSpc>
              <a:spcBef>
                <a:spcPts val="5"/>
              </a:spcBef>
              <a:buSzPct val="74137"/>
              <a:buChar char="•"/>
              <a:tabLst>
                <a:tab pos="1790700" algn="l"/>
                <a:tab pos="1791335" algn="l"/>
              </a:tabLst>
            </a:pPr>
            <a:r>
              <a:rPr sz="2900" spc="-5" dirty="0">
                <a:latin typeface="Iskoola Pota"/>
                <a:cs typeface="Iskoola Pota"/>
              </a:rPr>
              <a:t>Can place </a:t>
            </a:r>
            <a:r>
              <a:rPr sz="2900" dirty="0">
                <a:latin typeface="Iskoola Pota"/>
                <a:cs typeface="Iskoola Pota"/>
              </a:rPr>
              <a:t>UI </a:t>
            </a:r>
            <a:r>
              <a:rPr sz="2900" spc="-5" dirty="0">
                <a:latin typeface="Iskoola Pota"/>
                <a:cs typeface="Iskoola Pota"/>
              </a:rPr>
              <a:t>in </a:t>
            </a:r>
            <a:r>
              <a:rPr sz="2900" dirty="0">
                <a:latin typeface="Iskoola Pota"/>
                <a:cs typeface="Iskoola Pota"/>
              </a:rPr>
              <a:t>world</a:t>
            </a:r>
            <a:r>
              <a:rPr sz="2900" spc="-75" dirty="0">
                <a:latin typeface="Iskoola Pota"/>
                <a:cs typeface="Iskoola Pota"/>
              </a:rPr>
              <a:t> </a:t>
            </a:r>
            <a:r>
              <a:rPr sz="2900" spc="-5" dirty="0">
                <a:latin typeface="Iskoola Pota"/>
                <a:cs typeface="Iskoola Pota"/>
              </a:rPr>
              <a:t>space  </a:t>
            </a:r>
            <a:r>
              <a:rPr sz="2900" dirty="0">
                <a:latin typeface="Iskoola Pota"/>
                <a:cs typeface="Iskoola Pota"/>
              </a:rPr>
              <a:t>(on top of a </a:t>
            </a:r>
            <a:r>
              <a:rPr sz="2900" spc="-5" dirty="0">
                <a:latin typeface="Iskoola Pota"/>
                <a:cs typeface="Iskoola Pota"/>
              </a:rPr>
              <a:t>game object in  </a:t>
            </a:r>
            <a:r>
              <a:rPr sz="2900" dirty="0">
                <a:latin typeface="Iskoola Pota"/>
                <a:cs typeface="Iskoola Pota"/>
              </a:rPr>
              <a:t>3D</a:t>
            </a:r>
            <a:r>
              <a:rPr sz="2900" spc="-85" dirty="0">
                <a:latin typeface="Iskoola Pota"/>
                <a:cs typeface="Iskoola Pota"/>
              </a:rPr>
              <a:t> </a:t>
            </a:r>
            <a:r>
              <a:rPr sz="2900" spc="-10" dirty="0">
                <a:latin typeface="Iskoola Pota"/>
                <a:cs typeface="Iskoola Pota"/>
              </a:rPr>
              <a:t>space)</a:t>
            </a:r>
            <a:endParaRPr sz="2900">
              <a:latin typeface="Iskoola Pota"/>
              <a:cs typeface="Iskoola Pot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91400" y="5876925"/>
            <a:ext cx="5600700" cy="353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1400" y="2174875"/>
            <a:ext cx="5600700" cy="3514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655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855471"/>
            <a:ext cx="11302999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8000" dirty="0">
                <a:latin typeface="Iskoola Pota"/>
                <a:cs typeface="Iskoola Pota"/>
              </a:rPr>
              <a:t>Resizing UI</a:t>
            </a:r>
            <a:r>
              <a:rPr sz="8000" spc="-125" dirty="0">
                <a:latin typeface="Iskoola Pota"/>
                <a:cs typeface="Iskoola Pota"/>
              </a:rPr>
              <a:t> </a:t>
            </a:r>
            <a:r>
              <a:rPr sz="8000" dirty="0">
                <a:latin typeface="Iskoola Pota"/>
                <a:cs typeface="Iskoola Pota"/>
              </a:rPr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5446521"/>
            <a:ext cx="7045959" cy="56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dirty="0">
                <a:latin typeface="Iskoola Pota"/>
                <a:cs typeface="Iskoola Pota"/>
              </a:rPr>
              <a:t>UI </a:t>
            </a:r>
            <a:r>
              <a:rPr sz="3600" spc="-5" dirty="0">
                <a:latin typeface="Iskoola Pota"/>
                <a:cs typeface="Iskoola Pota"/>
              </a:rPr>
              <a:t>resize tool </a:t>
            </a:r>
            <a:r>
              <a:rPr sz="3600" dirty="0">
                <a:latin typeface="Iskoola Pota"/>
                <a:cs typeface="Iskoola Pota"/>
              </a:rPr>
              <a:t>bound </a:t>
            </a:r>
            <a:r>
              <a:rPr sz="3600" spc="-5" dirty="0">
                <a:latin typeface="Iskoola Pota"/>
                <a:cs typeface="Iskoola Pota"/>
              </a:rPr>
              <a:t>to the “T”</a:t>
            </a:r>
            <a:r>
              <a:rPr sz="3600" spc="-2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key.</a:t>
            </a:r>
            <a:endParaRPr sz="3600">
              <a:latin typeface="Iskoola Pota"/>
              <a:cs typeface="Iskoola Pot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4900" y="3124200"/>
            <a:ext cx="5237162" cy="147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0826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855471"/>
            <a:ext cx="12268200" cy="1199303"/>
          </a:xfrm>
          <a:prstGeom prst="rect">
            <a:avLst/>
          </a:prstGeom>
        </p:spPr>
        <p:txBody>
          <a:bodyPr vert="horz" wrap="square" lIns="0" tIns="59944" rIns="0" bIns="0" rtlCol="0">
            <a:spAutoFit/>
          </a:bodyPr>
          <a:lstStyle/>
          <a:p>
            <a:pPr marL="659130">
              <a:lnSpc>
                <a:spcPct val="100000"/>
              </a:lnSpc>
            </a:pPr>
            <a:r>
              <a:rPr sz="7400" dirty="0"/>
              <a:t>Rect </a:t>
            </a:r>
            <a:r>
              <a:rPr sz="7400" spc="-5" dirty="0"/>
              <a:t>Transform for </a:t>
            </a:r>
            <a:r>
              <a:rPr sz="7400" dirty="0"/>
              <a:t>UI</a:t>
            </a:r>
            <a:r>
              <a:rPr sz="7400" spc="-75" dirty="0"/>
              <a:t> </a:t>
            </a:r>
            <a:r>
              <a:rPr sz="7400" dirty="0"/>
              <a:t>Text</a:t>
            </a:r>
          </a:p>
        </p:txBody>
      </p:sp>
      <p:sp>
        <p:nvSpPr>
          <p:cNvPr id="3" name="object 3"/>
          <p:cNvSpPr/>
          <p:nvPr/>
        </p:nvSpPr>
        <p:spPr>
          <a:xfrm>
            <a:off x="3917950" y="2438400"/>
            <a:ext cx="5245100" cy="7861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1420" y="3334736"/>
            <a:ext cx="5503164" cy="226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3452" y="3352800"/>
            <a:ext cx="5499100" cy="226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8143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926" y="855471"/>
            <a:ext cx="9708946" cy="1638397"/>
          </a:xfrm>
          <a:prstGeom prst="rect">
            <a:avLst/>
          </a:prstGeom>
        </p:spPr>
        <p:txBody>
          <a:bodyPr vert="horz" wrap="square" lIns="0" tIns="403352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Rect</a:t>
            </a:r>
            <a:r>
              <a:rPr spc="-90" dirty="0"/>
              <a:t> </a:t>
            </a:r>
            <a:r>
              <a:rPr dirty="0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815841"/>
            <a:ext cx="10575290" cy="382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117348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RectTransform is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type </a:t>
            </a:r>
            <a:r>
              <a:rPr sz="3600" dirty="0">
                <a:latin typeface="Iskoola Pota"/>
                <a:cs typeface="Iskoola Pota"/>
              </a:rPr>
              <a:t>of </a:t>
            </a:r>
            <a:r>
              <a:rPr sz="3600" spc="-5" dirty="0">
                <a:latin typeface="Iskoola Pota"/>
                <a:cs typeface="Iskoola Pota"/>
              </a:rPr>
              <a:t>transform component  intended </a:t>
            </a:r>
            <a:r>
              <a:rPr sz="3600" dirty="0">
                <a:latin typeface="Iskoola Pota"/>
                <a:cs typeface="Iskoola Pota"/>
              </a:rPr>
              <a:t>for use </a:t>
            </a:r>
            <a:r>
              <a:rPr sz="3600" spc="-5" dirty="0">
                <a:latin typeface="Iskoola Pota"/>
                <a:cs typeface="Iskoola Pota"/>
              </a:rPr>
              <a:t>only </a:t>
            </a:r>
            <a:r>
              <a:rPr sz="3600" dirty="0">
                <a:latin typeface="Iskoola Pota"/>
                <a:cs typeface="Iskoola Pota"/>
              </a:rPr>
              <a:t>by UI </a:t>
            </a:r>
            <a:r>
              <a:rPr sz="3600" spc="-5" dirty="0">
                <a:latin typeface="Iskoola Pota"/>
                <a:cs typeface="Iskoola Pota"/>
              </a:rPr>
              <a:t>game</a:t>
            </a:r>
            <a:r>
              <a:rPr sz="3600" spc="-3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objects.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buFont typeface="Iskoola Pota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457200" marR="1757045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All </a:t>
            </a:r>
            <a:r>
              <a:rPr sz="3600" dirty="0">
                <a:latin typeface="Iskoola Pota"/>
                <a:cs typeface="Iskoola Pota"/>
              </a:rPr>
              <a:t>UI </a:t>
            </a:r>
            <a:r>
              <a:rPr sz="3600" spc="-5" dirty="0">
                <a:latin typeface="Iskoola Pota"/>
                <a:cs typeface="Iskoola Pota"/>
              </a:rPr>
              <a:t>game objects contain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RectTransform  component.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buFont typeface="Iskoola Pota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dirty="0">
                <a:latin typeface="Iskoola Pota"/>
                <a:cs typeface="Iskoola Pota"/>
              </a:rPr>
              <a:t>No UI </a:t>
            </a:r>
            <a:r>
              <a:rPr sz="3600" spc="-5" dirty="0">
                <a:latin typeface="Iskoola Pota"/>
                <a:cs typeface="Iskoola Pota"/>
              </a:rPr>
              <a:t>game object contains the Transform</a:t>
            </a:r>
            <a:r>
              <a:rPr sz="3600" spc="4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component.</a:t>
            </a:r>
            <a:endParaRPr sz="3600">
              <a:latin typeface="Iskoola Pota"/>
              <a:cs typeface="Iskoola Pota"/>
            </a:endParaRPr>
          </a:p>
        </p:txBody>
      </p:sp>
    </p:spTree>
    <p:extLst>
      <p:ext uri="{BB962C8B-B14F-4D97-AF65-F5344CB8AC3E}">
        <p14:creationId xmlns:p14="http://schemas.microsoft.com/office/powerpoint/2010/main" val="282824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3239">
              <a:lnSpc>
                <a:spcPct val="100000"/>
              </a:lnSpc>
            </a:pPr>
            <a:r>
              <a:rPr dirty="0"/>
              <a:t>Persistent</a:t>
            </a:r>
            <a:r>
              <a:rPr spc="-140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828" y="3657600"/>
            <a:ext cx="11661141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lang="en-CA" sz="3600" spc="-5" dirty="0">
                <a:latin typeface="Iskoola Pota"/>
                <a:cs typeface="Courier New"/>
              </a:rPr>
              <a:t>When using </a:t>
            </a:r>
            <a:r>
              <a:rPr sz="3600" b="1" dirty="0">
                <a:latin typeface="Courier New"/>
                <a:cs typeface="Courier New"/>
              </a:rPr>
              <a:t>SceneManager.LoadScene()</a:t>
            </a:r>
            <a:r>
              <a:rPr sz="3600" b="1" spc="-1290" dirty="0">
                <a:latin typeface="Courier New"/>
                <a:cs typeface="Courier New"/>
              </a:rPr>
              <a:t> </a:t>
            </a:r>
            <a:r>
              <a:rPr lang="en-CA" sz="3600" spc="-5" dirty="0">
                <a:latin typeface="Iskoola Pota"/>
                <a:cs typeface="Iskoola Pota"/>
              </a:rPr>
              <a:t>d</a:t>
            </a:r>
            <a:r>
              <a:rPr sz="3600" spc="-5" dirty="0" err="1">
                <a:latin typeface="Iskoola Pota"/>
                <a:cs typeface="Iskoola Pota"/>
              </a:rPr>
              <a:t>ata</a:t>
            </a:r>
            <a:r>
              <a:rPr sz="3600" spc="-5" dirty="0">
                <a:latin typeface="Iskoola Pota"/>
                <a:cs typeface="Iskoola Pota"/>
              </a:rPr>
              <a:t> existing inside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scene is destroyed once another  scene is loaded with</a:t>
            </a:r>
            <a:r>
              <a:rPr sz="3600" spc="-35" dirty="0">
                <a:latin typeface="Iskoola Pota"/>
                <a:cs typeface="Iskoola Pota"/>
              </a:rPr>
              <a:t> </a:t>
            </a:r>
            <a:r>
              <a:rPr sz="3600" b="1" dirty="0">
                <a:latin typeface="Courier New"/>
                <a:cs typeface="Courier New"/>
              </a:rPr>
              <a:t>SceneManager.LoadScene()</a:t>
            </a:r>
            <a:endParaRPr lang="en-CA" sz="3600" dirty="0">
              <a:latin typeface="Iskoola Pota"/>
              <a:cs typeface="Courier New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endParaRPr lang="en-CA" sz="3600" dirty="0">
              <a:latin typeface="Iskoola Pota"/>
              <a:cs typeface="Courier New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lang="en-CA" sz="3600" dirty="0">
                <a:latin typeface="Iskoola Pota"/>
                <a:cs typeface="Courier New"/>
              </a:rPr>
              <a:t>Some times we want to store selected data or objects (e.g., the player)</a:t>
            </a:r>
            <a:endParaRPr sz="3600" dirty="0">
              <a:latin typeface="Iskoola Pota"/>
              <a:cs typeface="Iskoola Pot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477" y="707556"/>
            <a:ext cx="9708946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UI</a:t>
            </a:r>
            <a:r>
              <a:rPr spc="-110" dirty="0"/>
              <a:t> </a:t>
            </a:r>
            <a:r>
              <a:rPr spc="5" dirty="0"/>
              <a:t>Anchor</a:t>
            </a:r>
          </a:p>
        </p:txBody>
      </p:sp>
      <p:sp>
        <p:nvSpPr>
          <p:cNvPr id="3" name="object 3"/>
          <p:cNvSpPr/>
          <p:nvPr/>
        </p:nvSpPr>
        <p:spPr>
          <a:xfrm>
            <a:off x="3835400" y="2590800"/>
            <a:ext cx="5245100" cy="7861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3320" y="3660139"/>
            <a:ext cx="1362455" cy="1222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5225" y="3636975"/>
            <a:ext cx="1358900" cy="1219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2799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926" y="855471"/>
            <a:ext cx="9708946" cy="1638397"/>
          </a:xfrm>
          <a:prstGeom prst="rect">
            <a:avLst/>
          </a:prstGeom>
        </p:spPr>
        <p:txBody>
          <a:bodyPr vert="horz" wrap="square" lIns="0" tIns="403352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UI</a:t>
            </a:r>
            <a:r>
              <a:rPr spc="-85" dirty="0"/>
              <a:t> </a:t>
            </a:r>
            <a:r>
              <a:rPr dirty="0"/>
              <a:t>Anchors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541521"/>
            <a:ext cx="10855325" cy="438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Used in the event </a:t>
            </a:r>
            <a:r>
              <a:rPr sz="3600" dirty="0">
                <a:latin typeface="Iskoola Pota"/>
                <a:cs typeface="Iskoola Pota"/>
              </a:rPr>
              <a:t>of a </a:t>
            </a:r>
            <a:r>
              <a:rPr sz="3600" spc="-5" dirty="0">
                <a:latin typeface="Iskoola Pota"/>
                <a:cs typeface="Iskoola Pota"/>
              </a:rPr>
              <a:t>screen size </a:t>
            </a:r>
            <a:r>
              <a:rPr sz="3600" dirty="0">
                <a:latin typeface="Iskoola Pota"/>
                <a:cs typeface="Iskoola Pota"/>
              </a:rPr>
              <a:t>or </a:t>
            </a:r>
            <a:r>
              <a:rPr sz="3600" spc="-5" dirty="0">
                <a:latin typeface="Iskoola Pota"/>
                <a:cs typeface="Iskoola Pota"/>
              </a:rPr>
              <a:t>aspect ratio</a:t>
            </a:r>
            <a:r>
              <a:rPr sz="3600" spc="6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change.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buFont typeface="Iskoola Pota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457200" marR="117348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Anchors </a:t>
            </a:r>
            <a:r>
              <a:rPr sz="3600" dirty="0">
                <a:latin typeface="Iskoola Pota"/>
                <a:cs typeface="Iskoola Pota"/>
              </a:rPr>
              <a:t>UI </a:t>
            </a:r>
            <a:r>
              <a:rPr sz="3600" spc="-5" dirty="0">
                <a:latin typeface="Iskoola Pota"/>
                <a:cs typeface="Iskoola Pota"/>
              </a:rPr>
              <a:t>objects to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point, edge, </a:t>
            </a:r>
            <a:r>
              <a:rPr sz="3600" dirty="0">
                <a:latin typeface="Iskoola Pota"/>
                <a:cs typeface="Iskoola Pota"/>
              </a:rPr>
              <a:t>or </a:t>
            </a:r>
            <a:r>
              <a:rPr sz="3600" spc="-5" dirty="0">
                <a:latin typeface="Iskoola Pota"/>
                <a:cs typeface="Iskoola Pota"/>
              </a:rPr>
              <a:t>area </a:t>
            </a:r>
            <a:r>
              <a:rPr sz="3600" dirty="0">
                <a:latin typeface="Iskoola Pota"/>
                <a:cs typeface="Iskoola Pota"/>
              </a:rPr>
              <a:t>on </a:t>
            </a:r>
            <a:r>
              <a:rPr sz="3600" spc="-5" dirty="0">
                <a:latin typeface="Iskoola Pota"/>
                <a:cs typeface="Iskoola Pota"/>
              </a:rPr>
              <a:t>the  screen.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Iskoola Pota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0299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Ensures </a:t>
            </a:r>
            <a:r>
              <a:rPr sz="3600" dirty="0">
                <a:latin typeface="Iskoola Pota"/>
                <a:cs typeface="Iskoola Pota"/>
              </a:rPr>
              <a:t>a UI </a:t>
            </a:r>
            <a:r>
              <a:rPr sz="3600" spc="-5" dirty="0">
                <a:latin typeface="Iskoola Pota"/>
                <a:cs typeface="Iskoola Pota"/>
              </a:rPr>
              <a:t>object remains at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point, edge </a:t>
            </a:r>
            <a:r>
              <a:rPr sz="3600" dirty="0">
                <a:latin typeface="Iskoola Pota"/>
                <a:cs typeface="Iskoola Pota"/>
              </a:rPr>
              <a:t>or </a:t>
            </a:r>
            <a:r>
              <a:rPr sz="3600" spc="-5" dirty="0">
                <a:latin typeface="Iskoola Pota"/>
                <a:cs typeface="Iskoola Pota"/>
              </a:rPr>
              <a:t>within an  area </a:t>
            </a:r>
            <a:r>
              <a:rPr sz="3600" dirty="0">
                <a:latin typeface="Iskoola Pota"/>
                <a:cs typeface="Iskoola Pota"/>
              </a:rPr>
              <a:t>of </a:t>
            </a:r>
            <a:r>
              <a:rPr sz="3600" spc="-5" dirty="0">
                <a:latin typeface="Iskoola Pota"/>
                <a:cs typeface="Iskoola Pota"/>
              </a:rPr>
              <a:t>the screen </a:t>
            </a:r>
            <a:r>
              <a:rPr sz="3600" b="1" spc="-5" dirty="0">
                <a:latin typeface="Arial"/>
                <a:cs typeface="Arial"/>
              </a:rPr>
              <a:t>when the screen size or aspect  ration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change</a:t>
            </a:r>
            <a:r>
              <a:rPr sz="3600" spc="-5" dirty="0">
                <a:latin typeface="Iskoola Pota"/>
                <a:cs typeface="Iskoola Pota"/>
              </a:rPr>
              <a:t>.</a:t>
            </a:r>
            <a:endParaRPr sz="3600">
              <a:latin typeface="Iskoola Pota"/>
              <a:cs typeface="Iskoola Pota"/>
            </a:endParaRPr>
          </a:p>
        </p:txBody>
      </p:sp>
    </p:spTree>
    <p:extLst>
      <p:ext uri="{BB962C8B-B14F-4D97-AF65-F5344CB8AC3E}">
        <p14:creationId xmlns:p14="http://schemas.microsoft.com/office/powerpoint/2010/main" val="30814502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926" y="855471"/>
            <a:ext cx="9708946" cy="1638397"/>
          </a:xfrm>
          <a:prstGeom prst="rect">
            <a:avLst/>
          </a:prstGeom>
        </p:spPr>
        <p:txBody>
          <a:bodyPr vert="horz" wrap="square" lIns="0" tIns="403352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UI</a:t>
            </a:r>
            <a:r>
              <a:rPr spc="-85" dirty="0"/>
              <a:t> </a:t>
            </a:r>
            <a:r>
              <a:rPr dirty="0"/>
              <a:t>Anchors</a:t>
            </a:r>
          </a:p>
        </p:txBody>
      </p:sp>
      <p:sp>
        <p:nvSpPr>
          <p:cNvPr id="3" name="object 3"/>
          <p:cNvSpPr/>
          <p:nvPr/>
        </p:nvSpPr>
        <p:spPr>
          <a:xfrm>
            <a:off x="3130550" y="2387600"/>
            <a:ext cx="6743700" cy="518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0987" y="7987538"/>
            <a:ext cx="1028954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Anchored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-5" dirty="0">
                <a:latin typeface="Arial"/>
                <a:cs typeface="Arial"/>
              </a:rPr>
              <a:t>the center of the screen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rectangle.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7647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926" y="855471"/>
            <a:ext cx="9708946" cy="1638397"/>
          </a:xfrm>
          <a:prstGeom prst="rect">
            <a:avLst/>
          </a:prstGeom>
        </p:spPr>
        <p:txBody>
          <a:bodyPr vert="horz" wrap="square" lIns="0" tIns="403352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UI</a:t>
            </a:r>
            <a:r>
              <a:rPr spc="-85" dirty="0"/>
              <a:t> </a:t>
            </a:r>
            <a:r>
              <a:rPr dirty="0"/>
              <a:t>Anchors</a:t>
            </a:r>
          </a:p>
        </p:txBody>
      </p:sp>
      <p:sp>
        <p:nvSpPr>
          <p:cNvPr id="3" name="object 3"/>
          <p:cNvSpPr/>
          <p:nvPr/>
        </p:nvSpPr>
        <p:spPr>
          <a:xfrm>
            <a:off x="3352800" y="2400300"/>
            <a:ext cx="62992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7811" y="7713217"/>
            <a:ext cx="6731000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2965" marR="5080" indent="-8509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Anchored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-5" dirty="0">
                <a:latin typeface="Arial"/>
                <a:cs typeface="Arial"/>
              </a:rPr>
              <a:t>the top left corner  of the screen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rectangle.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2422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926" y="855471"/>
            <a:ext cx="9708946" cy="1638397"/>
          </a:xfrm>
          <a:prstGeom prst="rect">
            <a:avLst/>
          </a:prstGeom>
        </p:spPr>
        <p:txBody>
          <a:bodyPr vert="horz" wrap="square" lIns="0" tIns="403352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UI</a:t>
            </a:r>
            <a:r>
              <a:rPr spc="-85" dirty="0"/>
              <a:t> </a:t>
            </a:r>
            <a:r>
              <a:rPr dirty="0"/>
              <a:t>Anchors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4090161"/>
            <a:ext cx="10918825" cy="328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Anchor effect </a:t>
            </a:r>
            <a:r>
              <a:rPr sz="3600" dirty="0">
                <a:latin typeface="Iskoola Pota"/>
                <a:cs typeface="Iskoola Pota"/>
              </a:rPr>
              <a:t>on a UI </a:t>
            </a:r>
            <a:r>
              <a:rPr sz="3600" spc="-5" dirty="0">
                <a:latin typeface="Iskoola Pota"/>
                <a:cs typeface="Iskoola Pota"/>
              </a:rPr>
              <a:t>object can </a:t>
            </a:r>
            <a:r>
              <a:rPr sz="3600" dirty="0">
                <a:latin typeface="Iskoola Pota"/>
                <a:cs typeface="Iskoola Pota"/>
              </a:rPr>
              <a:t>be </a:t>
            </a:r>
            <a:r>
              <a:rPr sz="3600" spc="-5" dirty="0">
                <a:latin typeface="Iskoola Pota"/>
                <a:cs typeface="Iskoola Pota"/>
              </a:rPr>
              <a:t>previewed</a:t>
            </a:r>
            <a:r>
              <a:rPr sz="3600" spc="20" dirty="0">
                <a:latin typeface="Iskoola Pota"/>
                <a:cs typeface="Iskoola Pota"/>
              </a:rPr>
              <a:t> </a:t>
            </a:r>
            <a:r>
              <a:rPr sz="3600" dirty="0">
                <a:latin typeface="Iskoola Pota"/>
                <a:cs typeface="Iskoola Pota"/>
              </a:rPr>
              <a:t>by: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buFont typeface="Iskoola Pota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1346200" marR="906144" lvl="1" indent="-445134">
              <a:lnSpc>
                <a:spcPct val="100000"/>
              </a:lnSpc>
              <a:buSzPct val="98611"/>
              <a:buAutoNum type="arabicPeriod"/>
              <a:tabLst>
                <a:tab pos="1346200" algn="l"/>
              </a:tabLst>
            </a:pPr>
            <a:r>
              <a:rPr sz="3600" spc="-5" dirty="0">
                <a:latin typeface="Iskoola Pota"/>
                <a:cs typeface="Iskoola Pota"/>
              </a:rPr>
              <a:t>Clicking </a:t>
            </a:r>
            <a:r>
              <a:rPr sz="3600" dirty="0">
                <a:latin typeface="Iskoola Pota"/>
                <a:cs typeface="Iskoola Pota"/>
              </a:rPr>
              <a:t>on </a:t>
            </a:r>
            <a:r>
              <a:rPr sz="3600" spc="-5" dirty="0">
                <a:latin typeface="Iskoola Pota"/>
                <a:cs typeface="Iskoola Pota"/>
              </a:rPr>
              <a:t>the </a:t>
            </a:r>
            <a:r>
              <a:rPr sz="3600" dirty="0">
                <a:latin typeface="Iskoola Pota"/>
                <a:cs typeface="Iskoola Pota"/>
              </a:rPr>
              <a:t>UI </a:t>
            </a:r>
            <a:r>
              <a:rPr sz="3600" spc="-5" dirty="0">
                <a:latin typeface="Iskoola Pota"/>
                <a:cs typeface="Iskoola Pota"/>
              </a:rPr>
              <a:t>object and seeing the screen  </a:t>
            </a:r>
            <a:r>
              <a:rPr sz="3600" dirty="0">
                <a:latin typeface="Iskoola Pota"/>
                <a:cs typeface="Iskoola Pota"/>
              </a:rPr>
              <a:t>bounds </a:t>
            </a:r>
            <a:r>
              <a:rPr sz="3600" spc="-5" dirty="0">
                <a:latin typeface="Iskoola Pota"/>
                <a:cs typeface="Iskoola Pota"/>
              </a:rPr>
              <a:t>rectangle</a:t>
            </a:r>
            <a:r>
              <a:rPr sz="3600" spc="-4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highlight.</a:t>
            </a:r>
            <a:endParaRPr sz="3600">
              <a:latin typeface="Iskoola Pota"/>
              <a:cs typeface="Iskoola Pota"/>
            </a:endParaRPr>
          </a:p>
          <a:p>
            <a:pPr lvl="1">
              <a:lnSpc>
                <a:spcPct val="100000"/>
              </a:lnSpc>
              <a:buFont typeface="Iskoola Pota"/>
              <a:buAutoNum type="arabicPeriod"/>
            </a:pPr>
            <a:endParaRPr sz="3650">
              <a:latin typeface="Times New Roman"/>
              <a:cs typeface="Times New Roman"/>
            </a:endParaRPr>
          </a:p>
          <a:p>
            <a:pPr marL="1346200" lvl="1" indent="-445134">
              <a:lnSpc>
                <a:spcPct val="100000"/>
              </a:lnSpc>
              <a:buSzPct val="98611"/>
              <a:buAutoNum type="arabicPeriod"/>
              <a:tabLst>
                <a:tab pos="1346200" algn="l"/>
              </a:tabLst>
            </a:pPr>
            <a:r>
              <a:rPr sz="3600" spc="-5" dirty="0">
                <a:latin typeface="Iskoola Pota"/>
                <a:cs typeface="Iskoola Pota"/>
              </a:rPr>
              <a:t>Dragging and releasing the screen rectangle</a:t>
            </a:r>
            <a:r>
              <a:rPr sz="3600" spc="60" dirty="0">
                <a:latin typeface="Iskoola Pota"/>
                <a:cs typeface="Iskoola Pota"/>
              </a:rPr>
              <a:t> </a:t>
            </a:r>
            <a:r>
              <a:rPr sz="3600" dirty="0">
                <a:latin typeface="Iskoola Pota"/>
                <a:cs typeface="Iskoola Pota"/>
              </a:rPr>
              <a:t>bounds.</a:t>
            </a:r>
            <a:endParaRPr sz="3600">
              <a:latin typeface="Iskoola Pota"/>
              <a:cs typeface="Iskoola Pota"/>
            </a:endParaRPr>
          </a:p>
        </p:txBody>
      </p:sp>
    </p:spTree>
    <p:extLst>
      <p:ext uri="{BB962C8B-B14F-4D97-AF65-F5344CB8AC3E}">
        <p14:creationId xmlns:p14="http://schemas.microsoft.com/office/powerpoint/2010/main" val="2866699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926" y="855471"/>
            <a:ext cx="9708946" cy="1638397"/>
          </a:xfrm>
          <a:prstGeom prst="rect">
            <a:avLst/>
          </a:prstGeom>
        </p:spPr>
        <p:txBody>
          <a:bodyPr vert="horz" wrap="square" lIns="0" tIns="403352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UI</a:t>
            </a:r>
            <a:r>
              <a:rPr spc="-114" dirty="0"/>
              <a:t> </a:t>
            </a:r>
            <a:r>
              <a:rPr dirty="0"/>
              <a:t>Button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31440"/>
            <a:ext cx="10575925" cy="164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Created </a:t>
            </a:r>
            <a:r>
              <a:rPr sz="3600" dirty="0">
                <a:latin typeface="Iskoola Pota"/>
                <a:cs typeface="Iskoola Pota"/>
              </a:rPr>
              <a:t>by </a:t>
            </a:r>
            <a:r>
              <a:rPr sz="3600" spc="-5" dirty="0">
                <a:latin typeface="Iskoola Pota"/>
                <a:cs typeface="Iskoola Pota"/>
              </a:rPr>
              <a:t>selecting </a:t>
            </a:r>
            <a:r>
              <a:rPr sz="3600" b="1" spc="-5" dirty="0">
                <a:latin typeface="Arial"/>
                <a:cs typeface="Arial"/>
              </a:rPr>
              <a:t>Game Object </a:t>
            </a:r>
            <a:r>
              <a:rPr sz="3600" b="1" dirty="0">
                <a:latin typeface="Arial"/>
                <a:cs typeface="Arial"/>
              </a:rPr>
              <a:t>&gt; UI &gt;</a:t>
            </a:r>
            <a:r>
              <a:rPr sz="3600" b="1" spc="-5" dirty="0">
                <a:latin typeface="Arial"/>
                <a:cs typeface="Arial"/>
              </a:rPr>
              <a:t> Button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Iskoola Pota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Automatically includes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child Image and Text</a:t>
            </a:r>
            <a:r>
              <a:rPr sz="3600" spc="8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objects.</a:t>
            </a:r>
            <a:endParaRPr sz="3600">
              <a:latin typeface="Iskoola Pota"/>
              <a:cs typeface="Iskoola Pot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3475" y="4457700"/>
            <a:ext cx="5862624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0794" y="6336538"/>
            <a:ext cx="1393825" cy="190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Image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  <a:spcBef>
                <a:spcPts val="2135"/>
              </a:spcBef>
            </a:pPr>
            <a:r>
              <a:rPr sz="3600" b="1" spc="-270" dirty="0">
                <a:latin typeface="Arial"/>
                <a:cs typeface="Arial"/>
              </a:rPr>
              <a:t>T</a:t>
            </a:r>
            <a:r>
              <a:rPr sz="3600" b="1" spc="-5" dirty="0">
                <a:latin typeface="Arial"/>
                <a:cs typeface="Arial"/>
              </a:rPr>
              <a:t>ext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5725" y="6770687"/>
            <a:ext cx="1188085" cy="274955"/>
          </a:xfrm>
          <a:custGeom>
            <a:avLst/>
            <a:gdLst/>
            <a:ahLst/>
            <a:cxnLst/>
            <a:rect l="l" t="t" r="r" b="b"/>
            <a:pathLst>
              <a:path w="1188085" h="274954">
                <a:moveTo>
                  <a:pt x="1187538" y="274599"/>
                </a:moveTo>
                <a:lnTo>
                  <a:pt x="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9939" y="6938174"/>
            <a:ext cx="207645" cy="186055"/>
          </a:xfrm>
          <a:custGeom>
            <a:avLst/>
            <a:gdLst/>
            <a:ahLst/>
            <a:cxnLst/>
            <a:rect l="l" t="t" r="r" b="b"/>
            <a:pathLst>
              <a:path w="207645" h="186054">
                <a:moveTo>
                  <a:pt x="42925" y="0"/>
                </a:moveTo>
                <a:lnTo>
                  <a:pt x="83324" y="107111"/>
                </a:lnTo>
                <a:lnTo>
                  <a:pt x="0" y="185597"/>
                </a:lnTo>
                <a:lnTo>
                  <a:pt x="207060" y="135724"/>
                </a:lnTo>
                <a:lnTo>
                  <a:pt x="42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8900" y="7552525"/>
            <a:ext cx="1940560" cy="461645"/>
          </a:xfrm>
          <a:custGeom>
            <a:avLst/>
            <a:gdLst/>
            <a:ahLst/>
            <a:cxnLst/>
            <a:rect l="l" t="t" r="r" b="b"/>
            <a:pathLst>
              <a:path w="1940560" h="461645">
                <a:moveTo>
                  <a:pt x="1940191" y="0"/>
                </a:moveTo>
                <a:lnTo>
                  <a:pt x="0" y="461175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5284" y="7474534"/>
            <a:ext cx="207645" cy="185420"/>
          </a:xfrm>
          <a:custGeom>
            <a:avLst/>
            <a:gdLst/>
            <a:ahLst/>
            <a:cxnLst/>
            <a:rect l="l" t="t" r="r" b="b"/>
            <a:pathLst>
              <a:path w="207645" h="185420">
                <a:moveTo>
                  <a:pt x="0" y="0"/>
                </a:moveTo>
                <a:lnTo>
                  <a:pt x="83807" y="77990"/>
                </a:lnTo>
                <a:lnTo>
                  <a:pt x="44056" y="185343"/>
                </a:lnTo>
                <a:lnTo>
                  <a:pt x="207365" y="486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169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52322" y="247016"/>
            <a:ext cx="11054080" cy="204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5" dirty="0"/>
              <a:t>UI</a:t>
            </a:r>
            <a:r>
              <a:rPr spc="-100" dirty="0"/>
              <a:t> </a:t>
            </a:r>
            <a:r>
              <a:rPr spc="5" dirty="0"/>
              <a:t>Button</a:t>
            </a:r>
          </a:p>
        </p:txBody>
      </p:sp>
      <p:sp>
        <p:nvSpPr>
          <p:cNvPr id="3" name="object 3"/>
          <p:cNvSpPr/>
          <p:nvPr/>
        </p:nvSpPr>
        <p:spPr>
          <a:xfrm>
            <a:off x="4000500" y="1549400"/>
            <a:ext cx="5219700" cy="820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8694" y="5396738"/>
            <a:ext cx="134683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I</a:t>
            </a:r>
            <a:r>
              <a:rPr sz="3600" b="1" dirty="0">
                <a:latin typeface="Arial"/>
                <a:cs typeface="Arial"/>
              </a:rPr>
              <a:t>m</a:t>
            </a:r>
            <a:r>
              <a:rPr sz="3600" b="1" spc="-5" dirty="0">
                <a:latin typeface="Arial"/>
                <a:cs typeface="Arial"/>
              </a:rPr>
              <a:t>age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1862" y="5745162"/>
            <a:ext cx="1906270" cy="1149350"/>
          </a:xfrm>
          <a:custGeom>
            <a:avLst/>
            <a:gdLst/>
            <a:ahLst/>
            <a:cxnLst/>
            <a:rect l="l" t="t" r="r" b="b"/>
            <a:pathLst>
              <a:path w="1906270" h="1149350">
                <a:moveTo>
                  <a:pt x="1905774" y="1148867"/>
                </a:moveTo>
                <a:lnTo>
                  <a:pt x="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4081" y="6779666"/>
            <a:ext cx="212725" cy="180340"/>
          </a:xfrm>
          <a:custGeom>
            <a:avLst/>
            <a:gdLst/>
            <a:ahLst/>
            <a:cxnLst/>
            <a:rect l="l" t="t" r="r" b="b"/>
            <a:pathLst>
              <a:path w="212725" h="180340">
                <a:moveTo>
                  <a:pt x="98348" y="0"/>
                </a:moveTo>
                <a:lnTo>
                  <a:pt x="103555" y="114363"/>
                </a:lnTo>
                <a:lnTo>
                  <a:pt x="0" y="163144"/>
                </a:lnTo>
                <a:lnTo>
                  <a:pt x="212318" y="179933"/>
                </a:lnTo>
                <a:lnTo>
                  <a:pt x="98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7087" y="4969293"/>
            <a:ext cx="1680845" cy="796925"/>
          </a:xfrm>
          <a:custGeom>
            <a:avLst/>
            <a:gdLst/>
            <a:ahLst/>
            <a:cxnLst/>
            <a:rect l="l" t="t" r="r" b="b"/>
            <a:pathLst>
              <a:path w="1680845" h="796925">
                <a:moveTo>
                  <a:pt x="1680705" y="0"/>
                </a:moveTo>
                <a:lnTo>
                  <a:pt x="0" y="796505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9621" y="4910404"/>
            <a:ext cx="213360" cy="172720"/>
          </a:xfrm>
          <a:custGeom>
            <a:avLst/>
            <a:gdLst/>
            <a:ahLst/>
            <a:cxnLst/>
            <a:rect l="l" t="t" r="r" b="b"/>
            <a:pathLst>
              <a:path w="213360" h="172720">
                <a:moveTo>
                  <a:pt x="0" y="0"/>
                </a:moveTo>
                <a:lnTo>
                  <a:pt x="98171" y="58877"/>
                </a:lnTo>
                <a:lnTo>
                  <a:pt x="81572" y="172148"/>
                </a:lnTo>
                <a:lnTo>
                  <a:pt x="212940" y="44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4440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6200" y="12"/>
            <a:ext cx="5219700" cy="9232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5311" y="4309617"/>
            <a:ext cx="1878964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595" marR="5080" indent="-30353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On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Click  Event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3762" y="5427662"/>
            <a:ext cx="1757045" cy="2107565"/>
          </a:xfrm>
          <a:custGeom>
            <a:avLst/>
            <a:gdLst/>
            <a:ahLst/>
            <a:cxnLst/>
            <a:rect l="l" t="t" r="r" b="b"/>
            <a:pathLst>
              <a:path w="1757045" h="2107565">
                <a:moveTo>
                  <a:pt x="1757006" y="2107488"/>
                </a:moveTo>
                <a:lnTo>
                  <a:pt x="0" y="0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6964" y="7425385"/>
            <a:ext cx="195580" cy="207645"/>
          </a:xfrm>
          <a:custGeom>
            <a:avLst/>
            <a:gdLst/>
            <a:ahLst/>
            <a:cxnLst/>
            <a:rect l="l" t="t" r="r" b="b"/>
            <a:pathLst>
              <a:path w="195579" h="207645">
                <a:moveTo>
                  <a:pt x="146316" y="0"/>
                </a:moveTo>
                <a:lnTo>
                  <a:pt x="113817" y="109766"/>
                </a:lnTo>
                <a:lnTo>
                  <a:pt x="0" y="121983"/>
                </a:lnTo>
                <a:lnTo>
                  <a:pt x="195135" y="207314"/>
                </a:lnTo>
                <a:lnTo>
                  <a:pt x="146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46411" y="7130288"/>
            <a:ext cx="269113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Add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handler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5867" y="7407350"/>
            <a:ext cx="1397000" cy="165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Event  h</a:t>
            </a:r>
            <a:r>
              <a:rPr sz="3600" b="1" dirty="0">
                <a:latin typeface="Arial"/>
                <a:cs typeface="Arial"/>
              </a:rPr>
              <a:t>a</a:t>
            </a:r>
            <a:r>
              <a:rPr sz="3600" b="1" spc="-5" dirty="0">
                <a:latin typeface="Arial"/>
                <a:cs typeface="Arial"/>
              </a:rPr>
              <a:t>dl</a:t>
            </a:r>
            <a:r>
              <a:rPr sz="3600" b="1" dirty="0">
                <a:latin typeface="Arial"/>
                <a:cs typeface="Arial"/>
              </a:rPr>
              <a:t>e</a:t>
            </a:r>
            <a:r>
              <a:rPr sz="3600" b="1" spc="-5" dirty="0">
                <a:latin typeface="Arial"/>
                <a:cs typeface="Arial"/>
              </a:rPr>
              <a:t>r  list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2425" y="8248751"/>
            <a:ext cx="1198880" cy="76200"/>
          </a:xfrm>
          <a:custGeom>
            <a:avLst/>
            <a:gdLst/>
            <a:ahLst/>
            <a:cxnLst/>
            <a:rect l="l" t="t" r="r" b="b"/>
            <a:pathLst>
              <a:path w="1198879" h="76200">
                <a:moveTo>
                  <a:pt x="1198816" y="0"/>
                </a:moveTo>
                <a:lnTo>
                  <a:pt x="0" y="76098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21835" y="8157718"/>
            <a:ext cx="196215" cy="190500"/>
          </a:xfrm>
          <a:custGeom>
            <a:avLst/>
            <a:gdLst/>
            <a:ahLst/>
            <a:cxnLst/>
            <a:rect l="l" t="t" r="r" b="b"/>
            <a:pathLst>
              <a:path w="196214" h="190500">
                <a:moveTo>
                  <a:pt x="0" y="0"/>
                </a:moveTo>
                <a:lnTo>
                  <a:pt x="69405" y="91033"/>
                </a:lnTo>
                <a:lnTo>
                  <a:pt x="12064" y="190106"/>
                </a:lnTo>
                <a:lnTo>
                  <a:pt x="196151" y="829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37447" y="7734300"/>
            <a:ext cx="724535" cy="593090"/>
          </a:xfrm>
          <a:custGeom>
            <a:avLst/>
            <a:gdLst/>
            <a:ahLst/>
            <a:cxnLst/>
            <a:rect l="l" t="t" r="r" b="b"/>
            <a:pathLst>
              <a:path w="724534" h="593090">
                <a:moveTo>
                  <a:pt x="0" y="592658"/>
                </a:moveTo>
                <a:lnTo>
                  <a:pt x="72405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39175" y="8213026"/>
            <a:ext cx="208279" cy="194945"/>
          </a:xfrm>
          <a:custGeom>
            <a:avLst/>
            <a:gdLst/>
            <a:ahLst/>
            <a:cxnLst/>
            <a:rect l="l" t="t" r="r" b="b"/>
            <a:pathLst>
              <a:path w="208279" h="194945">
                <a:moveTo>
                  <a:pt x="87071" y="0"/>
                </a:moveTo>
                <a:lnTo>
                  <a:pt x="0" y="194373"/>
                </a:lnTo>
                <a:lnTo>
                  <a:pt x="207746" y="147408"/>
                </a:lnTo>
                <a:lnTo>
                  <a:pt x="98272" y="113931"/>
                </a:lnTo>
                <a:lnTo>
                  <a:pt x="87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35535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3900" y="1320800"/>
            <a:ext cx="6476987" cy="647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1111" y="8132317"/>
            <a:ext cx="8992235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9975" marR="5080" indent="-105791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This handler changes a text of another </a:t>
            </a:r>
            <a:r>
              <a:rPr sz="3600" b="1" dirty="0">
                <a:latin typeface="Arial"/>
                <a:cs typeface="Arial"/>
              </a:rPr>
              <a:t>UI  </a:t>
            </a:r>
            <a:r>
              <a:rPr sz="3600" b="1" spc="-5" dirty="0">
                <a:latin typeface="Arial"/>
                <a:cs typeface="Arial"/>
              </a:rPr>
              <a:t>object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-15" dirty="0">
                <a:solidFill>
                  <a:srgbClr val="558E28"/>
                </a:solidFill>
                <a:latin typeface="Arial"/>
                <a:cs typeface="Arial"/>
              </a:rPr>
              <a:t>“BUTTON</a:t>
            </a:r>
            <a:r>
              <a:rPr sz="3600" b="1" spc="-25" dirty="0">
                <a:solidFill>
                  <a:srgbClr val="558E28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558E28"/>
                </a:solidFill>
                <a:latin typeface="Arial"/>
                <a:cs typeface="Arial"/>
              </a:rPr>
              <a:t>PRESSED!”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4862" y="6219685"/>
            <a:ext cx="1282700" cy="1864360"/>
          </a:xfrm>
          <a:custGeom>
            <a:avLst/>
            <a:gdLst/>
            <a:ahLst/>
            <a:cxnLst/>
            <a:rect l="l" t="t" r="r" b="b"/>
            <a:pathLst>
              <a:path w="1282700" h="1864359">
                <a:moveTo>
                  <a:pt x="1282153" y="0"/>
                </a:moveTo>
                <a:lnTo>
                  <a:pt x="0" y="1863864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551" y="6115050"/>
            <a:ext cx="186690" cy="211454"/>
          </a:xfrm>
          <a:custGeom>
            <a:avLst/>
            <a:gdLst/>
            <a:ahLst/>
            <a:cxnLst/>
            <a:rect l="l" t="t" r="r" b="b"/>
            <a:pathLst>
              <a:path w="186689" h="211454">
                <a:moveTo>
                  <a:pt x="186448" y="0"/>
                </a:moveTo>
                <a:lnTo>
                  <a:pt x="0" y="102958"/>
                </a:lnTo>
                <a:lnTo>
                  <a:pt x="114465" y="104635"/>
                </a:lnTo>
                <a:lnTo>
                  <a:pt x="156946" y="210934"/>
                </a:lnTo>
                <a:lnTo>
                  <a:pt x="186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396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7651" y="6580378"/>
            <a:ext cx="9114790" cy="220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b="1" spc="-35" dirty="0">
                <a:latin typeface="Arial"/>
                <a:cs typeface="Arial"/>
              </a:rPr>
              <a:t>We </a:t>
            </a:r>
            <a:r>
              <a:rPr sz="3600" b="1" spc="-5" dirty="0">
                <a:latin typeface="Arial"/>
                <a:cs typeface="Arial"/>
              </a:rPr>
              <a:t>can also write a handler of our</a:t>
            </a:r>
            <a:r>
              <a:rPr sz="3600" b="1" spc="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own.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This one is a method called </a:t>
            </a:r>
            <a:r>
              <a:rPr sz="3600" b="1" spc="-25" dirty="0">
                <a:latin typeface="Arial"/>
                <a:cs typeface="Arial"/>
              </a:rPr>
              <a:t>TextPressed()  </a:t>
            </a:r>
            <a:r>
              <a:rPr sz="3600" b="1" spc="-5" dirty="0">
                <a:latin typeface="Arial"/>
                <a:cs typeface="Arial"/>
              </a:rPr>
              <a:t>inside a script called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Button.cs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4200" y="825500"/>
            <a:ext cx="9283700" cy="547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336" y="3622547"/>
            <a:ext cx="10885931" cy="1603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5225" y="3598862"/>
            <a:ext cx="10883900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033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3239">
              <a:lnSpc>
                <a:spcPct val="100000"/>
              </a:lnSpc>
            </a:pPr>
            <a:r>
              <a:rPr dirty="0"/>
              <a:t>Persistent</a:t>
            </a:r>
            <a:r>
              <a:rPr spc="-140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2419" y="3048000"/>
            <a:ext cx="9839960" cy="381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There are several ways to preserve</a:t>
            </a:r>
            <a:r>
              <a:rPr sz="3600" spc="3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data:</a:t>
            </a:r>
            <a:endParaRPr sz="3600" dirty="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98611"/>
              <a:buAutoNum type="arabicPeriod"/>
              <a:tabLst>
                <a:tab pos="457834" algn="l"/>
              </a:tabLst>
            </a:pPr>
            <a:r>
              <a:rPr sz="3600" b="1" spc="-5" dirty="0">
                <a:latin typeface="Arial"/>
                <a:cs typeface="Arial"/>
              </a:rPr>
              <a:t>Preserve </a:t>
            </a:r>
            <a:r>
              <a:rPr sz="3600" spc="-5" dirty="0">
                <a:latin typeface="Iskoola Pota"/>
                <a:cs typeface="Iskoola Pota"/>
              </a:rPr>
              <a:t>GameObjects that contain</a:t>
            </a:r>
            <a:r>
              <a:rPr sz="3600" spc="-10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scripts</a:t>
            </a:r>
            <a:endParaRPr sz="3600" dirty="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buAutoNum type="arabicPeriod"/>
            </a:pPr>
            <a:endParaRPr sz="3650" dirty="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98611"/>
              <a:buAutoNum type="arabicPeriod"/>
              <a:tabLst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Store data inside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b="1" spc="-5" dirty="0">
                <a:latin typeface="Arial"/>
                <a:cs typeface="Arial"/>
              </a:rPr>
              <a:t>singleton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class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eriod"/>
            </a:pPr>
            <a:endParaRPr sz="3650" dirty="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98611"/>
              <a:buAutoNum type="arabicPeriod"/>
              <a:tabLst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Save data to </a:t>
            </a:r>
            <a:r>
              <a:rPr sz="3600" b="1" spc="-5" dirty="0">
                <a:latin typeface="Arial"/>
                <a:cs typeface="Arial"/>
              </a:rPr>
              <a:t>persistent storage </a:t>
            </a:r>
            <a:r>
              <a:rPr sz="3600" spc="-5" dirty="0">
                <a:latin typeface="Iskoola Pota"/>
                <a:cs typeface="Iskoola Pota"/>
              </a:rPr>
              <a:t>(e.g. hard</a:t>
            </a:r>
            <a:r>
              <a:rPr sz="3600" spc="-5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drive)</a:t>
            </a:r>
            <a:endParaRPr sz="3600" dirty="0">
              <a:latin typeface="Iskoola Pota"/>
              <a:cs typeface="Iskoola Pot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55471"/>
            <a:ext cx="11455400" cy="1638397"/>
          </a:xfrm>
          <a:prstGeom prst="rect">
            <a:avLst/>
          </a:prstGeom>
        </p:spPr>
        <p:txBody>
          <a:bodyPr vert="horz" wrap="square" lIns="0" tIns="403352" rIns="0" bIns="0" rtlCol="0">
            <a:spAutoFit/>
          </a:bodyPr>
          <a:lstStyle/>
          <a:p>
            <a:pPr marL="1672589">
              <a:lnSpc>
                <a:spcPct val="100000"/>
              </a:lnSpc>
            </a:pPr>
            <a:r>
              <a:rPr dirty="0"/>
              <a:t>UI Handler</a:t>
            </a:r>
            <a:r>
              <a:rPr spc="-120" dirty="0"/>
              <a:t> </a:t>
            </a:r>
            <a:r>
              <a:rPr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549141"/>
            <a:ext cx="10844530" cy="436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To </a:t>
            </a:r>
            <a:r>
              <a:rPr sz="3600" dirty="0">
                <a:latin typeface="Iskoola Pota"/>
                <a:cs typeface="Iskoola Pota"/>
              </a:rPr>
              <a:t>be a UI </a:t>
            </a:r>
            <a:r>
              <a:rPr sz="3600" spc="-5" dirty="0">
                <a:latin typeface="Iskoola Pota"/>
                <a:cs typeface="Iskoola Pota"/>
              </a:rPr>
              <a:t>event handler, methods need to</a:t>
            </a:r>
            <a:r>
              <a:rPr sz="3600" spc="3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either: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buFont typeface="Iskoola Pota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1346200" lvl="1" indent="-445134">
              <a:lnSpc>
                <a:spcPct val="100000"/>
              </a:lnSpc>
              <a:buSzPct val="98611"/>
              <a:buAutoNum type="arabicPeriod"/>
              <a:tabLst>
                <a:tab pos="1346200" algn="l"/>
              </a:tabLst>
            </a:pPr>
            <a:r>
              <a:rPr sz="3600" spc="-5" dirty="0">
                <a:latin typeface="Iskoola Pota"/>
                <a:cs typeface="Iskoola Pota"/>
              </a:rPr>
              <a:t>Return nothing </a:t>
            </a:r>
            <a:r>
              <a:rPr sz="3600" dirty="0">
                <a:latin typeface="Iskoola Pota"/>
                <a:cs typeface="Iskoola Pota"/>
              </a:rPr>
              <a:t>(be</a:t>
            </a:r>
            <a:r>
              <a:rPr sz="3600" spc="-1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void),</a:t>
            </a:r>
            <a:endParaRPr sz="3600">
              <a:latin typeface="Iskoola Pota"/>
              <a:cs typeface="Iskoola Pota"/>
            </a:endParaRPr>
          </a:p>
          <a:p>
            <a:pPr lvl="1">
              <a:lnSpc>
                <a:spcPct val="100000"/>
              </a:lnSpc>
              <a:buFont typeface="Iskoola Pota"/>
              <a:buAutoNum type="arabicPeriod"/>
            </a:pPr>
            <a:endParaRPr sz="3650">
              <a:latin typeface="Times New Roman"/>
              <a:cs typeface="Times New Roman"/>
            </a:endParaRPr>
          </a:p>
          <a:p>
            <a:pPr marL="1346200" lvl="1" indent="-445134">
              <a:lnSpc>
                <a:spcPct val="100000"/>
              </a:lnSpc>
              <a:buSzPct val="98611"/>
              <a:buAutoNum type="arabicPeriod"/>
              <a:tabLst>
                <a:tab pos="1346200" algn="l"/>
              </a:tabLst>
            </a:pPr>
            <a:r>
              <a:rPr sz="3600" spc="-5" dirty="0">
                <a:latin typeface="Iskoola Pota"/>
                <a:cs typeface="Iskoola Pota"/>
              </a:rPr>
              <a:t>Have </a:t>
            </a:r>
            <a:r>
              <a:rPr sz="3600" dirty="0">
                <a:latin typeface="Iskoola Pota"/>
                <a:cs typeface="Iskoola Pota"/>
              </a:rPr>
              <a:t>no </a:t>
            </a:r>
            <a:r>
              <a:rPr sz="3600" spc="-5" dirty="0">
                <a:latin typeface="Iskoola Pota"/>
                <a:cs typeface="Iskoola Pota"/>
              </a:rPr>
              <a:t>parameters,</a:t>
            </a:r>
            <a:r>
              <a:rPr sz="3600" spc="-45" dirty="0">
                <a:latin typeface="Iskoola Pota"/>
                <a:cs typeface="Iskoola Pota"/>
              </a:rPr>
              <a:t> </a:t>
            </a:r>
            <a:r>
              <a:rPr sz="3600" dirty="0">
                <a:latin typeface="Iskoola Pota"/>
                <a:cs typeface="Iskoola Pota"/>
              </a:rPr>
              <a:t>or</a:t>
            </a:r>
            <a:endParaRPr sz="3600">
              <a:latin typeface="Iskoola Pota"/>
              <a:cs typeface="Iskoola Pot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Iskoola Pota"/>
              <a:buAutoNum type="arabicPeriod"/>
            </a:pPr>
            <a:endParaRPr sz="3650">
              <a:latin typeface="Times New Roman"/>
              <a:cs typeface="Times New Roman"/>
            </a:endParaRPr>
          </a:p>
          <a:p>
            <a:pPr marL="1346200" marR="5080" lvl="1" indent="-445134">
              <a:lnSpc>
                <a:spcPct val="100000"/>
              </a:lnSpc>
              <a:buSzPct val="98611"/>
              <a:buAutoNum type="arabicPeriod"/>
              <a:tabLst>
                <a:tab pos="1346200" algn="l"/>
              </a:tabLst>
            </a:pPr>
            <a:r>
              <a:rPr sz="3600" spc="-5" dirty="0">
                <a:latin typeface="Iskoola Pota"/>
                <a:cs typeface="Iskoola Pota"/>
              </a:rPr>
              <a:t>Have only </a:t>
            </a:r>
            <a:r>
              <a:rPr sz="3600" dirty="0">
                <a:latin typeface="Iskoola Pota"/>
                <a:cs typeface="Iskoola Pota"/>
              </a:rPr>
              <a:t>one </a:t>
            </a:r>
            <a:r>
              <a:rPr sz="3600" spc="-5" dirty="0">
                <a:latin typeface="Iskoola Pota"/>
                <a:cs typeface="Iskoola Pota"/>
              </a:rPr>
              <a:t>parameter </a:t>
            </a:r>
            <a:r>
              <a:rPr sz="3600" dirty="0">
                <a:latin typeface="Iskoola Pota"/>
                <a:cs typeface="Iskoola Pota"/>
              </a:rPr>
              <a:t>of </a:t>
            </a:r>
            <a:r>
              <a:rPr sz="3600" spc="-5" dirty="0">
                <a:latin typeface="Iskoola Pota"/>
                <a:cs typeface="Iskoola Pota"/>
              </a:rPr>
              <a:t>type </a:t>
            </a:r>
            <a:r>
              <a:rPr sz="3600" b="1" spc="-5" dirty="0">
                <a:latin typeface="Arial"/>
                <a:cs typeface="Arial"/>
              </a:rPr>
              <a:t>string</a:t>
            </a:r>
            <a:r>
              <a:rPr sz="3600" spc="-5" dirty="0">
                <a:latin typeface="Iskoola Pota"/>
                <a:cs typeface="Iskoola Pota"/>
              </a:rPr>
              <a:t>, </a:t>
            </a:r>
            <a:r>
              <a:rPr sz="3600" b="1" spc="-5" dirty="0">
                <a:latin typeface="Arial"/>
                <a:cs typeface="Arial"/>
              </a:rPr>
              <a:t>int</a:t>
            </a:r>
            <a:r>
              <a:rPr sz="3600" spc="-5" dirty="0">
                <a:latin typeface="Iskoola Pota"/>
                <a:cs typeface="Iskoola Pota"/>
              </a:rPr>
              <a:t>, </a:t>
            </a:r>
            <a:r>
              <a:rPr sz="3600" b="1" spc="-5" dirty="0">
                <a:latin typeface="Arial"/>
                <a:cs typeface="Arial"/>
              </a:rPr>
              <a:t>float</a:t>
            </a:r>
            <a:r>
              <a:rPr sz="3600" spc="-5" dirty="0">
                <a:latin typeface="Iskoola Pota"/>
                <a:cs typeface="Iskoola Pota"/>
              </a:rPr>
              <a:t>,  </a:t>
            </a:r>
            <a:r>
              <a:rPr sz="3600" b="1" spc="-5" dirty="0">
                <a:latin typeface="Arial"/>
                <a:cs typeface="Arial"/>
              </a:rPr>
              <a:t>bool</a:t>
            </a:r>
            <a:r>
              <a:rPr sz="3600" spc="-5" dirty="0">
                <a:latin typeface="Iskoola Pota"/>
                <a:cs typeface="Iskoola Pota"/>
              </a:rPr>
              <a:t>, </a:t>
            </a:r>
            <a:r>
              <a:rPr sz="3600" dirty="0">
                <a:latin typeface="Iskoola Pota"/>
                <a:cs typeface="Iskoola Pota"/>
              </a:rPr>
              <a:t>or</a:t>
            </a:r>
            <a:r>
              <a:rPr sz="3600" spc="-75" dirty="0">
                <a:latin typeface="Iskoola Pota"/>
                <a:cs typeface="Iskoola Pota"/>
              </a:rPr>
              <a:t> </a:t>
            </a:r>
            <a:r>
              <a:rPr sz="3600" b="1" spc="-5" dirty="0">
                <a:latin typeface="Arial"/>
                <a:cs typeface="Arial"/>
              </a:rPr>
              <a:t>Object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359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8844" y="7035038"/>
            <a:ext cx="733679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5" dirty="0">
                <a:latin typeface="Arial"/>
                <a:cs typeface="Arial"/>
              </a:rPr>
              <a:t>TextPressed </a:t>
            </a:r>
            <a:r>
              <a:rPr sz="3600" b="1" dirty="0">
                <a:latin typeface="Arial"/>
                <a:cs typeface="Arial"/>
              </a:rPr>
              <a:t>() </a:t>
            </a:r>
            <a:r>
              <a:rPr sz="3600" b="1" spc="-5" dirty="0">
                <a:latin typeface="Arial"/>
                <a:cs typeface="Arial"/>
              </a:rPr>
              <a:t>has no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parameters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4200" y="825500"/>
            <a:ext cx="9283700" cy="547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336" y="3622547"/>
            <a:ext cx="10885931" cy="1603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5225" y="3598862"/>
            <a:ext cx="10883900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9586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2567" y="7090917"/>
            <a:ext cx="10227945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52090" marR="5080" indent="-2740025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Selecting </a:t>
            </a:r>
            <a:r>
              <a:rPr sz="3600" b="1" spc="-25" dirty="0">
                <a:latin typeface="Arial"/>
                <a:cs typeface="Arial"/>
              </a:rPr>
              <a:t>TextPressed() </a:t>
            </a:r>
            <a:r>
              <a:rPr sz="3600" b="1" spc="-5" dirty="0">
                <a:latin typeface="Arial"/>
                <a:cs typeface="Arial"/>
              </a:rPr>
              <a:t>event handler from the  </a:t>
            </a:r>
            <a:r>
              <a:rPr sz="3600" b="1" dirty="0">
                <a:latin typeface="Arial"/>
                <a:cs typeface="Arial"/>
              </a:rPr>
              <a:t>UI </a:t>
            </a:r>
            <a:r>
              <a:rPr sz="3600" b="1" spc="-5" dirty="0">
                <a:latin typeface="Arial"/>
                <a:cs typeface="Arial"/>
              </a:rPr>
              <a:t>button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component.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9212" y="800100"/>
            <a:ext cx="7532687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8138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693" y="7248397"/>
            <a:ext cx="10154285" cy="165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If </a:t>
            </a:r>
            <a:r>
              <a:rPr sz="3600" b="1" spc="-25" dirty="0">
                <a:latin typeface="Arial"/>
                <a:cs typeface="Arial"/>
              </a:rPr>
              <a:t>TextPressed() </a:t>
            </a:r>
            <a:r>
              <a:rPr sz="3600" b="1" spc="-5" dirty="0">
                <a:latin typeface="Arial"/>
                <a:cs typeface="Arial"/>
              </a:rPr>
              <a:t>had a </a:t>
            </a:r>
            <a:r>
              <a:rPr sz="3600" b="1" spc="-25" dirty="0">
                <a:latin typeface="Arial"/>
                <a:cs typeface="Arial"/>
              </a:rPr>
              <a:t>parameter, </a:t>
            </a:r>
            <a:r>
              <a:rPr sz="3600" b="1" spc="-5" dirty="0">
                <a:latin typeface="Arial"/>
                <a:cs typeface="Arial"/>
              </a:rPr>
              <a:t>we would set  the parameter value within the OnClick()  section in the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Inspector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9212" y="800100"/>
            <a:ext cx="7532687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62006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60107" y="3349752"/>
            <a:ext cx="3596640" cy="1016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56865" y="7090917"/>
            <a:ext cx="7400290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6990" marR="5080" indent="-1304925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Here we access Button.cs </a:t>
            </a:r>
            <a:r>
              <a:rPr sz="3600" b="1" spc="-20" dirty="0">
                <a:latin typeface="Arial"/>
                <a:cs typeface="Arial"/>
              </a:rPr>
              <a:t>script’s  </a:t>
            </a:r>
            <a:r>
              <a:rPr sz="3600" b="1" spc="-25" dirty="0">
                <a:latin typeface="Arial"/>
                <a:cs typeface="Arial"/>
              </a:rPr>
              <a:t>TextPressed()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method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9212" y="800100"/>
            <a:ext cx="7532687" cy="589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41788" y="4336288"/>
            <a:ext cx="213296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Button.cs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76960" y="3508616"/>
            <a:ext cx="3270885" cy="762000"/>
          </a:xfrm>
          <a:custGeom>
            <a:avLst/>
            <a:gdLst/>
            <a:ahLst/>
            <a:cxnLst/>
            <a:rect l="l" t="t" r="r" b="b"/>
            <a:pathLst>
              <a:path w="3270884" h="762000">
                <a:moveTo>
                  <a:pt x="0" y="0"/>
                </a:moveTo>
                <a:lnTo>
                  <a:pt x="3270389" y="761758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53275" y="3430231"/>
            <a:ext cx="207645" cy="186055"/>
          </a:xfrm>
          <a:custGeom>
            <a:avLst/>
            <a:gdLst/>
            <a:ahLst/>
            <a:cxnLst/>
            <a:rect l="l" t="t" r="r" b="b"/>
            <a:pathLst>
              <a:path w="207645" h="186054">
                <a:moveTo>
                  <a:pt x="207137" y="0"/>
                </a:moveTo>
                <a:lnTo>
                  <a:pt x="0" y="49568"/>
                </a:lnTo>
                <a:lnTo>
                  <a:pt x="163931" y="185546"/>
                </a:lnTo>
                <a:lnTo>
                  <a:pt x="123685" y="78371"/>
                </a:lnTo>
                <a:lnTo>
                  <a:pt x="207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6643" y="2348738"/>
            <a:ext cx="301815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5" dirty="0">
                <a:latin typeface="Arial"/>
                <a:cs typeface="Arial"/>
              </a:rPr>
              <a:t>TextPressed()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47837" y="2919412"/>
            <a:ext cx="1353820" cy="3275329"/>
          </a:xfrm>
          <a:custGeom>
            <a:avLst/>
            <a:gdLst/>
            <a:ahLst/>
            <a:cxnLst/>
            <a:rect l="l" t="t" r="r" b="b"/>
            <a:pathLst>
              <a:path w="1353820" h="3275329">
                <a:moveTo>
                  <a:pt x="1353261" y="3275114"/>
                </a:moveTo>
                <a:lnTo>
                  <a:pt x="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8830" y="6099467"/>
            <a:ext cx="176530" cy="212725"/>
          </a:xfrm>
          <a:custGeom>
            <a:avLst/>
            <a:gdLst/>
            <a:ahLst/>
            <a:cxnLst/>
            <a:rect l="l" t="t" r="r" b="b"/>
            <a:pathLst>
              <a:path w="176530" h="212725">
                <a:moveTo>
                  <a:pt x="0" y="72745"/>
                </a:moveTo>
                <a:lnTo>
                  <a:pt x="160769" y="212432"/>
                </a:lnTo>
                <a:lnTo>
                  <a:pt x="169224" y="95059"/>
                </a:lnTo>
                <a:lnTo>
                  <a:pt x="112280" y="95059"/>
                </a:lnTo>
                <a:lnTo>
                  <a:pt x="0" y="72745"/>
                </a:lnTo>
                <a:close/>
              </a:path>
              <a:path w="176530" h="212725">
                <a:moveTo>
                  <a:pt x="176072" y="0"/>
                </a:moveTo>
                <a:lnTo>
                  <a:pt x="112280" y="95059"/>
                </a:lnTo>
                <a:lnTo>
                  <a:pt x="169224" y="95059"/>
                </a:lnTo>
                <a:lnTo>
                  <a:pt x="176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18385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7700" y="3081337"/>
            <a:ext cx="3584575" cy="3586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5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947928"/>
            <a:ext cx="10224808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53305" algn="l"/>
              </a:tabLst>
            </a:pPr>
            <a:r>
              <a:rPr sz="6900" spc="-5" dirty="0"/>
              <a:t>P</a:t>
            </a:r>
            <a:r>
              <a:rPr sz="6900" spc="-10" dirty="0"/>
              <a:t>re</a:t>
            </a:r>
            <a:r>
              <a:rPr sz="6900" spc="5" dirty="0"/>
              <a:t>s</a:t>
            </a:r>
            <a:r>
              <a:rPr sz="6900" spc="-10" dirty="0"/>
              <a:t>er</a:t>
            </a:r>
            <a:r>
              <a:rPr sz="6900" spc="5" dirty="0"/>
              <a:t>v</a:t>
            </a:r>
            <a:r>
              <a:rPr sz="6900" dirty="0"/>
              <a:t>i</a:t>
            </a:r>
            <a:r>
              <a:rPr sz="6900" spc="5" dirty="0"/>
              <a:t>n</a:t>
            </a:r>
            <a:r>
              <a:rPr sz="6900" dirty="0"/>
              <a:t>g	</a:t>
            </a:r>
            <a:r>
              <a:rPr sz="6900" spc="-5" dirty="0"/>
              <a:t>G</a:t>
            </a:r>
            <a:r>
              <a:rPr sz="6900" spc="-10" dirty="0"/>
              <a:t>ame</a:t>
            </a:r>
            <a:r>
              <a:rPr sz="6900" spc="-5" dirty="0"/>
              <a:t>O</a:t>
            </a:r>
            <a:r>
              <a:rPr sz="6900" spc="5" dirty="0"/>
              <a:t>b</a:t>
            </a:r>
            <a:r>
              <a:rPr sz="6900" dirty="0"/>
              <a:t>j</a:t>
            </a:r>
            <a:r>
              <a:rPr sz="6900" spc="-10" dirty="0"/>
              <a:t>ec</a:t>
            </a:r>
            <a:r>
              <a:rPr sz="6900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253107"/>
            <a:ext cx="6731000" cy="56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During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scene</a:t>
            </a:r>
            <a:r>
              <a:rPr sz="3600" spc="-4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transition:</a:t>
            </a:r>
            <a:endParaRPr sz="3600" dirty="0">
              <a:latin typeface="Iskoola Pota"/>
              <a:cs typeface="Iskoola Pot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2821432"/>
            <a:ext cx="10703560" cy="5755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065" indent="-443865">
              <a:lnSpc>
                <a:spcPct val="100000"/>
              </a:lnSpc>
              <a:buSzPct val="75000"/>
              <a:buChar char="•"/>
              <a:tabLst>
                <a:tab pos="901065" algn="l"/>
                <a:tab pos="901700" algn="l"/>
              </a:tabLst>
            </a:pPr>
            <a:r>
              <a:rPr sz="3600" spc="-5" dirty="0">
                <a:latin typeface="Iskoola Pota"/>
                <a:cs typeface="Iskoola Pota"/>
              </a:rPr>
              <a:t>target scene is </a:t>
            </a:r>
            <a:r>
              <a:rPr sz="3600" u="heavy" spc="-5" dirty="0">
                <a:latin typeface="Iskoola Pota"/>
                <a:cs typeface="Iskoola Pota"/>
              </a:rPr>
              <a:t>loaded </a:t>
            </a:r>
            <a:r>
              <a:rPr sz="3600" spc="-5" dirty="0">
                <a:latin typeface="Iskoola Pota"/>
                <a:cs typeface="Iskoola Pota"/>
              </a:rPr>
              <a:t>into</a:t>
            </a:r>
            <a:r>
              <a:rPr sz="3600" spc="2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memory</a:t>
            </a:r>
            <a:endParaRPr sz="3650" dirty="0">
              <a:latin typeface="Times New Roman"/>
              <a:cs typeface="Times New Roman"/>
            </a:endParaRPr>
          </a:p>
          <a:p>
            <a:pPr marL="901065" indent="-443865">
              <a:lnSpc>
                <a:spcPct val="100000"/>
              </a:lnSpc>
              <a:buSzPct val="75000"/>
              <a:buChar char="•"/>
              <a:tabLst>
                <a:tab pos="901065" algn="l"/>
                <a:tab pos="901700" algn="l"/>
              </a:tabLst>
            </a:pPr>
            <a:r>
              <a:rPr sz="3600" spc="-5" dirty="0">
                <a:latin typeface="Iskoola Pota"/>
                <a:cs typeface="Iskoola Pota"/>
              </a:rPr>
              <a:t>source scene is </a:t>
            </a:r>
            <a:r>
              <a:rPr sz="3600" u="heavy" spc="-5" dirty="0">
                <a:latin typeface="Iskoola Pota"/>
                <a:cs typeface="Iskoola Pota"/>
              </a:rPr>
              <a:t>unloaded </a:t>
            </a:r>
            <a:r>
              <a:rPr sz="3600" dirty="0">
                <a:latin typeface="Iskoola Pota"/>
                <a:cs typeface="Iskoola Pota"/>
              </a:rPr>
              <a:t>from</a:t>
            </a:r>
            <a:r>
              <a:rPr sz="3600" spc="1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memory</a:t>
            </a:r>
            <a:endParaRPr lang="en-CA" sz="3600" spc="-5" dirty="0">
              <a:latin typeface="Iskoola Pota"/>
              <a:cs typeface="Iskoola Pota"/>
            </a:endParaRPr>
          </a:p>
          <a:p>
            <a:pPr marL="901065" indent="-443865">
              <a:lnSpc>
                <a:spcPct val="100000"/>
              </a:lnSpc>
              <a:buSzPct val="75000"/>
              <a:buChar char="•"/>
              <a:tabLst>
                <a:tab pos="901065" algn="l"/>
                <a:tab pos="901700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To preserve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GameObject across scene transitions, </a:t>
            </a:r>
            <a:r>
              <a:rPr sz="3600" dirty="0">
                <a:latin typeface="Iskoola Pota"/>
                <a:cs typeface="Iskoola Pota"/>
              </a:rPr>
              <a:t>you  </a:t>
            </a:r>
            <a:r>
              <a:rPr sz="3600" spc="-5" dirty="0">
                <a:latin typeface="Iskoola Pota"/>
                <a:cs typeface="Iskoola Pota"/>
              </a:rPr>
              <a:t>can instruct Unity to </a:t>
            </a:r>
            <a:r>
              <a:rPr sz="3600" b="1" spc="-5" dirty="0">
                <a:latin typeface="Arial"/>
                <a:cs typeface="Arial"/>
              </a:rPr>
              <a:t>exempt </a:t>
            </a:r>
            <a:r>
              <a:rPr sz="3600" spc="-5" dirty="0">
                <a:latin typeface="Iskoola Pota"/>
                <a:cs typeface="Iskoola Pota"/>
              </a:rPr>
              <a:t>it </a:t>
            </a:r>
            <a:r>
              <a:rPr sz="3600" dirty="0">
                <a:latin typeface="Iskoola Pota"/>
                <a:cs typeface="Iskoola Pota"/>
              </a:rPr>
              <a:t>from </a:t>
            </a:r>
            <a:r>
              <a:rPr sz="3600" spc="-5" dirty="0">
                <a:latin typeface="Iskoola Pota"/>
                <a:cs typeface="Iskoola Pota"/>
              </a:rPr>
              <a:t>being destroyed  when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scene</a:t>
            </a:r>
            <a:r>
              <a:rPr sz="3600" spc="-5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unloads.</a:t>
            </a:r>
            <a:endParaRPr sz="3600" dirty="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Iskoola Pota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457200" marR="208279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UnityEngine.Object class has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static method that </a:t>
            </a:r>
            <a:r>
              <a:rPr lang="en-CA" sz="3600" spc="-5" dirty="0">
                <a:latin typeface="Iskoola Pota"/>
                <a:cs typeface="Iskoola Pota"/>
              </a:rPr>
              <a:t>can do it</a:t>
            </a:r>
            <a:r>
              <a:rPr sz="3600" spc="-5" dirty="0">
                <a:latin typeface="Iskoola Pota"/>
                <a:cs typeface="Iskoola Pota"/>
              </a:rPr>
              <a:t>:</a:t>
            </a:r>
            <a:endParaRPr sz="3600" dirty="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Iskoola Pota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12700" marR="352425">
              <a:lnSpc>
                <a:spcPct val="100000"/>
              </a:lnSpc>
              <a:buSzPct val="75000"/>
              <a:tabLst>
                <a:tab pos="457200" algn="l"/>
                <a:tab pos="457834" algn="l"/>
              </a:tabLst>
            </a:pPr>
            <a:r>
              <a:rPr sz="2800" b="1" dirty="0">
                <a:latin typeface="Courier New"/>
                <a:cs typeface="Courier New"/>
              </a:rPr>
              <a:t>static void</a:t>
            </a:r>
            <a:r>
              <a:rPr sz="2800" b="1" spc="-5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DontDestroyOnLoad(Object  target);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47928"/>
            <a:ext cx="10326408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53305" algn="l"/>
              </a:tabLst>
            </a:pPr>
            <a:r>
              <a:rPr sz="6900" spc="-5" dirty="0"/>
              <a:t>P</a:t>
            </a:r>
            <a:r>
              <a:rPr sz="6900" spc="-10" dirty="0"/>
              <a:t>re</a:t>
            </a:r>
            <a:r>
              <a:rPr sz="6900" spc="5" dirty="0"/>
              <a:t>s</a:t>
            </a:r>
            <a:r>
              <a:rPr sz="6900" spc="-10" dirty="0"/>
              <a:t>er</a:t>
            </a:r>
            <a:r>
              <a:rPr sz="6900" spc="5" dirty="0"/>
              <a:t>v</a:t>
            </a:r>
            <a:r>
              <a:rPr sz="6900" dirty="0"/>
              <a:t>i</a:t>
            </a:r>
            <a:r>
              <a:rPr sz="6900" spc="5" dirty="0"/>
              <a:t>n</a:t>
            </a:r>
            <a:r>
              <a:rPr sz="6900" dirty="0"/>
              <a:t>g	</a:t>
            </a:r>
            <a:r>
              <a:rPr sz="6900" spc="-5" dirty="0"/>
              <a:t>G</a:t>
            </a:r>
            <a:r>
              <a:rPr sz="6900" spc="-10" dirty="0"/>
              <a:t>ame</a:t>
            </a:r>
            <a:r>
              <a:rPr sz="6900" spc="-5" dirty="0"/>
              <a:t>O</a:t>
            </a:r>
            <a:r>
              <a:rPr sz="6900" spc="5" dirty="0"/>
              <a:t>b</a:t>
            </a:r>
            <a:r>
              <a:rPr sz="6900" dirty="0"/>
              <a:t>j</a:t>
            </a:r>
            <a:r>
              <a:rPr sz="6900" spc="-10" dirty="0"/>
              <a:t>ec</a:t>
            </a:r>
            <a:r>
              <a:rPr sz="6900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34742"/>
            <a:ext cx="9531350" cy="4555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Example:</a:t>
            </a:r>
            <a:endParaRPr sz="3600" dirty="0">
              <a:latin typeface="Iskoola Pota"/>
              <a:cs typeface="Iskoola Pota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  <a:buSzPct val="75000"/>
              <a:tabLst>
                <a:tab pos="457200" algn="l"/>
                <a:tab pos="457834" algn="l"/>
              </a:tabLst>
            </a:pPr>
            <a:endParaRPr lang="en-CA" sz="36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  <a:buSzPct val="75000"/>
              <a:tabLst>
                <a:tab pos="457200" algn="l"/>
                <a:tab pos="457834" algn="l"/>
              </a:tabLst>
            </a:pPr>
            <a:r>
              <a:rPr sz="3600" b="1" dirty="0" err="1">
                <a:latin typeface="Courier New"/>
                <a:cs typeface="Courier New"/>
              </a:rPr>
              <a:t>GameObject</a:t>
            </a:r>
            <a:r>
              <a:rPr sz="3600" b="1" spc="-80" dirty="0">
                <a:latin typeface="Courier New"/>
                <a:cs typeface="Courier New"/>
              </a:rPr>
              <a:t> </a:t>
            </a:r>
            <a:r>
              <a:rPr sz="3600" b="1" dirty="0">
                <a:latin typeface="Courier New"/>
                <a:cs typeface="Courier New"/>
              </a:rPr>
              <a:t>player;</a:t>
            </a:r>
            <a:endParaRPr sz="3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457200" algn="l"/>
              </a:tabLst>
            </a:pPr>
            <a:r>
              <a:rPr sz="2700" spc="-5" dirty="0">
                <a:latin typeface="Iskoola Pota"/>
                <a:cs typeface="Iskoola Pota"/>
              </a:rPr>
              <a:t>•	</a:t>
            </a:r>
            <a:r>
              <a:rPr sz="3600" b="1" spc="-5" dirty="0">
                <a:latin typeface="Courier New"/>
                <a:cs typeface="Courier New"/>
              </a:rPr>
              <a:t>…</a:t>
            </a:r>
            <a:endParaRPr sz="3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  <a:buSzPct val="75000"/>
              <a:tabLst>
                <a:tab pos="457200" algn="l"/>
                <a:tab pos="457834" algn="l"/>
              </a:tabLst>
            </a:pPr>
            <a:r>
              <a:rPr sz="3600" b="1" dirty="0">
                <a:latin typeface="Courier New"/>
                <a:cs typeface="Courier New"/>
              </a:rPr>
              <a:t>DontDestroyOnLoad(player);</a:t>
            </a:r>
            <a:endParaRPr sz="3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  <a:buSzPct val="75000"/>
              <a:tabLst>
                <a:tab pos="457200" algn="l"/>
                <a:tab pos="457834" algn="l"/>
              </a:tabLst>
            </a:pPr>
            <a:r>
              <a:rPr sz="3600" b="1" dirty="0">
                <a:latin typeface="Courier New"/>
                <a:cs typeface="Courier New"/>
              </a:rPr>
              <a:t>SceneManager.LoadScene(“Level2”);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47928"/>
            <a:ext cx="10326408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53305" algn="l"/>
              </a:tabLst>
            </a:pPr>
            <a:r>
              <a:rPr sz="6900" spc="-5" dirty="0"/>
              <a:t>P</a:t>
            </a:r>
            <a:r>
              <a:rPr sz="6900" spc="-10" dirty="0"/>
              <a:t>re</a:t>
            </a:r>
            <a:r>
              <a:rPr sz="6900" spc="5" dirty="0"/>
              <a:t>s</a:t>
            </a:r>
            <a:r>
              <a:rPr sz="6900" spc="-10" dirty="0"/>
              <a:t>er</a:t>
            </a:r>
            <a:r>
              <a:rPr sz="6900" spc="5" dirty="0"/>
              <a:t>v</a:t>
            </a:r>
            <a:r>
              <a:rPr sz="6900" dirty="0"/>
              <a:t>i</a:t>
            </a:r>
            <a:r>
              <a:rPr sz="6900" spc="5" dirty="0"/>
              <a:t>n</a:t>
            </a:r>
            <a:r>
              <a:rPr sz="6900" dirty="0"/>
              <a:t>g	</a:t>
            </a:r>
            <a:r>
              <a:rPr sz="6900" spc="-5" dirty="0"/>
              <a:t>G</a:t>
            </a:r>
            <a:r>
              <a:rPr sz="6900" spc="-10" dirty="0"/>
              <a:t>ame</a:t>
            </a:r>
            <a:r>
              <a:rPr sz="6900" spc="-5" dirty="0"/>
              <a:t>O</a:t>
            </a:r>
            <a:r>
              <a:rPr sz="6900" spc="5" dirty="0"/>
              <a:t>b</a:t>
            </a:r>
            <a:r>
              <a:rPr sz="6900" dirty="0"/>
              <a:t>j</a:t>
            </a:r>
            <a:r>
              <a:rPr sz="6900" spc="-10" dirty="0"/>
              <a:t>ec</a:t>
            </a:r>
            <a:r>
              <a:rPr sz="6900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34742"/>
            <a:ext cx="10589260" cy="2748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dirty="0">
                <a:latin typeface="Iskoola Pota"/>
                <a:cs typeface="Iskoola Pota"/>
              </a:rPr>
              <a:t>Suppose </a:t>
            </a:r>
            <a:r>
              <a:rPr sz="3600" spc="-5" dirty="0">
                <a:latin typeface="Iskoola Pota"/>
                <a:cs typeface="Iskoola Pota"/>
              </a:rPr>
              <a:t>Level2 also contains </a:t>
            </a:r>
            <a:r>
              <a:rPr sz="3600" dirty="0">
                <a:latin typeface="Iskoola Pota"/>
                <a:cs typeface="Iskoola Pota"/>
              </a:rPr>
              <a:t>a </a:t>
            </a:r>
            <a:r>
              <a:rPr sz="3600" spc="-5" dirty="0">
                <a:latin typeface="Iskoola Pota"/>
                <a:cs typeface="Iskoola Pota"/>
              </a:rPr>
              <a:t>player</a:t>
            </a:r>
            <a:r>
              <a:rPr sz="3600" spc="10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GameObject:</a:t>
            </a:r>
            <a:endParaRPr sz="3600">
              <a:latin typeface="Iskoola Pota"/>
              <a:cs typeface="Iskoola Pot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Iskoola Pota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457200" marR="5080" indent="-444500" algn="just">
              <a:lnSpc>
                <a:spcPct val="102000"/>
              </a:lnSpc>
              <a:buSzPct val="75000"/>
              <a:buChar char="•"/>
              <a:tabLst>
                <a:tab pos="457834" algn="l"/>
              </a:tabLst>
            </a:pPr>
            <a:r>
              <a:rPr sz="3600" spc="-5" dirty="0">
                <a:latin typeface="Iskoola Pota"/>
                <a:cs typeface="Iskoola Pota"/>
              </a:rPr>
              <a:t>Problem with </a:t>
            </a:r>
            <a:r>
              <a:rPr sz="3600" b="1" spc="-5" dirty="0">
                <a:latin typeface="Courier New"/>
                <a:cs typeface="Courier New"/>
              </a:rPr>
              <a:t>DontDestroyOnLoad()</a:t>
            </a:r>
            <a:r>
              <a:rPr sz="3600" b="1" spc="-114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is that, after  Level2 loads, there will </a:t>
            </a:r>
            <a:r>
              <a:rPr sz="3600" dirty="0">
                <a:latin typeface="Iskoola Pota"/>
                <a:cs typeface="Iskoola Pota"/>
              </a:rPr>
              <a:t>be </a:t>
            </a:r>
            <a:r>
              <a:rPr sz="3600" spc="-5" dirty="0">
                <a:latin typeface="Iskoola Pota"/>
                <a:cs typeface="Iskoola Pota"/>
              </a:rPr>
              <a:t>duplicate players existing in  the</a:t>
            </a:r>
            <a:r>
              <a:rPr sz="3600" spc="-65" dirty="0">
                <a:latin typeface="Iskoola Pota"/>
                <a:cs typeface="Iskoola Pota"/>
              </a:rPr>
              <a:t> </a:t>
            </a:r>
            <a:r>
              <a:rPr sz="3600" spc="-5" dirty="0">
                <a:latin typeface="Iskoola Pota"/>
                <a:cs typeface="Iskoola Pota"/>
              </a:rPr>
              <a:t>hierarchy.</a:t>
            </a:r>
            <a:endParaRPr sz="3600">
              <a:latin typeface="Iskoola Pota"/>
              <a:cs typeface="Iskoola Po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2004</Words>
  <Application>Microsoft Office PowerPoint</Application>
  <PresentationFormat>Custom</PresentationFormat>
  <Paragraphs>423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Consolas</vt:lpstr>
      <vt:lpstr>Courier New</vt:lpstr>
      <vt:lpstr>Iskoola Pota</vt:lpstr>
      <vt:lpstr>MS Mincho</vt:lpstr>
      <vt:lpstr>Times New Roman</vt:lpstr>
      <vt:lpstr>Office Theme</vt:lpstr>
      <vt:lpstr>COMP 3064</vt:lpstr>
      <vt:lpstr>Today:   More Scripting</vt:lpstr>
      <vt:lpstr>Persistent Data</vt:lpstr>
      <vt:lpstr>Loading Scenes</vt:lpstr>
      <vt:lpstr>Persistent Data</vt:lpstr>
      <vt:lpstr>Persistent Data</vt:lpstr>
      <vt:lpstr>Preserving GameObjects</vt:lpstr>
      <vt:lpstr>Preserving GameObjects</vt:lpstr>
      <vt:lpstr>Preserving GameObjects</vt:lpstr>
      <vt:lpstr>Preserving GameObjects</vt:lpstr>
      <vt:lpstr>Preserving GameObjects</vt:lpstr>
      <vt:lpstr>Singleton GameObjects</vt:lpstr>
      <vt:lpstr>Singleton GameObjects</vt:lpstr>
      <vt:lpstr>What is a static?</vt:lpstr>
      <vt:lpstr>What is a static?</vt:lpstr>
      <vt:lpstr>Prefab Analogy</vt:lpstr>
      <vt:lpstr>Prefab Analogy</vt:lpstr>
      <vt:lpstr>In Conclusion</vt:lpstr>
      <vt:lpstr>In Conclusion</vt:lpstr>
      <vt:lpstr>Calling Static Members</vt:lpstr>
      <vt:lpstr>Calling Static Members</vt:lpstr>
      <vt:lpstr>Singleton GameObjects</vt:lpstr>
      <vt:lpstr>Singleton GameObjects</vt:lpstr>
      <vt:lpstr>Singleton GameObjects</vt:lpstr>
      <vt:lpstr>Singleton GameObjects</vt:lpstr>
      <vt:lpstr>Singleton GameObjects</vt:lpstr>
      <vt:lpstr>Singleton GameObjects</vt:lpstr>
      <vt:lpstr>Singleton GameObjects</vt:lpstr>
      <vt:lpstr>Persistent Data</vt:lpstr>
      <vt:lpstr>PowerPoint Presentation</vt:lpstr>
      <vt:lpstr>Sometimes it is about data not GameObjects</vt:lpstr>
      <vt:lpstr>Singleton Class</vt:lpstr>
      <vt:lpstr>Singleton Class</vt:lpstr>
      <vt:lpstr>Persistent Data</vt:lpstr>
      <vt:lpstr>Persistent Storage</vt:lpstr>
      <vt:lpstr>Persistent Storage</vt:lpstr>
      <vt:lpstr>Persistent Storage</vt:lpstr>
      <vt:lpstr>PowerPoint Presentation</vt:lpstr>
      <vt:lpstr>Introduction to UI</vt:lpstr>
      <vt:lpstr>User Interface</vt:lpstr>
      <vt:lpstr>User Interface</vt:lpstr>
      <vt:lpstr>Creating a UI</vt:lpstr>
      <vt:lpstr>UI Canvas</vt:lpstr>
      <vt:lpstr>UI Canvas</vt:lpstr>
      <vt:lpstr>UI Draw Order</vt:lpstr>
      <vt:lpstr>Render Modes</vt:lpstr>
      <vt:lpstr>PowerPoint Presentation</vt:lpstr>
      <vt:lpstr>Rect Transform for UI Text</vt:lpstr>
      <vt:lpstr>Rect Transform</vt:lpstr>
      <vt:lpstr>UI Anchor</vt:lpstr>
      <vt:lpstr>UI Anchors</vt:lpstr>
      <vt:lpstr>UI Anchors</vt:lpstr>
      <vt:lpstr>UI Anchors</vt:lpstr>
      <vt:lpstr>UI Anchors</vt:lpstr>
      <vt:lpstr>UI Button</vt:lpstr>
      <vt:lpstr>UI Button</vt:lpstr>
      <vt:lpstr>PowerPoint Presentation</vt:lpstr>
      <vt:lpstr>PowerPoint Presentation</vt:lpstr>
      <vt:lpstr>PowerPoint Presentation</vt:lpstr>
      <vt:lpstr>UI Handler Methods</vt:lpstr>
      <vt:lpstr>PowerPoint Presentation</vt:lpstr>
      <vt:lpstr>PowerPoint Presentation</vt:lpstr>
      <vt:lpstr>PowerPoint Presentation</vt:lpstr>
      <vt:lpstr>TextPressed()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1012</dc:title>
  <dc:creator>Przemyslaw Pawluk</dc:creator>
  <cp:lastModifiedBy>Przemyslaw Pawluk</cp:lastModifiedBy>
  <cp:revision>10</cp:revision>
  <dcterms:created xsi:type="dcterms:W3CDTF">2016-09-26T23:14:12Z</dcterms:created>
  <dcterms:modified xsi:type="dcterms:W3CDTF">2016-09-27T13:48:17Z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2016-03-07T00:00:00Z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2016-09-26T00:00:00Z</vt:filetime>
  </property>
</Properties>
</file>