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176" y="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7668" y="889000"/>
            <a:ext cx="6009462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235" y="914400"/>
            <a:ext cx="10968328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5690" y="3487420"/>
            <a:ext cx="10853419" cy="219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1084" y="2788920"/>
            <a:ext cx="5502910" cy="193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8000" spc="-114" dirty="0">
                <a:latin typeface="Arial"/>
                <a:cs typeface="Arial"/>
              </a:rPr>
              <a:t>COMP3064</a:t>
            </a:r>
            <a:endParaRPr sz="8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3200" spc="-5" dirty="0">
                <a:latin typeface="Arial"/>
                <a:cs typeface="Arial"/>
              </a:rPr>
              <a:t>Game </a:t>
            </a:r>
            <a:r>
              <a:rPr lang="pl-PL" sz="3200" spc="-5" dirty="0">
                <a:latin typeface="Arial"/>
                <a:cs typeface="Arial"/>
              </a:rPr>
              <a:t>Development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0022" y="6540500"/>
            <a:ext cx="2484755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5" dirty="0">
                <a:latin typeface="Arial"/>
                <a:cs typeface="Arial"/>
              </a:rPr>
              <a:t>Week</a:t>
            </a:r>
            <a:r>
              <a:rPr sz="5000" spc="-80" dirty="0">
                <a:latin typeface="Arial"/>
                <a:cs typeface="Arial"/>
              </a:rPr>
              <a:t> </a:t>
            </a:r>
            <a:r>
              <a:rPr lang="pl-PL" sz="5000" spc="-5" dirty="0">
                <a:latin typeface="Arial"/>
                <a:cs typeface="Arial"/>
              </a:rPr>
              <a:t>3</a:t>
            </a:r>
            <a:endParaRPr sz="5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0430">
              <a:lnSpc>
                <a:spcPct val="100000"/>
              </a:lnSpc>
            </a:pPr>
            <a:r>
              <a:rPr spc="-25" dirty="0"/>
              <a:t>Forces </a:t>
            </a:r>
            <a:r>
              <a:rPr dirty="0"/>
              <a:t>vs</a:t>
            </a:r>
            <a:r>
              <a:rPr spc="-30" dirty="0"/>
              <a:t> </a:t>
            </a:r>
            <a:r>
              <a:rPr spc="-120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5378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467100"/>
            <a:ext cx="835152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5" dirty="0">
                <a:latin typeface="Arial"/>
                <a:cs typeface="Arial"/>
              </a:rPr>
              <a:t>Transform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-5" dirty="0">
                <a:latin typeface="Arial"/>
                <a:cs typeface="Arial"/>
              </a:rPr>
              <a:t>or </a:t>
            </a:r>
            <a:r>
              <a:rPr sz="3600" spc="35" dirty="0">
                <a:latin typeface="Arial"/>
                <a:cs typeface="Arial"/>
              </a:rPr>
              <a:t>world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space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173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546600"/>
            <a:ext cx="91814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>
                <a:latin typeface="Arial"/>
                <a:cs typeface="Arial"/>
              </a:rPr>
              <a:t>Forces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80" dirty="0">
                <a:latin typeface="Arial"/>
                <a:cs typeface="Arial"/>
              </a:rPr>
              <a:t>applied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b="1" spc="-5" dirty="0">
                <a:latin typeface="Arial"/>
                <a:cs typeface="Arial"/>
              </a:rPr>
              <a:t>world space direction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6968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646420"/>
            <a:ext cx="90716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300" dirty="0">
                <a:latin typeface="Arial"/>
                <a:cs typeface="Arial"/>
              </a:rPr>
              <a:t>To </a:t>
            </a:r>
            <a:r>
              <a:rPr sz="3600" spc="5" dirty="0">
                <a:latin typeface="Arial"/>
                <a:cs typeface="Arial"/>
              </a:rPr>
              <a:t>transform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75" dirty="0">
                <a:latin typeface="Arial"/>
                <a:cs typeface="Arial"/>
              </a:rPr>
              <a:t>space </a:t>
            </a:r>
            <a:r>
              <a:rPr sz="3600" spc="35" dirty="0">
                <a:latin typeface="Arial"/>
                <a:cs typeface="Arial"/>
              </a:rPr>
              <a:t>direction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35" dirty="0">
                <a:latin typeface="Arial"/>
                <a:cs typeface="Arial"/>
              </a:rPr>
              <a:t>world  </a:t>
            </a:r>
            <a:r>
              <a:rPr sz="3600" spc="65" dirty="0">
                <a:latin typeface="Arial"/>
                <a:cs typeface="Arial"/>
              </a:rPr>
              <a:t>space,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use: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588" y="7200900"/>
            <a:ext cx="1072578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-5" dirty="0">
                <a:latin typeface="Courier New"/>
                <a:cs typeface="Courier New"/>
              </a:rPr>
              <a:t>Transform.TransformDirection(Vector3</a:t>
            </a:r>
            <a:r>
              <a:rPr sz="2700" b="1" spc="-90" dirty="0">
                <a:latin typeface="Courier New"/>
                <a:cs typeface="Courier New"/>
              </a:rPr>
              <a:t> </a:t>
            </a:r>
            <a:r>
              <a:rPr sz="2700" b="1" dirty="0">
                <a:latin typeface="Courier New"/>
                <a:cs typeface="Courier New"/>
              </a:rPr>
              <a:t>localDirection)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0430">
              <a:lnSpc>
                <a:spcPct val="100000"/>
              </a:lnSpc>
            </a:pPr>
            <a:r>
              <a:rPr spc="-25" dirty="0"/>
              <a:t>Forces </a:t>
            </a:r>
            <a:r>
              <a:rPr dirty="0"/>
              <a:t>vs</a:t>
            </a:r>
            <a:r>
              <a:rPr spc="-30" dirty="0"/>
              <a:t> </a:t>
            </a:r>
            <a:r>
              <a:rPr spc="-120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43200"/>
            <a:ext cx="10001250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Rocket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example: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3200" spc="20" dirty="0">
                <a:latin typeface="Arial"/>
                <a:cs typeface="Arial"/>
              </a:rPr>
              <a:t>Suppose </a:t>
            </a: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rocket’s </a:t>
            </a:r>
            <a:r>
              <a:rPr sz="3200" spc="15" dirty="0">
                <a:latin typeface="Arial"/>
                <a:cs typeface="Arial"/>
              </a:rPr>
              <a:t>forward </a:t>
            </a:r>
            <a:r>
              <a:rPr sz="3200" spc="30" dirty="0">
                <a:latin typeface="Arial"/>
                <a:cs typeface="Arial"/>
              </a:rPr>
              <a:t>direction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85" dirty="0">
                <a:latin typeface="Arial"/>
                <a:cs typeface="Arial"/>
              </a:rPr>
              <a:t>up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(Vector2.up)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4957" y="4394200"/>
            <a:ext cx="173990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direction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0275" y="4394200"/>
            <a:ext cx="250253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of my</a:t>
            </a:r>
            <a:r>
              <a:rPr sz="2500" b="1" spc="-8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forward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394200"/>
            <a:ext cx="497967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// What is the world</a:t>
            </a:r>
            <a:r>
              <a:rPr sz="2500" b="1" spc="-5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space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ts val="2950"/>
              </a:lnSpc>
            </a:pP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//</a:t>
            </a:r>
            <a:r>
              <a:rPr sz="2500" b="1" spc="-9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008F00"/>
                </a:solidFill>
                <a:latin typeface="Courier New"/>
                <a:cs typeface="Courier New"/>
              </a:rPr>
              <a:t>direction?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130800"/>
            <a:ext cx="135890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Vector2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854" y="5130800"/>
            <a:ext cx="440817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worldForwardDirection</a:t>
            </a:r>
            <a:r>
              <a:rPr sz="2500" b="1" spc="-9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499100"/>
            <a:ext cx="11012805" cy="322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0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this.transform.</a:t>
            </a:r>
            <a:r>
              <a:rPr sz="2500" b="1" spc="-5" dirty="0">
                <a:solidFill>
                  <a:srgbClr val="0433FF"/>
                </a:solidFill>
                <a:latin typeface="Courier New"/>
                <a:cs typeface="Courier New"/>
              </a:rPr>
              <a:t>TransformDirection(Vector2.up)</a:t>
            </a:r>
            <a:r>
              <a:rPr sz="2500" b="1" spc="-5" dirty="0"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193675">
              <a:lnSpc>
                <a:spcPts val="3800"/>
              </a:lnSpc>
            </a:pPr>
            <a:r>
              <a:rPr sz="3200" spc="-50" dirty="0">
                <a:latin typeface="Arial"/>
                <a:cs typeface="Arial"/>
              </a:rPr>
              <a:t>Now, 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15" dirty="0">
                <a:latin typeface="Arial"/>
                <a:cs typeface="Arial"/>
              </a:rPr>
              <a:t>rocket </a:t>
            </a:r>
            <a:r>
              <a:rPr sz="3200" spc="-10" dirty="0">
                <a:latin typeface="Arial"/>
                <a:cs typeface="Arial"/>
              </a:rPr>
              <a:t>rotates </a:t>
            </a:r>
            <a:r>
              <a:rPr sz="3200" dirty="0">
                <a:latin typeface="Arial"/>
                <a:cs typeface="Arial"/>
              </a:rPr>
              <a:t>to the </a:t>
            </a:r>
            <a:r>
              <a:rPr sz="3200" spc="25" dirty="0">
                <a:latin typeface="Arial"/>
                <a:cs typeface="Arial"/>
              </a:rPr>
              <a:t>right, </a:t>
            </a:r>
            <a:r>
              <a:rPr sz="3200" dirty="0">
                <a:latin typeface="Arial"/>
                <a:cs typeface="Arial"/>
              </a:rPr>
              <a:t>its thrust </a:t>
            </a:r>
            <a:r>
              <a:rPr sz="3200" spc="20" dirty="0">
                <a:latin typeface="Arial"/>
                <a:cs typeface="Arial"/>
              </a:rPr>
              <a:t>force </a:t>
            </a:r>
            <a:r>
              <a:rPr sz="3200" spc="55" dirty="0">
                <a:latin typeface="Arial"/>
                <a:cs typeface="Arial"/>
              </a:rPr>
              <a:t>can </a:t>
            </a:r>
            <a:r>
              <a:rPr sz="3200" spc="40" dirty="0">
                <a:latin typeface="Arial"/>
                <a:cs typeface="Arial"/>
              </a:rPr>
              <a:t>push  </a:t>
            </a:r>
            <a:r>
              <a:rPr sz="3200" dirty="0">
                <a:latin typeface="Arial"/>
                <a:cs typeface="Arial"/>
              </a:rPr>
              <a:t>it </a:t>
            </a:r>
            <a:r>
              <a:rPr sz="3200" b="1" spc="-5" dirty="0">
                <a:latin typeface="Arial"/>
                <a:cs typeface="Arial"/>
              </a:rPr>
              <a:t>in the direction the rocket is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facing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131445">
              <a:lnSpc>
                <a:spcPts val="2900"/>
              </a:lnSpc>
              <a:spcBef>
                <a:spcPts val="2620"/>
              </a:spcBef>
              <a:tabLst>
                <a:tab pos="2108200" algn="l"/>
                <a:tab pos="2679700" algn="l"/>
                <a:tab pos="9538970" algn="l"/>
              </a:tabLst>
            </a:pP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//</a:t>
            </a:r>
            <a:r>
              <a:rPr sz="250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Apply</a:t>
            </a:r>
            <a:r>
              <a:rPr sz="2500" b="1" dirty="0">
                <a:solidFill>
                  <a:srgbClr val="008F00"/>
                </a:solidFill>
                <a:latin typeface="Courier New"/>
                <a:cs typeface="Courier New"/>
              </a:rPr>
              <a:t> a	</a:t>
            </a: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force in the direction the rocket</a:t>
            </a:r>
            <a:r>
              <a:rPr sz="2500" b="1" spc="-3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8F00"/>
                </a:solidFill>
                <a:latin typeface="Courier New"/>
                <a:cs typeface="Courier New"/>
              </a:rPr>
              <a:t>is</a:t>
            </a:r>
            <a:r>
              <a:rPr sz="2500" b="1" spc="-1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008F00"/>
                </a:solidFill>
                <a:latin typeface="Courier New"/>
                <a:cs typeface="Courier New"/>
              </a:rPr>
              <a:t>facing.  </a:t>
            </a:r>
            <a:r>
              <a:rPr sz="2500" b="1" spc="-5" dirty="0">
                <a:latin typeface="Courier New"/>
                <a:cs typeface="Courier New"/>
              </a:rPr>
              <a:t>float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force</a:t>
            </a:r>
            <a:r>
              <a:rPr sz="2500" b="1" dirty="0">
                <a:latin typeface="Courier New"/>
                <a:cs typeface="Courier New"/>
              </a:rPr>
              <a:t> =	10;  this.rigidbody2d</a:t>
            </a:r>
            <a:r>
              <a:rPr sz="2500" b="1" spc="-5" dirty="0">
                <a:latin typeface="Courier New"/>
                <a:cs typeface="Courier New"/>
              </a:rPr>
              <a:t>.</a:t>
            </a:r>
            <a:r>
              <a:rPr sz="2500" b="1" spc="-5" dirty="0">
                <a:solidFill>
                  <a:srgbClr val="0433FF"/>
                </a:solidFill>
                <a:latin typeface="Courier New"/>
                <a:cs typeface="Courier New"/>
              </a:rPr>
              <a:t>AddForce(worldForwardDirectio</a:t>
            </a:r>
            <a:r>
              <a:rPr sz="2500" b="1" dirty="0">
                <a:solidFill>
                  <a:srgbClr val="0433FF"/>
                </a:solidFill>
                <a:latin typeface="Courier New"/>
                <a:cs typeface="Courier New"/>
              </a:rPr>
              <a:t>n</a:t>
            </a:r>
            <a:r>
              <a:rPr sz="2500" b="1" spc="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0433FF"/>
                </a:solidFill>
                <a:latin typeface="Courier New"/>
                <a:cs typeface="Courier New"/>
              </a:rPr>
              <a:t>*	force</a:t>
            </a:r>
            <a:r>
              <a:rPr sz="2500" b="1" spc="-5" dirty="0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r>
              <a:rPr sz="2500" b="1" dirty="0"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0430">
              <a:lnSpc>
                <a:spcPct val="100000"/>
              </a:lnSpc>
            </a:pPr>
            <a:r>
              <a:rPr spc="-25" dirty="0"/>
              <a:t>Forces </a:t>
            </a:r>
            <a:r>
              <a:rPr dirty="0"/>
              <a:t>vs</a:t>
            </a:r>
            <a:r>
              <a:rPr spc="-30" dirty="0"/>
              <a:t> </a:t>
            </a:r>
            <a:r>
              <a:rPr spc="-120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385820"/>
            <a:ext cx="968565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this </a:t>
            </a:r>
            <a:r>
              <a:rPr sz="3200" spc="20" dirty="0">
                <a:latin typeface="Arial"/>
                <a:cs typeface="Arial"/>
              </a:rPr>
              <a:t>example, </a:t>
            </a:r>
            <a:r>
              <a:rPr sz="3200" spc="-5" dirty="0">
                <a:latin typeface="Arial"/>
                <a:cs typeface="Arial"/>
              </a:rPr>
              <a:t>we </a:t>
            </a:r>
            <a:r>
              <a:rPr sz="3200" spc="15" dirty="0">
                <a:latin typeface="Arial"/>
                <a:cs typeface="Arial"/>
              </a:rPr>
              <a:t>ignore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rocket’s </a:t>
            </a:r>
            <a:r>
              <a:rPr sz="3200" spc="15" dirty="0">
                <a:latin typeface="Arial"/>
                <a:cs typeface="Arial"/>
              </a:rPr>
              <a:t>forward </a:t>
            </a:r>
            <a:r>
              <a:rPr sz="3200" spc="55" dirty="0">
                <a:latin typeface="Arial"/>
                <a:cs typeface="Arial"/>
              </a:rPr>
              <a:t>facing  </a:t>
            </a:r>
            <a:r>
              <a:rPr sz="3200" spc="25" dirty="0">
                <a:latin typeface="Arial"/>
                <a:cs typeface="Arial"/>
              </a:rPr>
              <a:t>direction: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5041900"/>
            <a:ext cx="151892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Vector2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7764" y="5041900"/>
            <a:ext cx="578739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26460" algn="l"/>
              </a:tabLst>
            </a:pPr>
            <a:r>
              <a:rPr sz="2800" b="1" spc="-5" dirty="0">
                <a:latin typeface="Courier New"/>
                <a:cs typeface="Courier New"/>
              </a:rPr>
              <a:t>someDirectio</a:t>
            </a:r>
            <a:r>
              <a:rPr sz="2800" b="1" dirty="0">
                <a:latin typeface="Courier New"/>
                <a:cs typeface="Courier New"/>
              </a:rPr>
              <a:t>n =	Vector2.up;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476240"/>
            <a:ext cx="8347075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  <a:tabLst>
                <a:tab pos="2999740" algn="l"/>
              </a:tabLst>
            </a:pPr>
            <a:r>
              <a:rPr sz="2800" b="1" spc="-5" dirty="0">
                <a:latin typeface="Courier New"/>
                <a:cs typeface="Courier New"/>
              </a:rPr>
              <a:t>float</a:t>
            </a:r>
            <a:r>
              <a:rPr sz="2800" b="1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force</a:t>
            </a:r>
            <a:r>
              <a:rPr sz="2800" b="1" dirty="0">
                <a:latin typeface="Courier New"/>
                <a:cs typeface="Courier New"/>
              </a:rPr>
              <a:t> =	10;  </a:t>
            </a:r>
            <a:r>
              <a:rPr sz="2800" b="1" spc="-5" dirty="0">
                <a:latin typeface="Courier New"/>
                <a:cs typeface="Courier New"/>
              </a:rPr>
              <a:t>this.rigidbody2d.</a:t>
            </a:r>
            <a:r>
              <a:rPr sz="2800" b="1" spc="-5" dirty="0">
                <a:solidFill>
                  <a:srgbClr val="0433FF"/>
                </a:solidFill>
                <a:latin typeface="Courier New"/>
                <a:cs typeface="Courier New"/>
              </a:rPr>
              <a:t>AddForce(someDirection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6402" y="5829300"/>
            <a:ext cx="19462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</a:tabLst>
            </a:pPr>
            <a:r>
              <a:rPr sz="2800" b="1" dirty="0">
                <a:solidFill>
                  <a:srgbClr val="0433FF"/>
                </a:solidFill>
                <a:latin typeface="Courier New"/>
                <a:cs typeface="Courier New"/>
              </a:rPr>
              <a:t>*	</a:t>
            </a:r>
            <a:r>
              <a:rPr sz="2800" b="1" spc="-5" dirty="0">
                <a:solidFill>
                  <a:srgbClr val="0433FF"/>
                </a:solidFill>
                <a:latin typeface="Courier New"/>
                <a:cs typeface="Courier New"/>
              </a:rPr>
              <a:t>force)</a:t>
            </a:r>
            <a:r>
              <a:rPr sz="2800" b="1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7145019"/>
            <a:ext cx="1088199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dirty="0">
                <a:latin typeface="Arial"/>
                <a:cs typeface="Arial"/>
              </a:rPr>
              <a:t>But </a:t>
            </a:r>
            <a:r>
              <a:rPr sz="3200" spc="-50" dirty="0">
                <a:latin typeface="Arial"/>
                <a:cs typeface="Arial"/>
              </a:rPr>
              <a:t>now, </a:t>
            </a: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20" dirty="0">
                <a:latin typeface="Arial"/>
                <a:cs typeface="Arial"/>
              </a:rPr>
              <a:t>force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upwards direction </a:t>
            </a:r>
            <a:r>
              <a:rPr sz="3200" spc="-5" dirty="0">
                <a:latin typeface="Arial"/>
                <a:cs typeface="Arial"/>
              </a:rPr>
              <a:t>will </a:t>
            </a:r>
            <a:r>
              <a:rPr sz="3200" spc="85" dirty="0">
                <a:latin typeface="Arial"/>
                <a:cs typeface="Arial"/>
              </a:rPr>
              <a:t>be </a:t>
            </a:r>
            <a:r>
              <a:rPr sz="3200" spc="75" dirty="0">
                <a:latin typeface="Arial"/>
                <a:cs typeface="Arial"/>
              </a:rPr>
              <a:t>applied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the </a:t>
            </a:r>
            <a:r>
              <a:rPr sz="3200" spc="15" dirty="0">
                <a:latin typeface="Arial"/>
                <a:cs typeface="Arial"/>
              </a:rPr>
              <a:t>rocket </a:t>
            </a:r>
            <a:r>
              <a:rPr sz="3200" b="1" dirty="0">
                <a:latin typeface="Arial"/>
                <a:cs typeface="Arial"/>
              </a:rPr>
              <a:t>at </a:t>
            </a:r>
            <a:r>
              <a:rPr sz="3200" b="1" spc="-5" dirty="0">
                <a:latin typeface="Arial"/>
                <a:cs typeface="Arial"/>
              </a:rPr>
              <a:t>all times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spc="20" dirty="0">
                <a:latin typeface="Arial"/>
                <a:cs typeface="Arial"/>
              </a:rPr>
              <a:t>regardless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35" dirty="0">
                <a:latin typeface="Arial"/>
                <a:cs typeface="Arial"/>
              </a:rPr>
              <a:t>which </a:t>
            </a:r>
            <a:r>
              <a:rPr sz="3200" spc="-5" dirty="0">
                <a:latin typeface="Arial"/>
                <a:cs typeface="Arial"/>
              </a:rPr>
              <a:t>way </a:t>
            </a:r>
            <a:r>
              <a:rPr sz="3200" dirty="0">
                <a:latin typeface="Arial"/>
                <a:cs typeface="Arial"/>
              </a:rPr>
              <a:t>it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facing.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1680">
              <a:lnSpc>
                <a:spcPct val="100000"/>
              </a:lnSpc>
            </a:pPr>
            <a:r>
              <a:rPr spc="45" dirty="0"/>
              <a:t>Kinematic</a:t>
            </a:r>
            <a:r>
              <a:rPr spc="-60" dirty="0"/>
              <a:t> </a:t>
            </a:r>
            <a:r>
              <a:rPr spc="145" dirty="0"/>
              <a:t>Rigidbody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29807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60650"/>
            <a:ext cx="628332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b="1" spc="15" dirty="0">
                <a:latin typeface="Arial"/>
                <a:cs typeface="Arial"/>
              </a:rPr>
              <a:t>IsKinematic </a:t>
            </a:r>
            <a:r>
              <a:rPr sz="3350" spc="60" dirty="0">
                <a:latin typeface="Arial"/>
                <a:cs typeface="Arial"/>
              </a:rPr>
              <a:t>property </a:t>
            </a:r>
            <a:r>
              <a:rPr sz="3350" spc="15" dirty="0">
                <a:latin typeface="Arial"/>
                <a:cs typeface="Arial"/>
              </a:rPr>
              <a:t>set </a:t>
            </a:r>
            <a:r>
              <a:rPr sz="3350" spc="10" dirty="0">
                <a:latin typeface="Arial"/>
                <a:cs typeface="Arial"/>
              </a:rPr>
              <a:t>to</a:t>
            </a:r>
            <a:r>
              <a:rPr sz="3350" spc="-114" dirty="0">
                <a:latin typeface="Arial"/>
                <a:cs typeface="Arial"/>
              </a:rPr>
              <a:t> </a:t>
            </a:r>
            <a:r>
              <a:rPr sz="3350" b="1" spc="10" dirty="0">
                <a:latin typeface="Arial"/>
                <a:cs typeface="Arial"/>
              </a:rPr>
              <a:t>true</a:t>
            </a:r>
            <a:endParaRPr sz="3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58514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689350"/>
            <a:ext cx="820229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u="heavy" spc="15" dirty="0">
                <a:latin typeface="Arial"/>
                <a:cs typeface="Arial"/>
              </a:rPr>
              <a:t>Not </a:t>
            </a:r>
            <a:r>
              <a:rPr sz="3350" u="heavy" spc="50" dirty="0">
                <a:latin typeface="Arial"/>
                <a:cs typeface="Arial"/>
              </a:rPr>
              <a:t>affected </a:t>
            </a:r>
            <a:r>
              <a:rPr sz="3350" spc="110" dirty="0">
                <a:latin typeface="Arial"/>
                <a:cs typeface="Arial"/>
              </a:rPr>
              <a:t>by </a:t>
            </a:r>
            <a:r>
              <a:rPr sz="3350" spc="30" dirty="0">
                <a:latin typeface="Arial"/>
                <a:cs typeface="Arial"/>
              </a:rPr>
              <a:t>forces, </a:t>
            </a:r>
            <a:r>
              <a:rPr sz="3350" spc="40" dirty="0">
                <a:latin typeface="Arial"/>
                <a:cs typeface="Arial"/>
              </a:rPr>
              <a:t>gravity </a:t>
            </a:r>
            <a:r>
              <a:rPr sz="3350" spc="10" dirty="0">
                <a:latin typeface="Arial"/>
                <a:cs typeface="Arial"/>
              </a:rPr>
              <a:t>or</a:t>
            </a:r>
            <a:r>
              <a:rPr sz="3350" spc="-200" dirty="0">
                <a:latin typeface="Arial"/>
                <a:cs typeface="Arial"/>
              </a:rPr>
              <a:t> </a:t>
            </a:r>
            <a:r>
              <a:rPr sz="3350" spc="30" dirty="0">
                <a:latin typeface="Arial"/>
                <a:cs typeface="Arial"/>
              </a:rPr>
              <a:t>collisions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774501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705350"/>
            <a:ext cx="9930130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u="heavy" spc="20" dirty="0">
                <a:latin typeface="Arial"/>
                <a:cs typeface="Arial"/>
              </a:rPr>
              <a:t>Can </a:t>
            </a:r>
            <a:r>
              <a:rPr sz="3350" u="heavy" spc="110" dirty="0">
                <a:latin typeface="Arial"/>
                <a:cs typeface="Arial"/>
              </a:rPr>
              <a:t>be </a:t>
            </a:r>
            <a:r>
              <a:rPr sz="3350" u="heavy" spc="55" dirty="0">
                <a:latin typeface="Arial"/>
                <a:cs typeface="Arial"/>
              </a:rPr>
              <a:t>moved </a:t>
            </a:r>
            <a:r>
              <a:rPr sz="3350" spc="110" dirty="0">
                <a:latin typeface="Arial"/>
                <a:cs typeface="Arial"/>
              </a:rPr>
              <a:t>by </a:t>
            </a:r>
            <a:r>
              <a:rPr sz="3350" spc="85" dirty="0">
                <a:latin typeface="Arial"/>
                <a:cs typeface="Arial"/>
              </a:rPr>
              <a:t>changing </a:t>
            </a:r>
            <a:r>
              <a:rPr sz="3350" spc="15" dirty="0">
                <a:latin typeface="Arial"/>
                <a:cs typeface="Arial"/>
              </a:rPr>
              <a:t>the </a:t>
            </a:r>
            <a:r>
              <a:rPr sz="3350" spc="25" dirty="0">
                <a:latin typeface="Arial"/>
                <a:cs typeface="Arial"/>
              </a:rPr>
              <a:t>object’s</a:t>
            </a:r>
            <a:r>
              <a:rPr sz="3350" spc="-350" dirty="0">
                <a:latin typeface="Arial"/>
                <a:cs typeface="Arial"/>
              </a:rPr>
              <a:t> </a:t>
            </a:r>
            <a:r>
              <a:rPr sz="3350" b="1" spc="-5" dirty="0">
                <a:latin typeface="Arial"/>
                <a:cs typeface="Arial"/>
              </a:rPr>
              <a:t>Transform</a:t>
            </a: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350" spc="10" dirty="0">
                <a:latin typeface="Arial"/>
                <a:cs typeface="Arial"/>
              </a:rPr>
              <a:t>via </a:t>
            </a:r>
            <a:r>
              <a:rPr sz="3350" spc="15" dirty="0">
                <a:latin typeface="Arial"/>
                <a:cs typeface="Arial"/>
              </a:rPr>
              <a:t>a</a:t>
            </a:r>
            <a:r>
              <a:rPr sz="3350" spc="-70" dirty="0">
                <a:latin typeface="Arial"/>
                <a:cs typeface="Arial"/>
              </a:rPr>
              <a:t> </a:t>
            </a:r>
            <a:r>
              <a:rPr sz="3350" spc="75" dirty="0">
                <a:latin typeface="Arial"/>
                <a:cs typeface="Arial"/>
              </a:rPr>
              <a:t>script</a:t>
            </a:r>
            <a:endParaRPr sz="3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323913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244539"/>
            <a:ext cx="10224135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3350" u="heavy" spc="20" dirty="0">
                <a:latin typeface="Arial"/>
                <a:cs typeface="Arial"/>
              </a:rPr>
              <a:t>Can </a:t>
            </a:r>
            <a:r>
              <a:rPr sz="3350" u="heavy" spc="35" dirty="0">
                <a:latin typeface="Arial"/>
                <a:cs typeface="Arial"/>
              </a:rPr>
              <a:t>interact </a:t>
            </a:r>
            <a:r>
              <a:rPr sz="3350" spc="10" dirty="0">
                <a:latin typeface="Arial"/>
                <a:cs typeface="Arial"/>
              </a:rPr>
              <a:t>with </a:t>
            </a:r>
            <a:r>
              <a:rPr sz="3350" spc="15" dirty="0">
                <a:latin typeface="Arial"/>
                <a:cs typeface="Arial"/>
              </a:rPr>
              <a:t>other </a:t>
            </a:r>
            <a:r>
              <a:rPr sz="3350" spc="50" dirty="0">
                <a:latin typeface="Arial"/>
                <a:cs typeface="Arial"/>
              </a:rPr>
              <a:t>physics-driven,</a:t>
            </a:r>
            <a:r>
              <a:rPr sz="3350" spc="-55" dirty="0">
                <a:latin typeface="Arial"/>
                <a:cs typeface="Arial"/>
              </a:rPr>
              <a:t> </a:t>
            </a:r>
            <a:r>
              <a:rPr sz="3350" spc="30" dirty="0">
                <a:latin typeface="Arial"/>
                <a:cs typeface="Arial"/>
              </a:rPr>
              <a:t>non-kinematic  </a:t>
            </a:r>
            <a:r>
              <a:rPr sz="3350" spc="65" dirty="0">
                <a:latin typeface="Arial"/>
                <a:cs typeface="Arial"/>
              </a:rPr>
              <a:t>Rigidbodies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860613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9600" y="7781238"/>
            <a:ext cx="9867900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3350" spc="60" dirty="0">
                <a:latin typeface="Arial"/>
                <a:cs typeface="Arial"/>
              </a:rPr>
              <a:t>used </a:t>
            </a:r>
            <a:r>
              <a:rPr sz="3350" spc="10" dirty="0">
                <a:latin typeface="Arial"/>
                <a:cs typeface="Arial"/>
              </a:rPr>
              <a:t>for </a:t>
            </a:r>
            <a:r>
              <a:rPr sz="3350" spc="15" dirty="0">
                <a:latin typeface="Arial"/>
                <a:cs typeface="Arial"/>
              </a:rPr>
              <a:t>when you want one </a:t>
            </a:r>
            <a:r>
              <a:rPr sz="3350" spc="75" dirty="0">
                <a:latin typeface="Arial"/>
                <a:cs typeface="Arial"/>
              </a:rPr>
              <a:t>object </a:t>
            </a:r>
            <a:r>
              <a:rPr sz="3350" spc="10" dirty="0">
                <a:latin typeface="Arial"/>
                <a:cs typeface="Arial"/>
              </a:rPr>
              <a:t>to </a:t>
            </a:r>
            <a:r>
              <a:rPr sz="3350" spc="60" dirty="0">
                <a:latin typeface="Arial"/>
                <a:cs typeface="Arial"/>
              </a:rPr>
              <a:t>push</a:t>
            </a:r>
            <a:r>
              <a:rPr sz="3350" spc="-100" dirty="0">
                <a:latin typeface="Arial"/>
                <a:cs typeface="Arial"/>
              </a:rPr>
              <a:t> </a:t>
            </a:r>
            <a:r>
              <a:rPr sz="3350" spc="15" dirty="0">
                <a:latin typeface="Arial"/>
                <a:cs typeface="Arial"/>
              </a:rPr>
              <a:t>another  without </a:t>
            </a:r>
            <a:r>
              <a:rPr sz="3350" spc="90" dirty="0">
                <a:latin typeface="Arial"/>
                <a:cs typeface="Arial"/>
              </a:rPr>
              <a:t>being </a:t>
            </a:r>
            <a:r>
              <a:rPr sz="3350" spc="80" dirty="0">
                <a:latin typeface="Arial"/>
                <a:cs typeface="Arial"/>
              </a:rPr>
              <a:t>pushed </a:t>
            </a:r>
            <a:r>
              <a:rPr sz="3350" spc="10" dirty="0">
                <a:latin typeface="Arial"/>
                <a:cs typeface="Arial"/>
              </a:rPr>
              <a:t>itself, </a:t>
            </a:r>
            <a:r>
              <a:rPr sz="3350" spc="60" dirty="0">
                <a:latin typeface="Arial"/>
                <a:cs typeface="Arial"/>
              </a:rPr>
              <a:t>e.g. </a:t>
            </a:r>
            <a:r>
              <a:rPr sz="3350" spc="10" dirty="0">
                <a:latin typeface="Arial"/>
                <a:cs typeface="Arial"/>
              </a:rPr>
              <a:t>Pinball</a:t>
            </a:r>
            <a:r>
              <a:rPr sz="3350" spc="-245" dirty="0">
                <a:latin typeface="Arial"/>
                <a:cs typeface="Arial"/>
              </a:rPr>
              <a:t> </a:t>
            </a:r>
            <a:r>
              <a:rPr sz="3350" spc="95" dirty="0">
                <a:latin typeface="Arial"/>
                <a:cs typeface="Arial"/>
              </a:rPr>
              <a:t>paddles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80435">
              <a:lnSpc>
                <a:spcPct val="100000"/>
              </a:lnSpc>
            </a:pPr>
            <a:r>
              <a:rPr spc="45" dirty="0"/>
              <a:t>Colliders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27179"/>
            <a:ext cx="16954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345" dirty="0"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73350"/>
            <a:ext cx="928878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15" dirty="0">
                <a:latin typeface="Arial"/>
                <a:cs typeface="Arial"/>
              </a:rPr>
              <a:t>A </a:t>
            </a:r>
            <a:r>
              <a:rPr sz="3000" b="1" spc="5" dirty="0">
                <a:latin typeface="Arial"/>
                <a:cs typeface="Arial"/>
              </a:rPr>
              <a:t>collider </a:t>
            </a:r>
            <a:r>
              <a:rPr sz="3000" b="1" spc="10" dirty="0">
                <a:latin typeface="Arial"/>
                <a:cs typeface="Arial"/>
              </a:rPr>
              <a:t>component </a:t>
            </a:r>
            <a:r>
              <a:rPr sz="3000" spc="30" dirty="0">
                <a:latin typeface="Arial"/>
                <a:cs typeface="Arial"/>
              </a:rPr>
              <a:t>defines </a:t>
            </a:r>
            <a:r>
              <a:rPr sz="3000" spc="10" dirty="0">
                <a:latin typeface="Arial"/>
                <a:cs typeface="Arial"/>
              </a:rPr>
              <a:t>the </a:t>
            </a:r>
            <a:r>
              <a:rPr sz="3000" b="1" spc="10" dirty="0">
                <a:latin typeface="Arial"/>
                <a:cs typeface="Arial"/>
              </a:rPr>
              <a:t>shape </a:t>
            </a:r>
            <a:r>
              <a:rPr sz="3000" spc="10" dirty="0">
                <a:latin typeface="Arial"/>
                <a:cs typeface="Arial"/>
              </a:rPr>
              <a:t>of an </a:t>
            </a:r>
            <a:r>
              <a:rPr sz="3000" spc="65" dirty="0">
                <a:latin typeface="Arial"/>
                <a:cs typeface="Arial"/>
              </a:rPr>
              <a:t>object  </a:t>
            </a:r>
            <a:r>
              <a:rPr sz="3000" spc="30" dirty="0">
                <a:latin typeface="Arial"/>
                <a:cs typeface="Arial"/>
              </a:rPr>
              <a:t>involved </a:t>
            </a:r>
            <a:r>
              <a:rPr sz="3000" spc="5" dirty="0">
                <a:latin typeface="Arial"/>
                <a:cs typeface="Arial"/>
              </a:rPr>
              <a:t>in </a:t>
            </a:r>
            <a:r>
              <a:rPr sz="3000" b="1" spc="10" dirty="0">
                <a:latin typeface="Arial"/>
                <a:cs typeface="Arial"/>
              </a:rPr>
              <a:t>physics</a:t>
            </a:r>
            <a:r>
              <a:rPr sz="3000" b="1" spc="-65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collisions</a:t>
            </a:r>
            <a:r>
              <a:rPr sz="3000" spc="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86085"/>
            <a:ext cx="16954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345" dirty="0"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032250"/>
            <a:ext cx="584581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Visible </a:t>
            </a:r>
            <a:r>
              <a:rPr sz="3000" spc="10" dirty="0">
                <a:latin typeface="Arial"/>
                <a:cs typeface="Arial"/>
              </a:rPr>
              <a:t>only to the </a:t>
            </a:r>
            <a:r>
              <a:rPr sz="3000" spc="55" dirty="0">
                <a:latin typeface="Arial"/>
                <a:cs typeface="Arial"/>
              </a:rPr>
              <a:t>physics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engine.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000472"/>
            <a:ext cx="16954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345" dirty="0"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46650"/>
            <a:ext cx="840041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Shape often </a:t>
            </a:r>
            <a:r>
              <a:rPr sz="3000" spc="55" dirty="0">
                <a:latin typeface="Arial"/>
                <a:cs typeface="Arial"/>
              </a:rPr>
              <a:t>defined </a:t>
            </a:r>
            <a:r>
              <a:rPr sz="3000" spc="5" dirty="0">
                <a:latin typeface="Arial"/>
                <a:cs typeface="Arial"/>
              </a:rPr>
              <a:t>via </a:t>
            </a:r>
            <a:r>
              <a:rPr sz="3000" b="1" spc="10" dirty="0">
                <a:latin typeface="Arial"/>
                <a:cs typeface="Arial"/>
              </a:rPr>
              <a:t>primitive </a:t>
            </a:r>
            <a:r>
              <a:rPr sz="3000" spc="50" dirty="0">
                <a:latin typeface="Arial"/>
                <a:cs typeface="Arial"/>
              </a:rPr>
              <a:t>collider </a:t>
            </a:r>
            <a:r>
              <a:rPr sz="3000" spc="40" dirty="0">
                <a:latin typeface="Arial"/>
                <a:cs typeface="Arial"/>
              </a:rPr>
              <a:t>types  </a:t>
            </a:r>
            <a:r>
              <a:rPr sz="3000" spc="25" dirty="0">
                <a:latin typeface="Arial"/>
                <a:cs typeface="Arial"/>
              </a:rPr>
              <a:t>(rough </a:t>
            </a:r>
            <a:r>
              <a:rPr sz="3000" spc="30" dirty="0">
                <a:latin typeface="Arial"/>
                <a:cs typeface="Arial"/>
              </a:rPr>
              <a:t>approximation </a:t>
            </a:r>
            <a:r>
              <a:rPr sz="3000" spc="10" dirty="0">
                <a:latin typeface="Arial"/>
                <a:cs typeface="Arial"/>
              </a:rPr>
              <a:t>of the </a:t>
            </a:r>
            <a:r>
              <a:rPr sz="3000" spc="35" dirty="0">
                <a:latin typeface="Arial"/>
                <a:cs typeface="Arial"/>
              </a:rPr>
              <a:t>actual </a:t>
            </a:r>
            <a:r>
              <a:rPr sz="3000" spc="65" dirty="0">
                <a:latin typeface="Arial"/>
                <a:cs typeface="Arial"/>
              </a:rPr>
              <a:t>object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35" dirty="0">
                <a:latin typeface="Arial"/>
                <a:cs typeface="Arial"/>
              </a:rPr>
              <a:t>shape)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016485"/>
            <a:ext cx="169545" cy="92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345" dirty="0"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250" spc="345" dirty="0"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5962650"/>
            <a:ext cx="1005586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In 3D: </a:t>
            </a:r>
            <a:r>
              <a:rPr sz="3000" dirty="0">
                <a:latin typeface="Arial"/>
                <a:cs typeface="Arial"/>
              </a:rPr>
              <a:t>BoxCollider, </a:t>
            </a:r>
            <a:r>
              <a:rPr sz="3000" spc="-5" dirty="0">
                <a:latin typeface="Arial"/>
                <a:cs typeface="Arial"/>
              </a:rPr>
              <a:t>SphereCollider, </a:t>
            </a:r>
            <a:r>
              <a:rPr sz="3000" spc="10" dirty="0">
                <a:latin typeface="Arial"/>
                <a:cs typeface="Arial"/>
              </a:rPr>
              <a:t>CapsuleCollider,</a:t>
            </a:r>
            <a:r>
              <a:rPr sz="3000" spc="5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…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10" dirty="0">
                <a:latin typeface="Arial"/>
                <a:cs typeface="Arial"/>
              </a:rPr>
              <a:t>In 2D: </a:t>
            </a:r>
            <a:r>
              <a:rPr sz="3000" spc="20" dirty="0">
                <a:latin typeface="Arial"/>
                <a:cs typeface="Arial"/>
              </a:rPr>
              <a:t>BoxCollider</a:t>
            </a:r>
            <a:r>
              <a:rPr sz="3000" b="1" spc="20" dirty="0">
                <a:latin typeface="Arial"/>
                <a:cs typeface="Arial"/>
              </a:rPr>
              <a:t>2D</a:t>
            </a:r>
            <a:r>
              <a:rPr sz="3000" spc="20" dirty="0">
                <a:latin typeface="Arial"/>
                <a:cs typeface="Arial"/>
              </a:rPr>
              <a:t>, </a:t>
            </a:r>
            <a:r>
              <a:rPr sz="3000" spc="25" dirty="0">
                <a:latin typeface="Arial"/>
                <a:cs typeface="Arial"/>
              </a:rPr>
              <a:t>CircleColider</a:t>
            </a:r>
            <a:r>
              <a:rPr sz="3000" b="1" spc="25" dirty="0">
                <a:latin typeface="Arial"/>
                <a:cs typeface="Arial"/>
              </a:rPr>
              <a:t>2D</a:t>
            </a:r>
            <a:r>
              <a:rPr sz="3000" spc="25" dirty="0">
                <a:latin typeface="Arial"/>
                <a:cs typeface="Arial"/>
              </a:rPr>
              <a:t>, </a:t>
            </a:r>
            <a:r>
              <a:rPr sz="3000" dirty="0">
                <a:latin typeface="Arial"/>
                <a:cs typeface="Arial"/>
              </a:rPr>
              <a:t>PolygonCollider,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…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489673"/>
            <a:ext cx="16954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345" dirty="0"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435850"/>
            <a:ext cx="960818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b="1" spc="10" dirty="0">
                <a:latin typeface="Arial"/>
                <a:cs typeface="Arial"/>
              </a:rPr>
              <a:t>The simpler the shape the </a:t>
            </a:r>
            <a:r>
              <a:rPr sz="3000" b="1" spc="5" dirty="0">
                <a:latin typeface="Arial"/>
                <a:cs typeface="Arial"/>
              </a:rPr>
              <a:t>better</a:t>
            </a:r>
            <a:r>
              <a:rPr sz="3000" spc="5" dirty="0">
                <a:latin typeface="Arial"/>
                <a:cs typeface="Arial"/>
              </a:rPr>
              <a:t>. </a:t>
            </a:r>
            <a:r>
              <a:rPr sz="3000" spc="35" dirty="0">
                <a:latin typeface="Arial"/>
                <a:cs typeface="Arial"/>
              </a:rPr>
              <a:t>Complex </a:t>
            </a:r>
            <a:r>
              <a:rPr sz="3000" spc="40" dirty="0">
                <a:latin typeface="Arial"/>
                <a:cs typeface="Arial"/>
              </a:rPr>
              <a:t>shapes  </a:t>
            </a:r>
            <a:r>
              <a:rPr sz="3000" spc="45" dirty="0">
                <a:latin typeface="Arial"/>
                <a:cs typeface="Arial"/>
              </a:rPr>
              <a:t>decrease </a:t>
            </a:r>
            <a:r>
              <a:rPr sz="3000" spc="55" dirty="0">
                <a:latin typeface="Arial"/>
                <a:cs typeface="Arial"/>
              </a:rPr>
              <a:t>physics </a:t>
            </a:r>
            <a:r>
              <a:rPr sz="3000" spc="35" dirty="0">
                <a:latin typeface="Arial"/>
                <a:cs typeface="Arial"/>
              </a:rPr>
              <a:t>engine </a:t>
            </a:r>
            <a:r>
              <a:rPr sz="3000" spc="45" dirty="0">
                <a:latin typeface="Arial"/>
                <a:cs typeface="Arial"/>
              </a:rPr>
              <a:t>performance, </a:t>
            </a:r>
            <a:r>
              <a:rPr sz="3000" spc="95" dirty="0">
                <a:latin typeface="Arial"/>
                <a:cs typeface="Arial"/>
              </a:rPr>
              <a:t>by </a:t>
            </a:r>
            <a:r>
              <a:rPr sz="3000" spc="90" dirty="0">
                <a:latin typeface="Arial"/>
                <a:cs typeface="Arial"/>
              </a:rPr>
              <a:t>adding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more  </a:t>
            </a:r>
            <a:r>
              <a:rPr sz="3000" spc="35" dirty="0">
                <a:latin typeface="Arial"/>
                <a:cs typeface="Arial"/>
              </a:rPr>
              <a:t>geometry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35" dirty="0">
                <a:latin typeface="Arial"/>
                <a:cs typeface="Arial"/>
              </a:rPr>
              <a:t>calculations.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492" y="933450"/>
            <a:ext cx="10986135" cy="1161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50" spc="50" dirty="0"/>
              <a:t>Collider </a:t>
            </a:r>
            <a:r>
              <a:rPr sz="7350" dirty="0"/>
              <a:t>Setup</a:t>
            </a:r>
            <a:r>
              <a:rPr sz="7350" spc="-70" dirty="0"/>
              <a:t> </a:t>
            </a:r>
            <a:r>
              <a:rPr sz="7350" spc="-40" dirty="0"/>
              <a:t>Techniques</a:t>
            </a:r>
            <a:endParaRPr sz="7350"/>
          </a:p>
        </p:txBody>
      </p:sp>
      <p:sp>
        <p:nvSpPr>
          <p:cNvPr id="3" name="object 3"/>
          <p:cNvSpPr txBox="1"/>
          <p:nvPr/>
        </p:nvSpPr>
        <p:spPr>
          <a:xfrm>
            <a:off x="990600" y="3372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302000"/>
            <a:ext cx="4013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" dirty="0">
                <a:latin typeface="Arial"/>
                <a:cs typeface="Arial"/>
              </a:rPr>
              <a:t>Compound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Collider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52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381500"/>
            <a:ext cx="2870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Static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Collider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531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461000"/>
            <a:ext cx="60706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Rigidbody </a:t>
            </a:r>
            <a:r>
              <a:rPr sz="3600" spc="20" dirty="0">
                <a:latin typeface="Arial"/>
                <a:cs typeface="Arial"/>
              </a:rPr>
              <a:t>Collider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(Dynamic)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611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540500"/>
            <a:ext cx="82308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latin typeface="Arial"/>
                <a:cs typeface="Arial"/>
              </a:rPr>
              <a:t>Kinematic </a:t>
            </a:r>
            <a:r>
              <a:rPr sz="3600" spc="65" dirty="0">
                <a:latin typeface="Arial"/>
                <a:cs typeface="Arial"/>
              </a:rPr>
              <a:t>Rigidbody </a:t>
            </a:r>
            <a:r>
              <a:rPr sz="3600" spc="20" dirty="0">
                <a:latin typeface="Arial"/>
                <a:cs typeface="Arial"/>
              </a:rPr>
              <a:t>Collider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(Dynamic)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690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620000"/>
            <a:ext cx="1685289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35" dirty="0">
                <a:latin typeface="Arial"/>
                <a:cs typeface="Arial"/>
              </a:rPr>
              <a:t>T</a:t>
            </a:r>
            <a:r>
              <a:rPr sz="3600" spc="55" dirty="0">
                <a:latin typeface="Arial"/>
                <a:cs typeface="Arial"/>
              </a:rPr>
              <a:t>riggers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830">
              <a:lnSpc>
                <a:spcPct val="100000"/>
              </a:lnSpc>
            </a:pPr>
            <a:r>
              <a:rPr spc="105" dirty="0"/>
              <a:t>Compound</a:t>
            </a:r>
            <a:r>
              <a:rPr spc="-4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/>
          <p:nvPr/>
        </p:nvSpPr>
        <p:spPr>
          <a:xfrm>
            <a:off x="292100" y="3429000"/>
            <a:ext cx="124206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830">
              <a:lnSpc>
                <a:spcPct val="100000"/>
              </a:lnSpc>
            </a:pPr>
            <a:r>
              <a:rPr spc="105" dirty="0"/>
              <a:t>Compound</a:t>
            </a:r>
            <a:r>
              <a:rPr spc="-4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02348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973070"/>
            <a:ext cx="888365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15" dirty="0">
                <a:latin typeface="Arial"/>
                <a:cs typeface="Arial"/>
              </a:rPr>
              <a:t>Combination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20" dirty="0">
                <a:latin typeface="Arial"/>
                <a:cs typeface="Arial"/>
              </a:rPr>
              <a:t>primitive </a:t>
            </a:r>
            <a:r>
              <a:rPr sz="3600" spc="40" dirty="0">
                <a:latin typeface="Arial"/>
                <a:cs typeface="Arial"/>
              </a:rPr>
              <a:t>colliders </a:t>
            </a:r>
            <a:r>
              <a:rPr sz="3600" dirty="0">
                <a:latin typeface="Arial"/>
                <a:cs typeface="Arial"/>
              </a:rPr>
              <a:t>that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more  </a:t>
            </a:r>
            <a:r>
              <a:rPr sz="3600" spc="40" dirty="0">
                <a:latin typeface="Arial"/>
                <a:cs typeface="Arial"/>
              </a:rPr>
              <a:t>accurately </a:t>
            </a:r>
            <a:r>
              <a:rPr sz="3600" spc="30" dirty="0">
                <a:latin typeface="Arial"/>
                <a:cs typeface="Arial"/>
              </a:rPr>
              <a:t>define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20" dirty="0">
                <a:latin typeface="Arial"/>
                <a:cs typeface="Arial"/>
              </a:rPr>
              <a:t>collision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shape.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4908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598670"/>
            <a:ext cx="911352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0" dirty="0">
                <a:latin typeface="Arial"/>
                <a:cs typeface="Arial"/>
              </a:rPr>
              <a:t>This </a:t>
            </a:r>
            <a:r>
              <a:rPr sz="3600" spc="40" dirty="0">
                <a:latin typeface="Arial"/>
                <a:cs typeface="Arial"/>
              </a:rPr>
              <a:t>technique </a:t>
            </a:r>
            <a:r>
              <a:rPr sz="3600" dirty="0">
                <a:latin typeface="Arial"/>
                <a:cs typeface="Arial"/>
              </a:rPr>
              <a:t>often </a:t>
            </a:r>
            <a:r>
              <a:rPr sz="3600" spc="40" dirty="0">
                <a:latin typeface="Arial"/>
                <a:cs typeface="Arial"/>
              </a:rPr>
              <a:t>provides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95" dirty="0">
                <a:latin typeface="Arial"/>
                <a:cs typeface="Arial"/>
              </a:rPr>
              <a:t>good  </a:t>
            </a:r>
            <a:r>
              <a:rPr sz="3600" spc="25" dirty="0">
                <a:latin typeface="Arial"/>
                <a:cs typeface="Arial"/>
              </a:rPr>
              <a:t>approximation </a:t>
            </a:r>
            <a:r>
              <a:rPr sz="3600" dirty="0">
                <a:latin typeface="Arial"/>
                <a:cs typeface="Arial"/>
              </a:rPr>
              <a:t>of the </a:t>
            </a:r>
            <a:r>
              <a:rPr sz="3600" spc="25" dirty="0">
                <a:latin typeface="Arial"/>
                <a:cs typeface="Arial"/>
              </a:rPr>
              <a:t>visible </a:t>
            </a:r>
            <a:r>
              <a:rPr sz="3600" spc="-5" dirty="0">
                <a:latin typeface="Arial"/>
                <a:cs typeface="Arial"/>
              </a:rPr>
              <a:t>3D mesh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shape.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27468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203950"/>
            <a:ext cx="906335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55" dirty="0">
                <a:latin typeface="Arial"/>
                <a:cs typeface="Arial"/>
              </a:rPr>
              <a:t>defined </a:t>
            </a:r>
            <a:r>
              <a:rPr sz="3600" spc="15" dirty="0">
                <a:latin typeface="Arial"/>
                <a:cs typeface="Arial"/>
              </a:rPr>
              <a:t>through </a:t>
            </a:r>
            <a:r>
              <a:rPr sz="3600" spc="75" dirty="0">
                <a:latin typeface="Arial"/>
                <a:cs typeface="Arial"/>
              </a:rPr>
              <a:t>child </a:t>
            </a:r>
            <a:r>
              <a:rPr sz="3600" spc="45" dirty="0">
                <a:latin typeface="Arial"/>
                <a:cs typeface="Arial"/>
              </a:rPr>
              <a:t>game</a:t>
            </a:r>
            <a:r>
              <a:rPr sz="3600" spc="-204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objects.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94778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897369"/>
            <a:ext cx="973137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E.g. </a:t>
            </a:r>
            <a:r>
              <a:rPr sz="3600" spc="25" dirty="0">
                <a:latin typeface="Arial"/>
                <a:cs typeface="Arial"/>
              </a:rPr>
              <a:t>Instead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35" dirty="0">
                <a:latin typeface="Arial"/>
                <a:cs typeface="Arial"/>
              </a:rPr>
              <a:t>using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65" dirty="0">
                <a:latin typeface="Arial"/>
                <a:cs typeface="Arial"/>
              </a:rPr>
              <a:t>box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30" dirty="0">
                <a:latin typeface="Arial"/>
                <a:cs typeface="Arial"/>
              </a:rPr>
              <a:t>define </a:t>
            </a:r>
            <a:r>
              <a:rPr sz="3600" spc="-5" dirty="0">
                <a:latin typeface="Arial"/>
                <a:cs typeface="Arial"/>
              </a:rPr>
              <a:t>a  </a:t>
            </a:r>
            <a:r>
              <a:rPr sz="3600" spc="10" dirty="0">
                <a:latin typeface="Arial"/>
                <a:cs typeface="Arial"/>
              </a:rPr>
              <a:t>character’s </a:t>
            </a:r>
            <a:r>
              <a:rPr sz="3600" spc="5" dirty="0">
                <a:latin typeface="Arial"/>
                <a:cs typeface="Arial"/>
              </a:rPr>
              <a:t>collider, </a:t>
            </a:r>
            <a:r>
              <a:rPr sz="3600" spc="-5" dirty="0">
                <a:latin typeface="Arial"/>
                <a:cs typeface="Arial"/>
              </a:rPr>
              <a:t>smaller </a:t>
            </a:r>
            <a:r>
              <a:rPr sz="3600" spc="40" dirty="0">
                <a:latin typeface="Arial"/>
                <a:cs typeface="Arial"/>
              </a:rPr>
              <a:t>colliders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set  </a:t>
            </a:r>
            <a:r>
              <a:rPr sz="3600" spc="95" dirty="0">
                <a:latin typeface="Arial"/>
                <a:cs typeface="Arial"/>
              </a:rPr>
              <a:t>up </a:t>
            </a:r>
            <a:r>
              <a:rPr sz="3600" dirty="0">
                <a:latin typeface="Arial"/>
                <a:cs typeface="Arial"/>
              </a:rPr>
              <a:t>for the </a:t>
            </a:r>
            <a:r>
              <a:rPr sz="3600" spc="10" dirty="0">
                <a:latin typeface="Arial"/>
                <a:cs typeface="Arial"/>
              </a:rPr>
              <a:t>arms, </a:t>
            </a:r>
            <a:r>
              <a:rPr sz="3600" spc="35" dirty="0">
                <a:latin typeface="Arial"/>
                <a:cs typeface="Arial"/>
              </a:rPr>
              <a:t>legs, </a:t>
            </a:r>
            <a:r>
              <a:rPr sz="3600" dirty="0">
                <a:latin typeface="Arial"/>
                <a:cs typeface="Arial"/>
              </a:rPr>
              <a:t>torso </a:t>
            </a:r>
            <a:r>
              <a:rPr sz="3600" spc="65" dirty="0">
                <a:latin typeface="Arial"/>
                <a:cs typeface="Arial"/>
              </a:rPr>
              <a:t>and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head.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2830">
              <a:lnSpc>
                <a:spcPct val="100000"/>
              </a:lnSpc>
            </a:pPr>
            <a:r>
              <a:rPr dirty="0"/>
              <a:t>Static</a:t>
            </a:r>
            <a:r>
              <a:rPr spc="-70" dirty="0"/>
              <a:t> </a:t>
            </a:r>
            <a:r>
              <a:rPr spc="50" dirty="0"/>
              <a:t>Collider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26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576320"/>
            <a:ext cx="1024064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Game </a:t>
            </a:r>
            <a:r>
              <a:rPr sz="3600" spc="55" dirty="0">
                <a:latin typeface="Arial"/>
                <a:cs typeface="Arial"/>
              </a:rPr>
              <a:t>objects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b="1" spc="-5" dirty="0">
                <a:latin typeface="Arial"/>
                <a:cs typeface="Arial"/>
              </a:rPr>
              <a:t>do not have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65" dirty="0">
                <a:latin typeface="Arial"/>
                <a:cs typeface="Arial"/>
              </a:rPr>
              <a:t>Rigidbody </a:t>
            </a:r>
            <a:r>
              <a:rPr sz="3600" spc="-5" dirty="0">
                <a:latin typeface="Arial"/>
                <a:cs typeface="Arial"/>
              </a:rPr>
              <a:t>or  </a:t>
            </a:r>
            <a:r>
              <a:rPr sz="3600" spc="50" dirty="0">
                <a:latin typeface="Arial"/>
                <a:cs typeface="Arial"/>
              </a:rPr>
              <a:t>Rigidbody2D </a:t>
            </a:r>
            <a:r>
              <a:rPr sz="3600" spc="40" dirty="0">
                <a:latin typeface="Arial"/>
                <a:cs typeface="Arial"/>
              </a:rPr>
              <a:t>component attached, </a:t>
            </a:r>
            <a:r>
              <a:rPr sz="3600" spc="65" dirty="0">
                <a:latin typeface="Arial"/>
                <a:cs typeface="Arial"/>
              </a:rPr>
              <a:t>but </a:t>
            </a:r>
            <a:r>
              <a:rPr sz="3600" b="1" spc="-5" dirty="0">
                <a:latin typeface="Arial"/>
                <a:cs typeface="Arial"/>
              </a:rPr>
              <a:t>do have</a:t>
            </a:r>
            <a:r>
              <a:rPr sz="3600" b="1" spc="-16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  </a:t>
            </a:r>
            <a:r>
              <a:rPr sz="3600" spc="20" dirty="0">
                <a:latin typeface="Arial"/>
                <a:cs typeface="Arial"/>
              </a:rPr>
              <a:t>Collider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attached.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7984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748020"/>
            <a:ext cx="1001268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45" dirty="0">
                <a:latin typeface="Arial"/>
                <a:cs typeface="Arial"/>
              </a:rPr>
              <a:t>Intended </a:t>
            </a:r>
            <a:r>
              <a:rPr sz="3600" dirty="0">
                <a:latin typeface="Arial"/>
                <a:cs typeface="Arial"/>
              </a:rPr>
              <a:t>for </a:t>
            </a:r>
            <a:r>
              <a:rPr sz="3600" b="1" spc="-5" dirty="0">
                <a:latin typeface="Arial"/>
                <a:cs typeface="Arial"/>
              </a:rPr>
              <a:t>stationary level objects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95" dirty="0">
                <a:latin typeface="Arial"/>
                <a:cs typeface="Arial"/>
              </a:rPr>
              <a:t>do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not  move, </a:t>
            </a:r>
            <a:r>
              <a:rPr sz="3600" spc="-5" dirty="0">
                <a:latin typeface="Arial"/>
                <a:cs typeface="Arial"/>
              </a:rPr>
              <a:t>or move </a:t>
            </a:r>
            <a:r>
              <a:rPr sz="3600" spc="10" dirty="0">
                <a:latin typeface="Arial"/>
                <a:cs typeface="Arial"/>
              </a:rPr>
              <a:t>very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little.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74240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7353300"/>
            <a:ext cx="577532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Example: </a:t>
            </a:r>
            <a:r>
              <a:rPr sz="3600" spc="-85" dirty="0">
                <a:latin typeface="Arial"/>
                <a:cs typeface="Arial"/>
              </a:rPr>
              <a:t>Wall </a:t>
            </a:r>
            <a:r>
              <a:rPr sz="3600" spc="75" dirty="0">
                <a:latin typeface="Arial"/>
                <a:cs typeface="Arial"/>
              </a:rPr>
              <a:t>block</a:t>
            </a:r>
            <a:r>
              <a:rPr sz="3600" spc="9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sprites.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729807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5100" y="520700"/>
            <a:ext cx="9459595" cy="319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9435" marR="828040" indent="-1588770">
              <a:lnSpc>
                <a:spcPts val="8000"/>
              </a:lnSpc>
            </a:pPr>
            <a:r>
              <a:rPr sz="6700" spc="130" dirty="0"/>
              <a:t>Rigidbody</a:t>
            </a:r>
            <a:r>
              <a:rPr sz="6700" spc="-50" dirty="0"/>
              <a:t> </a:t>
            </a:r>
            <a:r>
              <a:rPr sz="6700" spc="50" dirty="0"/>
              <a:t>Collider  (Dynamic)</a:t>
            </a:r>
            <a:endParaRPr sz="6700"/>
          </a:p>
          <a:p>
            <a:pPr marL="12700" marR="5080">
              <a:lnSpc>
                <a:spcPct val="102000"/>
              </a:lnSpc>
              <a:spcBef>
                <a:spcPts val="770"/>
              </a:spcBef>
            </a:pPr>
            <a:r>
              <a:rPr sz="3350" spc="20" dirty="0"/>
              <a:t>Game </a:t>
            </a:r>
            <a:r>
              <a:rPr sz="3350" spc="75" dirty="0"/>
              <a:t>object </a:t>
            </a:r>
            <a:r>
              <a:rPr sz="3350" spc="10" dirty="0"/>
              <a:t>that </a:t>
            </a:r>
            <a:r>
              <a:rPr sz="3350" spc="35" dirty="0"/>
              <a:t>contains </a:t>
            </a:r>
            <a:r>
              <a:rPr sz="3350" b="1" spc="15" dirty="0">
                <a:latin typeface="Arial"/>
                <a:cs typeface="Arial"/>
              </a:rPr>
              <a:t>both </a:t>
            </a:r>
            <a:r>
              <a:rPr sz="3350" spc="15" dirty="0"/>
              <a:t>a </a:t>
            </a:r>
            <a:r>
              <a:rPr sz="3350" spc="75" dirty="0"/>
              <a:t>Rigidbody</a:t>
            </a:r>
            <a:r>
              <a:rPr sz="3350" spc="-90" dirty="0"/>
              <a:t> </a:t>
            </a:r>
            <a:r>
              <a:rPr sz="3350" spc="80" dirty="0"/>
              <a:t>and  </a:t>
            </a:r>
            <a:r>
              <a:rPr sz="3350" spc="35" dirty="0"/>
              <a:t>Collider</a:t>
            </a:r>
            <a:r>
              <a:rPr sz="3350" spc="-55" dirty="0"/>
              <a:t> </a:t>
            </a:r>
            <a:r>
              <a:rPr sz="3350" spc="50" dirty="0"/>
              <a:t>components.</a:t>
            </a:r>
            <a:endParaRPr sz="3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279201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199839"/>
            <a:ext cx="10311765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3350" b="1" spc="15" dirty="0">
                <a:latin typeface="Arial"/>
                <a:cs typeface="Arial"/>
              </a:rPr>
              <a:t>Completely affected by the physics engine </a:t>
            </a:r>
            <a:r>
              <a:rPr sz="3350" spc="30" dirty="0">
                <a:latin typeface="Arial"/>
                <a:cs typeface="Arial"/>
              </a:rPr>
              <a:t>through  </a:t>
            </a:r>
            <a:r>
              <a:rPr sz="3350" spc="35" dirty="0">
                <a:latin typeface="Arial"/>
                <a:cs typeface="Arial"/>
              </a:rPr>
              <a:t>forces </a:t>
            </a:r>
            <a:r>
              <a:rPr sz="3350" spc="80" dirty="0">
                <a:latin typeface="Arial"/>
                <a:cs typeface="Arial"/>
              </a:rPr>
              <a:t>and</a:t>
            </a:r>
            <a:r>
              <a:rPr sz="3350" spc="-105" dirty="0">
                <a:latin typeface="Arial"/>
                <a:cs typeface="Arial"/>
              </a:rPr>
              <a:t> </a:t>
            </a:r>
            <a:r>
              <a:rPr sz="3350" spc="30" dirty="0">
                <a:latin typeface="Arial"/>
                <a:cs typeface="Arial"/>
              </a:rPr>
              <a:t>collisions.</a:t>
            </a:r>
            <a:endParaRPr sz="3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815914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736539"/>
            <a:ext cx="10225405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3350" spc="20" dirty="0">
                <a:latin typeface="Arial"/>
                <a:cs typeface="Arial"/>
              </a:rPr>
              <a:t>Can </a:t>
            </a:r>
            <a:r>
              <a:rPr sz="3350" spc="65" dirty="0">
                <a:latin typeface="Arial"/>
                <a:cs typeface="Arial"/>
              </a:rPr>
              <a:t>collide </a:t>
            </a:r>
            <a:r>
              <a:rPr sz="3350" spc="10" dirty="0">
                <a:latin typeface="Arial"/>
                <a:cs typeface="Arial"/>
              </a:rPr>
              <a:t>with </a:t>
            </a:r>
            <a:r>
              <a:rPr sz="3350" spc="15" dirty="0">
                <a:latin typeface="Arial"/>
                <a:cs typeface="Arial"/>
              </a:rPr>
              <a:t>another </a:t>
            </a:r>
            <a:r>
              <a:rPr sz="3350" spc="60" dirty="0">
                <a:latin typeface="Arial"/>
                <a:cs typeface="Arial"/>
              </a:rPr>
              <a:t>collider </a:t>
            </a:r>
            <a:r>
              <a:rPr sz="3350" spc="10" dirty="0">
                <a:latin typeface="Arial"/>
                <a:cs typeface="Arial"/>
              </a:rPr>
              <a:t>that </a:t>
            </a:r>
            <a:r>
              <a:rPr sz="3350" spc="60" dirty="0">
                <a:latin typeface="Arial"/>
                <a:cs typeface="Arial"/>
              </a:rPr>
              <a:t>does </a:t>
            </a:r>
            <a:r>
              <a:rPr sz="3350" spc="15" dirty="0">
                <a:latin typeface="Arial"/>
                <a:cs typeface="Arial"/>
              </a:rPr>
              <a:t>not have</a:t>
            </a:r>
            <a:r>
              <a:rPr sz="3350" spc="-175" dirty="0">
                <a:latin typeface="Arial"/>
                <a:cs typeface="Arial"/>
              </a:rPr>
              <a:t> </a:t>
            </a:r>
            <a:r>
              <a:rPr sz="3350" spc="15" dirty="0">
                <a:latin typeface="Arial"/>
                <a:cs typeface="Arial"/>
              </a:rPr>
              <a:t>a  </a:t>
            </a:r>
            <a:r>
              <a:rPr sz="3350" spc="95" dirty="0">
                <a:latin typeface="Arial"/>
                <a:cs typeface="Arial"/>
              </a:rPr>
              <a:t>rigidbody</a:t>
            </a:r>
            <a:r>
              <a:rPr sz="3350" spc="-70" dirty="0">
                <a:latin typeface="Arial"/>
                <a:cs typeface="Arial"/>
              </a:rPr>
              <a:t> </a:t>
            </a:r>
            <a:r>
              <a:rPr sz="3350" spc="55" dirty="0">
                <a:latin typeface="Arial"/>
                <a:cs typeface="Arial"/>
              </a:rPr>
              <a:t>component.</a:t>
            </a:r>
            <a:endParaRPr sz="3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7365301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296150"/>
            <a:ext cx="695134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65" dirty="0">
                <a:latin typeface="Arial"/>
                <a:cs typeface="Arial"/>
              </a:rPr>
              <a:t>Used </a:t>
            </a:r>
            <a:r>
              <a:rPr sz="3350" spc="10" dirty="0">
                <a:latin typeface="Arial"/>
                <a:cs typeface="Arial"/>
              </a:rPr>
              <a:t>for </a:t>
            </a:r>
            <a:r>
              <a:rPr sz="3350" b="1" spc="15" dirty="0">
                <a:latin typeface="Arial"/>
                <a:cs typeface="Arial"/>
              </a:rPr>
              <a:t>dynamic, moving</a:t>
            </a:r>
            <a:r>
              <a:rPr sz="3350" b="1" spc="-95" dirty="0">
                <a:latin typeface="Arial"/>
                <a:cs typeface="Arial"/>
              </a:rPr>
              <a:t> </a:t>
            </a:r>
            <a:r>
              <a:rPr sz="3350" spc="60" dirty="0">
                <a:latin typeface="Arial"/>
                <a:cs typeface="Arial"/>
              </a:rPr>
              <a:t>objects.</a:t>
            </a:r>
            <a:endParaRPr sz="3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8381313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8312150"/>
            <a:ext cx="677672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5" dirty="0">
                <a:latin typeface="Arial"/>
                <a:cs typeface="Arial"/>
              </a:rPr>
              <a:t>Example: </a:t>
            </a:r>
            <a:r>
              <a:rPr sz="3350" spc="-20" dirty="0">
                <a:latin typeface="Arial"/>
                <a:cs typeface="Arial"/>
              </a:rPr>
              <a:t>Player </a:t>
            </a:r>
            <a:r>
              <a:rPr sz="3350" spc="65" dirty="0">
                <a:latin typeface="Arial"/>
                <a:cs typeface="Arial"/>
              </a:rPr>
              <a:t>object,</a:t>
            </a:r>
            <a:r>
              <a:rPr sz="3350" spc="45" dirty="0">
                <a:latin typeface="Arial"/>
                <a:cs typeface="Arial"/>
              </a:rPr>
              <a:t> </a:t>
            </a:r>
            <a:r>
              <a:rPr sz="3350" spc="35" dirty="0">
                <a:latin typeface="Arial"/>
                <a:cs typeface="Arial"/>
              </a:rPr>
              <a:t>projectiles.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160" y="520700"/>
            <a:ext cx="7851140" cy="203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54935">
              <a:lnSpc>
                <a:spcPts val="8000"/>
              </a:lnSpc>
            </a:pPr>
            <a:r>
              <a:rPr sz="6700" spc="-114" dirty="0"/>
              <a:t>Today:  </a:t>
            </a:r>
            <a:r>
              <a:rPr sz="6700" spc="5" dirty="0"/>
              <a:t>Collisions </a:t>
            </a:r>
            <a:r>
              <a:rPr sz="6700" spc="130" dirty="0"/>
              <a:t>and</a:t>
            </a:r>
            <a:r>
              <a:rPr sz="6700" spc="-45" dirty="0"/>
              <a:t> </a:t>
            </a:r>
            <a:r>
              <a:rPr sz="6700" spc="80" dirty="0"/>
              <a:t>Audio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990600" y="4452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381500"/>
            <a:ext cx="650430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Collisions in 2D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spc="-5" dirty="0">
                <a:latin typeface="Arial"/>
                <a:cs typeface="Arial"/>
              </a:rPr>
              <a:t>3D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Physics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31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61000"/>
            <a:ext cx="795337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" dirty="0">
                <a:latin typeface="Arial"/>
                <a:cs typeface="Arial"/>
              </a:rPr>
              <a:t>AudioListener, </a:t>
            </a:r>
            <a:r>
              <a:rPr sz="3600" spc="10" dirty="0">
                <a:latin typeface="Arial"/>
                <a:cs typeface="Arial"/>
              </a:rPr>
              <a:t>AudioSource,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AudioClip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11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40500"/>
            <a:ext cx="7876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85" dirty="0">
                <a:latin typeface="Arial"/>
                <a:cs typeface="Arial"/>
              </a:rPr>
              <a:t>Debugging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spc="15" dirty="0">
                <a:latin typeface="Arial"/>
                <a:cs typeface="Arial"/>
              </a:rPr>
              <a:t>MonoDevelop </a:t>
            </a:r>
            <a:r>
              <a:rPr sz="3600" spc="65" dirty="0">
                <a:latin typeface="Arial"/>
                <a:cs typeface="Arial"/>
              </a:rPr>
              <a:t>and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Unity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750" y="496658"/>
            <a:ext cx="10903585" cy="204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3775" marR="5080" indent="-3521710">
              <a:lnSpc>
                <a:spcPct val="100499"/>
              </a:lnSpc>
            </a:pPr>
            <a:r>
              <a:rPr sz="6550" spc="45" dirty="0"/>
              <a:t>Kinematic </a:t>
            </a:r>
            <a:r>
              <a:rPr sz="6550" spc="120" dirty="0"/>
              <a:t>Rigidbody</a:t>
            </a:r>
            <a:r>
              <a:rPr sz="6550" spc="-80" dirty="0"/>
              <a:t> </a:t>
            </a:r>
            <a:r>
              <a:rPr sz="6550" spc="45" dirty="0"/>
              <a:t>Collider  (Dynamic)</a:t>
            </a:r>
            <a:endParaRPr sz="6550"/>
          </a:p>
        </p:txBody>
      </p:sp>
      <p:sp>
        <p:nvSpPr>
          <p:cNvPr id="3" name="object 3"/>
          <p:cNvSpPr txBox="1"/>
          <p:nvPr/>
        </p:nvSpPr>
        <p:spPr>
          <a:xfrm>
            <a:off x="990600" y="3626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576320"/>
            <a:ext cx="102019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5" dirty="0">
                <a:latin typeface="Arial"/>
                <a:cs typeface="Arial"/>
              </a:rPr>
              <a:t>Same </a:t>
            </a:r>
            <a:r>
              <a:rPr sz="3600" spc="-5" dirty="0">
                <a:latin typeface="Arial"/>
                <a:cs typeface="Arial"/>
              </a:rPr>
              <a:t>as a </a:t>
            </a:r>
            <a:r>
              <a:rPr sz="3600" spc="65" dirty="0">
                <a:latin typeface="Arial"/>
                <a:cs typeface="Arial"/>
              </a:rPr>
              <a:t>Rigidbody </a:t>
            </a:r>
            <a:r>
              <a:rPr sz="3600" spc="20" dirty="0">
                <a:latin typeface="Arial"/>
                <a:cs typeface="Arial"/>
              </a:rPr>
              <a:t>Collider </a:t>
            </a:r>
            <a:r>
              <a:rPr sz="3600" spc="30" dirty="0">
                <a:latin typeface="Arial"/>
                <a:cs typeface="Arial"/>
              </a:rPr>
              <a:t>setup, </a:t>
            </a:r>
            <a:r>
              <a:rPr sz="3600" spc="65" dirty="0">
                <a:latin typeface="Arial"/>
                <a:cs typeface="Arial"/>
              </a:rPr>
              <a:t>except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85" dirty="0">
                <a:latin typeface="Arial"/>
                <a:cs typeface="Arial"/>
              </a:rPr>
              <a:t>rigidbody </a:t>
            </a:r>
            <a:r>
              <a:rPr sz="3600" spc="40" dirty="0">
                <a:latin typeface="Arial"/>
                <a:cs typeface="Arial"/>
              </a:rPr>
              <a:t>component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set to </a:t>
            </a:r>
            <a:r>
              <a:rPr sz="3600" b="1" spc="-5" dirty="0">
                <a:latin typeface="Arial"/>
                <a:cs typeface="Arial"/>
              </a:rPr>
              <a:t>IsKinematic </a:t>
            </a:r>
            <a:r>
              <a:rPr sz="3600" b="1" dirty="0">
                <a:latin typeface="Arial"/>
                <a:cs typeface="Arial"/>
              </a:rPr>
              <a:t>=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true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2326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181600"/>
            <a:ext cx="947737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Not </a:t>
            </a:r>
            <a:r>
              <a:rPr sz="3600" b="1" dirty="0">
                <a:latin typeface="Arial"/>
                <a:cs typeface="Arial"/>
              </a:rPr>
              <a:t>affected </a:t>
            </a:r>
            <a:r>
              <a:rPr sz="3600" b="1" spc="-5" dirty="0">
                <a:latin typeface="Arial"/>
                <a:cs typeface="Arial"/>
              </a:rPr>
              <a:t>by physics forces or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collisions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3318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261100"/>
            <a:ext cx="1024001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Move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45" dirty="0">
                <a:latin typeface="Arial"/>
                <a:cs typeface="Arial"/>
              </a:rPr>
              <a:t>game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95" dirty="0">
                <a:latin typeface="Arial"/>
                <a:cs typeface="Arial"/>
              </a:rPr>
              <a:t>by </a:t>
            </a:r>
            <a:r>
              <a:rPr sz="3600" spc="70" dirty="0">
                <a:latin typeface="Arial"/>
                <a:cs typeface="Arial"/>
              </a:rPr>
              <a:t>changing </a:t>
            </a:r>
            <a:r>
              <a:rPr sz="3600" dirty="0">
                <a:latin typeface="Arial"/>
                <a:cs typeface="Arial"/>
              </a:rPr>
              <a:t>its</a:t>
            </a:r>
            <a:r>
              <a:rPr sz="3600" spc="-27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Transform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4113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340600"/>
            <a:ext cx="7706359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Example: </a:t>
            </a:r>
            <a:r>
              <a:rPr sz="3600" spc="30" dirty="0">
                <a:latin typeface="Arial"/>
                <a:cs typeface="Arial"/>
              </a:rPr>
              <a:t>moving </a:t>
            </a:r>
            <a:r>
              <a:rPr sz="3600" spc="25" dirty="0">
                <a:latin typeface="Arial"/>
                <a:cs typeface="Arial"/>
              </a:rPr>
              <a:t>platforms,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elevators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9820">
              <a:lnSpc>
                <a:spcPct val="100000"/>
              </a:lnSpc>
            </a:pPr>
            <a:r>
              <a:rPr spc="-1180" dirty="0"/>
              <a:t>T</a:t>
            </a:r>
            <a:r>
              <a:rPr spc="125" dirty="0"/>
              <a:t>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21092"/>
            <a:ext cx="17145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4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60650"/>
            <a:ext cx="728218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45" dirty="0">
                <a:latin typeface="Arial"/>
                <a:cs typeface="Arial"/>
              </a:rPr>
              <a:t>Used </a:t>
            </a:r>
            <a:r>
              <a:rPr sz="3050" dirty="0">
                <a:latin typeface="Arial"/>
                <a:cs typeface="Arial"/>
              </a:rPr>
              <a:t>for </a:t>
            </a:r>
            <a:r>
              <a:rPr sz="3050" spc="60" dirty="0">
                <a:latin typeface="Arial"/>
                <a:cs typeface="Arial"/>
              </a:rPr>
              <a:t>detecting </a:t>
            </a:r>
            <a:r>
              <a:rPr sz="3050" b="1" dirty="0">
                <a:latin typeface="Arial"/>
                <a:cs typeface="Arial"/>
              </a:rPr>
              <a:t>collider</a:t>
            </a:r>
            <a:r>
              <a:rPr sz="3050" b="1" spc="-11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intersections</a:t>
            </a:r>
            <a:endParaRPr sz="3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648189"/>
            <a:ext cx="17145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4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587750"/>
            <a:ext cx="954976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-20" dirty="0">
                <a:latin typeface="Arial"/>
                <a:cs typeface="Arial"/>
              </a:rPr>
              <a:t>IsTrigger </a:t>
            </a:r>
            <a:r>
              <a:rPr sz="3050" spc="45" dirty="0">
                <a:latin typeface="Arial"/>
                <a:cs typeface="Arial"/>
              </a:rPr>
              <a:t>property </a:t>
            </a:r>
            <a:r>
              <a:rPr sz="3050" dirty="0">
                <a:latin typeface="Arial"/>
                <a:cs typeface="Arial"/>
              </a:rPr>
              <a:t>set to </a:t>
            </a:r>
            <a:r>
              <a:rPr sz="3050" b="1" dirty="0">
                <a:latin typeface="Arial"/>
                <a:cs typeface="Arial"/>
              </a:rPr>
              <a:t>true </a:t>
            </a:r>
            <a:r>
              <a:rPr sz="3050" dirty="0">
                <a:latin typeface="Arial"/>
                <a:cs typeface="Arial"/>
              </a:rPr>
              <a:t>for </a:t>
            </a:r>
            <a:r>
              <a:rPr sz="3050" spc="5" dirty="0">
                <a:latin typeface="Arial"/>
                <a:cs typeface="Arial"/>
              </a:rPr>
              <a:t>a </a:t>
            </a:r>
            <a:r>
              <a:rPr sz="3050" spc="20" dirty="0">
                <a:latin typeface="Arial"/>
                <a:cs typeface="Arial"/>
              </a:rPr>
              <a:t>Collider</a:t>
            </a:r>
            <a:r>
              <a:rPr sz="3050" spc="30" dirty="0">
                <a:latin typeface="Arial"/>
                <a:cs typeface="Arial"/>
              </a:rPr>
              <a:t> </a:t>
            </a:r>
            <a:r>
              <a:rPr sz="3050" spc="40" dirty="0">
                <a:latin typeface="Arial"/>
                <a:cs typeface="Arial"/>
              </a:rPr>
              <a:t>component</a:t>
            </a:r>
            <a:endParaRPr sz="3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562589"/>
            <a:ext cx="17145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4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502150"/>
            <a:ext cx="292608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latin typeface="Arial"/>
                <a:cs typeface="Arial"/>
              </a:rPr>
              <a:t>Trigger</a:t>
            </a:r>
            <a:r>
              <a:rPr sz="3050" spc="-55" dirty="0">
                <a:latin typeface="Arial"/>
                <a:cs typeface="Arial"/>
              </a:rPr>
              <a:t> </a:t>
            </a:r>
            <a:r>
              <a:rPr sz="3050" spc="35" dirty="0">
                <a:latin typeface="Arial"/>
                <a:cs typeface="Arial"/>
              </a:rPr>
              <a:t>colliders:</a:t>
            </a:r>
            <a:endParaRPr sz="3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5095989"/>
            <a:ext cx="171450" cy="89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4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300" spc="34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5035550"/>
            <a:ext cx="1013206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latin typeface="Arial"/>
                <a:cs typeface="Arial"/>
              </a:rPr>
              <a:t>are </a:t>
            </a:r>
            <a:r>
              <a:rPr sz="3050" b="1" dirty="0">
                <a:latin typeface="Arial"/>
                <a:cs typeface="Arial"/>
              </a:rPr>
              <a:t>ignored by the physics engine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3050" b="1" dirty="0">
                <a:latin typeface="Arial"/>
                <a:cs typeface="Arial"/>
              </a:rPr>
              <a:t>report no collisions </a:t>
            </a:r>
            <a:r>
              <a:rPr sz="3050" spc="60" dirty="0">
                <a:latin typeface="Arial"/>
                <a:cs typeface="Arial"/>
              </a:rPr>
              <a:t>and </a:t>
            </a:r>
            <a:r>
              <a:rPr sz="3050" b="1" spc="5" dirty="0">
                <a:latin typeface="Arial"/>
                <a:cs typeface="Arial"/>
              </a:rPr>
              <a:t>can </a:t>
            </a:r>
            <a:r>
              <a:rPr sz="3050" b="1" dirty="0">
                <a:latin typeface="Arial"/>
                <a:cs typeface="Arial"/>
              </a:rPr>
              <a:t>pass through </a:t>
            </a:r>
            <a:r>
              <a:rPr sz="3050" dirty="0">
                <a:latin typeface="Arial"/>
                <a:cs typeface="Arial"/>
              </a:rPr>
              <a:t>other</a:t>
            </a:r>
            <a:r>
              <a:rPr sz="3050" spc="-30" dirty="0">
                <a:latin typeface="Arial"/>
                <a:cs typeface="Arial"/>
              </a:rPr>
              <a:t> </a:t>
            </a:r>
            <a:r>
              <a:rPr sz="3050" spc="50" dirty="0">
                <a:latin typeface="Arial"/>
                <a:cs typeface="Arial"/>
              </a:rPr>
              <a:t>objects</a:t>
            </a:r>
            <a:endParaRPr sz="3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543789"/>
            <a:ext cx="17145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4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6478237"/>
            <a:ext cx="10485120" cy="143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99"/>
              </a:lnSpc>
            </a:pPr>
            <a:r>
              <a:rPr sz="3050" spc="-15" dirty="0">
                <a:latin typeface="Arial"/>
                <a:cs typeface="Arial"/>
              </a:rPr>
              <a:t>Triggers </a:t>
            </a:r>
            <a:r>
              <a:rPr sz="3050" b="1" dirty="0">
                <a:latin typeface="Arial"/>
                <a:cs typeface="Arial"/>
              </a:rPr>
              <a:t>do </a:t>
            </a:r>
            <a:r>
              <a:rPr sz="3050" spc="30" dirty="0">
                <a:latin typeface="Arial"/>
                <a:cs typeface="Arial"/>
              </a:rPr>
              <a:t>report </a:t>
            </a:r>
            <a:r>
              <a:rPr sz="3050" spc="5" dirty="0">
                <a:latin typeface="Arial"/>
                <a:cs typeface="Arial"/>
              </a:rPr>
              <a:t>when </a:t>
            </a:r>
            <a:r>
              <a:rPr sz="3050" dirty="0">
                <a:latin typeface="Arial"/>
                <a:cs typeface="Arial"/>
              </a:rPr>
              <a:t>they </a:t>
            </a:r>
            <a:r>
              <a:rPr sz="3050" spc="-15" dirty="0">
                <a:latin typeface="Arial"/>
                <a:cs typeface="Arial"/>
              </a:rPr>
              <a:t>are </a:t>
            </a:r>
            <a:r>
              <a:rPr sz="3050" u="heavy" spc="35" dirty="0">
                <a:latin typeface="Arial"/>
                <a:cs typeface="Arial"/>
              </a:rPr>
              <a:t>intersected </a:t>
            </a:r>
            <a:r>
              <a:rPr sz="3050" spc="85" dirty="0">
                <a:latin typeface="Arial"/>
                <a:cs typeface="Arial"/>
              </a:rPr>
              <a:t>by </a:t>
            </a:r>
            <a:r>
              <a:rPr sz="3050" dirty="0">
                <a:latin typeface="Arial"/>
                <a:cs typeface="Arial"/>
              </a:rPr>
              <a:t>another  </a:t>
            </a:r>
            <a:r>
              <a:rPr sz="3050" spc="5" dirty="0">
                <a:latin typeface="Arial"/>
                <a:cs typeface="Arial"/>
              </a:rPr>
              <a:t>collider. </a:t>
            </a:r>
            <a:r>
              <a:rPr sz="3050" spc="-40" dirty="0">
                <a:latin typeface="Arial"/>
                <a:cs typeface="Arial"/>
              </a:rPr>
              <a:t>This </a:t>
            </a:r>
            <a:r>
              <a:rPr sz="3050" dirty="0">
                <a:latin typeface="Arial"/>
                <a:cs typeface="Arial"/>
              </a:rPr>
              <a:t>is </a:t>
            </a:r>
            <a:r>
              <a:rPr sz="3050" spc="45" dirty="0">
                <a:latin typeface="Arial"/>
                <a:cs typeface="Arial"/>
              </a:rPr>
              <a:t>used </a:t>
            </a:r>
            <a:r>
              <a:rPr sz="3050" dirty="0">
                <a:latin typeface="Arial"/>
                <a:cs typeface="Arial"/>
              </a:rPr>
              <a:t>to </a:t>
            </a:r>
            <a:r>
              <a:rPr sz="3050" spc="60" dirty="0">
                <a:latin typeface="Arial"/>
                <a:cs typeface="Arial"/>
              </a:rPr>
              <a:t>detect </a:t>
            </a:r>
            <a:r>
              <a:rPr sz="3050" spc="20" dirty="0">
                <a:latin typeface="Arial"/>
                <a:cs typeface="Arial"/>
              </a:rPr>
              <a:t>collisions </a:t>
            </a:r>
            <a:r>
              <a:rPr sz="3050" b="1" dirty="0">
                <a:latin typeface="Arial"/>
                <a:cs typeface="Arial"/>
              </a:rPr>
              <a:t>without </a:t>
            </a:r>
            <a:r>
              <a:rPr sz="3050" dirty="0">
                <a:latin typeface="Arial"/>
                <a:cs typeface="Arial"/>
              </a:rPr>
              <a:t>the </a:t>
            </a:r>
            <a:r>
              <a:rPr sz="3050" spc="50" dirty="0">
                <a:latin typeface="Arial"/>
                <a:cs typeface="Arial"/>
              </a:rPr>
              <a:t>physics  </a:t>
            </a:r>
            <a:r>
              <a:rPr sz="3050" spc="30" dirty="0">
                <a:latin typeface="Arial"/>
                <a:cs typeface="Arial"/>
              </a:rPr>
              <a:t>engine </a:t>
            </a:r>
            <a:r>
              <a:rPr sz="3050" spc="35" dirty="0">
                <a:latin typeface="Arial"/>
                <a:cs typeface="Arial"/>
              </a:rPr>
              <a:t>reacting </a:t>
            </a:r>
            <a:r>
              <a:rPr sz="3050" dirty="0">
                <a:latin typeface="Arial"/>
                <a:cs typeface="Arial"/>
              </a:rPr>
              <a:t>to</a:t>
            </a:r>
            <a:r>
              <a:rPr sz="3050" spc="-105" dirty="0">
                <a:latin typeface="Arial"/>
                <a:cs typeface="Arial"/>
              </a:rPr>
              <a:t> </a:t>
            </a:r>
            <a:r>
              <a:rPr sz="3050" spc="5" dirty="0">
                <a:latin typeface="Arial"/>
                <a:cs typeface="Arial"/>
              </a:rPr>
              <a:t>them.</a:t>
            </a:r>
            <a:endParaRPr sz="3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398002"/>
            <a:ext cx="17145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4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337550"/>
            <a:ext cx="798068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Arial"/>
                <a:cs typeface="Arial"/>
              </a:rPr>
              <a:t>Example: </a:t>
            </a:r>
            <a:r>
              <a:rPr sz="3050" spc="20" dirty="0">
                <a:latin typeface="Arial"/>
                <a:cs typeface="Arial"/>
              </a:rPr>
              <a:t>Automatic </a:t>
            </a:r>
            <a:r>
              <a:rPr sz="3050" spc="50" dirty="0">
                <a:latin typeface="Arial"/>
                <a:cs typeface="Arial"/>
              </a:rPr>
              <a:t>sliding </a:t>
            </a:r>
            <a:r>
              <a:rPr sz="3050" spc="-20" dirty="0">
                <a:latin typeface="Arial"/>
                <a:cs typeface="Arial"/>
              </a:rPr>
              <a:t>door, </a:t>
            </a:r>
            <a:r>
              <a:rPr sz="3050" spc="45" dirty="0">
                <a:latin typeface="Arial"/>
                <a:cs typeface="Arial"/>
              </a:rPr>
              <a:t>coin</a:t>
            </a:r>
            <a:r>
              <a:rPr sz="3050" spc="-40" dirty="0">
                <a:latin typeface="Arial"/>
                <a:cs typeface="Arial"/>
              </a:rPr>
              <a:t> </a:t>
            </a:r>
            <a:r>
              <a:rPr sz="3050" spc="75" dirty="0">
                <a:latin typeface="Arial"/>
                <a:cs typeface="Arial"/>
              </a:rPr>
              <a:t>pickup.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2375">
              <a:lnSpc>
                <a:spcPct val="100000"/>
              </a:lnSpc>
            </a:pPr>
            <a:r>
              <a:rPr spc="114" dirty="0"/>
              <a:t>Rigidbody2D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9061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55720"/>
            <a:ext cx="1023112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5" dirty="0">
                <a:latin typeface="Arial"/>
                <a:cs typeface="Arial"/>
              </a:rPr>
              <a:t>Same </a:t>
            </a:r>
            <a:r>
              <a:rPr sz="3600" spc="-5" dirty="0">
                <a:latin typeface="Arial"/>
                <a:cs typeface="Arial"/>
              </a:rPr>
              <a:t>as </a:t>
            </a:r>
            <a:r>
              <a:rPr sz="3600" spc="65" dirty="0">
                <a:latin typeface="Arial"/>
                <a:cs typeface="Arial"/>
              </a:rPr>
              <a:t>Rigidbody except </a:t>
            </a:r>
            <a:r>
              <a:rPr sz="3600" spc="55" dirty="0">
                <a:latin typeface="Arial"/>
                <a:cs typeface="Arial"/>
              </a:rPr>
              <a:t>objects </a:t>
            </a:r>
            <a:r>
              <a:rPr sz="3600" spc="45" dirty="0">
                <a:latin typeface="Arial"/>
                <a:cs typeface="Arial"/>
              </a:rPr>
              <a:t>respond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204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2D  physics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5531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5461000"/>
            <a:ext cx="50399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" dirty="0">
                <a:latin typeface="Arial"/>
                <a:cs typeface="Arial"/>
              </a:rPr>
              <a:t>Limited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204" dirty="0">
                <a:latin typeface="Arial"/>
                <a:cs typeface="Arial"/>
              </a:rPr>
              <a:t>XY </a:t>
            </a:r>
            <a:r>
              <a:rPr sz="3600" spc="35" dirty="0">
                <a:latin typeface="Arial"/>
                <a:cs typeface="Arial"/>
              </a:rPr>
              <a:t>plane</a:t>
            </a:r>
            <a:r>
              <a:rPr sz="3600" spc="140" dirty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only.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6611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6560819"/>
            <a:ext cx="978471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45" dirty="0">
                <a:latin typeface="Arial"/>
                <a:cs typeface="Arial"/>
              </a:rPr>
              <a:t>Intended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15" dirty="0">
                <a:latin typeface="Arial"/>
                <a:cs typeface="Arial"/>
              </a:rPr>
              <a:t>rotated </a:t>
            </a:r>
            <a:r>
              <a:rPr sz="3600" spc="35" dirty="0">
                <a:latin typeface="Arial"/>
                <a:cs typeface="Arial"/>
              </a:rPr>
              <a:t>about </a:t>
            </a:r>
            <a:r>
              <a:rPr sz="3600" dirty="0">
                <a:latin typeface="Arial"/>
                <a:cs typeface="Arial"/>
              </a:rPr>
              <a:t>the Z </a:t>
            </a:r>
            <a:r>
              <a:rPr sz="3600" spc="-5" dirty="0">
                <a:latin typeface="Arial"/>
                <a:cs typeface="Arial"/>
              </a:rPr>
              <a:t>axis </a:t>
            </a:r>
            <a:r>
              <a:rPr sz="3600" spc="-70" dirty="0">
                <a:latin typeface="Arial"/>
                <a:cs typeface="Arial"/>
              </a:rPr>
              <a:t>only,</a:t>
            </a:r>
            <a:r>
              <a:rPr sz="3600" spc="-16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i.e.  </a:t>
            </a:r>
            <a:r>
              <a:rPr sz="3600" spc="-5" dirty="0">
                <a:latin typeface="Arial"/>
                <a:cs typeface="Arial"/>
              </a:rPr>
              <a:t>axis </a:t>
            </a:r>
            <a:r>
              <a:rPr sz="3600" spc="60" dirty="0">
                <a:latin typeface="Arial"/>
                <a:cs typeface="Arial"/>
              </a:rPr>
              <a:t>perpendicular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204" dirty="0">
                <a:latin typeface="Arial"/>
                <a:cs typeface="Arial"/>
              </a:rPr>
              <a:t>XY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plane.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2375">
              <a:lnSpc>
                <a:spcPct val="100000"/>
              </a:lnSpc>
            </a:pPr>
            <a:r>
              <a:rPr spc="114" dirty="0"/>
              <a:t>Rigidbody2D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4102100"/>
            <a:ext cx="109347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5000" y="4495800"/>
            <a:ext cx="117475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927" y="4558385"/>
            <a:ext cx="11577320" cy="533400"/>
          </a:xfrm>
          <a:custGeom>
            <a:avLst/>
            <a:gdLst/>
            <a:ahLst/>
            <a:cxnLst/>
            <a:rect l="l" t="t" r="r" b="b"/>
            <a:pathLst>
              <a:path w="11577320" h="533400">
                <a:moveTo>
                  <a:pt x="0" y="329844"/>
                </a:moveTo>
                <a:lnTo>
                  <a:pt x="0" y="203200"/>
                </a:lnTo>
                <a:lnTo>
                  <a:pt x="5366" y="156606"/>
                </a:lnTo>
                <a:lnTo>
                  <a:pt x="20653" y="113835"/>
                </a:lnTo>
                <a:lnTo>
                  <a:pt x="44640" y="76106"/>
                </a:lnTo>
                <a:lnTo>
                  <a:pt x="76109" y="44638"/>
                </a:lnTo>
                <a:lnTo>
                  <a:pt x="113838" y="20652"/>
                </a:lnTo>
                <a:lnTo>
                  <a:pt x="156608" y="5366"/>
                </a:lnTo>
                <a:lnTo>
                  <a:pt x="203200" y="0"/>
                </a:lnTo>
                <a:lnTo>
                  <a:pt x="11373741" y="0"/>
                </a:lnTo>
                <a:lnTo>
                  <a:pt x="11420335" y="5366"/>
                </a:lnTo>
                <a:lnTo>
                  <a:pt x="11463106" y="20652"/>
                </a:lnTo>
                <a:lnTo>
                  <a:pt x="11500835" y="44638"/>
                </a:lnTo>
                <a:lnTo>
                  <a:pt x="11532302" y="76106"/>
                </a:lnTo>
                <a:lnTo>
                  <a:pt x="11556289" y="113835"/>
                </a:lnTo>
                <a:lnTo>
                  <a:pt x="11571575" y="156606"/>
                </a:lnTo>
                <a:lnTo>
                  <a:pt x="11576941" y="203200"/>
                </a:lnTo>
                <a:lnTo>
                  <a:pt x="11576941" y="329844"/>
                </a:lnTo>
                <a:lnTo>
                  <a:pt x="11571575" y="376438"/>
                </a:lnTo>
                <a:lnTo>
                  <a:pt x="11556289" y="419209"/>
                </a:lnTo>
                <a:lnTo>
                  <a:pt x="11532302" y="456938"/>
                </a:lnTo>
                <a:lnTo>
                  <a:pt x="11500835" y="488405"/>
                </a:lnTo>
                <a:lnTo>
                  <a:pt x="11463106" y="512391"/>
                </a:lnTo>
                <a:lnTo>
                  <a:pt x="11420335" y="527678"/>
                </a:lnTo>
                <a:lnTo>
                  <a:pt x="11373741" y="533044"/>
                </a:lnTo>
                <a:lnTo>
                  <a:pt x="203200" y="533044"/>
                </a:lnTo>
                <a:lnTo>
                  <a:pt x="156608" y="527678"/>
                </a:lnTo>
                <a:lnTo>
                  <a:pt x="113838" y="512391"/>
                </a:lnTo>
                <a:lnTo>
                  <a:pt x="76109" y="488405"/>
                </a:lnTo>
                <a:lnTo>
                  <a:pt x="44640" y="456938"/>
                </a:lnTo>
                <a:lnTo>
                  <a:pt x="20653" y="419209"/>
                </a:lnTo>
                <a:lnTo>
                  <a:pt x="5366" y="376438"/>
                </a:lnTo>
                <a:lnTo>
                  <a:pt x="0" y="329844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1483" y="2139950"/>
            <a:ext cx="9503410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10"/>
              </a:lnSpc>
            </a:pP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Mass: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how difficult it is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push the</a:t>
            </a:r>
            <a:r>
              <a:rPr sz="3600" b="1" spc="-3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object.</a:t>
            </a:r>
            <a:endParaRPr sz="3600">
              <a:latin typeface="Arial"/>
              <a:cs typeface="Arial"/>
            </a:endParaRPr>
          </a:p>
          <a:p>
            <a:pPr marL="12700" marR="5080" algn="ctr">
              <a:lnSpc>
                <a:spcPts val="4300"/>
              </a:lnSpc>
              <a:spcBef>
                <a:spcPts val="150"/>
              </a:spcBef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More massive objects require more force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 move.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Rigidbody2D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4102100"/>
            <a:ext cx="109347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4342" y="2433320"/>
            <a:ext cx="1039114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365" marR="5080" indent="-749300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Linear Drag: friction or resistance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translation  movement. E.g. ground or air</a:t>
            </a:r>
            <a:r>
              <a:rPr sz="3600" b="1" spc="2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resistance.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00" y="5003800"/>
            <a:ext cx="117475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927" y="5066385"/>
            <a:ext cx="11577320" cy="533400"/>
          </a:xfrm>
          <a:custGeom>
            <a:avLst/>
            <a:gdLst/>
            <a:ahLst/>
            <a:cxnLst/>
            <a:rect l="l" t="t" r="r" b="b"/>
            <a:pathLst>
              <a:path w="11577320" h="533400">
                <a:moveTo>
                  <a:pt x="0" y="329844"/>
                </a:moveTo>
                <a:lnTo>
                  <a:pt x="0" y="203200"/>
                </a:lnTo>
                <a:lnTo>
                  <a:pt x="5366" y="156606"/>
                </a:lnTo>
                <a:lnTo>
                  <a:pt x="20653" y="113835"/>
                </a:lnTo>
                <a:lnTo>
                  <a:pt x="44640" y="76106"/>
                </a:lnTo>
                <a:lnTo>
                  <a:pt x="76109" y="44638"/>
                </a:lnTo>
                <a:lnTo>
                  <a:pt x="113838" y="20652"/>
                </a:lnTo>
                <a:lnTo>
                  <a:pt x="156608" y="5366"/>
                </a:lnTo>
                <a:lnTo>
                  <a:pt x="203200" y="0"/>
                </a:lnTo>
                <a:lnTo>
                  <a:pt x="11373741" y="0"/>
                </a:lnTo>
                <a:lnTo>
                  <a:pt x="11420335" y="5366"/>
                </a:lnTo>
                <a:lnTo>
                  <a:pt x="11463106" y="20652"/>
                </a:lnTo>
                <a:lnTo>
                  <a:pt x="11500835" y="44638"/>
                </a:lnTo>
                <a:lnTo>
                  <a:pt x="11532302" y="76106"/>
                </a:lnTo>
                <a:lnTo>
                  <a:pt x="11556289" y="113835"/>
                </a:lnTo>
                <a:lnTo>
                  <a:pt x="11571575" y="156606"/>
                </a:lnTo>
                <a:lnTo>
                  <a:pt x="11576941" y="203200"/>
                </a:lnTo>
                <a:lnTo>
                  <a:pt x="11576941" y="329844"/>
                </a:lnTo>
                <a:lnTo>
                  <a:pt x="11571575" y="376438"/>
                </a:lnTo>
                <a:lnTo>
                  <a:pt x="11556289" y="419209"/>
                </a:lnTo>
                <a:lnTo>
                  <a:pt x="11532302" y="456938"/>
                </a:lnTo>
                <a:lnTo>
                  <a:pt x="11500835" y="488405"/>
                </a:lnTo>
                <a:lnTo>
                  <a:pt x="11463106" y="512391"/>
                </a:lnTo>
                <a:lnTo>
                  <a:pt x="11420335" y="527678"/>
                </a:lnTo>
                <a:lnTo>
                  <a:pt x="11373741" y="533044"/>
                </a:lnTo>
                <a:lnTo>
                  <a:pt x="203200" y="533044"/>
                </a:lnTo>
                <a:lnTo>
                  <a:pt x="156608" y="527678"/>
                </a:lnTo>
                <a:lnTo>
                  <a:pt x="113838" y="512391"/>
                </a:lnTo>
                <a:lnTo>
                  <a:pt x="76109" y="488405"/>
                </a:lnTo>
                <a:lnTo>
                  <a:pt x="44640" y="456938"/>
                </a:lnTo>
                <a:lnTo>
                  <a:pt x="20653" y="419209"/>
                </a:lnTo>
                <a:lnTo>
                  <a:pt x="5366" y="376438"/>
                </a:lnTo>
                <a:lnTo>
                  <a:pt x="0" y="329844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Rigidbody2D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4102100"/>
            <a:ext cx="109347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7371" y="2433320"/>
            <a:ext cx="1067117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marR="5080" indent="-98425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Angular Drag: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same as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linear drag, only it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affects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the </a:t>
            </a:r>
            <a:r>
              <a:rPr sz="3600" b="1" spc="-20" dirty="0">
                <a:solidFill>
                  <a:srgbClr val="C82506"/>
                </a:solidFill>
                <a:latin typeface="Arial"/>
                <a:cs typeface="Arial"/>
              </a:rPr>
              <a:t>object’s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rotation movement. E.g. wheel</a:t>
            </a:r>
            <a:r>
              <a:rPr sz="3600" b="1" spc="3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spin.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00" y="5435600"/>
            <a:ext cx="117475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927" y="5486577"/>
            <a:ext cx="11577320" cy="533400"/>
          </a:xfrm>
          <a:custGeom>
            <a:avLst/>
            <a:gdLst/>
            <a:ahLst/>
            <a:cxnLst/>
            <a:rect l="l" t="t" r="r" b="b"/>
            <a:pathLst>
              <a:path w="11577320" h="533400">
                <a:moveTo>
                  <a:pt x="0" y="329844"/>
                </a:moveTo>
                <a:lnTo>
                  <a:pt x="0" y="203200"/>
                </a:lnTo>
                <a:lnTo>
                  <a:pt x="5366" y="156606"/>
                </a:lnTo>
                <a:lnTo>
                  <a:pt x="20653" y="113835"/>
                </a:lnTo>
                <a:lnTo>
                  <a:pt x="44640" y="76106"/>
                </a:lnTo>
                <a:lnTo>
                  <a:pt x="76109" y="44638"/>
                </a:lnTo>
                <a:lnTo>
                  <a:pt x="113838" y="20652"/>
                </a:lnTo>
                <a:lnTo>
                  <a:pt x="156608" y="5366"/>
                </a:lnTo>
                <a:lnTo>
                  <a:pt x="203200" y="0"/>
                </a:lnTo>
                <a:lnTo>
                  <a:pt x="11373741" y="0"/>
                </a:lnTo>
                <a:lnTo>
                  <a:pt x="11420335" y="5366"/>
                </a:lnTo>
                <a:lnTo>
                  <a:pt x="11463106" y="20652"/>
                </a:lnTo>
                <a:lnTo>
                  <a:pt x="11500835" y="44638"/>
                </a:lnTo>
                <a:lnTo>
                  <a:pt x="11532302" y="76106"/>
                </a:lnTo>
                <a:lnTo>
                  <a:pt x="11556289" y="113835"/>
                </a:lnTo>
                <a:lnTo>
                  <a:pt x="11571575" y="156606"/>
                </a:lnTo>
                <a:lnTo>
                  <a:pt x="11576941" y="203200"/>
                </a:lnTo>
                <a:lnTo>
                  <a:pt x="11576941" y="329844"/>
                </a:lnTo>
                <a:lnTo>
                  <a:pt x="11571575" y="376438"/>
                </a:lnTo>
                <a:lnTo>
                  <a:pt x="11556289" y="419209"/>
                </a:lnTo>
                <a:lnTo>
                  <a:pt x="11532302" y="456938"/>
                </a:lnTo>
                <a:lnTo>
                  <a:pt x="11500835" y="488405"/>
                </a:lnTo>
                <a:lnTo>
                  <a:pt x="11463106" y="512391"/>
                </a:lnTo>
                <a:lnTo>
                  <a:pt x="11420335" y="527678"/>
                </a:lnTo>
                <a:lnTo>
                  <a:pt x="11373741" y="533044"/>
                </a:lnTo>
                <a:lnTo>
                  <a:pt x="203200" y="533044"/>
                </a:lnTo>
                <a:lnTo>
                  <a:pt x="156608" y="527678"/>
                </a:lnTo>
                <a:lnTo>
                  <a:pt x="113838" y="512391"/>
                </a:lnTo>
                <a:lnTo>
                  <a:pt x="76109" y="488405"/>
                </a:lnTo>
                <a:lnTo>
                  <a:pt x="44640" y="456938"/>
                </a:lnTo>
                <a:lnTo>
                  <a:pt x="20653" y="419209"/>
                </a:lnTo>
                <a:lnTo>
                  <a:pt x="5366" y="376438"/>
                </a:lnTo>
                <a:lnTo>
                  <a:pt x="0" y="329844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2375">
              <a:lnSpc>
                <a:spcPct val="100000"/>
              </a:lnSpc>
            </a:pPr>
            <a:r>
              <a:rPr spc="114" dirty="0"/>
              <a:t>Rigidbody2D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4102100"/>
            <a:ext cx="109347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3935" y="2501900"/>
            <a:ext cx="1081722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b="1" dirty="0">
                <a:solidFill>
                  <a:srgbClr val="C82506"/>
                </a:solidFill>
                <a:latin typeface="Arial"/>
                <a:cs typeface="Arial"/>
              </a:rPr>
              <a:t>Gravity Scale: </a:t>
            </a:r>
            <a:r>
              <a:rPr sz="3000" b="1" spc="-5" dirty="0">
                <a:solidFill>
                  <a:srgbClr val="C82506"/>
                </a:solidFill>
                <a:latin typeface="Arial"/>
                <a:cs typeface="Arial"/>
              </a:rPr>
              <a:t>how much the object </a:t>
            </a:r>
            <a:r>
              <a:rPr sz="3000" b="1" dirty="0">
                <a:solidFill>
                  <a:srgbClr val="C82506"/>
                </a:solidFill>
                <a:latin typeface="Arial"/>
                <a:cs typeface="Arial"/>
              </a:rPr>
              <a:t>is affected </a:t>
            </a:r>
            <a:r>
              <a:rPr sz="3000" b="1" spc="-5" dirty="0">
                <a:solidFill>
                  <a:srgbClr val="C82506"/>
                </a:solidFill>
                <a:latin typeface="Arial"/>
                <a:cs typeface="Arial"/>
              </a:rPr>
              <a:t>by</a:t>
            </a:r>
            <a:r>
              <a:rPr sz="3000" b="1" spc="-4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000" b="1" spc="-30" dirty="0">
                <a:solidFill>
                  <a:srgbClr val="C82506"/>
                </a:solidFill>
                <a:latin typeface="Arial"/>
                <a:cs typeface="Arial"/>
              </a:rPr>
              <a:t>gravity.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000" b="1" spc="-5" dirty="0">
                <a:solidFill>
                  <a:srgbClr val="C82506"/>
                </a:solidFill>
                <a:latin typeface="Arial"/>
                <a:cs typeface="Arial"/>
              </a:rPr>
              <a:t>Zero means none, </a:t>
            </a:r>
            <a:r>
              <a:rPr sz="3000" b="1" dirty="0">
                <a:solidFill>
                  <a:srgbClr val="C82506"/>
                </a:solidFill>
                <a:latin typeface="Arial"/>
                <a:cs typeface="Arial"/>
              </a:rPr>
              <a:t>1 </a:t>
            </a:r>
            <a:r>
              <a:rPr sz="3000" b="1" spc="-5" dirty="0">
                <a:solidFill>
                  <a:srgbClr val="C82506"/>
                </a:solidFill>
                <a:latin typeface="Arial"/>
                <a:cs typeface="Arial"/>
              </a:rPr>
              <a:t>means normal, </a:t>
            </a:r>
            <a:r>
              <a:rPr sz="3000" b="1" dirty="0">
                <a:solidFill>
                  <a:srgbClr val="C82506"/>
                </a:solidFill>
                <a:latin typeface="Arial"/>
                <a:cs typeface="Arial"/>
              </a:rPr>
              <a:t>2 </a:t>
            </a:r>
            <a:r>
              <a:rPr sz="3000" b="1" spc="-5" dirty="0">
                <a:solidFill>
                  <a:srgbClr val="C82506"/>
                </a:solidFill>
                <a:latin typeface="Arial"/>
                <a:cs typeface="Arial"/>
              </a:rPr>
              <a:t>means double</a:t>
            </a:r>
            <a:r>
              <a:rPr sz="3000" b="1" spc="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000" b="1" spc="-30" dirty="0">
                <a:solidFill>
                  <a:srgbClr val="C82506"/>
                </a:solidFill>
                <a:latin typeface="Arial"/>
                <a:cs typeface="Arial"/>
              </a:rPr>
              <a:t>gravity.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00" y="5943600"/>
            <a:ext cx="117475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927" y="5994577"/>
            <a:ext cx="11577320" cy="533400"/>
          </a:xfrm>
          <a:custGeom>
            <a:avLst/>
            <a:gdLst/>
            <a:ahLst/>
            <a:cxnLst/>
            <a:rect l="l" t="t" r="r" b="b"/>
            <a:pathLst>
              <a:path w="11577320" h="533400">
                <a:moveTo>
                  <a:pt x="0" y="329844"/>
                </a:moveTo>
                <a:lnTo>
                  <a:pt x="0" y="203200"/>
                </a:lnTo>
                <a:lnTo>
                  <a:pt x="5366" y="156606"/>
                </a:lnTo>
                <a:lnTo>
                  <a:pt x="20653" y="113835"/>
                </a:lnTo>
                <a:lnTo>
                  <a:pt x="44640" y="76106"/>
                </a:lnTo>
                <a:lnTo>
                  <a:pt x="76109" y="44638"/>
                </a:lnTo>
                <a:lnTo>
                  <a:pt x="113838" y="20652"/>
                </a:lnTo>
                <a:lnTo>
                  <a:pt x="156608" y="5366"/>
                </a:lnTo>
                <a:lnTo>
                  <a:pt x="203200" y="0"/>
                </a:lnTo>
                <a:lnTo>
                  <a:pt x="11373741" y="0"/>
                </a:lnTo>
                <a:lnTo>
                  <a:pt x="11420335" y="5366"/>
                </a:lnTo>
                <a:lnTo>
                  <a:pt x="11463106" y="20652"/>
                </a:lnTo>
                <a:lnTo>
                  <a:pt x="11500835" y="44638"/>
                </a:lnTo>
                <a:lnTo>
                  <a:pt x="11532302" y="76106"/>
                </a:lnTo>
                <a:lnTo>
                  <a:pt x="11556289" y="113835"/>
                </a:lnTo>
                <a:lnTo>
                  <a:pt x="11571575" y="156606"/>
                </a:lnTo>
                <a:lnTo>
                  <a:pt x="11576941" y="203200"/>
                </a:lnTo>
                <a:lnTo>
                  <a:pt x="11576941" y="329844"/>
                </a:lnTo>
                <a:lnTo>
                  <a:pt x="11571575" y="376438"/>
                </a:lnTo>
                <a:lnTo>
                  <a:pt x="11556289" y="419209"/>
                </a:lnTo>
                <a:lnTo>
                  <a:pt x="11532302" y="456938"/>
                </a:lnTo>
                <a:lnTo>
                  <a:pt x="11500835" y="488405"/>
                </a:lnTo>
                <a:lnTo>
                  <a:pt x="11463106" y="512391"/>
                </a:lnTo>
                <a:lnTo>
                  <a:pt x="11420335" y="527678"/>
                </a:lnTo>
                <a:lnTo>
                  <a:pt x="11373741" y="533044"/>
                </a:lnTo>
                <a:lnTo>
                  <a:pt x="203200" y="533044"/>
                </a:lnTo>
                <a:lnTo>
                  <a:pt x="156608" y="527678"/>
                </a:lnTo>
                <a:lnTo>
                  <a:pt x="113838" y="512391"/>
                </a:lnTo>
                <a:lnTo>
                  <a:pt x="76109" y="488405"/>
                </a:lnTo>
                <a:lnTo>
                  <a:pt x="44640" y="456938"/>
                </a:lnTo>
                <a:lnTo>
                  <a:pt x="20653" y="419209"/>
                </a:lnTo>
                <a:lnTo>
                  <a:pt x="5366" y="376438"/>
                </a:lnTo>
                <a:lnTo>
                  <a:pt x="0" y="329844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Rigidbody2D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4102100"/>
            <a:ext cx="109347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3726" y="2433320"/>
            <a:ext cx="1095692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5545" marR="5080" indent="-2443480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Fixed Angle: If true, the object will not rotate when  colliding with other</a:t>
            </a:r>
            <a:r>
              <a:rPr sz="3600" b="1" spc="-4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objects.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00" y="6502400"/>
            <a:ext cx="117475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927" y="6553377"/>
            <a:ext cx="11577320" cy="533400"/>
          </a:xfrm>
          <a:custGeom>
            <a:avLst/>
            <a:gdLst/>
            <a:ahLst/>
            <a:cxnLst/>
            <a:rect l="l" t="t" r="r" b="b"/>
            <a:pathLst>
              <a:path w="11577320" h="533400">
                <a:moveTo>
                  <a:pt x="0" y="329844"/>
                </a:moveTo>
                <a:lnTo>
                  <a:pt x="0" y="203200"/>
                </a:lnTo>
                <a:lnTo>
                  <a:pt x="5366" y="156606"/>
                </a:lnTo>
                <a:lnTo>
                  <a:pt x="20653" y="113835"/>
                </a:lnTo>
                <a:lnTo>
                  <a:pt x="44640" y="76106"/>
                </a:lnTo>
                <a:lnTo>
                  <a:pt x="76109" y="44638"/>
                </a:lnTo>
                <a:lnTo>
                  <a:pt x="113838" y="20652"/>
                </a:lnTo>
                <a:lnTo>
                  <a:pt x="156608" y="5366"/>
                </a:lnTo>
                <a:lnTo>
                  <a:pt x="203200" y="0"/>
                </a:lnTo>
                <a:lnTo>
                  <a:pt x="11373741" y="0"/>
                </a:lnTo>
                <a:lnTo>
                  <a:pt x="11420335" y="5366"/>
                </a:lnTo>
                <a:lnTo>
                  <a:pt x="11463106" y="20652"/>
                </a:lnTo>
                <a:lnTo>
                  <a:pt x="11500835" y="44638"/>
                </a:lnTo>
                <a:lnTo>
                  <a:pt x="11532302" y="76106"/>
                </a:lnTo>
                <a:lnTo>
                  <a:pt x="11556289" y="113835"/>
                </a:lnTo>
                <a:lnTo>
                  <a:pt x="11571575" y="156606"/>
                </a:lnTo>
                <a:lnTo>
                  <a:pt x="11576941" y="203200"/>
                </a:lnTo>
                <a:lnTo>
                  <a:pt x="11576941" y="329844"/>
                </a:lnTo>
                <a:lnTo>
                  <a:pt x="11571575" y="376438"/>
                </a:lnTo>
                <a:lnTo>
                  <a:pt x="11556289" y="419209"/>
                </a:lnTo>
                <a:lnTo>
                  <a:pt x="11532302" y="456938"/>
                </a:lnTo>
                <a:lnTo>
                  <a:pt x="11500835" y="488405"/>
                </a:lnTo>
                <a:lnTo>
                  <a:pt x="11463106" y="512391"/>
                </a:lnTo>
                <a:lnTo>
                  <a:pt x="11420335" y="527678"/>
                </a:lnTo>
                <a:lnTo>
                  <a:pt x="11373741" y="533044"/>
                </a:lnTo>
                <a:lnTo>
                  <a:pt x="203200" y="533044"/>
                </a:lnTo>
                <a:lnTo>
                  <a:pt x="156608" y="527678"/>
                </a:lnTo>
                <a:lnTo>
                  <a:pt x="113838" y="512391"/>
                </a:lnTo>
                <a:lnTo>
                  <a:pt x="76109" y="488405"/>
                </a:lnTo>
                <a:lnTo>
                  <a:pt x="44640" y="456938"/>
                </a:lnTo>
                <a:lnTo>
                  <a:pt x="20653" y="419209"/>
                </a:lnTo>
                <a:lnTo>
                  <a:pt x="5366" y="376438"/>
                </a:lnTo>
                <a:lnTo>
                  <a:pt x="0" y="329844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Rigidbody2D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4102100"/>
            <a:ext cx="109347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770" y="2433320"/>
            <a:ext cx="1181354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0" marR="5080" indent="-1715135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Is Kinematic: If true, ignores forces and collisions, but  it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can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still be used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detect</a:t>
            </a:r>
            <a:r>
              <a:rPr sz="3600" b="1" spc="-2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collisions.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00" y="6908800"/>
            <a:ext cx="117475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927" y="6959777"/>
            <a:ext cx="11577320" cy="533400"/>
          </a:xfrm>
          <a:custGeom>
            <a:avLst/>
            <a:gdLst/>
            <a:ahLst/>
            <a:cxnLst/>
            <a:rect l="l" t="t" r="r" b="b"/>
            <a:pathLst>
              <a:path w="11577320" h="533400">
                <a:moveTo>
                  <a:pt x="0" y="329844"/>
                </a:moveTo>
                <a:lnTo>
                  <a:pt x="0" y="203200"/>
                </a:lnTo>
                <a:lnTo>
                  <a:pt x="5366" y="156606"/>
                </a:lnTo>
                <a:lnTo>
                  <a:pt x="20653" y="113835"/>
                </a:lnTo>
                <a:lnTo>
                  <a:pt x="44640" y="76106"/>
                </a:lnTo>
                <a:lnTo>
                  <a:pt x="76109" y="44638"/>
                </a:lnTo>
                <a:lnTo>
                  <a:pt x="113838" y="20652"/>
                </a:lnTo>
                <a:lnTo>
                  <a:pt x="156608" y="5366"/>
                </a:lnTo>
                <a:lnTo>
                  <a:pt x="203200" y="0"/>
                </a:lnTo>
                <a:lnTo>
                  <a:pt x="11373741" y="0"/>
                </a:lnTo>
                <a:lnTo>
                  <a:pt x="11420335" y="5366"/>
                </a:lnTo>
                <a:lnTo>
                  <a:pt x="11463106" y="20652"/>
                </a:lnTo>
                <a:lnTo>
                  <a:pt x="11500835" y="44638"/>
                </a:lnTo>
                <a:lnTo>
                  <a:pt x="11532302" y="76106"/>
                </a:lnTo>
                <a:lnTo>
                  <a:pt x="11556289" y="113835"/>
                </a:lnTo>
                <a:lnTo>
                  <a:pt x="11571575" y="156606"/>
                </a:lnTo>
                <a:lnTo>
                  <a:pt x="11576941" y="203200"/>
                </a:lnTo>
                <a:lnTo>
                  <a:pt x="11576941" y="329844"/>
                </a:lnTo>
                <a:lnTo>
                  <a:pt x="11571575" y="376438"/>
                </a:lnTo>
                <a:lnTo>
                  <a:pt x="11556289" y="419209"/>
                </a:lnTo>
                <a:lnTo>
                  <a:pt x="11532302" y="456938"/>
                </a:lnTo>
                <a:lnTo>
                  <a:pt x="11500835" y="488405"/>
                </a:lnTo>
                <a:lnTo>
                  <a:pt x="11463106" y="512391"/>
                </a:lnTo>
                <a:lnTo>
                  <a:pt x="11420335" y="527678"/>
                </a:lnTo>
                <a:lnTo>
                  <a:pt x="11373741" y="533044"/>
                </a:lnTo>
                <a:lnTo>
                  <a:pt x="203200" y="533044"/>
                </a:lnTo>
                <a:lnTo>
                  <a:pt x="156608" y="527678"/>
                </a:lnTo>
                <a:lnTo>
                  <a:pt x="113838" y="512391"/>
                </a:lnTo>
                <a:lnTo>
                  <a:pt x="76109" y="488405"/>
                </a:lnTo>
                <a:lnTo>
                  <a:pt x="44640" y="456938"/>
                </a:lnTo>
                <a:lnTo>
                  <a:pt x="20653" y="419209"/>
                </a:lnTo>
                <a:lnTo>
                  <a:pt x="5366" y="376438"/>
                </a:lnTo>
                <a:lnTo>
                  <a:pt x="0" y="329844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306" y="520700"/>
            <a:ext cx="6268720" cy="203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0840">
              <a:lnSpc>
                <a:spcPts val="8000"/>
              </a:lnSpc>
            </a:pPr>
            <a:r>
              <a:rPr sz="6700" spc="35" dirty="0"/>
              <a:t>BoxCollider2D  </a:t>
            </a:r>
            <a:r>
              <a:rPr sz="6700" spc="5" dirty="0"/>
              <a:t>Ci</a:t>
            </a:r>
            <a:r>
              <a:rPr sz="6700" spc="-120" dirty="0"/>
              <a:t>r</a:t>
            </a:r>
            <a:r>
              <a:rPr sz="6700" spc="65" dirty="0"/>
              <a:t>cleCollider2D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1422400" y="3111500"/>
            <a:ext cx="101727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400" y="6350000"/>
            <a:ext cx="10172700" cy="276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9225">
              <a:lnSpc>
                <a:spcPct val="100000"/>
              </a:lnSpc>
            </a:pPr>
            <a:r>
              <a:rPr spc="-5" dirty="0"/>
              <a:t>Physics</a:t>
            </a:r>
            <a:r>
              <a:rPr spc="-30" dirty="0"/>
              <a:t> </a:t>
            </a:r>
            <a:r>
              <a:rPr spc="-5" dirty="0"/>
              <a:t>Collisions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49983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927600"/>
            <a:ext cx="2693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3D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Collisions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778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07100"/>
            <a:ext cx="2693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2D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Collisions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315">
              <a:lnSpc>
                <a:spcPct val="100000"/>
              </a:lnSpc>
            </a:pPr>
            <a:r>
              <a:rPr spc="20" dirty="0"/>
              <a:t>PolygonCollider2D</a:t>
            </a:r>
          </a:p>
        </p:txBody>
      </p:sp>
      <p:sp>
        <p:nvSpPr>
          <p:cNvPr id="3" name="object 3"/>
          <p:cNvSpPr/>
          <p:nvPr/>
        </p:nvSpPr>
        <p:spPr>
          <a:xfrm>
            <a:off x="6680200" y="5372100"/>
            <a:ext cx="3200400" cy="416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3700" y="2489200"/>
            <a:ext cx="9677400" cy="267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4200" y="5359400"/>
            <a:ext cx="3187700" cy="416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9061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5400"/>
            <a:ext cx="8360409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Recall that </a:t>
            </a: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dirty="0">
                <a:latin typeface="Arial"/>
                <a:cs typeface="Arial"/>
              </a:rPr>
              <a:t>a </a:t>
            </a:r>
            <a:r>
              <a:rPr sz="3600" b="1" spc="-5" dirty="0">
                <a:latin typeface="Arial"/>
                <a:cs typeface="Arial"/>
              </a:rPr>
              <a:t>physics-driven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collision: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600" y="4914900"/>
            <a:ext cx="8944610" cy="274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 indent="-635000">
              <a:lnSpc>
                <a:spcPts val="431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dirty="0">
                <a:latin typeface="Arial"/>
                <a:cs typeface="Arial"/>
              </a:rPr>
              <a:t>At </a:t>
            </a:r>
            <a:r>
              <a:rPr sz="3600" spc="-5" dirty="0">
                <a:latin typeface="Arial"/>
                <a:cs typeface="Arial"/>
              </a:rPr>
              <a:t>least one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-5" dirty="0">
                <a:latin typeface="Arial"/>
                <a:cs typeface="Arial"/>
              </a:rPr>
              <a:t>has a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non-kinematic</a:t>
            </a:r>
            <a:endParaRPr sz="3600">
              <a:latin typeface="Arial"/>
              <a:cs typeface="Arial"/>
            </a:endParaRPr>
          </a:p>
          <a:p>
            <a:pPr marL="647700">
              <a:lnSpc>
                <a:spcPts val="4310"/>
              </a:lnSpc>
            </a:pPr>
            <a:r>
              <a:rPr sz="3600" spc="45" dirty="0">
                <a:latin typeface="Arial"/>
                <a:cs typeface="Arial"/>
              </a:rPr>
              <a:t>rigidbody.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ts val="4310"/>
              </a:lnSpc>
              <a:buAutoNum type="arabicPeriod" startAt="2"/>
              <a:tabLst>
                <a:tab pos="647065" algn="l"/>
                <a:tab pos="647700" algn="l"/>
              </a:tabLst>
            </a:pPr>
            <a:r>
              <a:rPr sz="3600" dirty="0">
                <a:latin typeface="Arial"/>
                <a:cs typeface="Arial"/>
              </a:rPr>
              <a:t>Both </a:t>
            </a:r>
            <a:r>
              <a:rPr sz="3600" spc="55" dirty="0">
                <a:latin typeface="Arial"/>
                <a:cs typeface="Arial"/>
              </a:rPr>
              <a:t>objects </a:t>
            </a:r>
            <a:r>
              <a:rPr sz="3600" spc="-5" dirty="0">
                <a:latin typeface="Arial"/>
                <a:cs typeface="Arial"/>
              </a:rPr>
              <a:t>have </a:t>
            </a:r>
            <a:r>
              <a:rPr sz="3600" spc="40" dirty="0">
                <a:latin typeface="Arial"/>
                <a:cs typeface="Arial"/>
              </a:rPr>
              <a:t>colliders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25" dirty="0">
                <a:latin typeface="Arial"/>
                <a:cs typeface="Arial"/>
              </a:rPr>
              <a:t>are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not</a:t>
            </a:r>
            <a:endParaRPr sz="3600">
              <a:latin typeface="Arial"/>
              <a:cs typeface="Arial"/>
            </a:endParaRPr>
          </a:p>
          <a:p>
            <a:pPr marL="647700">
              <a:lnSpc>
                <a:spcPts val="4310"/>
              </a:lnSpc>
            </a:pPr>
            <a:r>
              <a:rPr sz="3600" spc="40" dirty="0">
                <a:latin typeface="Arial"/>
                <a:cs typeface="Arial"/>
              </a:rPr>
              <a:t>triggers.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5378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 marR="5080">
              <a:lnSpc>
                <a:spcPts val="4300"/>
              </a:lnSpc>
            </a:pPr>
            <a:r>
              <a:rPr spc="-50" dirty="0"/>
              <a:t>When </a:t>
            </a:r>
            <a:r>
              <a:rPr spc="-5" dirty="0"/>
              <a:t>a </a:t>
            </a:r>
            <a:r>
              <a:rPr spc="20" dirty="0"/>
              <a:t>collision </a:t>
            </a:r>
            <a:r>
              <a:rPr spc="25" dirty="0"/>
              <a:t>between </a:t>
            </a:r>
            <a:r>
              <a:rPr dirty="0"/>
              <a:t>two </a:t>
            </a:r>
            <a:r>
              <a:rPr b="1" spc="-5" dirty="0">
                <a:latin typeface="Arial"/>
                <a:cs typeface="Arial"/>
              </a:rPr>
              <a:t>physics-driven  </a:t>
            </a:r>
            <a:r>
              <a:rPr spc="55" dirty="0"/>
              <a:t>objects occurs, </a:t>
            </a:r>
            <a:r>
              <a:rPr dirty="0"/>
              <a:t>the </a:t>
            </a:r>
            <a:r>
              <a:rPr spc="-5" dirty="0"/>
              <a:t>2D </a:t>
            </a:r>
            <a:r>
              <a:rPr spc="65" dirty="0"/>
              <a:t>and </a:t>
            </a:r>
            <a:r>
              <a:rPr spc="-5" dirty="0"/>
              <a:t>3D </a:t>
            </a:r>
            <a:r>
              <a:rPr spc="55" dirty="0"/>
              <a:t>physics </a:t>
            </a:r>
            <a:r>
              <a:rPr spc="25" dirty="0"/>
              <a:t>engines</a:t>
            </a:r>
            <a:r>
              <a:rPr spc="-225" dirty="0"/>
              <a:t> </a:t>
            </a:r>
            <a:r>
              <a:rPr spc="-5" dirty="0"/>
              <a:t>will  </a:t>
            </a:r>
            <a:r>
              <a:rPr b="1" spc="-5" dirty="0">
                <a:latin typeface="Arial"/>
                <a:cs typeface="Arial"/>
              </a:rPr>
              <a:t>call MonoBehaviour methods </a:t>
            </a:r>
            <a:r>
              <a:rPr spc="-5" dirty="0"/>
              <a:t>with </a:t>
            </a:r>
            <a:r>
              <a:rPr spc="75" dirty="0"/>
              <a:t>specific  </a:t>
            </a:r>
            <a:r>
              <a:rPr spc="-5" dirty="0"/>
              <a:t>names: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7906" y="6121400"/>
            <a:ext cx="551307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ourier New"/>
                <a:cs typeface="Courier New"/>
              </a:rPr>
              <a:t>OnCollisionEnter2D()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6022095"/>
            <a:ext cx="5238115" cy="198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3600" b="1" dirty="0">
                <a:latin typeface="Courier New"/>
                <a:cs typeface="Courier New"/>
              </a:rPr>
              <a:t>On</a:t>
            </a:r>
            <a:r>
              <a:rPr sz="3600" b="1" dirty="0">
                <a:solidFill>
                  <a:srgbClr val="C82506"/>
                </a:solidFill>
                <a:latin typeface="Courier New"/>
                <a:cs typeface="Courier New"/>
              </a:rPr>
              <a:t>Collision</a:t>
            </a:r>
            <a:r>
              <a:rPr sz="3600" b="1" spc="-5" dirty="0">
                <a:latin typeface="Courier New"/>
                <a:cs typeface="Courier New"/>
              </a:rPr>
              <a:t>Enter(),  OnCollisionStay(),  OnCollisionExit(),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3548" y="6669795"/>
            <a:ext cx="5238750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3600" b="1" dirty="0">
                <a:latin typeface="Courier New"/>
                <a:cs typeface="Courier New"/>
              </a:rPr>
              <a:t>OnCollisionStay2D()  OnCollisionExit2D()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/>
          <p:nvPr/>
        </p:nvSpPr>
        <p:spPr>
          <a:xfrm>
            <a:off x="4384573" y="6013056"/>
            <a:ext cx="4236085" cy="2082800"/>
          </a:xfrm>
          <a:custGeom>
            <a:avLst/>
            <a:gdLst/>
            <a:ahLst/>
            <a:cxnLst/>
            <a:rect l="l" t="t" r="r" b="b"/>
            <a:pathLst>
              <a:path w="4236084" h="2082800">
                <a:moveTo>
                  <a:pt x="0" y="0"/>
                </a:moveTo>
                <a:lnTo>
                  <a:pt x="4235653" y="0"/>
                </a:lnTo>
                <a:lnTo>
                  <a:pt x="4235653" y="2082800"/>
                </a:lnTo>
                <a:lnTo>
                  <a:pt x="0" y="2082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77559" y="2701171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31"/>
                </a:moveTo>
                <a:lnTo>
                  <a:pt x="1658550" y="313170"/>
                </a:lnTo>
                <a:lnTo>
                  <a:pt x="1689291" y="348805"/>
                </a:lnTo>
                <a:lnTo>
                  <a:pt x="1717983" y="385560"/>
                </a:lnTo>
                <a:lnTo>
                  <a:pt x="1744626" y="423356"/>
                </a:lnTo>
                <a:lnTo>
                  <a:pt x="1769219" y="462117"/>
                </a:lnTo>
                <a:lnTo>
                  <a:pt x="1791763" y="501766"/>
                </a:lnTo>
                <a:lnTo>
                  <a:pt x="1812257" y="542225"/>
                </a:lnTo>
                <a:lnTo>
                  <a:pt x="1830702" y="583417"/>
                </a:lnTo>
                <a:lnTo>
                  <a:pt x="1847097" y="625265"/>
                </a:lnTo>
                <a:lnTo>
                  <a:pt x="1861443" y="667691"/>
                </a:lnTo>
                <a:lnTo>
                  <a:pt x="1873739" y="710620"/>
                </a:lnTo>
                <a:lnTo>
                  <a:pt x="1883987" y="753973"/>
                </a:lnTo>
                <a:lnTo>
                  <a:pt x="1892184" y="797673"/>
                </a:lnTo>
                <a:lnTo>
                  <a:pt x="1898333" y="841644"/>
                </a:lnTo>
                <a:lnTo>
                  <a:pt x="1902431" y="885807"/>
                </a:lnTo>
                <a:lnTo>
                  <a:pt x="1904481" y="930086"/>
                </a:lnTo>
                <a:lnTo>
                  <a:pt x="1904481" y="974404"/>
                </a:lnTo>
                <a:lnTo>
                  <a:pt x="1902431" y="1018683"/>
                </a:lnTo>
                <a:lnTo>
                  <a:pt x="1898333" y="1062846"/>
                </a:lnTo>
                <a:lnTo>
                  <a:pt x="1892184" y="1106817"/>
                </a:lnTo>
                <a:lnTo>
                  <a:pt x="1883987" y="1150518"/>
                </a:lnTo>
                <a:lnTo>
                  <a:pt x="1873739" y="1193871"/>
                </a:lnTo>
                <a:lnTo>
                  <a:pt x="1861443" y="1236800"/>
                </a:lnTo>
                <a:lnTo>
                  <a:pt x="1847097" y="1279227"/>
                </a:lnTo>
                <a:lnTo>
                  <a:pt x="1830702" y="1321076"/>
                </a:lnTo>
                <a:lnTo>
                  <a:pt x="1812257" y="1362268"/>
                </a:lnTo>
                <a:lnTo>
                  <a:pt x="1791763" y="1402728"/>
                </a:lnTo>
                <a:lnTo>
                  <a:pt x="1769219" y="1442377"/>
                </a:lnTo>
                <a:lnTo>
                  <a:pt x="1744626" y="1481139"/>
                </a:lnTo>
                <a:lnTo>
                  <a:pt x="1717983" y="1518936"/>
                </a:lnTo>
                <a:lnTo>
                  <a:pt x="1689291" y="1555692"/>
                </a:lnTo>
                <a:lnTo>
                  <a:pt x="1658550" y="1591328"/>
                </a:lnTo>
                <a:lnTo>
                  <a:pt x="1625759" y="1625769"/>
                </a:lnTo>
                <a:lnTo>
                  <a:pt x="1591320" y="1658560"/>
                </a:lnTo>
                <a:lnTo>
                  <a:pt x="1555684" y="1689301"/>
                </a:lnTo>
                <a:lnTo>
                  <a:pt x="1518930" y="1717993"/>
                </a:lnTo>
                <a:lnTo>
                  <a:pt x="1481133" y="1744635"/>
                </a:lnTo>
                <a:lnTo>
                  <a:pt x="1442372" y="1769228"/>
                </a:lnTo>
                <a:lnTo>
                  <a:pt x="1402723" y="1791772"/>
                </a:lnTo>
                <a:lnTo>
                  <a:pt x="1362264" y="1812266"/>
                </a:lnTo>
                <a:lnTo>
                  <a:pt x="1321071" y="1830711"/>
                </a:lnTo>
                <a:lnTo>
                  <a:pt x="1279223" y="1847106"/>
                </a:lnTo>
                <a:lnTo>
                  <a:pt x="1236796" y="1861452"/>
                </a:lnTo>
                <a:lnTo>
                  <a:pt x="1193867" y="1873749"/>
                </a:lnTo>
                <a:lnTo>
                  <a:pt x="1150514" y="1883996"/>
                </a:lnTo>
                <a:lnTo>
                  <a:pt x="1106813" y="1892194"/>
                </a:lnTo>
                <a:lnTo>
                  <a:pt x="1062842" y="1898342"/>
                </a:lnTo>
                <a:lnTo>
                  <a:pt x="1018679" y="1902441"/>
                </a:lnTo>
                <a:lnTo>
                  <a:pt x="974399" y="1904490"/>
                </a:lnTo>
                <a:lnTo>
                  <a:pt x="930081" y="1904490"/>
                </a:lnTo>
                <a:lnTo>
                  <a:pt x="885802" y="1902441"/>
                </a:lnTo>
                <a:lnTo>
                  <a:pt x="841638" y="1898342"/>
                </a:lnTo>
                <a:lnTo>
                  <a:pt x="797667" y="1892194"/>
                </a:lnTo>
                <a:lnTo>
                  <a:pt x="753967" y="1883996"/>
                </a:lnTo>
                <a:lnTo>
                  <a:pt x="710613" y="1873749"/>
                </a:lnTo>
                <a:lnTo>
                  <a:pt x="667684" y="1861452"/>
                </a:lnTo>
                <a:lnTo>
                  <a:pt x="625257" y="1847106"/>
                </a:lnTo>
                <a:lnTo>
                  <a:pt x="583409" y="1830711"/>
                </a:lnTo>
                <a:lnTo>
                  <a:pt x="542216" y="1812266"/>
                </a:lnTo>
                <a:lnTo>
                  <a:pt x="501757" y="1791772"/>
                </a:lnTo>
                <a:lnTo>
                  <a:pt x="462108" y="1769228"/>
                </a:lnTo>
                <a:lnTo>
                  <a:pt x="423347" y="1744635"/>
                </a:lnTo>
                <a:lnTo>
                  <a:pt x="385551" y="1717993"/>
                </a:lnTo>
                <a:lnTo>
                  <a:pt x="348796" y="1689301"/>
                </a:lnTo>
                <a:lnTo>
                  <a:pt x="313160" y="1658560"/>
                </a:lnTo>
                <a:lnTo>
                  <a:pt x="278721" y="1625769"/>
                </a:lnTo>
                <a:lnTo>
                  <a:pt x="245930" y="1591328"/>
                </a:lnTo>
                <a:lnTo>
                  <a:pt x="215189" y="1555692"/>
                </a:lnTo>
                <a:lnTo>
                  <a:pt x="186497" y="1518936"/>
                </a:lnTo>
                <a:lnTo>
                  <a:pt x="159855" y="1481139"/>
                </a:lnTo>
                <a:lnTo>
                  <a:pt x="135261" y="1442377"/>
                </a:lnTo>
                <a:lnTo>
                  <a:pt x="112718" y="1402728"/>
                </a:lnTo>
                <a:lnTo>
                  <a:pt x="92224" y="1362268"/>
                </a:lnTo>
                <a:lnTo>
                  <a:pt x="73779" y="1321076"/>
                </a:lnTo>
                <a:lnTo>
                  <a:pt x="57383" y="1279227"/>
                </a:lnTo>
                <a:lnTo>
                  <a:pt x="43037" y="1236800"/>
                </a:lnTo>
                <a:lnTo>
                  <a:pt x="30741" y="1193871"/>
                </a:lnTo>
                <a:lnTo>
                  <a:pt x="20494" y="1150518"/>
                </a:lnTo>
                <a:lnTo>
                  <a:pt x="12296" y="1106817"/>
                </a:lnTo>
                <a:lnTo>
                  <a:pt x="6148" y="1062846"/>
                </a:lnTo>
                <a:lnTo>
                  <a:pt x="2049" y="1018683"/>
                </a:lnTo>
                <a:lnTo>
                  <a:pt x="0" y="974404"/>
                </a:lnTo>
                <a:lnTo>
                  <a:pt x="0" y="930086"/>
                </a:lnTo>
                <a:lnTo>
                  <a:pt x="2049" y="885807"/>
                </a:lnTo>
                <a:lnTo>
                  <a:pt x="6148" y="841644"/>
                </a:lnTo>
                <a:lnTo>
                  <a:pt x="12296" y="797673"/>
                </a:lnTo>
                <a:lnTo>
                  <a:pt x="20494" y="753973"/>
                </a:lnTo>
                <a:lnTo>
                  <a:pt x="30741" y="710620"/>
                </a:lnTo>
                <a:lnTo>
                  <a:pt x="43037" y="667691"/>
                </a:lnTo>
                <a:lnTo>
                  <a:pt x="57383" y="625265"/>
                </a:lnTo>
                <a:lnTo>
                  <a:pt x="73779" y="583417"/>
                </a:lnTo>
                <a:lnTo>
                  <a:pt x="92224" y="542225"/>
                </a:lnTo>
                <a:lnTo>
                  <a:pt x="112718" y="501766"/>
                </a:lnTo>
                <a:lnTo>
                  <a:pt x="135261" y="462117"/>
                </a:lnTo>
                <a:lnTo>
                  <a:pt x="159855" y="423356"/>
                </a:lnTo>
                <a:lnTo>
                  <a:pt x="186497" y="385560"/>
                </a:lnTo>
                <a:lnTo>
                  <a:pt x="215189" y="348805"/>
                </a:lnTo>
                <a:lnTo>
                  <a:pt x="245930" y="313170"/>
                </a:lnTo>
                <a:lnTo>
                  <a:pt x="278721" y="278731"/>
                </a:lnTo>
                <a:lnTo>
                  <a:pt x="313160" y="245939"/>
                </a:lnTo>
                <a:lnTo>
                  <a:pt x="348796" y="215196"/>
                </a:lnTo>
                <a:lnTo>
                  <a:pt x="385551" y="186503"/>
                </a:lnTo>
                <a:lnTo>
                  <a:pt x="423347" y="159860"/>
                </a:lnTo>
                <a:lnTo>
                  <a:pt x="462108" y="135266"/>
                </a:lnTo>
                <a:lnTo>
                  <a:pt x="501757" y="112722"/>
                </a:lnTo>
                <a:lnTo>
                  <a:pt x="542216" y="92227"/>
                </a:lnTo>
                <a:lnTo>
                  <a:pt x="583409" y="73781"/>
                </a:lnTo>
                <a:lnTo>
                  <a:pt x="625257" y="57385"/>
                </a:lnTo>
                <a:lnTo>
                  <a:pt x="667684" y="43039"/>
                </a:lnTo>
                <a:lnTo>
                  <a:pt x="710613" y="30742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2"/>
                </a:lnTo>
                <a:lnTo>
                  <a:pt x="1236796" y="43039"/>
                </a:lnTo>
                <a:lnTo>
                  <a:pt x="1279223" y="57385"/>
                </a:lnTo>
                <a:lnTo>
                  <a:pt x="1321071" y="73781"/>
                </a:lnTo>
                <a:lnTo>
                  <a:pt x="1362264" y="92227"/>
                </a:lnTo>
                <a:lnTo>
                  <a:pt x="1402723" y="112722"/>
                </a:lnTo>
                <a:lnTo>
                  <a:pt x="1442372" y="135266"/>
                </a:lnTo>
                <a:lnTo>
                  <a:pt x="1481133" y="159860"/>
                </a:lnTo>
                <a:lnTo>
                  <a:pt x="1518930" y="186503"/>
                </a:lnTo>
                <a:lnTo>
                  <a:pt x="1555684" y="215196"/>
                </a:lnTo>
                <a:lnTo>
                  <a:pt x="1591320" y="245939"/>
                </a:lnTo>
                <a:lnTo>
                  <a:pt x="1625759" y="278731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6715" y="4455744"/>
            <a:ext cx="1021080" cy="1021080"/>
          </a:xfrm>
          <a:custGeom>
            <a:avLst/>
            <a:gdLst/>
            <a:ahLst/>
            <a:cxnLst/>
            <a:rect l="l" t="t" r="r" b="b"/>
            <a:pathLst>
              <a:path w="1021079" h="1021079">
                <a:moveTo>
                  <a:pt x="0" y="1020762"/>
                </a:moveTo>
                <a:lnTo>
                  <a:pt x="67348" y="953401"/>
                </a:lnTo>
                <a:lnTo>
                  <a:pt x="1020749" y="0"/>
                </a:lnTo>
              </a:path>
            </a:pathLst>
          </a:custGeom>
          <a:ln w="190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7586" y="5155907"/>
            <a:ext cx="760095" cy="760095"/>
          </a:xfrm>
          <a:custGeom>
            <a:avLst/>
            <a:gdLst/>
            <a:ahLst/>
            <a:cxnLst/>
            <a:rect l="l" t="t" r="r" b="b"/>
            <a:pathLst>
              <a:path w="760095" h="760095">
                <a:moveTo>
                  <a:pt x="253237" y="0"/>
                </a:moveTo>
                <a:lnTo>
                  <a:pt x="0" y="759726"/>
                </a:lnTo>
                <a:lnTo>
                  <a:pt x="759726" y="506488"/>
                </a:lnTo>
                <a:lnTo>
                  <a:pt x="253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/>
          <p:nvPr/>
        </p:nvSpPr>
        <p:spPr>
          <a:xfrm>
            <a:off x="4384573" y="6013056"/>
            <a:ext cx="4236085" cy="2082800"/>
          </a:xfrm>
          <a:custGeom>
            <a:avLst/>
            <a:gdLst/>
            <a:ahLst/>
            <a:cxnLst/>
            <a:rect l="l" t="t" r="r" b="b"/>
            <a:pathLst>
              <a:path w="4236084" h="2082800">
                <a:moveTo>
                  <a:pt x="0" y="0"/>
                </a:moveTo>
                <a:lnTo>
                  <a:pt x="4235653" y="0"/>
                </a:lnTo>
                <a:lnTo>
                  <a:pt x="4235653" y="2082800"/>
                </a:lnTo>
                <a:lnTo>
                  <a:pt x="0" y="2082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2959" y="410235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21"/>
                </a:moveTo>
                <a:lnTo>
                  <a:pt x="1658550" y="313160"/>
                </a:lnTo>
                <a:lnTo>
                  <a:pt x="1689291" y="348796"/>
                </a:lnTo>
                <a:lnTo>
                  <a:pt x="1717983" y="385551"/>
                </a:lnTo>
                <a:lnTo>
                  <a:pt x="1744626" y="423347"/>
                </a:lnTo>
                <a:lnTo>
                  <a:pt x="1769219" y="462108"/>
                </a:lnTo>
                <a:lnTo>
                  <a:pt x="1791763" y="501757"/>
                </a:lnTo>
                <a:lnTo>
                  <a:pt x="1812257" y="542216"/>
                </a:lnTo>
                <a:lnTo>
                  <a:pt x="1830702" y="583409"/>
                </a:lnTo>
                <a:lnTo>
                  <a:pt x="1847097" y="625257"/>
                </a:lnTo>
                <a:lnTo>
                  <a:pt x="1861443" y="667684"/>
                </a:lnTo>
                <a:lnTo>
                  <a:pt x="1873739" y="710613"/>
                </a:lnTo>
                <a:lnTo>
                  <a:pt x="1883987" y="753967"/>
                </a:lnTo>
                <a:lnTo>
                  <a:pt x="1892184" y="797667"/>
                </a:lnTo>
                <a:lnTo>
                  <a:pt x="1898333" y="841638"/>
                </a:lnTo>
                <a:lnTo>
                  <a:pt x="1902431" y="885802"/>
                </a:lnTo>
                <a:lnTo>
                  <a:pt x="1904481" y="930081"/>
                </a:lnTo>
                <a:lnTo>
                  <a:pt x="1904481" y="974399"/>
                </a:lnTo>
                <a:lnTo>
                  <a:pt x="1902431" y="1018679"/>
                </a:lnTo>
                <a:lnTo>
                  <a:pt x="1898333" y="1062842"/>
                </a:lnTo>
                <a:lnTo>
                  <a:pt x="1892184" y="1106813"/>
                </a:lnTo>
                <a:lnTo>
                  <a:pt x="1883987" y="1150514"/>
                </a:lnTo>
                <a:lnTo>
                  <a:pt x="1873739" y="1193867"/>
                </a:lnTo>
                <a:lnTo>
                  <a:pt x="1861443" y="1236796"/>
                </a:lnTo>
                <a:lnTo>
                  <a:pt x="1847097" y="1279223"/>
                </a:lnTo>
                <a:lnTo>
                  <a:pt x="1830702" y="1321071"/>
                </a:lnTo>
                <a:lnTo>
                  <a:pt x="1812257" y="1362264"/>
                </a:lnTo>
                <a:lnTo>
                  <a:pt x="1791763" y="1402723"/>
                </a:lnTo>
                <a:lnTo>
                  <a:pt x="1769219" y="1442372"/>
                </a:lnTo>
                <a:lnTo>
                  <a:pt x="1744626" y="1481133"/>
                </a:lnTo>
                <a:lnTo>
                  <a:pt x="1717983" y="1518930"/>
                </a:lnTo>
                <a:lnTo>
                  <a:pt x="1689291" y="1555684"/>
                </a:lnTo>
                <a:lnTo>
                  <a:pt x="1658550" y="1591320"/>
                </a:lnTo>
                <a:lnTo>
                  <a:pt x="1625759" y="1625759"/>
                </a:lnTo>
                <a:lnTo>
                  <a:pt x="1591320" y="1658550"/>
                </a:lnTo>
                <a:lnTo>
                  <a:pt x="1555684" y="1689291"/>
                </a:lnTo>
                <a:lnTo>
                  <a:pt x="1518930" y="1717983"/>
                </a:lnTo>
                <a:lnTo>
                  <a:pt x="1481133" y="1744626"/>
                </a:lnTo>
                <a:lnTo>
                  <a:pt x="1442372" y="1769219"/>
                </a:lnTo>
                <a:lnTo>
                  <a:pt x="1402723" y="1791763"/>
                </a:lnTo>
                <a:lnTo>
                  <a:pt x="1362264" y="1812257"/>
                </a:lnTo>
                <a:lnTo>
                  <a:pt x="1321071" y="1830702"/>
                </a:lnTo>
                <a:lnTo>
                  <a:pt x="1279223" y="1847097"/>
                </a:lnTo>
                <a:lnTo>
                  <a:pt x="1236796" y="1861443"/>
                </a:lnTo>
                <a:lnTo>
                  <a:pt x="1193867" y="1873739"/>
                </a:lnTo>
                <a:lnTo>
                  <a:pt x="1150514" y="1883987"/>
                </a:lnTo>
                <a:lnTo>
                  <a:pt x="1106813" y="1892184"/>
                </a:lnTo>
                <a:lnTo>
                  <a:pt x="1062842" y="1898333"/>
                </a:lnTo>
                <a:lnTo>
                  <a:pt x="1018679" y="1902431"/>
                </a:lnTo>
                <a:lnTo>
                  <a:pt x="974399" y="1904481"/>
                </a:lnTo>
                <a:lnTo>
                  <a:pt x="930081" y="1904481"/>
                </a:lnTo>
                <a:lnTo>
                  <a:pt x="885802" y="1902431"/>
                </a:lnTo>
                <a:lnTo>
                  <a:pt x="841638" y="1898333"/>
                </a:lnTo>
                <a:lnTo>
                  <a:pt x="797667" y="1892184"/>
                </a:lnTo>
                <a:lnTo>
                  <a:pt x="753967" y="1883987"/>
                </a:lnTo>
                <a:lnTo>
                  <a:pt x="710613" y="1873739"/>
                </a:lnTo>
                <a:lnTo>
                  <a:pt x="667684" y="1861443"/>
                </a:lnTo>
                <a:lnTo>
                  <a:pt x="625257" y="1847097"/>
                </a:lnTo>
                <a:lnTo>
                  <a:pt x="583409" y="1830702"/>
                </a:lnTo>
                <a:lnTo>
                  <a:pt x="542216" y="1812257"/>
                </a:lnTo>
                <a:lnTo>
                  <a:pt x="501757" y="1791763"/>
                </a:lnTo>
                <a:lnTo>
                  <a:pt x="462108" y="1769219"/>
                </a:lnTo>
                <a:lnTo>
                  <a:pt x="423347" y="1744626"/>
                </a:lnTo>
                <a:lnTo>
                  <a:pt x="385551" y="1717983"/>
                </a:lnTo>
                <a:lnTo>
                  <a:pt x="348796" y="1689291"/>
                </a:lnTo>
                <a:lnTo>
                  <a:pt x="313160" y="1658550"/>
                </a:lnTo>
                <a:lnTo>
                  <a:pt x="278721" y="1625759"/>
                </a:lnTo>
                <a:lnTo>
                  <a:pt x="245930" y="1591320"/>
                </a:lnTo>
                <a:lnTo>
                  <a:pt x="215189" y="1555684"/>
                </a:lnTo>
                <a:lnTo>
                  <a:pt x="186497" y="1518930"/>
                </a:lnTo>
                <a:lnTo>
                  <a:pt x="159855" y="1481133"/>
                </a:lnTo>
                <a:lnTo>
                  <a:pt x="135261" y="1442372"/>
                </a:lnTo>
                <a:lnTo>
                  <a:pt x="112718" y="1402723"/>
                </a:lnTo>
                <a:lnTo>
                  <a:pt x="92224" y="1362264"/>
                </a:lnTo>
                <a:lnTo>
                  <a:pt x="73779" y="1321071"/>
                </a:lnTo>
                <a:lnTo>
                  <a:pt x="57383" y="1279223"/>
                </a:lnTo>
                <a:lnTo>
                  <a:pt x="43037" y="1236796"/>
                </a:lnTo>
                <a:lnTo>
                  <a:pt x="30741" y="1193867"/>
                </a:lnTo>
                <a:lnTo>
                  <a:pt x="20494" y="1150514"/>
                </a:lnTo>
                <a:lnTo>
                  <a:pt x="12296" y="1106813"/>
                </a:lnTo>
                <a:lnTo>
                  <a:pt x="6148" y="1062842"/>
                </a:lnTo>
                <a:lnTo>
                  <a:pt x="2049" y="1018679"/>
                </a:lnTo>
                <a:lnTo>
                  <a:pt x="0" y="974399"/>
                </a:lnTo>
                <a:lnTo>
                  <a:pt x="0" y="930081"/>
                </a:lnTo>
                <a:lnTo>
                  <a:pt x="2049" y="885802"/>
                </a:lnTo>
                <a:lnTo>
                  <a:pt x="6148" y="841638"/>
                </a:lnTo>
                <a:lnTo>
                  <a:pt x="12296" y="797667"/>
                </a:lnTo>
                <a:lnTo>
                  <a:pt x="20494" y="753967"/>
                </a:lnTo>
                <a:lnTo>
                  <a:pt x="30741" y="710613"/>
                </a:lnTo>
                <a:lnTo>
                  <a:pt x="43037" y="667684"/>
                </a:lnTo>
                <a:lnTo>
                  <a:pt x="57383" y="625257"/>
                </a:lnTo>
                <a:lnTo>
                  <a:pt x="73779" y="583409"/>
                </a:lnTo>
                <a:lnTo>
                  <a:pt x="92224" y="542216"/>
                </a:lnTo>
                <a:lnTo>
                  <a:pt x="112718" y="501757"/>
                </a:lnTo>
                <a:lnTo>
                  <a:pt x="135261" y="462108"/>
                </a:lnTo>
                <a:lnTo>
                  <a:pt x="159855" y="423347"/>
                </a:lnTo>
                <a:lnTo>
                  <a:pt x="186497" y="385551"/>
                </a:lnTo>
                <a:lnTo>
                  <a:pt x="215189" y="348796"/>
                </a:lnTo>
                <a:lnTo>
                  <a:pt x="245930" y="313160"/>
                </a:lnTo>
                <a:lnTo>
                  <a:pt x="278721" y="278721"/>
                </a:lnTo>
                <a:lnTo>
                  <a:pt x="313160" y="245930"/>
                </a:lnTo>
                <a:lnTo>
                  <a:pt x="348796" y="215189"/>
                </a:lnTo>
                <a:lnTo>
                  <a:pt x="385551" y="186497"/>
                </a:lnTo>
                <a:lnTo>
                  <a:pt x="423347" y="159855"/>
                </a:lnTo>
                <a:lnTo>
                  <a:pt x="462108" y="135261"/>
                </a:lnTo>
                <a:lnTo>
                  <a:pt x="501757" y="112718"/>
                </a:lnTo>
                <a:lnTo>
                  <a:pt x="542216" y="92224"/>
                </a:lnTo>
                <a:lnTo>
                  <a:pt x="583409" y="73779"/>
                </a:lnTo>
                <a:lnTo>
                  <a:pt x="625257" y="57383"/>
                </a:lnTo>
                <a:lnTo>
                  <a:pt x="667684" y="43037"/>
                </a:lnTo>
                <a:lnTo>
                  <a:pt x="710613" y="30741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1"/>
                </a:lnTo>
                <a:lnTo>
                  <a:pt x="1236796" y="43037"/>
                </a:lnTo>
                <a:lnTo>
                  <a:pt x="1279223" y="57383"/>
                </a:lnTo>
                <a:lnTo>
                  <a:pt x="1321071" y="73779"/>
                </a:lnTo>
                <a:lnTo>
                  <a:pt x="1362264" y="92224"/>
                </a:lnTo>
                <a:lnTo>
                  <a:pt x="1402723" y="112718"/>
                </a:lnTo>
                <a:lnTo>
                  <a:pt x="1442372" y="135261"/>
                </a:lnTo>
                <a:lnTo>
                  <a:pt x="1481133" y="159855"/>
                </a:lnTo>
                <a:lnTo>
                  <a:pt x="1518930" y="186497"/>
                </a:lnTo>
                <a:lnTo>
                  <a:pt x="1555684" y="215189"/>
                </a:lnTo>
                <a:lnTo>
                  <a:pt x="1591320" y="245930"/>
                </a:lnTo>
                <a:lnTo>
                  <a:pt x="1625759" y="278721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600" y="5778500"/>
            <a:ext cx="45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4796" y="5798692"/>
            <a:ext cx="360807" cy="360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86648" y="3257550"/>
            <a:ext cx="4648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OnCollisionEnter2D()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1559" y="392455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21"/>
                </a:moveTo>
                <a:lnTo>
                  <a:pt x="1658550" y="313160"/>
                </a:lnTo>
                <a:lnTo>
                  <a:pt x="1689291" y="348796"/>
                </a:lnTo>
                <a:lnTo>
                  <a:pt x="1717983" y="385551"/>
                </a:lnTo>
                <a:lnTo>
                  <a:pt x="1744626" y="423347"/>
                </a:lnTo>
                <a:lnTo>
                  <a:pt x="1769219" y="462108"/>
                </a:lnTo>
                <a:lnTo>
                  <a:pt x="1791763" y="501757"/>
                </a:lnTo>
                <a:lnTo>
                  <a:pt x="1812257" y="542216"/>
                </a:lnTo>
                <a:lnTo>
                  <a:pt x="1830702" y="583409"/>
                </a:lnTo>
                <a:lnTo>
                  <a:pt x="1847097" y="625257"/>
                </a:lnTo>
                <a:lnTo>
                  <a:pt x="1861443" y="667684"/>
                </a:lnTo>
                <a:lnTo>
                  <a:pt x="1873739" y="710613"/>
                </a:lnTo>
                <a:lnTo>
                  <a:pt x="1883987" y="753967"/>
                </a:lnTo>
                <a:lnTo>
                  <a:pt x="1892184" y="797667"/>
                </a:lnTo>
                <a:lnTo>
                  <a:pt x="1898333" y="841638"/>
                </a:lnTo>
                <a:lnTo>
                  <a:pt x="1902431" y="885802"/>
                </a:lnTo>
                <a:lnTo>
                  <a:pt x="1904481" y="930081"/>
                </a:lnTo>
                <a:lnTo>
                  <a:pt x="1904481" y="974399"/>
                </a:lnTo>
                <a:lnTo>
                  <a:pt x="1902431" y="1018679"/>
                </a:lnTo>
                <a:lnTo>
                  <a:pt x="1898333" y="1062842"/>
                </a:lnTo>
                <a:lnTo>
                  <a:pt x="1892184" y="1106813"/>
                </a:lnTo>
                <a:lnTo>
                  <a:pt x="1883987" y="1150514"/>
                </a:lnTo>
                <a:lnTo>
                  <a:pt x="1873739" y="1193867"/>
                </a:lnTo>
                <a:lnTo>
                  <a:pt x="1861443" y="1236796"/>
                </a:lnTo>
                <a:lnTo>
                  <a:pt x="1847097" y="1279223"/>
                </a:lnTo>
                <a:lnTo>
                  <a:pt x="1830702" y="1321071"/>
                </a:lnTo>
                <a:lnTo>
                  <a:pt x="1812257" y="1362264"/>
                </a:lnTo>
                <a:lnTo>
                  <a:pt x="1791763" y="1402723"/>
                </a:lnTo>
                <a:lnTo>
                  <a:pt x="1769219" y="1442372"/>
                </a:lnTo>
                <a:lnTo>
                  <a:pt x="1744626" y="1481133"/>
                </a:lnTo>
                <a:lnTo>
                  <a:pt x="1717983" y="1518930"/>
                </a:lnTo>
                <a:lnTo>
                  <a:pt x="1689291" y="1555684"/>
                </a:lnTo>
                <a:lnTo>
                  <a:pt x="1658550" y="1591320"/>
                </a:lnTo>
                <a:lnTo>
                  <a:pt x="1625759" y="1625759"/>
                </a:lnTo>
                <a:lnTo>
                  <a:pt x="1591320" y="1658550"/>
                </a:lnTo>
                <a:lnTo>
                  <a:pt x="1555684" y="1689291"/>
                </a:lnTo>
                <a:lnTo>
                  <a:pt x="1518930" y="1717983"/>
                </a:lnTo>
                <a:lnTo>
                  <a:pt x="1481133" y="1744626"/>
                </a:lnTo>
                <a:lnTo>
                  <a:pt x="1442372" y="1769219"/>
                </a:lnTo>
                <a:lnTo>
                  <a:pt x="1402723" y="1791763"/>
                </a:lnTo>
                <a:lnTo>
                  <a:pt x="1362264" y="1812257"/>
                </a:lnTo>
                <a:lnTo>
                  <a:pt x="1321071" y="1830702"/>
                </a:lnTo>
                <a:lnTo>
                  <a:pt x="1279223" y="1847097"/>
                </a:lnTo>
                <a:lnTo>
                  <a:pt x="1236796" y="1861443"/>
                </a:lnTo>
                <a:lnTo>
                  <a:pt x="1193867" y="1873739"/>
                </a:lnTo>
                <a:lnTo>
                  <a:pt x="1150514" y="1883987"/>
                </a:lnTo>
                <a:lnTo>
                  <a:pt x="1106813" y="1892184"/>
                </a:lnTo>
                <a:lnTo>
                  <a:pt x="1062842" y="1898333"/>
                </a:lnTo>
                <a:lnTo>
                  <a:pt x="1018679" y="1902431"/>
                </a:lnTo>
                <a:lnTo>
                  <a:pt x="974399" y="1904481"/>
                </a:lnTo>
                <a:lnTo>
                  <a:pt x="930081" y="1904481"/>
                </a:lnTo>
                <a:lnTo>
                  <a:pt x="885802" y="1902431"/>
                </a:lnTo>
                <a:lnTo>
                  <a:pt x="841638" y="1898333"/>
                </a:lnTo>
                <a:lnTo>
                  <a:pt x="797667" y="1892184"/>
                </a:lnTo>
                <a:lnTo>
                  <a:pt x="753967" y="1883987"/>
                </a:lnTo>
                <a:lnTo>
                  <a:pt x="710613" y="1873739"/>
                </a:lnTo>
                <a:lnTo>
                  <a:pt x="667684" y="1861443"/>
                </a:lnTo>
                <a:lnTo>
                  <a:pt x="625257" y="1847097"/>
                </a:lnTo>
                <a:lnTo>
                  <a:pt x="583409" y="1830702"/>
                </a:lnTo>
                <a:lnTo>
                  <a:pt x="542216" y="1812257"/>
                </a:lnTo>
                <a:lnTo>
                  <a:pt x="501757" y="1791763"/>
                </a:lnTo>
                <a:lnTo>
                  <a:pt x="462108" y="1769219"/>
                </a:lnTo>
                <a:lnTo>
                  <a:pt x="423347" y="1744626"/>
                </a:lnTo>
                <a:lnTo>
                  <a:pt x="385551" y="1717983"/>
                </a:lnTo>
                <a:lnTo>
                  <a:pt x="348796" y="1689291"/>
                </a:lnTo>
                <a:lnTo>
                  <a:pt x="313160" y="1658550"/>
                </a:lnTo>
                <a:lnTo>
                  <a:pt x="278721" y="1625759"/>
                </a:lnTo>
                <a:lnTo>
                  <a:pt x="245930" y="1591320"/>
                </a:lnTo>
                <a:lnTo>
                  <a:pt x="215189" y="1555684"/>
                </a:lnTo>
                <a:lnTo>
                  <a:pt x="186497" y="1518930"/>
                </a:lnTo>
                <a:lnTo>
                  <a:pt x="159855" y="1481133"/>
                </a:lnTo>
                <a:lnTo>
                  <a:pt x="135261" y="1442372"/>
                </a:lnTo>
                <a:lnTo>
                  <a:pt x="112718" y="1402723"/>
                </a:lnTo>
                <a:lnTo>
                  <a:pt x="92224" y="1362264"/>
                </a:lnTo>
                <a:lnTo>
                  <a:pt x="73779" y="1321071"/>
                </a:lnTo>
                <a:lnTo>
                  <a:pt x="57383" y="1279223"/>
                </a:lnTo>
                <a:lnTo>
                  <a:pt x="43037" y="1236796"/>
                </a:lnTo>
                <a:lnTo>
                  <a:pt x="30741" y="1193867"/>
                </a:lnTo>
                <a:lnTo>
                  <a:pt x="20494" y="1150514"/>
                </a:lnTo>
                <a:lnTo>
                  <a:pt x="12296" y="1106813"/>
                </a:lnTo>
                <a:lnTo>
                  <a:pt x="6148" y="1062842"/>
                </a:lnTo>
                <a:lnTo>
                  <a:pt x="2049" y="1018679"/>
                </a:lnTo>
                <a:lnTo>
                  <a:pt x="0" y="974399"/>
                </a:lnTo>
                <a:lnTo>
                  <a:pt x="0" y="930081"/>
                </a:lnTo>
                <a:lnTo>
                  <a:pt x="2049" y="885802"/>
                </a:lnTo>
                <a:lnTo>
                  <a:pt x="6148" y="841638"/>
                </a:lnTo>
                <a:lnTo>
                  <a:pt x="12296" y="797667"/>
                </a:lnTo>
                <a:lnTo>
                  <a:pt x="20494" y="753967"/>
                </a:lnTo>
                <a:lnTo>
                  <a:pt x="30741" y="710613"/>
                </a:lnTo>
                <a:lnTo>
                  <a:pt x="43037" y="667684"/>
                </a:lnTo>
                <a:lnTo>
                  <a:pt x="57383" y="625257"/>
                </a:lnTo>
                <a:lnTo>
                  <a:pt x="73779" y="583409"/>
                </a:lnTo>
                <a:lnTo>
                  <a:pt x="92224" y="542216"/>
                </a:lnTo>
                <a:lnTo>
                  <a:pt x="112718" y="501757"/>
                </a:lnTo>
                <a:lnTo>
                  <a:pt x="135261" y="462108"/>
                </a:lnTo>
                <a:lnTo>
                  <a:pt x="159855" y="423347"/>
                </a:lnTo>
                <a:lnTo>
                  <a:pt x="186497" y="385551"/>
                </a:lnTo>
                <a:lnTo>
                  <a:pt x="215189" y="348796"/>
                </a:lnTo>
                <a:lnTo>
                  <a:pt x="245930" y="313160"/>
                </a:lnTo>
                <a:lnTo>
                  <a:pt x="278721" y="278721"/>
                </a:lnTo>
                <a:lnTo>
                  <a:pt x="313160" y="245930"/>
                </a:lnTo>
                <a:lnTo>
                  <a:pt x="348796" y="215189"/>
                </a:lnTo>
                <a:lnTo>
                  <a:pt x="385551" y="186497"/>
                </a:lnTo>
                <a:lnTo>
                  <a:pt x="423347" y="159855"/>
                </a:lnTo>
                <a:lnTo>
                  <a:pt x="462108" y="135261"/>
                </a:lnTo>
                <a:lnTo>
                  <a:pt x="501757" y="112718"/>
                </a:lnTo>
                <a:lnTo>
                  <a:pt x="542216" y="92224"/>
                </a:lnTo>
                <a:lnTo>
                  <a:pt x="583409" y="73779"/>
                </a:lnTo>
                <a:lnTo>
                  <a:pt x="625257" y="57383"/>
                </a:lnTo>
                <a:lnTo>
                  <a:pt x="667684" y="43037"/>
                </a:lnTo>
                <a:lnTo>
                  <a:pt x="710613" y="30741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1"/>
                </a:lnTo>
                <a:lnTo>
                  <a:pt x="1236796" y="43037"/>
                </a:lnTo>
                <a:lnTo>
                  <a:pt x="1279223" y="57383"/>
                </a:lnTo>
                <a:lnTo>
                  <a:pt x="1321071" y="73779"/>
                </a:lnTo>
                <a:lnTo>
                  <a:pt x="1362264" y="92224"/>
                </a:lnTo>
                <a:lnTo>
                  <a:pt x="1402723" y="112718"/>
                </a:lnTo>
                <a:lnTo>
                  <a:pt x="1442372" y="135261"/>
                </a:lnTo>
                <a:lnTo>
                  <a:pt x="1481133" y="159855"/>
                </a:lnTo>
                <a:lnTo>
                  <a:pt x="1518930" y="186497"/>
                </a:lnTo>
                <a:lnTo>
                  <a:pt x="1555684" y="215189"/>
                </a:lnTo>
                <a:lnTo>
                  <a:pt x="1591320" y="245930"/>
                </a:lnTo>
                <a:lnTo>
                  <a:pt x="1625759" y="278721"/>
                </a:lnTo>
                <a:close/>
              </a:path>
            </a:pathLst>
          </a:custGeom>
          <a:ln w="76200">
            <a:solidFill>
              <a:srgbClr val="00882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/>
          <p:nvPr/>
        </p:nvSpPr>
        <p:spPr>
          <a:xfrm>
            <a:off x="4384573" y="6013056"/>
            <a:ext cx="4236085" cy="2082800"/>
          </a:xfrm>
          <a:custGeom>
            <a:avLst/>
            <a:gdLst/>
            <a:ahLst/>
            <a:cxnLst/>
            <a:rect l="l" t="t" r="r" b="b"/>
            <a:pathLst>
              <a:path w="4236084" h="2082800">
                <a:moveTo>
                  <a:pt x="0" y="0"/>
                </a:moveTo>
                <a:lnTo>
                  <a:pt x="4235653" y="0"/>
                </a:lnTo>
                <a:lnTo>
                  <a:pt x="4235653" y="2082800"/>
                </a:lnTo>
                <a:lnTo>
                  <a:pt x="0" y="2082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7359" y="407695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21"/>
                </a:moveTo>
                <a:lnTo>
                  <a:pt x="1658550" y="313160"/>
                </a:lnTo>
                <a:lnTo>
                  <a:pt x="1689291" y="348796"/>
                </a:lnTo>
                <a:lnTo>
                  <a:pt x="1717983" y="385551"/>
                </a:lnTo>
                <a:lnTo>
                  <a:pt x="1744626" y="423347"/>
                </a:lnTo>
                <a:lnTo>
                  <a:pt x="1769219" y="462108"/>
                </a:lnTo>
                <a:lnTo>
                  <a:pt x="1791763" y="501757"/>
                </a:lnTo>
                <a:lnTo>
                  <a:pt x="1812257" y="542216"/>
                </a:lnTo>
                <a:lnTo>
                  <a:pt x="1830702" y="583409"/>
                </a:lnTo>
                <a:lnTo>
                  <a:pt x="1847097" y="625257"/>
                </a:lnTo>
                <a:lnTo>
                  <a:pt x="1861443" y="667684"/>
                </a:lnTo>
                <a:lnTo>
                  <a:pt x="1873739" y="710613"/>
                </a:lnTo>
                <a:lnTo>
                  <a:pt x="1883987" y="753967"/>
                </a:lnTo>
                <a:lnTo>
                  <a:pt x="1892184" y="797667"/>
                </a:lnTo>
                <a:lnTo>
                  <a:pt x="1898333" y="841638"/>
                </a:lnTo>
                <a:lnTo>
                  <a:pt x="1902431" y="885802"/>
                </a:lnTo>
                <a:lnTo>
                  <a:pt x="1904481" y="930081"/>
                </a:lnTo>
                <a:lnTo>
                  <a:pt x="1904481" y="974399"/>
                </a:lnTo>
                <a:lnTo>
                  <a:pt x="1902431" y="1018679"/>
                </a:lnTo>
                <a:lnTo>
                  <a:pt x="1898333" y="1062842"/>
                </a:lnTo>
                <a:lnTo>
                  <a:pt x="1892184" y="1106813"/>
                </a:lnTo>
                <a:lnTo>
                  <a:pt x="1883987" y="1150514"/>
                </a:lnTo>
                <a:lnTo>
                  <a:pt x="1873739" y="1193867"/>
                </a:lnTo>
                <a:lnTo>
                  <a:pt x="1861443" y="1236796"/>
                </a:lnTo>
                <a:lnTo>
                  <a:pt x="1847097" y="1279223"/>
                </a:lnTo>
                <a:lnTo>
                  <a:pt x="1830702" y="1321071"/>
                </a:lnTo>
                <a:lnTo>
                  <a:pt x="1812257" y="1362264"/>
                </a:lnTo>
                <a:lnTo>
                  <a:pt x="1791763" y="1402723"/>
                </a:lnTo>
                <a:lnTo>
                  <a:pt x="1769219" y="1442372"/>
                </a:lnTo>
                <a:lnTo>
                  <a:pt x="1744626" y="1481133"/>
                </a:lnTo>
                <a:lnTo>
                  <a:pt x="1717983" y="1518930"/>
                </a:lnTo>
                <a:lnTo>
                  <a:pt x="1689291" y="1555684"/>
                </a:lnTo>
                <a:lnTo>
                  <a:pt x="1658550" y="1591320"/>
                </a:lnTo>
                <a:lnTo>
                  <a:pt x="1625759" y="1625759"/>
                </a:lnTo>
                <a:lnTo>
                  <a:pt x="1591320" y="1658550"/>
                </a:lnTo>
                <a:lnTo>
                  <a:pt x="1555684" y="1689291"/>
                </a:lnTo>
                <a:lnTo>
                  <a:pt x="1518930" y="1717983"/>
                </a:lnTo>
                <a:lnTo>
                  <a:pt x="1481133" y="1744626"/>
                </a:lnTo>
                <a:lnTo>
                  <a:pt x="1442372" y="1769219"/>
                </a:lnTo>
                <a:lnTo>
                  <a:pt x="1402723" y="1791763"/>
                </a:lnTo>
                <a:lnTo>
                  <a:pt x="1362264" y="1812257"/>
                </a:lnTo>
                <a:lnTo>
                  <a:pt x="1321071" y="1830702"/>
                </a:lnTo>
                <a:lnTo>
                  <a:pt x="1279223" y="1847097"/>
                </a:lnTo>
                <a:lnTo>
                  <a:pt x="1236796" y="1861443"/>
                </a:lnTo>
                <a:lnTo>
                  <a:pt x="1193867" y="1873739"/>
                </a:lnTo>
                <a:lnTo>
                  <a:pt x="1150514" y="1883987"/>
                </a:lnTo>
                <a:lnTo>
                  <a:pt x="1106813" y="1892184"/>
                </a:lnTo>
                <a:lnTo>
                  <a:pt x="1062842" y="1898333"/>
                </a:lnTo>
                <a:lnTo>
                  <a:pt x="1018679" y="1902431"/>
                </a:lnTo>
                <a:lnTo>
                  <a:pt x="974399" y="1904481"/>
                </a:lnTo>
                <a:lnTo>
                  <a:pt x="930081" y="1904481"/>
                </a:lnTo>
                <a:lnTo>
                  <a:pt x="885802" y="1902431"/>
                </a:lnTo>
                <a:lnTo>
                  <a:pt x="841638" y="1898333"/>
                </a:lnTo>
                <a:lnTo>
                  <a:pt x="797667" y="1892184"/>
                </a:lnTo>
                <a:lnTo>
                  <a:pt x="753967" y="1883987"/>
                </a:lnTo>
                <a:lnTo>
                  <a:pt x="710613" y="1873739"/>
                </a:lnTo>
                <a:lnTo>
                  <a:pt x="667684" y="1861443"/>
                </a:lnTo>
                <a:lnTo>
                  <a:pt x="625257" y="1847097"/>
                </a:lnTo>
                <a:lnTo>
                  <a:pt x="583409" y="1830702"/>
                </a:lnTo>
                <a:lnTo>
                  <a:pt x="542216" y="1812257"/>
                </a:lnTo>
                <a:lnTo>
                  <a:pt x="501757" y="1791763"/>
                </a:lnTo>
                <a:lnTo>
                  <a:pt x="462108" y="1769219"/>
                </a:lnTo>
                <a:lnTo>
                  <a:pt x="423347" y="1744626"/>
                </a:lnTo>
                <a:lnTo>
                  <a:pt x="385551" y="1717983"/>
                </a:lnTo>
                <a:lnTo>
                  <a:pt x="348796" y="1689291"/>
                </a:lnTo>
                <a:lnTo>
                  <a:pt x="313160" y="1658550"/>
                </a:lnTo>
                <a:lnTo>
                  <a:pt x="278721" y="1625759"/>
                </a:lnTo>
                <a:lnTo>
                  <a:pt x="245930" y="1591320"/>
                </a:lnTo>
                <a:lnTo>
                  <a:pt x="215189" y="1555684"/>
                </a:lnTo>
                <a:lnTo>
                  <a:pt x="186497" y="1518930"/>
                </a:lnTo>
                <a:lnTo>
                  <a:pt x="159855" y="1481133"/>
                </a:lnTo>
                <a:lnTo>
                  <a:pt x="135261" y="1442372"/>
                </a:lnTo>
                <a:lnTo>
                  <a:pt x="112718" y="1402723"/>
                </a:lnTo>
                <a:lnTo>
                  <a:pt x="92224" y="1362264"/>
                </a:lnTo>
                <a:lnTo>
                  <a:pt x="73779" y="1321071"/>
                </a:lnTo>
                <a:lnTo>
                  <a:pt x="57383" y="1279223"/>
                </a:lnTo>
                <a:lnTo>
                  <a:pt x="43037" y="1236796"/>
                </a:lnTo>
                <a:lnTo>
                  <a:pt x="30741" y="1193867"/>
                </a:lnTo>
                <a:lnTo>
                  <a:pt x="20494" y="1150514"/>
                </a:lnTo>
                <a:lnTo>
                  <a:pt x="12296" y="1106813"/>
                </a:lnTo>
                <a:lnTo>
                  <a:pt x="6148" y="1062842"/>
                </a:lnTo>
                <a:lnTo>
                  <a:pt x="2049" y="1018679"/>
                </a:lnTo>
                <a:lnTo>
                  <a:pt x="0" y="974399"/>
                </a:lnTo>
                <a:lnTo>
                  <a:pt x="0" y="930081"/>
                </a:lnTo>
                <a:lnTo>
                  <a:pt x="2049" y="885802"/>
                </a:lnTo>
                <a:lnTo>
                  <a:pt x="6148" y="841638"/>
                </a:lnTo>
                <a:lnTo>
                  <a:pt x="12296" y="797667"/>
                </a:lnTo>
                <a:lnTo>
                  <a:pt x="20494" y="753967"/>
                </a:lnTo>
                <a:lnTo>
                  <a:pt x="30741" y="710613"/>
                </a:lnTo>
                <a:lnTo>
                  <a:pt x="43037" y="667684"/>
                </a:lnTo>
                <a:lnTo>
                  <a:pt x="57383" y="625257"/>
                </a:lnTo>
                <a:lnTo>
                  <a:pt x="73779" y="583409"/>
                </a:lnTo>
                <a:lnTo>
                  <a:pt x="92224" y="542216"/>
                </a:lnTo>
                <a:lnTo>
                  <a:pt x="112718" y="501757"/>
                </a:lnTo>
                <a:lnTo>
                  <a:pt x="135261" y="462108"/>
                </a:lnTo>
                <a:lnTo>
                  <a:pt x="159855" y="423347"/>
                </a:lnTo>
                <a:lnTo>
                  <a:pt x="186497" y="385551"/>
                </a:lnTo>
                <a:lnTo>
                  <a:pt x="215189" y="348796"/>
                </a:lnTo>
                <a:lnTo>
                  <a:pt x="245930" y="313160"/>
                </a:lnTo>
                <a:lnTo>
                  <a:pt x="278721" y="278721"/>
                </a:lnTo>
                <a:lnTo>
                  <a:pt x="313160" y="245930"/>
                </a:lnTo>
                <a:lnTo>
                  <a:pt x="348796" y="215189"/>
                </a:lnTo>
                <a:lnTo>
                  <a:pt x="385551" y="186497"/>
                </a:lnTo>
                <a:lnTo>
                  <a:pt x="423347" y="159855"/>
                </a:lnTo>
                <a:lnTo>
                  <a:pt x="462108" y="135261"/>
                </a:lnTo>
                <a:lnTo>
                  <a:pt x="501757" y="112718"/>
                </a:lnTo>
                <a:lnTo>
                  <a:pt x="542216" y="92224"/>
                </a:lnTo>
                <a:lnTo>
                  <a:pt x="583409" y="73779"/>
                </a:lnTo>
                <a:lnTo>
                  <a:pt x="625257" y="57383"/>
                </a:lnTo>
                <a:lnTo>
                  <a:pt x="667684" y="43037"/>
                </a:lnTo>
                <a:lnTo>
                  <a:pt x="710613" y="30741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1"/>
                </a:lnTo>
                <a:lnTo>
                  <a:pt x="1236796" y="43037"/>
                </a:lnTo>
                <a:lnTo>
                  <a:pt x="1279223" y="57383"/>
                </a:lnTo>
                <a:lnTo>
                  <a:pt x="1321071" y="73779"/>
                </a:lnTo>
                <a:lnTo>
                  <a:pt x="1362264" y="92224"/>
                </a:lnTo>
                <a:lnTo>
                  <a:pt x="1402723" y="112718"/>
                </a:lnTo>
                <a:lnTo>
                  <a:pt x="1442372" y="135261"/>
                </a:lnTo>
                <a:lnTo>
                  <a:pt x="1481133" y="159855"/>
                </a:lnTo>
                <a:lnTo>
                  <a:pt x="1518930" y="186497"/>
                </a:lnTo>
                <a:lnTo>
                  <a:pt x="1555684" y="215189"/>
                </a:lnTo>
                <a:lnTo>
                  <a:pt x="1591320" y="245930"/>
                </a:lnTo>
                <a:lnTo>
                  <a:pt x="1625759" y="278721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00" y="5753100"/>
            <a:ext cx="45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9196" y="5773292"/>
            <a:ext cx="360803" cy="360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9909" y="2825750"/>
            <a:ext cx="44456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OnCollisionStay2D()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050" y="5953696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95250" y="0"/>
                </a:lnTo>
                <a:lnTo>
                  <a:pt x="2197328" y="0"/>
                </a:lnTo>
              </a:path>
            </a:pathLst>
          </a:custGeom>
          <a:ln w="190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6020" y="5595556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716279" y="0"/>
                </a:moveTo>
                <a:lnTo>
                  <a:pt x="0" y="358139"/>
                </a:lnTo>
                <a:lnTo>
                  <a:pt x="716279" y="716279"/>
                </a:lnTo>
                <a:lnTo>
                  <a:pt x="716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5753100"/>
            <a:ext cx="45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34796" y="5773292"/>
            <a:ext cx="360807" cy="360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62959" y="407695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21"/>
                </a:moveTo>
                <a:lnTo>
                  <a:pt x="1658550" y="313160"/>
                </a:lnTo>
                <a:lnTo>
                  <a:pt x="1689291" y="348796"/>
                </a:lnTo>
                <a:lnTo>
                  <a:pt x="1717983" y="385551"/>
                </a:lnTo>
                <a:lnTo>
                  <a:pt x="1744626" y="423347"/>
                </a:lnTo>
                <a:lnTo>
                  <a:pt x="1769219" y="462108"/>
                </a:lnTo>
                <a:lnTo>
                  <a:pt x="1791763" y="501757"/>
                </a:lnTo>
                <a:lnTo>
                  <a:pt x="1812257" y="542216"/>
                </a:lnTo>
                <a:lnTo>
                  <a:pt x="1830702" y="583409"/>
                </a:lnTo>
                <a:lnTo>
                  <a:pt x="1847097" y="625257"/>
                </a:lnTo>
                <a:lnTo>
                  <a:pt x="1861443" y="667684"/>
                </a:lnTo>
                <a:lnTo>
                  <a:pt x="1873739" y="710613"/>
                </a:lnTo>
                <a:lnTo>
                  <a:pt x="1883987" y="753967"/>
                </a:lnTo>
                <a:lnTo>
                  <a:pt x="1892184" y="797667"/>
                </a:lnTo>
                <a:lnTo>
                  <a:pt x="1898333" y="841638"/>
                </a:lnTo>
                <a:lnTo>
                  <a:pt x="1902431" y="885802"/>
                </a:lnTo>
                <a:lnTo>
                  <a:pt x="1904481" y="930081"/>
                </a:lnTo>
                <a:lnTo>
                  <a:pt x="1904481" y="974399"/>
                </a:lnTo>
                <a:lnTo>
                  <a:pt x="1902431" y="1018679"/>
                </a:lnTo>
                <a:lnTo>
                  <a:pt x="1898333" y="1062842"/>
                </a:lnTo>
                <a:lnTo>
                  <a:pt x="1892184" y="1106813"/>
                </a:lnTo>
                <a:lnTo>
                  <a:pt x="1883987" y="1150514"/>
                </a:lnTo>
                <a:lnTo>
                  <a:pt x="1873739" y="1193867"/>
                </a:lnTo>
                <a:lnTo>
                  <a:pt x="1861443" y="1236796"/>
                </a:lnTo>
                <a:lnTo>
                  <a:pt x="1847097" y="1279223"/>
                </a:lnTo>
                <a:lnTo>
                  <a:pt x="1830702" y="1321071"/>
                </a:lnTo>
                <a:lnTo>
                  <a:pt x="1812257" y="1362264"/>
                </a:lnTo>
                <a:lnTo>
                  <a:pt x="1791763" y="1402723"/>
                </a:lnTo>
                <a:lnTo>
                  <a:pt x="1769219" y="1442372"/>
                </a:lnTo>
                <a:lnTo>
                  <a:pt x="1744626" y="1481133"/>
                </a:lnTo>
                <a:lnTo>
                  <a:pt x="1717983" y="1518930"/>
                </a:lnTo>
                <a:lnTo>
                  <a:pt x="1689291" y="1555684"/>
                </a:lnTo>
                <a:lnTo>
                  <a:pt x="1658550" y="1591320"/>
                </a:lnTo>
                <a:lnTo>
                  <a:pt x="1625759" y="1625759"/>
                </a:lnTo>
                <a:lnTo>
                  <a:pt x="1591320" y="1658550"/>
                </a:lnTo>
                <a:lnTo>
                  <a:pt x="1555684" y="1689291"/>
                </a:lnTo>
                <a:lnTo>
                  <a:pt x="1518930" y="1717983"/>
                </a:lnTo>
                <a:lnTo>
                  <a:pt x="1481133" y="1744626"/>
                </a:lnTo>
                <a:lnTo>
                  <a:pt x="1442372" y="1769219"/>
                </a:lnTo>
                <a:lnTo>
                  <a:pt x="1402723" y="1791763"/>
                </a:lnTo>
                <a:lnTo>
                  <a:pt x="1362264" y="1812257"/>
                </a:lnTo>
                <a:lnTo>
                  <a:pt x="1321071" y="1830702"/>
                </a:lnTo>
                <a:lnTo>
                  <a:pt x="1279223" y="1847097"/>
                </a:lnTo>
                <a:lnTo>
                  <a:pt x="1236796" y="1861443"/>
                </a:lnTo>
                <a:lnTo>
                  <a:pt x="1193867" y="1873739"/>
                </a:lnTo>
                <a:lnTo>
                  <a:pt x="1150514" y="1883987"/>
                </a:lnTo>
                <a:lnTo>
                  <a:pt x="1106813" y="1892184"/>
                </a:lnTo>
                <a:lnTo>
                  <a:pt x="1062842" y="1898333"/>
                </a:lnTo>
                <a:lnTo>
                  <a:pt x="1018679" y="1902431"/>
                </a:lnTo>
                <a:lnTo>
                  <a:pt x="974399" y="1904481"/>
                </a:lnTo>
                <a:lnTo>
                  <a:pt x="930081" y="1904481"/>
                </a:lnTo>
                <a:lnTo>
                  <a:pt x="885802" y="1902431"/>
                </a:lnTo>
                <a:lnTo>
                  <a:pt x="841638" y="1898333"/>
                </a:lnTo>
                <a:lnTo>
                  <a:pt x="797667" y="1892184"/>
                </a:lnTo>
                <a:lnTo>
                  <a:pt x="753967" y="1883987"/>
                </a:lnTo>
                <a:lnTo>
                  <a:pt x="710613" y="1873739"/>
                </a:lnTo>
                <a:lnTo>
                  <a:pt x="667684" y="1861443"/>
                </a:lnTo>
                <a:lnTo>
                  <a:pt x="625257" y="1847097"/>
                </a:lnTo>
                <a:lnTo>
                  <a:pt x="583409" y="1830702"/>
                </a:lnTo>
                <a:lnTo>
                  <a:pt x="542216" y="1812257"/>
                </a:lnTo>
                <a:lnTo>
                  <a:pt x="501757" y="1791763"/>
                </a:lnTo>
                <a:lnTo>
                  <a:pt x="462108" y="1769219"/>
                </a:lnTo>
                <a:lnTo>
                  <a:pt x="423347" y="1744626"/>
                </a:lnTo>
                <a:lnTo>
                  <a:pt x="385551" y="1717983"/>
                </a:lnTo>
                <a:lnTo>
                  <a:pt x="348796" y="1689291"/>
                </a:lnTo>
                <a:lnTo>
                  <a:pt x="313160" y="1658550"/>
                </a:lnTo>
                <a:lnTo>
                  <a:pt x="278721" y="1625759"/>
                </a:lnTo>
                <a:lnTo>
                  <a:pt x="245930" y="1591320"/>
                </a:lnTo>
                <a:lnTo>
                  <a:pt x="215189" y="1555684"/>
                </a:lnTo>
                <a:lnTo>
                  <a:pt x="186497" y="1518930"/>
                </a:lnTo>
                <a:lnTo>
                  <a:pt x="159855" y="1481133"/>
                </a:lnTo>
                <a:lnTo>
                  <a:pt x="135261" y="1442372"/>
                </a:lnTo>
                <a:lnTo>
                  <a:pt x="112718" y="1402723"/>
                </a:lnTo>
                <a:lnTo>
                  <a:pt x="92224" y="1362264"/>
                </a:lnTo>
                <a:lnTo>
                  <a:pt x="73779" y="1321071"/>
                </a:lnTo>
                <a:lnTo>
                  <a:pt x="57383" y="1279223"/>
                </a:lnTo>
                <a:lnTo>
                  <a:pt x="43037" y="1236796"/>
                </a:lnTo>
                <a:lnTo>
                  <a:pt x="30741" y="1193867"/>
                </a:lnTo>
                <a:lnTo>
                  <a:pt x="20494" y="1150514"/>
                </a:lnTo>
                <a:lnTo>
                  <a:pt x="12296" y="1106813"/>
                </a:lnTo>
                <a:lnTo>
                  <a:pt x="6148" y="1062842"/>
                </a:lnTo>
                <a:lnTo>
                  <a:pt x="2049" y="1018679"/>
                </a:lnTo>
                <a:lnTo>
                  <a:pt x="0" y="974399"/>
                </a:lnTo>
                <a:lnTo>
                  <a:pt x="0" y="930081"/>
                </a:lnTo>
                <a:lnTo>
                  <a:pt x="2049" y="885802"/>
                </a:lnTo>
                <a:lnTo>
                  <a:pt x="6148" y="841638"/>
                </a:lnTo>
                <a:lnTo>
                  <a:pt x="12296" y="797667"/>
                </a:lnTo>
                <a:lnTo>
                  <a:pt x="20494" y="753967"/>
                </a:lnTo>
                <a:lnTo>
                  <a:pt x="30741" y="710613"/>
                </a:lnTo>
                <a:lnTo>
                  <a:pt x="43037" y="667684"/>
                </a:lnTo>
                <a:lnTo>
                  <a:pt x="57383" y="625257"/>
                </a:lnTo>
                <a:lnTo>
                  <a:pt x="73779" y="583409"/>
                </a:lnTo>
                <a:lnTo>
                  <a:pt x="92224" y="542216"/>
                </a:lnTo>
                <a:lnTo>
                  <a:pt x="112718" y="501757"/>
                </a:lnTo>
                <a:lnTo>
                  <a:pt x="135261" y="462108"/>
                </a:lnTo>
                <a:lnTo>
                  <a:pt x="159855" y="423347"/>
                </a:lnTo>
                <a:lnTo>
                  <a:pt x="186497" y="385551"/>
                </a:lnTo>
                <a:lnTo>
                  <a:pt x="215189" y="348796"/>
                </a:lnTo>
                <a:lnTo>
                  <a:pt x="245930" y="313160"/>
                </a:lnTo>
                <a:lnTo>
                  <a:pt x="278721" y="278721"/>
                </a:lnTo>
                <a:lnTo>
                  <a:pt x="313160" y="245930"/>
                </a:lnTo>
                <a:lnTo>
                  <a:pt x="348796" y="215189"/>
                </a:lnTo>
                <a:lnTo>
                  <a:pt x="385551" y="186497"/>
                </a:lnTo>
                <a:lnTo>
                  <a:pt x="423347" y="159855"/>
                </a:lnTo>
                <a:lnTo>
                  <a:pt x="462108" y="135261"/>
                </a:lnTo>
                <a:lnTo>
                  <a:pt x="501757" y="112718"/>
                </a:lnTo>
                <a:lnTo>
                  <a:pt x="542216" y="92224"/>
                </a:lnTo>
                <a:lnTo>
                  <a:pt x="583409" y="73779"/>
                </a:lnTo>
                <a:lnTo>
                  <a:pt x="625257" y="57383"/>
                </a:lnTo>
                <a:lnTo>
                  <a:pt x="667684" y="43037"/>
                </a:lnTo>
                <a:lnTo>
                  <a:pt x="710613" y="30741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1"/>
                </a:lnTo>
                <a:lnTo>
                  <a:pt x="1236796" y="43037"/>
                </a:lnTo>
                <a:lnTo>
                  <a:pt x="1279223" y="57383"/>
                </a:lnTo>
                <a:lnTo>
                  <a:pt x="1321071" y="73779"/>
                </a:lnTo>
                <a:lnTo>
                  <a:pt x="1362264" y="92224"/>
                </a:lnTo>
                <a:lnTo>
                  <a:pt x="1402723" y="112718"/>
                </a:lnTo>
                <a:lnTo>
                  <a:pt x="1442372" y="135261"/>
                </a:lnTo>
                <a:lnTo>
                  <a:pt x="1481133" y="159855"/>
                </a:lnTo>
                <a:lnTo>
                  <a:pt x="1518930" y="186497"/>
                </a:lnTo>
                <a:lnTo>
                  <a:pt x="1555684" y="215189"/>
                </a:lnTo>
                <a:lnTo>
                  <a:pt x="1591320" y="245930"/>
                </a:lnTo>
                <a:lnTo>
                  <a:pt x="1625759" y="278721"/>
                </a:lnTo>
                <a:close/>
              </a:path>
            </a:pathLst>
          </a:custGeom>
          <a:ln w="76200">
            <a:solidFill>
              <a:srgbClr val="00882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/>
          <p:nvPr/>
        </p:nvSpPr>
        <p:spPr>
          <a:xfrm>
            <a:off x="4384573" y="6013056"/>
            <a:ext cx="4236085" cy="2082800"/>
          </a:xfrm>
          <a:custGeom>
            <a:avLst/>
            <a:gdLst/>
            <a:ahLst/>
            <a:cxnLst/>
            <a:rect l="l" t="t" r="r" b="b"/>
            <a:pathLst>
              <a:path w="4236084" h="2082800">
                <a:moveTo>
                  <a:pt x="0" y="0"/>
                </a:moveTo>
                <a:lnTo>
                  <a:pt x="4235653" y="0"/>
                </a:lnTo>
                <a:lnTo>
                  <a:pt x="4235653" y="2082800"/>
                </a:lnTo>
                <a:lnTo>
                  <a:pt x="0" y="2082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8559" y="410235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21"/>
                </a:moveTo>
                <a:lnTo>
                  <a:pt x="1658550" y="313160"/>
                </a:lnTo>
                <a:lnTo>
                  <a:pt x="1689291" y="348796"/>
                </a:lnTo>
                <a:lnTo>
                  <a:pt x="1717983" y="385551"/>
                </a:lnTo>
                <a:lnTo>
                  <a:pt x="1744626" y="423347"/>
                </a:lnTo>
                <a:lnTo>
                  <a:pt x="1769219" y="462108"/>
                </a:lnTo>
                <a:lnTo>
                  <a:pt x="1791763" y="501757"/>
                </a:lnTo>
                <a:lnTo>
                  <a:pt x="1812257" y="542216"/>
                </a:lnTo>
                <a:lnTo>
                  <a:pt x="1830702" y="583409"/>
                </a:lnTo>
                <a:lnTo>
                  <a:pt x="1847097" y="625257"/>
                </a:lnTo>
                <a:lnTo>
                  <a:pt x="1861443" y="667684"/>
                </a:lnTo>
                <a:lnTo>
                  <a:pt x="1873739" y="710613"/>
                </a:lnTo>
                <a:lnTo>
                  <a:pt x="1883987" y="753967"/>
                </a:lnTo>
                <a:lnTo>
                  <a:pt x="1892184" y="797667"/>
                </a:lnTo>
                <a:lnTo>
                  <a:pt x="1898333" y="841638"/>
                </a:lnTo>
                <a:lnTo>
                  <a:pt x="1902431" y="885802"/>
                </a:lnTo>
                <a:lnTo>
                  <a:pt x="1904481" y="930081"/>
                </a:lnTo>
                <a:lnTo>
                  <a:pt x="1904481" y="974399"/>
                </a:lnTo>
                <a:lnTo>
                  <a:pt x="1902431" y="1018679"/>
                </a:lnTo>
                <a:lnTo>
                  <a:pt x="1898333" y="1062842"/>
                </a:lnTo>
                <a:lnTo>
                  <a:pt x="1892184" y="1106813"/>
                </a:lnTo>
                <a:lnTo>
                  <a:pt x="1883987" y="1150514"/>
                </a:lnTo>
                <a:lnTo>
                  <a:pt x="1873739" y="1193867"/>
                </a:lnTo>
                <a:lnTo>
                  <a:pt x="1861443" y="1236796"/>
                </a:lnTo>
                <a:lnTo>
                  <a:pt x="1847097" y="1279223"/>
                </a:lnTo>
                <a:lnTo>
                  <a:pt x="1830702" y="1321071"/>
                </a:lnTo>
                <a:lnTo>
                  <a:pt x="1812257" y="1362264"/>
                </a:lnTo>
                <a:lnTo>
                  <a:pt x="1791763" y="1402723"/>
                </a:lnTo>
                <a:lnTo>
                  <a:pt x="1769219" y="1442372"/>
                </a:lnTo>
                <a:lnTo>
                  <a:pt x="1744626" y="1481133"/>
                </a:lnTo>
                <a:lnTo>
                  <a:pt x="1717983" y="1518930"/>
                </a:lnTo>
                <a:lnTo>
                  <a:pt x="1689291" y="1555684"/>
                </a:lnTo>
                <a:lnTo>
                  <a:pt x="1658550" y="1591320"/>
                </a:lnTo>
                <a:lnTo>
                  <a:pt x="1625759" y="1625759"/>
                </a:lnTo>
                <a:lnTo>
                  <a:pt x="1591320" y="1658550"/>
                </a:lnTo>
                <a:lnTo>
                  <a:pt x="1555684" y="1689291"/>
                </a:lnTo>
                <a:lnTo>
                  <a:pt x="1518930" y="1717983"/>
                </a:lnTo>
                <a:lnTo>
                  <a:pt x="1481133" y="1744626"/>
                </a:lnTo>
                <a:lnTo>
                  <a:pt x="1442372" y="1769219"/>
                </a:lnTo>
                <a:lnTo>
                  <a:pt x="1402723" y="1791763"/>
                </a:lnTo>
                <a:lnTo>
                  <a:pt x="1362264" y="1812257"/>
                </a:lnTo>
                <a:lnTo>
                  <a:pt x="1321071" y="1830702"/>
                </a:lnTo>
                <a:lnTo>
                  <a:pt x="1279223" y="1847097"/>
                </a:lnTo>
                <a:lnTo>
                  <a:pt x="1236796" y="1861443"/>
                </a:lnTo>
                <a:lnTo>
                  <a:pt x="1193867" y="1873739"/>
                </a:lnTo>
                <a:lnTo>
                  <a:pt x="1150514" y="1883987"/>
                </a:lnTo>
                <a:lnTo>
                  <a:pt x="1106813" y="1892184"/>
                </a:lnTo>
                <a:lnTo>
                  <a:pt x="1062842" y="1898333"/>
                </a:lnTo>
                <a:lnTo>
                  <a:pt x="1018679" y="1902431"/>
                </a:lnTo>
                <a:lnTo>
                  <a:pt x="974399" y="1904481"/>
                </a:lnTo>
                <a:lnTo>
                  <a:pt x="930081" y="1904481"/>
                </a:lnTo>
                <a:lnTo>
                  <a:pt x="885802" y="1902431"/>
                </a:lnTo>
                <a:lnTo>
                  <a:pt x="841638" y="1898333"/>
                </a:lnTo>
                <a:lnTo>
                  <a:pt x="797667" y="1892184"/>
                </a:lnTo>
                <a:lnTo>
                  <a:pt x="753967" y="1883987"/>
                </a:lnTo>
                <a:lnTo>
                  <a:pt x="710613" y="1873739"/>
                </a:lnTo>
                <a:lnTo>
                  <a:pt x="667684" y="1861443"/>
                </a:lnTo>
                <a:lnTo>
                  <a:pt x="625257" y="1847097"/>
                </a:lnTo>
                <a:lnTo>
                  <a:pt x="583409" y="1830702"/>
                </a:lnTo>
                <a:lnTo>
                  <a:pt x="542216" y="1812257"/>
                </a:lnTo>
                <a:lnTo>
                  <a:pt x="501757" y="1791763"/>
                </a:lnTo>
                <a:lnTo>
                  <a:pt x="462108" y="1769219"/>
                </a:lnTo>
                <a:lnTo>
                  <a:pt x="423347" y="1744626"/>
                </a:lnTo>
                <a:lnTo>
                  <a:pt x="385551" y="1717983"/>
                </a:lnTo>
                <a:lnTo>
                  <a:pt x="348796" y="1689291"/>
                </a:lnTo>
                <a:lnTo>
                  <a:pt x="313160" y="1658550"/>
                </a:lnTo>
                <a:lnTo>
                  <a:pt x="278721" y="1625759"/>
                </a:lnTo>
                <a:lnTo>
                  <a:pt x="245930" y="1591320"/>
                </a:lnTo>
                <a:lnTo>
                  <a:pt x="215189" y="1555684"/>
                </a:lnTo>
                <a:lnTo>
                  <a:pt x="186497" y="1518930"/>
                </a:lnTo>
                <a:lnTo>
                  <a:pt x="159855" y="1481133"/>
                </a:lnTo>
                <a:lnTo>
                  <a:pt x="135261" y="1442372"/>
                </a:lnTo>
                <a:lnTo>
                  <a:pt x="112718" y="1402723"/>
                </a:lnTo>
                <a:lnTo>
                  <a:pt x="92224" y="1362264"/>
                </a:lnTo>
                <a:lnTo>
                  <a:pt x="73779" y="1321071"/>
                </a:lnTo>
                <a:lnTo>
                  <a:pt x="57383" y="1279223"/>
                </a:lnTo>
                <a:lnTo>
                  <a:pt x="43037" y="1236796"/>
                </a:lnTo>
                <a:lnTo>
                  <a:pt x="30741" y="1193867"/>
                </a:lnTo>
                <a:lnTo>
                  <a:pt x="20494" y="1150514"/>
                </a:lnTo>
                <a:lnTo>
                  <a:pt x="12296" y="1106813"/>
                </a:lnTo>
                <a:lnTo>
                  <a:pt x="6148" y="1062842"/>
                </a:lnTo>
                <a:lnTo>
                  <a:pt x="2049" y="1018679"/>
                </a:lnTo>
                <a:lnTo>
                  <a:pt x="0" y="974399"/>
                </a:lnTo>
                <a:lnTo>
                  <a:pt x="0" y="930081"/>
                </a:lnTo>
                <a:lnTo>
                  <a:pt x="2049" y="885802"/>
                </a:lnTo>
                <a:lnTo>
                  <a:pt x="6148" y="841638"/>
                </a:lnTo>
                <a:lnTo>
                  <a:pt x="12296" y="797667"/>
                </a:lnTo>
                <a:lnTo>
                  <a:pt x="20494" y="753967"/>
                </a:lnTo>
                <a:lnTo>
                  <a:pt x="30741" y="710613"/>
                </a:lnTo>
                <a:lnTo>
                  <a:pt x="43037" y="667684"/>
                </a:lnTo>
                <a:lnTo>
                  <a:pt x="57383" y="625257"/>
                </a:lnTo>
                <a:lnTo>
                  <a:pt x="73779" y="583409"/>
                </a:lnTo>
                <a:lnTo>
                  <a:pt x="92224" y="542216"/>
                </a:lnTo>
                <a:lnTo>
                  <a:pt x="112718" y="501757"/>
                </a:lnTo>
                <a:lnTo>
                  <a:pt x="135261" y="462108"/>
                </a:lnTo>
                <a:lnTo>
                  <a:pt x="159855" y="423347"/>
                </a:lnTo>
                <a:lnTo>
                  <a:pt x="186497" y="385551"/>
                </a:lnTo>
                <a:lnTo>
                  <a:pt x="215189" y="348796"/>
                </a:lnTo>
                <a:lnTo>
                  <a:pt x="245930" y="313160"/>
                </a:lnTo>
                <a:lnTo>
                  <a:pt x="278721" y="278721"/>
                </a:lnTo>
                <a:lnTo>
                  <a:pt x="313160" y="245930"/>
                </a:lnTo>
                <a:lnTo>
                  <a:pt x="348796" y="215189"/>
                </a:lnTo>
                <a:lnTo>
                  <a:pt x="385551" y="186497"/>
                </a:lnTo>
                <a:lnTo>
                  <a:pt x="423347" y="159855"/>
                </a:lnTo>
                <a:lnTo>
                  <a:pt x="462108" y="135261"/>
                </a:lnTo>
                <a:lnTo>
                  <a:pt x="501757" y="112718"/>
                </a:lnTo>
                <a:lnTo>
                  <a:pt x="542216" y="92224"/>
                </a:lnTo>
                <a:lnTo>
                  <a:pt x="583409" y="73779"/>
                </a:lnTo>
                <a:lnTo>
                  <a:pt x="625257" y="57383"/>
                </a:lnTo>
                <a:lnTo>
                  <a:pt x="667684" y="43037"/>
                </a:lnTo>
                <a:lnTo>
                  <a:pt x="710613" y="30741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1"/>
                </a:lnTo>
                <a:lnTo>
                  <a:pt x="1236796" y="43037"/>
                </a:lnTo>
                <a:lnTo>
                  <a:pt x="1279223" y="57383"/>
                </a:lnTo>
                <a:lnTo>
                  <a:pt x="1321071" y="73779"/>
                </a:lnTo>
                <a:lnTo>
                  <a:pt x="1362264" y="92224"/>
                </a:lnTo>
                <a:lnTo>
                  <a:pt x="1402723" y="112718"/>
                </a:lnTo>
                <a:lnTo>
                  <a:pt x="1442372" y="135261"/>
                </a:lnTo>
                <a:lnTo>
                  <a:pt x="1481133" y="159855"/>
                </a:lnTo>
                <a:lnTo>
                  <a:pt x="1518930" y="186497"/>
                </a:lnTo>
                <a:lnTo>
                  <a:pt x="1555684" y="215189"/>
                </a:lnTo>
                <a:lnTo>
                  <a:pt x="1591320" y="245930"/>
                </a:lnTo>
                <a:lnTo>
                  <a:pt x="1625759" y="278721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1136" y="2851150"/>
            <a:ext cx="43186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OnCollisionExit2D()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6559" y="410235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21"/>
                </a:moveTo>
                <a:lnTo>
                  <a:pt x="1658550" y="313160"/>
                </a:lnTo>
                <a:lnTo>
                  <a:pt x="1689291" y="348796"/>
                </a:lnTo>
                <a:lnTo>
                  <a:pt x="1717983" y="385551"/>
                </a:lnTo>
                <a:lnTo>
                  <a:pt x="1744626" y="423347"/>
                </a:lnTo>
                <a:lnTo>
                  <a:pt x="1769219" y="462108"/>
                </a:lnTo>
                <a:lnTo>
                  <a:pt x="1791763" y="501757"/>
                </a:lnTo>
                <a:lnTo>
                  <a:pt x="1812257" y="542216"/>
                </a:lnTo>
                <a:lnTo>
                  <a:pt x="1830702" y="583409"/>
                </a:lnTo>
                <a:lnTo>
                  <a:pt x="1847097" y="625257"/>
                </a:lnTo>
                <a:lnTo>
                  <a:pt x="1861443" y="667684"/>
                </a:lnTo>
                <a:lnTo>
                  <a:pt x="1873739" y="710613"/>
                </a:lnTo>
                <a:lnTo>
                  <a:pt x="1883987" y="753967"/>
                </a:lnTo>
                <a:lnTo>
                  <a:pt x="1892184" y="797667"/>
                </a:lnTo>
                <a:lnTo>
                  <a:pt x="1898333" y="841638"/>
                </a:lnTo>
                <a:lnTo>
                  <a:pt x="1902431" y="885802"/>
                </a:lnTo>
                <a:lnTo>
                  <a:pt x="1904481" y="930081"/>
                </a:lnTo>
                <a:lnTo>
                  <a:pt x="1904481" y="974399"/>
                </a:lnTo>
                <a:lnTo>
                  <a:pt x="1902431" y="1018679"/>
                </a:lnTo>
                <a:lnTo>
                  <a:pt x="1898333" y="1062842"/>
                </a:lnTo>
                <a:lnTo>
                  <a:pt x="1892184" y="1106813"/>
                </a:lnTo>
                <a:lnTo>
                  <a:pt x="1883987" y="1150514"/>
                </a:lnTo>
                <a:lnTo>
                  <a:pt x="1873739" y="1193867"/>
                </a:lnTo>
                <a:lnTo>
                  <a:pt x="1861443" y="1236796"/>
                </a:lnTo>
                <a:lnTo>
                  <a:pt x="1847097" y="1279223"/>
                </a:lnTo>
                <a:lnTo>
                  <a:pt x="1830702" y="1321071"/>
                </a:lnTo>
                <a:lnTo>
                  <a:pt x="1812257" y="1362264"/>
                </a:lnTo>
                <a:lnTo>
                  <a:pt x="1791763" y="1402723"/>
                </a:lnTo>
                <a:lnTo>
                  <a:pt x="1769219" y="1442372"/>
                </a:lnTo>
                <a:lnTo>
                  <a:pt x="1744626" y="1481133"/>
                </a:lnTo>
                <a:lnTo>
                  <a:pt x="1717983" y="1518930"/>
                </a:lnTo>
                <a:lnTo>
                  <a:pt x="1689291" y="1555684"/>
                </a:lnTo>
                <a:lnTo>
                  <a:pt x="1658550" y="1591320"/>
                </a:lnTo>
                <a:lnTo>
                  <a:pt x="1625759" y="1625759"/>
                </a:lnTo>
                <a:lnTo>
                  <a:pt x="1591320" y="1658550"/>
                </a:lnTo>
                <a:lnTo>
                  <a:pt x="1555684" y="1689291"/>
                </a:lnTo>
                <a:lnTo>
                  <a:pt x="1518930" y="1717983"/>
                </a:lnTo>
                <a:lnTo>
                  <a:pt x="1481133" y="1744626"/>
                </a:lnTo>
                <a:lnTo>
                  <a:pt x="1442372" y="1769219"/>
                </a:lnTo>
                <a:lnTo>
                  <a:pt x="1402723" y="1791763"/>
                </a:lnTo>
                <a:lnTo>
                  <a:pt x="1362264" y="1812257"/>
                </a:lnTo>
                <a:lnTo>
                  <a:pt x="1321071" y="1830702"/>
                </a:lnTo>
                <a:lnTo>
                  <a:pt x="1279223" y="1847097"/>
                </a:lnTo>
                <a:lnTo>
                  <a:pt x="1236796" y="1861443"/>
                </a:lnTo>
                <a:lnTo>
                  <a:pt x="1193867" y="1873739"/>
                </a:lnTo>
                <a:lnTo>
                  <a:pt x="1150514" y="1883987"/>
                </a:lnTo>
                <a:lnTo>
                  <a:pt x="1106813" y="1892184"/>
                </a:lnTo>
                <a:lnTo>
                  <a:pt x="1062842" y="1898333"/>
                </a:lnTo>
                <a:lnTo>
                  <a:pt x="1018679" y="1902431"/>
                </a:lnTo>
                <a:lnTo>
                  <a:pt x="974399" y="1904481"/>
                </a:lnTo>
                <a:lnTo>
                  <a:pt x="930081" y="1904481"/>
                </a:lnTo>
                <a:lnTo>
                  <a:pt x="885802" y="1902431"/>
                </a:lnTo>
                <a:lnTo>
                  <a:pt x="841638" y="1898333"/>
                </a:lnTo>
                <a:lnTo>
                  <a:pt x="797667" y="1892184"/>
                </a:lnTo>
                <a:lnTo>
                  <a:pt x="753967" y="1883987"/>
                </a:lnTo>
                <a:lnTo>
                  <a:pt x="710613" y="1873739"/>
                </a:lnTo>
                <a:lnTo>
                  <a:pt x="667684" y="1861443"/>
                </a:lnTo>
                <a:lnTo>
                  <a:pt x="625257" y="1847097"/>
                </a:lnTo>
                <a:lnTo>
                  <a:pt x="583409" y="1830702"/>
                </a:lnTo>
                <a:lnTo>
                  <a:pt x="542216" y="1812257"/>
                </a:lnTo>
                <a:lnTo>
                  <a:pt x="501757" y="1791763"/>
                </a:lnTo>
                <a:lnTo>
                  <a:pt x="462108" y="1769219"/>
                </a:lnTo>
                <a:lnTo>
                  <a:pt x="423347" y="1744626"/>
                </a:lnTo>
                <a:lnTo>
                  <a:pt x="385551" y="1717983"/>
                </a:lnTo>
                <a:lnTo>
                  <a:pt x="348796" y="1689291"/>
                </a:lnTo>
                <a:lnTo>
                  <a:pt x="313160" y="1658550"/>
                </a:lnTo>
                <a:lnTo>
                  <a:pt x="278721" y="1625759"/>
                </a:lnTo>
                <a:lnTo>
                  <a:pt x="245930" y="1591320"/>
                </a:lnTo>
                <a:lnTo>
                  <a:pt x="215189" y="1555684"/>
                </a:lnTo>
                <a:lnTo>
                  <a:pt x="186497" y="1518930"/>
                </a:lnTo>
                <a:lnTo>
                  <a:pt x="159855" y="1481133"/>
                </a:lnTo>
                <a:lnTo>
                  <a:pt x="135261" y="1442372"/>
                </a:lnTo>
                <a:lnTo>
                  <a:pt x="112718" y="1402723"/>
                </a:lnTo>
                <a:lnTo>
                  <a:pt x="92224" y="1362264"/>
                </a:lnTo>
                <a:lnTo>
                  <a:pt x="73779" y="1321071"/>
                </a:lnTo>
                <a:lnTo>
                  <a:pt x="57383" y="1279223"/>
                </a:lnTo>
                <a:lnTo>
                  <a:pt x="43037" y="1236796"/>
                </a:lnTo>
                <a:lnTo>
                  <a:pt x="30741" y="1193867"/>
                </a:lnTo>
                <a:lnTo>
                  <a:pt x="20494" y="1150514"/>
                </a:lnTo>
                <a:lnTo>
                  <a:pt x="12296" y="1106813"/>
                </a:lnTo>
                <a:lnTo>
                  <a:pt x="6148" y="1062842"/>
                </a:lnTo>
                <a:lnTo>
                  <a:pt x="2049" y="1018679"/>
                </a:lnTo>
                <a:lnTo>
                  <a:pt x="0" y="974399"/>
                </a:lnTo>
                <a:lnTo>
                  <a:pt x="0" y="930081"/>
                </a:lnTo>
                <a:lnTo>
                  <a:pt x="2049" y="885802"/>
                </a:lnTo>
                <a:lnTo>
                  <a:pt x="6148" y="841638"/>
                </a:lnTo>
                <a:lnTo>
                  <a:pt x="12296" y="797667"/>
                </a:lnTo>
                <a:lnTo>
                  <a:pt x="20494" y="753967"/>
                </a:lnTo>
                <a:lnTo>
                  <a:pt x="30741" y="710613"/>
                </a:lnTo>
                <a:lnTo>
                  <a:pt x="43037" y="667684"/>
                </a:lnTo>
                <a:lnTo>
                  <a:pt x="57383" y="625257"/>
                </a:lnTo>
                <a:lnTo>
                  <a:pt x="73779" y="583409"/>
                </a:lnTo>
                <a:lnTo>
                  <a:pt x="92224" y="542216"/>
                </a:lnTo>
                <a:lnTo>
                  <a:pt x="112718" y="501757"/>
                </a:lnTo>
                <a:lnTo>
                  <a:pt x="135261" y="462108"/>
                </a:lnTo>
                <a:lnTo>
                  <a:pt x="159855" y="423347"/>
                </a:lnTo>
                <a:lnTo>
                  <a:pt x="186497" y="385551"/>
                </a:lnTo>
                <a:lnTo>
                  <a:pt x="215189" y="348796"/>
                </a:lnTo>
                <a:lnTo>
                  <a:pt x="245930" y="313160"/>
                </a:lnTo>
                <a:lnTo>
                  <a:pt x="278721" y="278721"/>
                </a:lnTo>
                <a:lnTo>
                  <a:pt x="313160" y="245930"/>
                </a:lnTo>
                <a:lnTo>
                  <a:pt x="348796" y="215189"/>
                </a:lnTo>
                <a:lnTo>
                  <a:pt x="385551" y="186497"/>
                </a:lnTo>
                <a:lnTo>
                  <a:pt x="423347" y="159855"/>
                </a:lnTo>
                <a:lnTo>
                  <a:pt x="462108" y="135261"/>
                </a:lnTo>
                <a:lnTo>
                  <a:pt x="501757" y="112718"/>
                </a:lnTo>
                <a:lnTo>
                  <a:pt x="542216" y="92224"/>
                </a:lnTo>
                <a:lnTo>
                  <a:pt x="583409" y="73779"/>
                </a:lnTo>
                <a:lnTo>
                  <a:pt x="625257" y="57383"/>
                </a:lnTo>
                <a:lnTo>
                  <a:pt x="667684" y="43037"/>
                </a:lnTo>
                <a:lnTo>
                  <a:pt x="710613" y="30741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1"/>
                </a:lnTo>
                <a:lnTo>
                  <a:pt x="1236796" y="43037"/>
                </a:lnTo>
                <a:lnTo>
                  <a:pt x="1279223" y="57383"/>
                </a:lnTo>
                <a:lnTo>
                  <a:pt x="1321071" y="73779"/>
                </a:lnTo>
                <a:lnTo>
                  <a:pt x="1362264" y="92224"/>
                </a:lnTo>
                <a:lnTo>
                  <a:pt x="1402723" y="112718"/>
                </a:lnTo>
                <a:lnTo>
                  <a:pt x="1442372" y="135261"/>
                </a:lnTo>
                <a:lnTo>
                  <a:pt x="1481133" y="159855"/>
                </a:lnTo>
                <a:lnTo>
                  <a:pt x="1518930" y="186497"/>
                </a:lnTo>
                <a:lnTo>
                  <a:pt x="1555684" y="215189"/>
                </a:lnTo>
                <a:lnTo>
                  <a:pt x="1591320" y="245930"/>
                </a:lnTo>
                <a:lnTo>
                  <a:pt x="1625759" y="278721"/>
                </a:lnTo>
                <a:close/>
              </a:path>
            </a:pathLst>
          </a:custGeom>
          <a:ln w="76200">
            <a:solidFill>
              <a:srgbClr val="00882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40839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033520"/>
            <a:ext cx="1006284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0" dirty="0">
                <a:latin typeface="Arial"/>
                <a:cs typeface="Arial"/>
              </a:rPr>
              <a:t>When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20" dirty="0">
                <a:latin typeface="Arial"/>
                <a:cs typeface="Arial"/>
              </a:rPr>
              <a:t>collision </a:t>
            </a:r>
            <a:r>
              <a:rPr sz="3600" spc="65" dirty="0">
                <a:latin typeface="Arial"/>
                <a:cs typeface="Arial"/>
              </a:rPr>
              <a:t>occurs </a:t>
            </a:r>
            <a:r>
              <a:rPr sz="3600" spc="-5" dirty="0">
                <a:latin typeface="Arial"/>
                <a:cs typeface="Arial"/>
              </a:rPr>
              <a:t>with a </a:t>
            </a:r>
            <a:r>
              <a:rPr sz="3600" b="1" spc="-5" dirty="0">
                <a:latin typeface="Arial"/>
                <a:cs typeface="Arial"/>
              </a:rPr>
              <a:t>trigger </a:t>
            </a:r>
            <a:r>
              <a:rPr sz="3600" spc="55" dirty="0">
                <a:latin typeface="Arial"/>
                <a:cs typeface="Arial"/>
              </a:rPr>
              <a:t>object,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-5" dirty="0">
                <a:latin typeface="Arial"/>
                <a:cs typeface="Arial"/>
              </a:rPr>
              <a:t>2D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spc="-5" dirty="0">
                <a:latin typeface="Arial"/>
                <a:cs typeface="Arial"/>
              </a:rPr>
              <a:t>3D </a:t>
            </a:r>
            <a:r>
              <a:rPr sz="3600" spc="55" dirty="0">
                <a:latin typeface="Arial"/>
                <a:cs typeface="Arial"/>
              </a:rPr>
              <a:t>physics </a:t>
            </a:r>
            <a:r>
              <a:rPr sz="3600" spc="25" dirty="0">
                <a:latin typeface="Arial"/>
                <a:cs typeface="Arial"/>
              </a:rPr>
              <a:t>engines </a:t>
            </a:r>
            <a:r>
              <a:rPr sz="3600" spc="-5" dirty="0">
                <a:latin typeface="Arial"/>
                <a:cs typeface="Arial"/>
              </a:rPr>
              <a:t>will </a:t>
            </a:r>
            <a:r>
              <a:rPr sz="3600" spc="25" dirty="0">
                <a:latin typeface="Arial"/>
                <a:cs typeface="Arial"/>
              </a:rPr>
              <a:t>instead</a:t>
            </a:r>
            <a:r>
              <a:rPr sz="3600" spc="-14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call: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9178" y="5575300"/>
            <a:ext cx="496443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ourier New"/>
                <a:cs typeface="Courier New"/>
              </a:rPr>
              <a:t>OnTriggerEnter2D()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475995"/>
            <a:ext cx="4689475" cy="198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3600" b="1" dirty="0">
                <a:latin typeface="Courier New"/>
                <a:cs typeface="Courier New"/>
              </a:rPr>
              <a:t>On</a:t>
            </a:r>
            <a:r>
              <a:rPr sz="3600" b="1" dirty="0">
                <a:solidFill>
                  <a:srgbClr val="C82506"/>
                </a:solidFill>
                <a:latin typeface="Courier New"/>
                <a:cs typeface="Courier New"/>
              </a:rPr>
              <a:t>Trigger</a:t>
            </a:r>
            <a:r>
              <a:rPr sz="3600" b="1" spc="-5" dirty="0">
                <a:latin typeface="Courier New"/>
                <a:cs typeface="Courier New"/>
              </a:rPr>
              <a:t>Enter(),  OnTriggerStay(),  OnTriggerExit(),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4817" y="6123695"/>
            <a:ext cx="4690110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3600" b="1" dirty="0">
                <a:latin typeface="Courier New"/>
                <a:cs typeface="Courier New"/>
              </a:rPr>
              <a:t>OnTriggerStay2D()  OnTriggerExit2D()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/>
          <p:nvPr/>
        </p:nvSpPr>
        <p:spPr>
          <a:xfrm>
            <a:off x="4384573" y="6013056"/>
            <a:ext cx="4236085" cy="2082800"/>
          </a:xfrm>
          <a:custGeom>
            <a:avLst/>
            <a:gdLst/>
            <a:ahLst/>
            <a:cxnLst/>
            <a:rect l="l" t="t" r="r" b="b"/>
            <a:pathLst>
              <a:path w="4236084" h="2082800">
                <a:moveTo>
                  <a:pt x="0" y="0"/>
                </a:moveTo>
                <a:lnTo>
                  <a:pt x="4235653" y="0"/>
                </a:lnTo>
                <a:lnTo>
                  <a:pt x="4235653" y="2082800"/>
                </a:lnTo>
                <a:lnTo>
                  <a:pt x="0" y="2082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77559" y="2701171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31"/>
                </a:moveTo>
                <a:lnTo>
                  <a:pt x="1658550" y="313170"/>
                </a:lnTo>
                <a:lnTo>
                  <a:pt x="1689291" y="348805"/>
                </a:lnTo>
                <a:lnTo>
                  <a:pt x="1717983" y="385560"/>
                </a:lnTo>
                <a:lnTo>
                  <a:pt x="1744626" y="423356"/>
                </a:lnTo>
                <a:lnTo>
                  <a:pt x="1769219" y="462117"/>
                </a:lnTo>
                <a:lnTo>
                  <a:pt x="1791763" y="501766"/>
                </a:lnTo>
                <a:lnTo>
                  <a:pt x="1812257" y="542225"/>
                </a:lnTo>
                <a:lnTo>
                  <a:pt x="1830702" y="583417"/>
                </a:lnTo>
                <a:lnTo>
                  <a:pt x="1847097" y="625265"/>
                </a:lnTo>
                <a:lnTo>
                  <a:pt x="1861443" y="667691"/>
                </a:lnTo>
                <a:lnTo>
                  <a:pt x="1873739" y="710620"/>
                </a:lnTo>
                <a:lnTo>
                  <a:pt x="1883987" y="753973"/>
                </a:lnTo>
                <a:lnTo>
                  <a:pt x="1892184" y="797673"/>
                </a:lnTo>
                <a:lnTo>
                  <a:pt x="1898333" y="841644"/>
                </a:lnTo>
                <a:lnTo>
                  <a:pt x="1902431" y="885807"/>
                </a:lnTo>
                <a:lnTo>
                  <a:pt x="1904481" y="930086"/>
                </a:lnTo>
                <a:lnTo>
                  <a:pt x="1904481" y="974404"/>
                </a:lnTo>
                <a:lnTo>
                  <a:pt x="1902431" y="1018683"/>
                </a:lnTo>
                <a:lnTo>
                  <a:pt x="1898333" y="1062846"/>
                </a:lnTo>
                <a:lnTo>
                  <a:pt x="1892184" y="1106817"/>
                </a:lnTo>
                <a:lnTo>
                  <a:pt x="1883987" y="1150518"/>
                </a:lnTo>
                <a:lnTo>
                  <a:pt x="1873739" y="1193871"/>
                </a:lnTo>
                <a:lnTo>
                  <a:pt x="1861443" y="1236800"/>
                </a:lnTo>
                <a:lnTo>
                  <a:pt x="1847097" y="1279227"/>
                </a:lnTo>
                <a:lnTo>
                  <a:pt x="1830702" y="1321076"/>
                </a:lnTo>
                <a:lnTo>
                  <a:pt x="1812257" y="1362268"/>
                </a:lnTo>
                <a:lnTo>
                  <a:pt x="1791763" y="1402728"/>
                </a:lnTo>
                <a:lnTo>
                  <a:pt x="1769219" y="1442377"/>
                </a:lnTo>
                <a:lnTo>
                  <a:pt x="1744626" y="1481139"/>
                </a:lnTo>
                <a:lnTo>
                  <a:pt x="1717983" y="1518936"/>
                </a:lnTo>
                <a:lnTo>
                  <a:pt x="1689291" y="1555692"/>
                </a:lnTo>
                <a:lnTo>
                  <a:pt x="1658550" y="1591328"/>
                </a:lnTo>
                <a:lnTo>
                  <a:pt x="1625759" y="1625769"/>
                </a:lnTo>
                <a:lnTo>
                  <a:pt x="1591320" y="1658560"/>
                </a:lnTo>
                <a:lnTo>
                  <a:pt x="1555684" y="1689301"/>
                </a:lnTo>
                <a:lnTo>
                  <a:pt x="1518930" y="1717993"/>
                </a:lnTo>
                <a:lnTo>
                  <a:pt x="1481133" y="1744635"/>
                </a:lnTo>
                <a:lnTo>
                  <a:pt x="1442372" y="1769228"/>
                </a:lnTo>
                <a:lnTo>
                  <a:pt x="1402723" y="1791772"/>
                </a:lnTo>
                <a:lnTo>
                  <a:pt x="1362264" y="1812266"/>
                </a:lnTo>
                <a:lnTo>
                  <a:pt x="1321071" y="1830711"/>
                </a:lnTo>
                <a:lnTo>
                  <a:pt x="1279223" y="1847106"/>
                </a:lnTo>
                <a:lnTo>
                  <a:pt x="1236796" y="1861452"/>
                </a:lnTo>
                <a:lnTo>
                  <a:pt x="1193867" y="1873749"/>
                </a:lnTo>
                <a:lnTo>
                  <a:pt x="1150514" y="1883996"/>
                </a:lnTo>
                <a:lnTo>
                  <a:pt x="1106813" y="1892194"/>
                </a:lnTo>
                <a:lnTo>
                  <a:pt x="1062842" y="1898342"/>
                </a:lnTo>
                <a:lnTo>
                  <a:pt x="1018679" y="1902441"/>
                </a:lnTo>
                <a:lnTo>
                  <a:pt x="974399" y="1904490"/>
                </a:lnTo>
                <a:lnTo>
                  <a:pt x="930081" y="1904490"/>
                </a:lnTo>
                <a:lnTo>
                  <a:pt x="885802" y="1902441"/>
                </a:lnTo>
                <a:lnTo>
                  <a:pt x="841638" y="1898342"/>
                </a:lnTo>
                <a:lnTo>
                  <a:pt x="797667" y="1892194"/>
                </a:lnTo>
                <a:lnTo>
                  <a:pt x="753967" y="1883996"/>
                </a:lnTo>
                <a:lnTo>
                  <a:pt x="710613" y="1873749"/>
                </a:lnTo>
                <a:lnTo>
                  <a:pt x="667684" y="1861452"/>
                </a:lnTo>
                <a:lnTo>
                  <a:pt x="625257" y="1847106"/>
                </a:lnTo>
                <a:lnTo>
                  <a:pt x="583409" y="1830711"/>
                </a:lnTo>
                <a:lnTo>
                  <a:pt x="542216" y="1812266"/>
                </a:lnTo>
                <a:lnTo>
                  <a:pt x="501757" y="1791772"/>
                </a:lnTo>
                <a:lnTo>
                  <a:pt x="462108" y="1769228"/>
                </a:lnTo>
                <a:lnTo>
                  <a:pt x="423347" y="1744635"/>
                </a:lnTo>
                <a:lnTo>
                  <a:pt x="385551" y="1717993"/>
                </a:lnTo>
                <a:lnTo>
                  <a:pt x="348796" y="1689301"/>
                </a:lnTo>
                <a:lnTo>
                  <a:pt x="313160" y="1658560"/>
                </a:lnTo>
                <a:lnTo>
                  <a:pt x="278721" y="1625769"/>
                </a:lnTo>
                <a:lnTo>
                  <a:pt x="245930" y="1591328"/>
                </a:lnTo>
                <a:lnTo>
                  <a:pt x="215189" y="1555692"/>
                </a:lnTo>
                <a:lnTo>
                  <a:pt x="186497" y="1518936"/>
                </a:lnTo>
                <a:lnTo>
                  <a:pt x="159855" y="1481139"/>
                </a:lnTo>
                <a:lnTo>
                  <a:pt x="135261" y="1442377"/>
                </a:lnTo>
                <a:lnTo>
                  <a:pt x="112718" y="1402728"/>
                </a:lnTo>
                <a:lnTo>
                  <a:pt x="92224" y="1362268"/>
                </a:lnTo>
                <a:lnTo>
                  <a:pt x="73779" y="1321076"/>
                </a:lnTo>
                <a:lnTo>
                  <a:pt x="57383" y="1279227"/>
                </a:lnTo>
                <a:lnTo>
                  <a:pt x="43037" y="1236800"/>
                </a:lnTo>
                <a:lnTo>
                  <a:pt x="30741" y="1193871"/>
                </a:lnTo>
                <a:lnTo>
                  <a:pt x="20494" y="1150518"/>
                </a:lnTo>
                <a:lnTo>
                  <a:pt x="12296" y="1106817"/>
                </a:lnTo>
                <a:lnTo>
                  <a:pt x="6148" y="1062846"/>
                </a:lnTo>
                <a:lnTo>
                  <a:pt x="2049" y="1018683"/>
                </a:lnTo>
                <a:lnTo>
                  <a:pt x="0" y="974404"/>
                </a:lnTo>
                <a:lnTo>
                  <a:pt x="0" y="930086"/>
                </a:lnTo>
                <a:lnTo>
                  <a:pt x="2049" y="885807"/>
                </a:lnTo>
                <a:lnTo>
                  <a:pt x="6148" y="841644"/>
                </a:lnTo>
                <a:lnTo>
                  <a:pt x="12296" y="797673"/>
                </a:lnTo>
                <a:lnTo>
                  <a:pt x="20494" y="753973"/>
                </a:lnTo>
                <a:lnTo>
                  <a:pt x="30741" y="710620"/>
                </a:lnTo>
                <a:lnTo>
                  <a:pt x="43037" y="667691"/>
                </a:lnTo>
                <a:lnTo>
                  <a:pt x="57383" y="625265"/>
                </a:lnTo>
                <a:lnTo>
                  <a:pt x="73779" y="583417"/>
                </a:lnTo>
                <a:lnTo>
                  <a:pt x="92224" y="542225"/>
                </a:lnTo>
                <a:lnTo>
                  <a:pt x="112718" y="501766"/>
                </a:lnTo>
                <a:lnTo>
                  <a:pt x="135261" y="462117"/>
                </a:lnTo>
                <a:lnTo>
                  <a:pt x="159855" y="423356"/>
                </a:lnTo>
                <a:lnTo>
                  <a:pt x="186497" y="385560"/>
                </a:lnTo>
                <a:lnTo>
                  <a:pt x="215189" y="348805"/>
                </a:lnTo>
                <a:lnTo>
                  <a:pt x="245930" y="313170"/>
                </a:lnTo>
                <a:lnTo>
                  <a:pt x="278721" y="278731"/>
                </a:lnTo>
                <a:lnTo>
                  <a:pt x="313160" y="245939"/>
                </a:lnTo>
                <a:lnTo>
                  <a:pt x="348796" y="215196"/>
                </a:lnTo>
                <a:lnTo>
                  <a:pt x="385551" y="186503"/>
                </a:lnTo>
                <a:lnTo>
                  <a:pt x="423347" y="159860"/>
                </a:lnTo>
                <a:lnTo>
                  <a:pt x="462108" y="135266"/>
                </a:lnTo>
                <a:lnTo>
                  <a:pt x="501757" y="112722"/>
                </a:lnTo>
                <a:lnTo>
                  <a:pt x="542216" y="92227"/>
                </a:lnTo>
                <a:lnTo>
                  <a:pt x="583409" y="73781"/>
                </a:lnTo>
                <a:lnTo>
                  <a:pt x="625257" y="57385"/>
                </a:lnTo>
                <a:lnTo>
                  <a:pt x="667684" y="43039"/>
                </a:lnTo>
                <a:lnTo>
                  <a:pt x="710613" y="30742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2"/>
                </a:lnTo>
                <a:lnTo>
                  <a:pt x="1236796" y="43039"/>
                </a:lnTo>
                <a:lnTo>
                  <a:pt x="1279223" y="57385"/>
                </a:lnTo>
                <a:lnTo>
                  <a:pt x="1321071" y="73781"/>
                </a:lnTo>
                <a:lnTo>
                  <a:pt x="1362264" y="92227"/>
                </a:lnTo>
                <a:lnTo>
                  <a:pt x="1402723" y="112722"/>
                </a:lnTo>
                <a:lnTo>
                  <a:pt x="1442372" y="135266"/>
                </a:lnTo>
                <a:lnTo>
                  <a:pt x="1481133" y="159860"/>
                </a:lnTo>
                <a:lnTo>
                  <a:pt x="1518930" y="186503"/>
                </a:lnTo>
                <a:lnTo>
                  <a:pt x="1555684" y="215196"/>
                </a:lnTo>
                <a:lnTo>
                  <a:pt x="1591320" y="245939"/>
                </a:lnTo>
                <a:lnTo>
                  <a:pt x="1625759" y="278731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6715" y="4455744"/>
            <a:ext cx="1021080" cy="1021080"/>
          </a:xfrm>
          <a:custGeom>
            <a:avLst/>
            <a:gdLst/>
            <a:ahLst/>
            <a:cxnLst/>
            <a:rect l="l" t="t" r="r" b="b"/>
            <a:pathLst>
              <a:path w="1021079" h="1021079">
                <a:moveTo>
                  <a:pt x="0" y="1020762"/>
                </a:moveTo>
                <a:lnTo>
                  <a:pt x="67348" y="953401"/>
                </a:lnTo>
                <a:lnTo>
                  <a:pt x="1020749" y="0"/>
                </a:lnTo>
              </a:path>
            </a:pathLst>
          </a:custGeom>
          <a:ln w="190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7586" y="5155907"/>
            <a:ext cx="760095" cy="760095"/>
          </a:xfrm>
          <a:custGeom>
            <a:avLst/>
            <a:gdLst/>
            <a:ahLst/>
            <a:cxnLst/>
            <a:rect l="l" t="t" r="r" b="b"/>
            <a:pathLst>
              <a:path w="760095" h="760095">
                <a:moveTo>
                  <a:pt x="253237" y="0"/>
                </a:moveTo>
                <a:lnTo>
                  <a:pt x="0" y="759726"/>
                </a:lnTo>
                <a:lnTo>
                  <a:pt x="759726" y="506488"/>
                </a:lnTo>
                <a:lnTo>
                  <a:pt x="253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/>
          <p:nvPr/>
        </p:nvSpPr>
        <p:spPr>
          <a:xfrm>
            <a:off x="4384573" y="6013056"/>
            <a:ext cx="4236085" cy="2082800"/>
          </a:xfrm>
          <a:custGeom>
            <a:avLst/>
            <a:gdLst/>
            <a:ahLst/>
            <a:cxnLst/>
            <a:rect l="l" t="t" r="r" b="b"/>
            <a:pathLst>
              <a:path w="4236084" h="2082800">
                <a:moveTo>
                  <a:pt x="0" y="0"/>
                </a:moveTo>
                <a:lnTo>
                  <a:pt x="4235653" y="0"/>
                </a:lnTo>
                <a:lnTo>
                  <a:pt x="4235653" y="2082800"/>
                </a:lnTo>
                <a:lnTo>
                  <a:pt x="0" y="2082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15359" y="4098171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31"/>
                </a:moveTo>
                <a:lnTo>
                  <a:pt x="1658550" y="313170"/>
                </a:lnTo>
                <a:lnTo>
                  <a:pt x="1689291" y="348805"/>
                </a:lnTo>
                <a:lnTo>
                  <a:pt x="1717983" y="385560"/>
                </a:lnTo>
                <a:lnTo>
                  <a:pt x="1744626" y="423356"/>
                </a:lnTo>
                <a:lnTo>
                  <a:pt x="1769219" y="462117"/>
                </a:lnTo>
                <a:lnTo>
                  <a:pt x="1791763" y="501766"/>
                </a:lnTo>
                <a:lnTo>
                  <a:pt x="1812257" y="542225"/>
                </a:lnTo>
                <a:lnTo>
                  <a:pt x="1830702" y="583417"/>
                </a:lnTo>
                <a:lnTo>
                  <a:pt x="1847097" y="625265"/>
                </a:lnTo>
                <a:lnTo>
                  <a:pt x="1861443" y="667691"/>
                </a:lnTo>
                <a:lnTo>
                  <a:pt x="1873739" y="710620"/>
                </a:lnTo>
                <a:lnTo>
                  <a:pt x="1883987" y="753973"/>
                </a:lnTo>
                <a:lnTo>
                  <a:pt x="1892184" y="797673"/>
                </a:lnTo>
                <a:lnTo>
                  <a:pt x="1898333" y="841644"/>
                </a:lnTo>
                <a:lnTo>
                  <a:pt x="1902431" y="885807"/>
                </a:lnTo>
                <a:lnTo>
                  <a:pt x="1904481" y="930086"/>
                </a:lnTo>
                <a:lnTo>
                  <a:pt x="1904481" y="974404"/>
                </a:lnTo>
                <a:lnTo>
                  <a:pt x="1902431" y="1018683"/>
                </a:lnTo>
                <a:lnTo>
                  <a:pt x="1898333" y="1062846"/>
                </a:lnTo>
                <a:lnTo>
                  <a:pt x="1892184" y="1106817"/>
                </a:lnTo>
                <a:lnTo>
                  <a:pt x="1883987" y="1150518"/>
                </a:lnTo>
                <a:lnTo>
                  <a:pt x="1873739" y="1193871"/>
                </a:lnTo>
                <a:lnTo>
                  <a:pt x="1861443" y="1236800"/>
                </a:lnTo>
                <a:lnTo>
                  <a:pt x="1847097" y="1279227"/>
                </a:lnTo>
                <a:lnTo>
                  <a:pt x="1830702" y="1321076"/>
                </a:lnTo>
                <a:lnTo>
                  <a:pt x="1812257" y="1362268"/>
                </a:lnTo>
                <a:lnTo>
                  <a:pt x="1791763" y="1402728"/>
                </a:lnTo>
                <a:lnTo>
                  <a:pt x="1769219" y="1442377"/>
                </a:lnTo>
                <a:lnTo>
                  <a:pt x="1744626" y="1481139"/>
                </a:lnTo>
                <a:lnTo>
                  <a:pt x="1717983" y="1518936"/>
                </a:lnTo>
                <a:lnTo>
                  <a:pt x="1689291" y="1555692"/>
                </a:lnTo>
                <a:lnTo>
                  <a:pt x="1658550" y="1591328"/>
                </a:lnTo>
                <a:lnTo>
                  <a:pt x="1625759" y="1625769"/>
                </a:lnTo>
                <a:lnTo>
                  <a:pt x="1591320" y="1658560"/>
                </a:lnTo>
                <a:lnTo>
                  <a:pt x="1555684" y="1689301"/>
                </a:lnTo>
                <a:lnTo>
                  <a:pt x="1518930" y="1717993"/>
                </a:lnTo>
                <a:lnTo>
                  <a:pt x="1481133" y="1744635"/>
                </a:lnTo>
                <a:lnTo>
                  <a:pt x="1442372" y="1769228"/>
                </a:lnTo>
                <a:lnTo>
                  <a:pt x="1402723" y="1791772"/>
                </a:lnTo>
                <a:lnTo>
                  <a:pt x="1362264" y="1812266"/>
                </a:lnTo>
                <a:lnTo>
                  <a:pt x="1321071" y="1830711"/>
                </a:lnTo>
                <a:lnTo>
                  <a:pt x="1279223" y="1847106"/>
                </a:lnTo>
                <a:lnTo>
                  <a:pt x="1236796" y="1861452"/>
                </a:lnTo>
                <a:lnTo>
                  <a:pt x="1193867" y="1873749"/>
                </a:lnTo>
                <a:lnTo>
                  <a:pt x="1150514" y="1883996"/>
                </a:lnTo>
                <a:lnTo>
                  <a:pt x="1106813" y="1892194"/>
                </a:lnTo>
                <a:lnTo>
                  <a:pt x="1062842" y="1898342"/>
                </a:lnTo>
                <a:lnTo>
                  <a:pt x="1018679" y="1902441"/>
                </a:lnTo>
                <a:lnTo>
                  <a:pt x="974399" y="1904490"/>
                </a:lnTo>
                <a:lnTo>
                  <a:pt x="930081" y="1904490"/>
                </a:lnTo>
                <a:lnTo>
                  <a:pt x="885802" y="1902441"/>
                </a:lnTo>
                <a:lnTo>
                  <a:pt x="841638" y="1898342"/>
                </a:lnTo>
                <a:lnTo>
                  <a:pt x="797667" y="1892194"/>
                </a:lnTo>
                <a:lnTo>
                  <a:pt x="753967" y="1883996"/>
                </a:lnTo>
                <a:lnTo>
                  <a:pt x="710613" y="1873749"/>
                </a:lnTo>
                <a:lnTo>
                  <a:pt x="667684" y="1861452"/>
                </a:lnTo>
                <a:lnTo>
                  <a:pt x="625257" y="1847106"/>
                </a:lnTo>
                <a:lnTo>
                  <a:pt x="583409" y="1830711"/>
                </a:lnTo>
                <a:lnTo>
                  <a:pt x="542216" y="1812266"/>
                </a:lnTo>
                <a:lnTo>
                  <a:pt x="501757" y="1791772"/>
                </a:lnTo>
                <a:lnTo>
                  <a:pt x="462108" y="1769228"/>
                </a:lnTo>
                <a:lnTo>
                  <a:pt x="423347" y="1744635"/>
                </a:lnTo>
                <a:lnTo>
                  <a:pt x="385551" y="1717993"/>
                </a:lnTo>
                <a:lnTo>
                  <a:pt x="348796" y="1689301"/>
                </a:lnTo>
                <a:lnTo>
                  <a:pt x="313160" y="1658560"/>
                </a:lnTo>
                <a:lnTo>
                  <a:pt x="278721" y="1625769"/>
                </a:lnTo>
                <a:lnTo>
                  <a:pt x="245930" y="1591328"/>
                </a:lnTo>
                <a:lnTo>
                  <a:pt x="215189" y="1555692"/>
                </a:lnTo>
                <a:lnTo>
                  <a:pt x="186497" y="1518936"/>
                </a:lnTo>
                <a:lnTo>
                  <a:pt x="159855" y="1481139"/>
                </a:lnTo>
                <a:lnTo>
                  <a:pt x="135261" y="1442377"/>
                </a:lnTo>
                <a:lnTo>
                  <a:pt x="112718" y="1402728"/>
                </a:lnTo>
                <a:lnTo>
                  <a:pt x="92224" y="1362268"/>
                </a:lnTo>
                <a:lnTo>
                  <a:pt x="73779" y="1321076"/>
                </a:lnTo>
                <a:lnTo>
                  <a:pt x="57383" y="1279227"/>
                </a:lnTo>
                <a:lnTo>
                  <a:pt x="43037" y="1236800"/>
                </a:lnTo>
                <a:lnTo>
                  <a:pt x="30741" y="1193871"/>
                </a:lnTo>
                <a:lnTo>
                  <a:pt x="20494" y="1150518"/>
                </a:lnTo>
                <a:lnTo>
                  <a:pt x="12296" y="1106817"/>
                </a:lnTo>
                <a:lnTo>
                  <a:pt x="6148" y="1062846"/>
                </a:lnTo>
                <a:lnTo>
                  <a:pt x="2049" y="1018683"/>
                </a:lnTo>
                <a:lnTo>
                  <a:pt x="0" y="974404"/>
                </a:lnTo>
                <a:lnTo>
                  <a:pt x="0" y="930086"/>
                </a:lnTo>
                <a:lnTo>
                  <a:pt x="2049" y="885807"/>
                </a:lnTo>
                <a:lnTo>
                  <a:pt x="6148" y="841644"/>
                </a:lnTo>
                <a:lnTo>
                  <a:pt x="12296" y="797673"/>
                </a:lnTo>
                <a:lnTo>
                  <a:pt x="20494" y="753973"/>
                </a:lnTo>
                <a:lnTo>
                  <a:pt x="30741" y="710620"/>
                </a:lnTo>
                <a:lnTo>
                  <a:pt x="43037" y="667691"/>
                </a:lnTo>
                <a:lnTo>
                  <a:pt x="57383" y="625265"/>
                </a:lnTo>
                <a:lnTo>
                  <a:pt x="73779" y="583417"/>
                </a:lnTo>
                <a:lnTo>
                  <a:pt x="92224" y="542225"/>
                </a:lnTo>
                <a:lnTo>
                  <a:pt x="112718" y="501766"/>
                </a:lnTo>
                <a:lnTo>
                  <a:pt x="135261" y="462117"/>
                </a:lnTo>
                <a:lnTo>
                  <a:pt x="159855" y="423356"/>
                </a:lnTo>
                <a:lnTo>
                  <a:pt x="186497" y="385560"/>
                </a:lnTo>
                <a:lnTo>
                  <a:pt x="215189" y="348805"/>
                </a:lnTo>
                <a:lnTo>
                  <a:pt x="245930" y="313170"/>
                </a:lnTo>
                <a:lnTo>
                  <a:pt x="278721" y="278731"/>
                </a:lnTo>
                <a:lnTo>
                  <a:pt x="313160" y="245939"/>
                </a:lnTo>
                <a:lnTo>
                  <a:pt x="348796" y="215196"/>
                </a:lnTo>
                <a:lnTo>
                  <a:pt x="385551" y="186503"/>
                </a:lnTo>
                <a:lnTo>
                  <a:pt x="423347" y="159860"/>
                </a:lnTo>
                <a:lnTo>
                  <a:pt x="462108" y="135266"/>
                </a:lnTo>
                <a:lnTo>
                  <a:pt x="501757" y="112722"/>
                </a:lnTo>
                <a:lnTo>
                  <a:pt x="542216" y="92227"/>
                </a:lnTo>
                <a:lnTo>
                  <a:pt x="583409" y="73781"/>
                </a:lnTo>
                <a:lnTo>
                  <a:pt x="625257" y="57385"/>
                </a:lnTo>
                <a:lnTo>
                  <a:pt x="667684" y="43039"/>
                </a:lnTo>
                <a:lnTo>
                  <a:pt x="710613" y="30742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2"/>
                </a:lnTo>
                <a:lnTo>
                  <a:pt x="1236796" y="43039"/>
                </a:lnTo>
                <a:lnTo>
                  <a:pt x="1279223" y="57385"/>
                </a:lnTo>
                <a:lnTo>
                  <a:pt x="1321071" y="73781"/>
                </a:lnTo>
                <a:lnTo>
                  <a:pt x="1362264" y="92227"/>
                </a:lnTo>
                <a:lnTo>
                  <a:pt x="1402723" y="112722"/>
                </a:lnTo>
                <a:lnTo>
                  <a:pt x="1442372" y="135266"/>
                </a:lnTo>
                <a:lnTo>
                  <a:pt x="1481133" y="159860"/>
                </a:lnTo>
                <a:lnTo>
                  <a:pt x="1518930" y="186503"/>
                </a:lnTo>
                <a:lnTo>
                  <a:pt x="1555684" y="215196"/>
                </a:lnTo>
                <a:lnTo>
                  <a:pt x="1591320" y="245939"/>
                </a:lnTo>
                <a:lnTo>
                  <a:pt x="1625759" y="278731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7915" y="6358191"/>
            <a:ext cx="1021080" cy="1021080"/>
          </a:xfrm>
          <a:custGeom>
            <a:avLst/>
            <a:gdLst/>
            <a:ahLst/>
            <a:cxnLst/>
            <a:rect l="l" t="t" r="r" b="b"/>
            <a:pathLst>
              <a:path w="1021079" h="1021079">
                <a:moveTo>
                  <a:pt x="0" y="1020749"/>
                </a:moveTo>
                <a:lnTo>
                  <a:pt x="67348" y="953389"/>
                </a:lnTo>
                <a:lnTo>
                  <a:pt x="1020749" y="0"/>
                </a:lnTo>
              </a:path>
            </a:pathLst>
          </a:custGeom>
          <a:ln w="190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8786" y="7058342"/>
            <a:ext cx="760095" cy="760095"/>
          </a:xfrm>
          <a:custGeom>
            <a:avLst/>
            <a:gdLst/>
            <a:ahLst/>
            <a:cxnLst/>
            <a:rect l="l" t="t" r="r" b="b"/>
            <a:pathLst>
              <a:path w="760095" h="760095">
                <a:moveTo>
                  <a:pt x="253237" y="0"/>
                </a:moveTo>
                <a:lnTo>
                  <a:pt x="0" y="759726"/>
                </a:lnTo>
                <a:lnTo>
                  <a:pt x="759726" y="506488"/>
                </a:lnTo>
                <a:lnTo>
                  <a:pt x="253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0" y="5778500"/>
            <a:ext cx="45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7196" y="5798692"/>
            <a:ext cx="360807" cy="360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0159" y="369595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21"/>
                </a:moveTo>
                <a:lnTo>
                  <a:pt x="1658550" y="313160"/>
                </a:lnTo>
                <a:lnTo>
                  <a:pt x="1689291" y="348796"/>
                </a:lnTo>
                <a:lnTo>
                  <a:pt x="1717983" y="385551"/>
                </a:lnTo>
                <a:lnTo>
                  <a:pt x="1744626" y="423347"/>
                </a:lnTo>
                <a:lnTo>
                  <a:pt x="1769219" y="462108"/>
                </a:lnTo>
                <a:lnTo>
                  <a:pt x="1791763" y="501757"/>
                </a:lnTo>
                <a:lnTo>
                  <a:pt x="1812257" y="542216"/>
                </a:lnTo>
                <a:lnTo>
                  <a:pt x="1830702" y="583409"/>
                </a:lnTo>
                <a:lnTo>
                  <a:pt x="1847097" y="625257"/>
                </a:lnTo>
                <a:lnTo>
                  <a:pt x="1861443" y="667684"/>
                </a:lnTo>
                <a:lnTo>
                  <a:pt x="1873739" y="710613"/>
                </a:lnTo>
                <a:lnTo>
                  <a:pt x="1883987" y="753967"/>
                </a:lnTo>
                <a:lnTo>
                  <a:pt x="1892184" y="797667"/>
                </a:lnTo>
                <a:lnTo>
                  <a:pt x="1898333" y="841638"/>
                </a:lnTo>
                <a:lnTo>
                  <a:pt x="1902431" y="885802"/>
                </a:lnTo>
                <a:lnTo>
                  <a:pt x="1904481" y="930081"/>
                </a:lnTo>
                <a:lnTo>
                  <a:pt x="1904481" y="974399"/>
                </a:lnTo>
                <a:lnTo>
                  <a:pt x="1902431" y="1018679"/>
                </a:lnTo>
                <a:lnTo>
                  <a:pt x="1898333" y="1062842"/>
                </a:lnTo>
                <a:lnTo>
                  <a:pt x="1892184" y="1106813"/>
                </a:lnTo>
                <a:lnTo>
                  <a:pt x="1883987" y="1150514"/>
                </a:lnTo>
                <a:lnTo>
                  <a:pt x="1873739" y="1193867"/>
                </a:lnTo>
                <a:lnTo>
                  <a:pt x="1861443" y="1236796"/>
                </a:lnTo>
                <a:lnTo>
                  <a:pt x="1847097" y="1279223"/>
                </a:lnTo>
                <a:lnTo>
                  <a:pt x="1830702" y="1321071"/>
                </a:lnTo>
                <a:lnTo>
                  <a:pt x="1812257" y="1362264"/>
                </a:lnTo>
                <a:lnTo>
                  <a:pt x="1791763" y="1402723"/>
                </a:lnTo>
                <a:lnTo>
                  <a:pt x="1769219" y="1442372"/>
                </a:lnTo>
                <a:lnTo>
                  <a:pt x="1744626" y="1481133"/>
                </a:lnTo>
                <a:lnTo>
                  <a:pt x="1717983" y="1518930"/>
                </a:lnTo>
                <a:lnTo>
                  <a:pt x="1689291" y="1555684"/>
                </a:lnTo>
                <a:lnTo>
                  <a:pt x="1658550" y="1591320"/>
                </a:lnTo>
                <a:lnTo>
                  <a:pt x="1625759" y="1625759"/>
                </a:lnTo>
                <a:lnTo>
                  <a:pt x="1591320" y="1658550"/>
                </a:lnTo>
                <a:lnTo>
                  <a:pt x="1555684" y="1689291"/>
                </a:lnTo>
                <a:lnTo>
                  <a:pt x="1518930" y="1717983"/>
                </a:lnTo>
                <a:lnTo>
                  <a:pt x="1481133" y="1744626"/>
                </a:lnTo>
                <a:lnTo>
                  <a:pt x="1442372" y="1769219"/>
                </a:lnTo>
                <a:lnTo>
                  <a:pt x="1402723" y="1791763"/>
                </a:lnTo>
                <a:lnTo>
                  <a:pt x="1362264" y="1812257"/>
                </a:lnTo>
                <a:lnTo>
                  <a:pt x="1321071" y="1830702"/>
                </a:lnTo>
                <a:lnTo>
                  <a:pt x="1279223" y="1847097"/>
                </a:lnTo>
                <a:lnTo>
                  <a:pt x="1236796" y="1861443"/>
                </a:lnTo>
                <a:lnTo>
                  <a:pt x="1193867" y="1873739"/>
                </a:lnTo>
                <a:lnTo>
                  <a:pt x="1150514" y="1883987"/>
                </a:lnTo>
                <a:lnTo>
                  <a:pt x="1106813" y="1892184"/>
                </a:lnTo>
                <a:lnTo>
                  <a:pt x="1062842" y="1898333"/>
                </a:lnTo>
                <a:lnTo>
                  <a:pt x="1018679" y="1902431"/>
                </a:lnTo>
                <a:lnTo>
                  <a:pt x="974399" y="1904481"/>
                </a:lnTo>
                <a:lnTo>
                  <a:pt x="930081" y="1904481"/>
                </a:lnTo>
                <a:lnTo>
                  <a:pt x="885802" y="1902431"/>
                </a:lnTo>
                <a:lnTo>
                  <a:pt x="841638" y="1898333"/>
                </a:lnTo>
                <a:lnTo>
                  <a:pt x="797667" y="1892184"/>
                </a:lnTo>
                <a:lnTo>
                  <a:pt x="753967" y="1883987"/>
                </a:lnTo>
                <a:lnTo>
                  <a:pt x="710613" y="1873739"/>
                </a:lnTo>
                <a:lnTo>
                  <a:pt x="667684" y="1861443"/>
                </a:lnTo>
                <a:lnTo>
                  <a:pt x="625257" y="1847097"/>
                </a:lnTo>
                <a:lnTo>
                  <a:pt x="583409" y="1830702"/>
                </a:lnTo>
                <a:lnTo>
                  <a:pt x="542216" y="1812257"/>
                </a:lnTo>
                <a:lnTo>
                  <a:pt x="501757" y="1791763"/>
                </a:lnTo>
                <a:lnTo>
                  <a:pt x="462108" y="1769219"/>
                </a:lnTo>
                <a:lnTo>
                  <a:pt x="423347" y="1744626"/>
                </a:lnTo>
                <a:lnTo>
                  <a:pt x="385551" y="1717983"/>
                </a:lnTo>
                <a:lnTo>
                  <a:pt x="348796" y="1689291"/>
                </a:lnTo>
                <a:lnTo>
                  <a:pt x="313160" y="1658550"/>
                </a:lnTo>
                <a:lnTo>
                  <a:pt x="278721" y="1625759"/>
                </a:lnTo>
                <a:lnTo>
                  <a:pt x="245930" y="1591320"/>
                </a:lnTo>
                <a:lnTo>
                  <a:pt x="215189" y="1555684"/>
                </a:lnTo>
                <a:lnTo>
                  <a:pt x="186497" y="1518930"/>
                </a:lnTo>
                <a:lnTo>
                  <a:pt x="159855" y="1481133"/>
                </a:lnTo>
                <a:lnTo>
                  <a:pt x="135261" y="1442372"/>
                </a:lnTo>
                <a:lnTo>
                  <a:pt x="112718" y="1402723"/>
                </a:lnTo>
                <a:lnTo>
                  <a:pt x="92224" y="1362264"/>
                </a:lnTo>
                <a:lnTo>
                  <a:pt x="73779" y="1321071"/>
                </a:lnTo>
                <a:lnTo>
                  <a:pt x="57383" y="1279223"/>
                </a:lnTo>
                <a:lnTo>
                  <a:pt x="43037" y="1236796"/>
                </a:lnTo>
                <a:lnTo>
                  <a:pt x="30741" y="1193867"/>
                </a:lnTo>
                <a:lnTo>
                  <a:pt x="20494" y="1150514"/>
                </a:lnTo>
                <a:lnTo>
                  <a:pt x="12296" y="1106813"/>
                </a:lnTo>
                <a:lnTo>
                  <a:pt x="6148" y="1062842"/>
                </a:lnTo>
                <a:lnTo>
                  <a:pt x="2049" y="1018679"/>
                </a:lnTo>
                <a:lnTo>
                  <a:pt x="0" y="974399"/>
                </a:lnTo>
                <a:lnTo>
                  <a:pt x="0" y="930081"/>
                </a:lnTo>
                <a:lnTo>
                  <a:pt x="2049" y="885802"/>
                </a:lnTo>
                <a:lnTo>
                  <a:pt x="6148" y="841638"/>
                </a:lnTo>
                <a:lnTo>
                  <a:pt x="12296" y="797667"/>
                </a:lnTo>
                <a:lnTo>
                  <a:pt x="20494" y="753967"/>
                </a:lnTo>
                <a:lnTo>
                  <a:pt x="30741" y="710613"/>
                </a:lnTo>
                <a:lnTo>
                  <a:pt x="43037" y="667684"/>
                </a:lnTo>
                <a:lnTo>
                  <a:pt x="57383" y="625257"/>
                </a:lnTo>
                <a:lnTo>
                  <a:pt x="73779" y="583409"/>
                </a:lnTo>
                <a:lnTo>
                  <a:pt x="92224" y="542216"/>
                </a:lnTo>
                <a:lnTo>
                  <a:pt x="112718" y="501757"/>
                </a:lnTo>
                <a:lnTo>
                  <a:pt x="135261" y="462108"/>
                </a:lnTo>
                <a:lnTo>
                  <a:pt x="159855" y="423347"/>
                </a:lnTo>
                <a:lnTo>
                  <a:pt x="186497" y="385551"/>
                </a:lnTo>
                <a:lnTo>
                  <a:pt x="215189" y="348796"/>
                </a:lnTo>
                <a:lnTo>
                  <a:pt x="245930" y="313160"/>
                </a:lnTo>
                <a:lnTo>
                  <a:pt x="278721" y="278721"/>
                </a:lnTo>
                <a:lnTo>
                  <a:pt x="313160" y="245930"/>
                </a:lnTo>
                <a:lnTo>
                  <a:pt x="348796" y="215189"/>
                </a:lnTo>
                <a:lnTo>
                  <a:pt x="385551" y="186497"/>
                </a:lnTo>
                <a:lnTo>
                  <a:pt x="423347" y="159855"/>
                </a:lnTo>
                <a:lnTo>
                  <a:pt x="462108" y="135261"/>
                </a:lnTo>
                <a:lnTo>
                  <a:pt x="501757" y="112718"/>
                </a:lnTo>
                <a:lnTo>
                  <a:pt x="542216" y="92224"/>
                </a:lnTo>
                <a:lnTo>
                  <a:pt x="583409" y="73779"/>
                </a:lnTo>
                <a:lnTo>
                  <a:pt x="625257" y="57383"/>
                </a:lnTo>
                <a:lnTo>
                  <a:pt x="667684" y="43037"/>
                </a:lnTo>
                <a:lnTo>
                  <a:pt x="710613" y="30741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1"/>
                </a:lnTo>
                <a:lnTo>
                  <a:pt x="1236796" y="43037"/>
                </a:lnTo>
                <a:lnTo>
                  <a:pt x="1279223" y="57383"/>
                </a:lnTo>
                <a:lnTo>
                  <a:pt x="1321071" y="73779"/>
                </a:lnTo>
                <a:lnTo>
                  <a:pt x="1362264" y="92224"/>
                </a:lnTo>
                <a:lnTo>
                  <a:pt x="1402723" y="112718"/>
                </a:lnTo>
                <a:lnTo>
                  <a:pt x="1442372" y="135261"/>
                </a:lnTo>
                <a:lnTo>
                  <a:pt x="1481133" y="159855"/>
                </a:lnTo>
                <a:lnTo>
                  <a:pt x="1518930" y="186497"/>
                </a:lnTo>
                <a:lnTo>
                  <a:pt x="1555684" y="215189"/>
                </a:lnTo>
                <a:lnTo>
                  <a:pt x="1591320" y="245930"/>
                </a:lnTo>
                <a:lnTo>
                  <a:pt x="1625759" y="278721"/>
                </a:lnTo>
                <a:close/>
              </a:path>
            </a:pathLst>
          </a:custGeom>
          <a:ln w="76200">
            <a:solidFill>
              <a:srgbClr val="00882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81104" y="2844800"/>
            <a:ext cx="396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solidFill>
                  <a:srgbClr val="C82506"/>
                </a:solidFill>
                <a:latin typeface="Arial"/>
                <a:cs typeface="Arial"/>
              </a:rPr>
              <a:t>OnTriggerEnter2D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9225">
              <a:lnSpc>
                <a:spcPct val="100000"/>
              </a:lnSpc>
            </a:pPr>
            <a:r>
              <a:rPr spc="-5" dirty="0"/>
              <a:t>Physics</a:t>
            </a:r>
            <a:r>
              <a:rPr spc="-40" dirty="0"/>
              <a:t> </a:t>
            </a:r>
            <a:r>
              <a:rPr spc="-5" dirty="0"/>
              <a:t>Engine(s)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347334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76600"/>
            <a:ext cx="821563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Unity </a:t>
            </a:r>
            <a:r>
              <a:rPr sz="3600" spc="55" dirty="0">
                <a:latin typeface="Arial"/>
                <a:cs typeface="Arial"/>
              </a:rPr>
              <a:t>supports </a:t>
            </a:r>
            <a:r>
              <a:rPr sz="3600" spc="45" dirty="0">
                <a:latin typeface="Arial"/>
                <a:cs typeface="Arial"/>
              </a:rPr>
              <a:t>both </a:t>
            </a:r>
            <a:r>
              <a:rPr sz="3600" b="1" dirty="0">
                <a:latin typeface="Arial"/>
                <a:cs typeface="Arial"/>
              </a:rPr>
              <a:t>2D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b="1" dirty="0">
                <a:latin typeface="Arial"/>
                <a:cs typeface="Arial"/>
              </a:rPr>
              <a:t>3D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physics.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4003357"/>
            <a:ext cx="16827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335" dirty="0"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4587557"/>
            <a:ext cx="16827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335" dirty="0"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600" y="5171757"/>
            <a:ext cx="16827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335" dirty="0">
                <a:latin typeface="Arial"/>
                <a:cs typeface="Arial"/>
              </a:rPr>
              <a:t>•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4100" y="3949700"/>
            <a:ext cx="8417560" cy="164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Separate </a:t>
            </a:r>
            <a:r>
              <a:rPr sz="3000" spc="45" dirty="0">
                <a:latin typeface="Arial"/>
                <a:cs typeface="Arial"/>
              </a:rPr>
              <a:t>physics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simulations.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27800"/>
              </a:lnSpc>
            </a:pPr>
            <a:r>
              <a:rPr sz="3000" spc="-5" dirty="0">
                <a:latin typeface="Arial"/>
                <a:cs typeface="Arial"/>
              </a:rPr>
              <a:t>3D </a:t>
            </a:r>
            <a:r>
              <a:rPr sz="3000" spc="45" dirty="0">
                <a:latin typeface="Arial"/>
                <a:cs typeface="Arial"/>
              </a:rPr>
              <a:t>physics </a:t>
            </a:r>
            <a:r>
              <a:rPr sz="3000" spc="25" dirty="0">
                <a:latin typeface="Arial"/>
                <a:cs typeface="Arial"/>
              </a:rPr>
              <a:t>engine </a:t>
            </a:r>
            <a:r>
              <a:rPr sz="3000" spc="30" dirty="0">
                <a:latin typeface="Arial"/>
                <a:cs typeface="Arial"/>
              </a:rPr>
              <a:t>built </a:t>
            </a:r>
            <a:r>
              <a:rPr sz="3000" spc="-5" dirty="0">
                <a:latin typeface="Arial"/>
                <a:cs typeface="Arial"/>
              </a:rPr>
              <a:t>on </a:t>
            </a:r>
            <a:r>
              <a:rPr sz="3000" spc="50" dirty="0">
                <a:latin typeface="Arial"/>
                <a:cs typeface="Arial"/>
              </a:rPr>
              <a:t>top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80" dirty="0">
                <a:latin typeface="Arial"/>
                <a:cs typeface="Arial"/>
              </a:rPr>
              <a:t>nVIDIA’s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PhysX.  </a:t>
            </a:r>
            <a:r>
              <a:rPr sz="3000" spc="-5" dirty="0">
                <a:latin typeface="Arial"/>
                <a:cs typeface="Arial"/>
              </a:rPr>
              <a:t>2D </a:t>
            </a:r>
            <a:r>
              <a:rPr sz="3000" spc="45" dirty="0">
                <a:latin typeface="Arial"/>
                <a:cs typeface="Arial"/>
              </a:rPr>
              <a:t>physics </a:t>
            </a:r>
            <a:r>
              <a:rPr sz="3000" spc="25" dirty="0">
                <a:latin typeface="Arial"/>
                <a:cs typeface="Arial"/>
              </a:rPr>
              <a:t>engine </a:t>
            </a:r>
            <a:r>
              <a:rPr sz="3000" spc="30" dirty="0">
                <a:latin typeface="Arial"/>
                <a:cs typeface="Arial"/>
              </a:rPr>
              <a:t>built </a:t>
            </a:r>
            <a:r>
              <a:rPr sz="3000" spc="-5" dirty="0">
                <a:latin typeface="Arial"/>
                <a:cs typeface="Arial"/>
              </a:rPr>
              <a:t>on </a:t>
            </a:r>
            <a:r>
              <a:rPr sz="3000" spc="50" dirty="0">
                <a:latin typeface="Arial"/>
                <a:cs typeface="Arial"/>
              </a:rPr>
              <a:t>top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Box2D.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1794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69795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5857422"/>
            <a:ext cx="8690610" cy="162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800"/>
              </a:lnSpc>
            </a:pPr>
            <a:r>
              <a:rPr sz="3600" spc="-5" dirty="0">
                <a:latin typeface="Arial"/>
                <a:cs typeface="Arial"/>
              </a:rPr>
              <a:t>Physics simulation is </a:t>
            </a:r>
            <a:r>
              <a:rPr sz="3600" spc="55" dirty="0">
                <a:latin typeface="Arial"/>
                <a:cs typeface="Arial"/>
              </a:rPr>
              <a:t>calculated </a:t>
            </a:r>
            <a:r>
              <a:rPr sz="3600" spc="50" dirty="0">
                <a:latin typeface="Arial"/>
                <a:cs typeface="Arial"/>
              </a:rPr>
              <a:t>each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tick</a:t>
            </a:r>
            <a:r>
              <a:rPr sz="3600" spc="-5" dirty="0">
                <a:latin typeface="Arial"/>
                <a:cs typeface="Arial"/>
              </a:rPr>
              <a:t>.  </a:t>
            </a:r>
            <a:r>
              <a:rPr sz="3600" dirty="0">
                <a:latin typeface="Arial"/>
                <a:cs typeface="Arial"/>
              </a:rPr>
              <a:t>At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b="1" spc="-5" dirty="0">
                <a:latin typeface="Arial"/>
                <a:cs typeface="Arial"/>
              </a:rPr>
              <a:t>fixed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rate</a:t>
            </a:r>
            <a:r>
              <a:rPr sz="3600" spc="-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776717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9600" y="7708900"/>
            <a:ext cx="975995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45" dirty="0">
                <a:latin typeface="Arial"/>
                <a:cs typeface="Arial"/>
              </a:rPr>
              <a:t>This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25" dirty="0">
                <a:latin typeface="Arial"/>
                <a:cs typeface="Arial"/>
              </a:rPr>
              <a:t>important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30" dirty="0">
                <a:latin typeface="Arial"/>
                <a:cs typeface="Arial"/>
              </a:rPr>
              <a:t>correctly </a:t>
            </a:r>
            <a:r>
              <a:rPr sz="3200" spc="-5" dirty="0">
                <a:latin typeface="Arial"/>
                <a:cs typeface="Arial"/>
              </a:rPr>
              <a:t>run a </a:t>
            </a:r>
            <a:r>
              <a:rPr sz="3200" spc="50" dirty="0">
                <a:latin typeface="Arial"/>
                <a:cs typeface="Arial"/>
              </a:rPr>
              <a:t>physics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simulation.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/>
          <p:nvPr/>
        </p:nvSpPr>
        <p:spPr>
          <a:xfrm>
            <a:off x="4384573" y="6013056"/>
            <a:ext cx="4236085" cy="2082800"/>
          </a:xfrm>
          <a:custGeom>
            <a:avLst/>
            <a:gdLst/>
            <a:ahLst/>
            <a:cxnLst/>
            <a:rect l="l" t="t" r="r" b="b"/>
            <a:pathLst>
              <a:path w="4236084" h="2082800">
                <a:moveTo>
                  <a:pt x="0" y="0"/>
                </a:moveTo>
                <a:lnTo>
                  <a:pt x="4235653" y="0"/>
                </a:lnTo>
                <a:lnTo>
                  <a:pt x="4235653" y="2082800"/>
                </a:lnTo>
                <a:lnTo>
                  <a:pt x="0" y="2082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7899" y="7820846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31"/>
                </a:moveTo>
                <a:lnTo>
                  <a:pt x="1658550" y="313170"/>
                </a:lnTo>
                <a:lnTo>
                  <a:pt x="1689291" y="348805"/>
                </a:lnTo>
                <a:lnTo>
                  <a:pt x="1717983" y="385560"/>
                </a:lnTo>
                <a:lnTo>
                  <a:pt x="1744626" y="423356"/>
                </a:lnTo>
                <a:lnTo>
                  <a:pt x="1769219" y="462117"/>
                </a:lnTo>
                <a:lnTo>
                  <a:pt x="1791763" y="501766"/>
                </a:lnTo>
                <a:lnTo>
                  <a:pt x="1812257" y="542225"/>
                </a:lnTo>
                <a:lnTo>
                  <a:pt x="1830702" y="583417"/>
                </a:lnTo>
                <a:lnTo>
                  <a:pt x="1847097" y="625265"/>
                </a:lnTo>
                <a:lnTo>
                  <a:pt x="1861443" y="667691"/>
                </a:lnTo>
                <a:lnTo>
                  <a:pt x="1873739" y="710620"/>
                </a:lnTo>
                <a:lnTo>
                  <a:pt x="1883987" y="753973"/>
                </a:lnTo>
                <a:lnTo>
                  <a:pt x="1892184" y="797673"/>
                </a:lnTo>
                <a:lnTo>
                  <a:pt x="1898333" y="841644"/>
                </a:lnTo>
                <a:lnTo>
                  <a:pt x="1902431" y="885807"/>
                </a:lnTo>
                <a:lnTo>
                  <a:pt x="1904481" y="930086"/>
                </a:lnTo>
                <a:lnTo>
                  <a:pt x="1904481" y="974404"/>
                </a:lnTo>
                <a:lnTo>
                  <a:pt x="1902431" y="1018683"/>
                </a:lnTo>
                <a:lnTo>
                  <a:pt x="1898333" y="1062846"/>
                </a:lnTo>
                <a:lnTo>
                  <a:pt x="1892184" y="1106817"/>
                </a:lnTo>
                <a:lnTo>
                  <a:pt x="1883987" y="1150518"/>
                </a:lnTo>
                <a:lnTo>
                  <a:pt x="1873739" y="1193871"/>
                </a:lnTo>
                <a:lnTo>
                  <a:pt x="1861443" y="1236800"/>
                </a:lnTo>
                <a:lnTo>
                  <a:pt x="1847097" y="1279227"/>
                </a:lnTo>
                <a:lnTo>
                  <a:pt x="1830702" y="1321076"/>
                </a:lnTo>
                <a:lnTo>
                  <a:pt x="1812257" y="1362268"/>
                </a:lnTo>
                <a:lnTo>
                  <a:pt x="1791763" y="1402728"/>
                </a:lnTo>
                <a:lnTo>
                  <a:pt x="1769219" y="1442377"/>
                </a:lnTo>
                <a:lnTo>
                  <a:pt x="1744626" y="1481139"/>
                </a:lnTo>
                <a:lnTo>
                  <a:pt x="1717983" y="1518936"/>
                </a:lnTo>
                <a:lnTo>
                  <a:pt x="1689291" y="1555692"/>
                </a:lnTo>
                <a:lnTo>
                  <a:pt x="1658550" y="1591328"/>
                </a:lnTo>
                <a:lnTo>
                  <a:pt x="1625759" y="1625769"/>
                </a:lnTo>
                <a:lnTo>
                  <a:pt x="1591320" y="1658560"/>
                </a:lnTo>
                <a:lnTo>
                  <a:pt x="1555684" y="1689301"/>
                </a:lnTo>
                <a:lnTo>
                  <a:pt x="1518930" y="1717993"/>
                </a:lnTo>
                <a:lnTo>
                  <a:pt x="1481133" y="1744635"/>
                </a:lnTo>
                <a:lnTo>
                  <a:pt x="1442372" y="1769228"/>
                </a:lnTo>
                <a:lnTo>
                  <a:pt x="1402723" y="1791772"/>
                </a:lnTo>
                <a:lnTo>
                  <a:pt x="1362264" y="1812266"/>
                </a:lnTo>
                <a:lnTo>
                  <a:pt x="1321071" y="1830711"/>
                </a:lnTo>
                <a:lnTo>
                  <a:pt x="1279223" y="1847106"/>
                </a:lnTo>
                <a:lnTo>
                  <a:pt x="1236796" y="1861452"/>
                </a:lnTo>
                <a:lnTo>
                  <a:pt x="1193867" y="1873749"/>
                </a:lnTo>
                <a:lnTo>
                  <a:pt x="1150514" y="1883996"/>
                </a:lnTo>
                <a:lnTo>
                  <a:pt x="1106813" y="1892194"/>
                </a:lnTo>
                <a:lnTo>
                  <a:pt x="1062842" y="1898342"/>
                </a:lnTo>
                <a:lnTo>
                  <a:pt x="1018679" y="1902441"/>
                </a:lnTo>
                <a:lnTo>
                  <a:pt x="974399" y="1904490"/>
                </a:lnTo>
                <a:lnTo>
                  <a:pt x="930081" y="1904490"/>
                </a:lnTo>
                <a:lnTo>
                  <a:pt x="885802" y="1902441"/>
                </a:lnTo>
                <a:lnTo>
                  <a:pt x="841638" y="1898342"/>
                </a:lnTo>
                <a:lnTo>
                  <a:pt x="797667" y="1892194"/>
                </a:lnTo>
                <a:lnTo>
                  <a:pt x="753967" y="1883996"/>
                </a:lnTo>
                <a:lnTo>
                  <a:pt x="710613" y="1873749"/>
                </a:lnTo>
                <a:lnTo>
                  <a:pt x="667684" y="1861452"/>
                </a:lnTo>
                <a:lnTo>
                  <a:pt x="625257" y="1847106"/>
                </a:lnTo>
                <a:lnTo>
                  <a:pt x="583409" y="1830711"/>
                </a:lnTo>
                <a:lnTo>
                  <a:pt x="542216" y="1812266"/>
                </a:lnTo>
                <a:lnTo>
                  <a:pt x="501757" y="1791772"/>
                </a:lnTo>
                <a:lnTo>
                  <a:pt x="462108" y="1769228"/>
                </a:lnTo>
                <a:lnTo>
                  <a:pt x="423347" y="1744635"/>
                </a:lnTo>
                <a:lnTo>
                  <a:pt x="385551" y="1717993"/>
                </a:lnTo>
                <a:lnTo>
                  <a:pt x="348796" y="1689301"/>
                </a:lnTo>
                <a:lnTo>
                  <a:pt x="313160" y="1658560"/>
                </a:lnTo>
                <a:lnTo>
                  <a:pt x="278721" y="1625769"/>
                </a:lnTo>
                <a:lnTo>
                  <a:pt x="245930" y="1591328"/>
                </a:lnTo>
                <a:lnTo>
                  <a:pt x="215189" y="1555692"/>
                </a:lnTo>
                <a:lnTo>
                  <a:pt x="186497" y="1518936"/>
                </a:lnTo>
                <a:lnTo>
                  <a:pt x="159855" y="1481139"/>
                </a:lnTo>
                <a:lnTo>
                  <a:pt x="135261" y="1442377"/>
                </a:lnTo>
                <a:lnTo>
                  <a:pt x="112718" y="1402728"/>
                </a:lnTo>
                <a:lnTo>
                  <a:pt x="92224" y="1362268"/>
                </a:lnTo>
                <a:lnTo>
                  <a:pt x="73779" y="1321076"/>
                </a:lnTo>
                <a:lnTo>
                  <a:pt x="57383" y="1279227"/>
                </a:lnTo>
                <a:lnTo>
                  <a:pt x="43037" y="1236800"/>
                </a:lnTo>
                <a:lnTo>
                  <a:pt x="30741" y="1193871"/>
                </a:lnTo>
                <a:lnTo>
                  <a:pt x="20494" y="1150518"/>
                </a:lnTo>
                <a:lnTo>
                  <a:pt x="12296" y="1106817"/>
                </a:lnTo>
                <a:lnTo>
                  <a:pt x="6148" y="1062846"/>
                </a:lnTo>
                <a:lnTo>
                  <a:pt x="2049" y="1018683"/>
                </a:lnTo>
                <a:lnTo>
                  <a:pt x="0" y="974404"/>
                </a:lnTo>
                <a:lnTo>
                  <a:pt x="0" y="930086"/>
                </a:lnTo>
                <a:lnTo>
                  <a:pt x="2049" y="885807"/>
                </a:lnTo>
                <a:lnTo>
                  <a:pt x="6148" y="841644"/>
                </a:lnTo>
                <a:lnTo>
                  <a:pt x="12296" y="797673"/>
                </a:lnTo>
                <a:lnTo>
                  <a:pt x="20494" y="753973"/>
                </a:lnTo>
                <a:lnTo>
                  <a:pt x="30741" y="710620"/>
                </a:lnTo>
                <a:lnTo>
                  <a:pt x="43037" y="667691"/>
                </a:lnTo>
                <a:lnTo>
                  <a:pt x="57383" y="625265"/>
                </a:lnTo>
                <a:lnTo>
                  <a:pt x="73779" y="583417"/>
                </a:lnTo>
                <a:lnTo>
                  <a:pt x="92224" y="542225"/>
                </a:lnTo>
                <a:lnTo>
                  <a:pt x="112718" y="501766"/>
                </a:lnTo>
                <a:lnTo>
                  <a:pt x="135261" y="462117"/>
                </a:lnTo>
                <a:lnTo>
                  <a:pt x="159855" y="423356"/>
                </a:lnTo>
                <a:lnTo>
                  <a:pt x="186497" y="385560"/>
                </a:lnTo>
                <a:lnTo>
                  <a:pt x="215189" y="348805"/>
                </a:lnTo>
                <a:lnTo>
                  <a:pt x="245930" y="313170"/>
                </a:lnTo>
                <a:lnTo>
                  <a:pt x="278721" y="278731"/>
                </a:lnTo>
                <a:lnTo>
                  <a:pt x="313160" y="245939"/>
                </a:lnTo>
                <a:lnTo>
                  <a:pt x="348796" y="215196"/>
                </a:lnTo>
                <a:lnTo>
                  <a:pt x="385551" y="186503"/>
                </a:lnTo>
                <a:lnTo>
                  <a:pt x="423347" y="159860"/>
                </a:lnTo>
                <a:lnTo>
                  <a:pt x="462108" y="135266"/>
                </a:lnTo>
                <a:lnTo>
                  <a:pt x="501757" y="112722"/>
                </a:lnTo>
                <a:lnTo>
                  <a:pt x="542216" y="92227"/>
                </a:lnTo>
                <a:lnTo>
                  <a:pt x="583409" y="73781"/>
                </a:lnTo>
                <a:lnTo>
                  <a:pt x="625257" y="57385"/>
                </a:lnTo>
                <a:lnTo>
                  <a:pt x="667684" y="43039"/>
                </a:lnTo>
                <a:lnTo>
                  <a:pt x="710613" y="30742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2"/>
                </a:lnTo>
                <a:lnTo>
                  <a:pt x="1236796" y="43039"/>
                </a:lnTo>
                <a:lnTo>
                  <a:pt x="1279223" y="57385"/>
                </a:lnTo>
                <a:lnTo>
                  <a:pt x="1321071" y="73781"/>
                </a:lnTo>
                <a:lnTo>
                  <a:pt x="1362264" y="92227"/>
                </a:lnTo>
                <a:lnTo>
                  <a:pt x="1402723" y="112722"/>
                </a:lnTo>
                <a:lnTo>
                  <a:pt x="1442372" y="135266"/>
                </a:lnTo>
                <a:lnTo>
                  <a:pt x="1481133" y="159860"/>
                </a:lnTo>
                <a:lnTo>
                  <a:pt x="1518930" y="186503"/>
                </a:lnTo>
                <a:lnTo>
                  <a:pt x="1555684" y="215196"/>
                </a:lnTo>
                <a:lnTo>
                  <a:pt x="1591320" y="245939"/>
                </a:lnTo>
                <a:lnTo>
                  <a:pt x="1625759" y="278731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9883" y="6163500"/>
            <a:ext cx="1294130" cy="1386840"/>
          </a:xfrm>
          <a:custGeom>
            <a:avLst/>
            <a:gdLst/>
            <a:ahLst/>
            <a:cxnLst/>
            <a:rect l="l" t="t" r="r" b="b"/>
            <a:pathLst>
              <a:path w="1294129" h="1386840">
                <a:moveTo>
                  <a:pt x="0" y="1386814"/>
                </a:moveTo>
                <a:lnTo>
                  <a:pt x="64985" y="1317167"/>
                </a:lnTo>
                <a:lnTo>
                  <a:pt x="1293901" y="0"/>
                </a:lnTo>
              </a:path>
            </a:pathLst>
          </a:custGeom>
          <a:ln w="190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6224" y="7236345"/>
            <a:ext cx="750570" cy="768350"/>
          </a:xfrm>
          <a:custGeom>
            <a:avLst/>
            <a:gdLst/>
            <a:ahLst/>
            <a:cxnLst/>
            <a:rect l="l" t="t" r="r" b="b"/>
            <a:pathLst>
              <a:path w="750570" h="768350">
                <a:moveTo>
                  <a:pt x="226771" y="0"/>
                </a:moveTo>
                <a:lnTo>
                  <a:pt x="0" y="768045"/>
                </a:lnTo>
                <a:lnTo>
                  <a:pt x="750506" y="488645"/>
                </a:lnTo>
                <a:lnTo>
                  <a:pt x="226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0" y="5778500"/>
            <a:ext cx="45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7196" y="5798692"/>
            <a:ext cx="360807" cy="360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200" y="7759700"/>
            <a:ext cx="45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8396" y="7779893"/>
            <a:ext cx="360803" cy="360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5359" y="4098171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31"/>
                </a:moveTo>
                <a:lnTo>
                  <a:pt x="1658550" y="313170"/>
                </a:lnTo>
                <a:lnTo>
                  <a:pt x="1689291" y="348805"/>
                </a:lnTo>
                <a:lnTo>
                  <a:pt x="1717983" y="385560"/>
                </a:lnTo>
                <a:lnTo>
                  <a:pt x="1744626" y="423356"/>
                </a:lnTo>
                <a:lnTo>
                  <a:pt x="1769219" y="462117"/>
                </a:lnTo>
                <a:lnTo>
                  <a:pt x="1791763" y="501766"/>
                </a:lnTo>
                <a:lnTo>
                  <a:pt x="1812257" y="542225"/>
                </a:lnTo>
                <a:lnTo>
                  <a:pt x="1830702" y="583417"/>
                </a:lnTo>
                <a:lnTo>
                  <a:pt x="1847097" y="625265"/>
                </a:lnTo>
                <a:lnTo>
                  <a:pt x="1861443" y="667691"/>
                </a:lnTo>
                <a:lnTo>
                  <a:pt x="1873739" y="710620"/>
                </a:lnTo>
                <a:lnTo>
                  <a:pt x="1883987" y="753973"/>
                </a:lnTo>
                <a:lnTo>
                  <a:pt x="1892184" y="797673"/>
                </a:lnTo>
                <a:lnTo>
                  <a:pt x="1898333" y="841644"/>
                </a:lnTo>
                <a:lnTo>
                  <a:pt x="1902431" y="885807"/>
                </a:lnTo>
                <a:lnTo>
                  <a:pt x="1904481" y="930086"/>
                </a:lnTo>
                <a:lnTo>
                  <a:pt x="1904481" y="974404"/>
                </a:lnTo>
                <a:lnTo>
                  <a:pt x="1902431" y="1018683"/>
                </a:lnTo>
                <a:lnTo>
                  <a:pt x="1898333" y="1062846"/>
                </a:lnTo>
                <a:lnTo>
                  <a:pt x="1892184" y="1106817"/>
                </a:lnTo>
                <a:lnTo>
                  <a:pt x="1883987" y="1150518"/>
                </a:lnTo>
                <a:lnTo>
                  <a:pt x="1873739" y="1193871"/>
                </a:lnTo>
                <a:lnTo>
                  <a:pt x="1861443" y="1236800"/>
                </a:lnTo>
                <a:lnTo>
                  <a:pt x="1847097" y="1279227"/>
                </a:lnTo>
                <a:lnTo>
                  <a:pt x="1830702" y="1321076"/>
                </a:lnTo>
                <a:lnTo>
                  <a:pt x="1812257" y="1362268"/>
                </a:lnTo>
                <a:lnTo>
                  <a:pt x="1791763" y="1402728"/>
                </a:lnTo>
                <a:lnTo>
                  <a:pt x="1769219" y="1442377"/>
                </a:lnTo>
                <a:lnTo>
                  <a:pt x="1744626" y="1481139"/>
                </a:lnTo>
                <a:lnTo>
                  <a:pt x="1717983" y="1518936"/>
                </a:lnTo>
                <a:lnTo>
                  <a:pt x="1689291" y="1555692"/>
                </a:lnTo>
                <a:lnTo>
                  <a:pt x="1658550" y="1591328"/>
                </a:lnTo>
                <a:lnTo>
                  <a:pt x="1625759" y="1625769"/>
                </a:lnTo>
                <a:lnTo>
                  <a:pt x="1591320" y="1658560"/>
                </a:lnTo>
                <a:lnTo>
                  <a:pt x="1555684" y="1689301"/>
                </a:lnTo>
                <a:lnTo>
                  <a:pt x="1518930" y="1717993"/>
                </a:lnTo>
                <a:lnTo>
                  <a:pt x="1481133" y="1744635"/>
                </a:lnTo>
                <a:lnTo>
                  <a:pt x="1442372" y="1769228"/>
                </a:lnTo>
                <a:lnTo>
                  <a:pt x="1402723" y="1791772"/>
                </a:lnTo>
                <a:lnTo>
                  <a:pt x="1362264" y="1812266"/>
                </a:lnTo>
                <a:lnTo>
                  <a:pt x="1321071" y="1830711"/>
                </a:lnTo>
                <a:lnTo>
                  <a:pt x="1279223" y="1847106"/>
                </a:lnTo>
                <a:lnTo>
                  <a:pt x="1236796" y="1861452"/>
                </a:lnTo>
                <a:lnTo>
                  <a:pt x="1193867" y="1873749"/>
                </a:lnTo>
                <a:lnTo>
                  <a:pt x="1150514" y="1883996"/>
                </a:lnTo>
                <a:lnTo>
                  <a:pt x="1106813" y="1892194"/>
                </a:lnTo>
                <a:lnTo>
                  <a:pt x="1062842" y="1898342"/>
                </a:lnTo>
                <a:lnTo>
                  <a:pt x="1018679" y="1902441"/>
                </a:lnTo>
                <a:lnTo>
                  <a:pt x="974399" y="1904490"/>
                </a:lnTo>
                <a:lnTo>
                  <a:pt x="930081" y="1904490"/>
                </a:lnTo>
                <a:lnTo>
                  <a:pt x="885802" y="1902441"/>
                </a:lnTo>
                <a:lnTo>
                  <a:pt x="841638" y="1898342"/>
                </a:lnTo>
                <a:lnTo>
                  <a:pt x="797667" y="1892194"/>
                </a:lnTo>
                <a:lnTo>
                  <a:pt x="753967" y="1883996"/>
                </a:lnTo>
                <a:lnTo>
                  <a:pt x="710613" y="1873749"/>
                </a:lnTo>
                <a:lnTo>
                  <a:pt x="667684" y="1861452"/>
                </a:lnTo>
                <a:lnTo>
                  <a:pt x="625257" y="1847106"/>
                </a:lnTo>
                <a:lnTo>
                  <a:pt x="583409" y="1830711"/>
                </a:lnTo>
                <a:lnTo>
                  <a:pt x="542216" y="1812266"/>
                </a:lnTo>
                <a:lnTo>
                  <a:pt x="501757" y="1791772"/>
                </a:lnTo>
                <a:lnTo>
                  <a:pt x="462108" y="1769228"/>
                </a:lnTo>
                <a:lnTo>
                  <a:pt x="423347" y="1744635"/>
                </a:lnTo>
                <a:lnTo>
                  <a:pt x="385551" y="1717993"/>
                </a:lnTo>
                <a:lnTo>
                  <a:pt x="348796" y="1689301"/>
                </a:lnTo>
                <a:lnTo>
                  <a:pt x="313160" y="1658560"/>
                </a:lnTo>
                <a:lnTo>
                  <a:pt x="278721" y="1625769"/>
                </a:lnTo>
                <a:lnTo>
                  <a:pt x="245930" y="1591328"/>
                </a:lnTo>
                <a:lnTo>
                  <a:pt x="215189" y="1555692"/>
                </a:lnTo>
                <a:lnTo>
                  <a:pt x="186497" y="1518936"/>
                </a:lnTo>
                <a:lnTo>
                  <a:pt x="159855" y="1481139"/>
                </a:lnTo>
                <a:lnTo>
                  <a:pt x="135261" y="1442377"/>
                </a:lnTo>
                <a:lnTo>
                  <a:pt x="112718" y="1402728"/>
                </a:lnTo>
                <a:lnTo>
                  <a:pt x="92224" y="1362268"/>
                </a:lnTo>
                <a:lnTo>
                  <a:pt x="73779" y="1321076"/>
                </a:lnTo>
                <a:lnTo>
                  <a:pt x="57383" y="1279227"/>
                </a:lnTo>
                <a:lnTo>
                  <a:pt x="43037" y="1236800"/>
                </a:lnTo>
                <a:lnTo>
                  <a:pt x="30741" y="1193871"/>
                </a:lnTo>
                <a:lnTo>
                  <a:pt x="20494" y="1150518"/>
                </a:lnTo>
                <a:lnTo>
                  <a:pt x="12296" y="1106817"/>
                </a:lnTo>
                <a:lnTo>
                  <a:pt x="6148" y="1062846"/>
                </a:lnTo>
                <a:lnTo>
                  <a:pt x="2049" y="1018683"/>
                </a:lnTo>
                <a:lnTo>
                  <a:pt x="0" y="974404"/>
                </a:lnTo>
                <a:lnTo>
                  <a:pt x="0" y="930086"/>
                </a:lnTo>
                <a:lnTo>
                  <a:pt x="2049" y="885807"/>
                </a:lnTo>
                <a:lnTo>
                  <a:pt x="6148" y="841644"/>
                </a:lnTo>
                <a:lnTo>
                  <a:pt x="12296" y="797673"/>
                </a:lnTo>
                <a:lnTo>
                  <a:pt x="20494" y="753973"/>
                </a:lnTo>
                <a:lnTo>
                  <a:pt x="30741" y="710620"/>
                </a:lnTo>
                <a:lnTo>
                  <a:pt x="43037" y="667691"/>
                </a:lnTo>
                <a:lnTo>
                  <a:pt x="57383" y="625265"/>
                </a:lnTo>
                <a:lnTo>
                  <a:pt x="73779" y="583417"/>
                </a:lnTo>
                <a:lnTo>
                  <a:pt x="92224" y="542225"/>
                </a:lnTo>
                <a:lnTo>
                  <a:pt x="112718" y="501766"/>
                </a:lnTo>
                <a:lnTo>
                  <a:pt x="135261" y="462117"/>
                </a:lnTo>
                <a:lnTo>
                  <a:pt x="159855" y="423356"/>
                </a:lnTo>
                <a:lnTo>
                  <a:pt x="186497" y="385560"/>
                </a:lnTo>
                <a:lnTo>
                  <a:pt x="215189" y="348805"/>
                </a:lnTo>
                <a:lnTo>
                  <a:pt x="245930" y="313170"/>
                </a:lnTo>
                <a:lnTo>
                  <a:pt x="278721" y="278731"/>
                </a:lnTo>
                <a:lnTo>
                  <a:pt x="313160" y="245939"/>
                </a:lnTo>
                <a:lnTo>
                  <a:pt x="348796" y="215196"/>
                </a:lnTo>
                <a:lnTo>
                  <a:pt x="385551" y="186503"/>
                </a:lnTo>
                <a:lnTo>
                  <a:pt x="423347" y="159860"/>
                </a:lnTo>
                <a:lnTo>
                  <a:pt x="462108" y="135266"/>
                </a:lnTo>
                <a:lnTo>
                  <a:pt x="501757" y="112722"/>
                </a:lnTo>
                <a:lnTo>
                  <a:pt x="542216" y="92227"/>
                </a:lnTo>
                <a:lnTo>
                  <a:pt x="583409" y="73781"/>
                </a:lnTo>
                <a:lnTo>
                  <a:pt x="625257" y="57385"/>
                </a:lnTo>
                <a:lnTo>
                  <a:pt x="667684" y="43039"/>
                </a:lnTo>
                <a:lnTo>
                  <a:pt x="710613" y="30742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2"/>
                </a:lnTo>
                <a:lnTo>
                  <a:pt x="1236796" y="43039"/>
                </a:lnTo>
                <a:lnTo>
                  <a:pt x="1279223" y="57385"/>
                </a:lnTo>
                <a:lnTo>
                  <a:pt x="1321071" y="73781"/>
                </a:lnTo>
                <a:lnTo>
                  <a:pt x="1362264" y="92227"/>
                </a:lnTo>
                <a:lnTo>
                  <a:pt x="1402723" y="112722"/>
                </a:lnTo>
                <a:lnTo>
                  <a:pt x="1442372" y="135266"/>
                </a:lnTo>
                <a:lnTo>
                  <a:pt x="1481133" y="159860"/>
                </a:lnTo>
                <a:lnTo>
                  <a:pt x="1518930" y="186503"/>
                </a:lnTo>
                <a:lnTo>
                  <a:pt x="1555684" y="215196"/>
                </a:lnTo>
                <a:lnTo>
                  <a:pt x="1591320" y="245939"/>
                </a:lnTo>
                <a:lnTo>
                  <a:pt x="1625759" y="278731"/>
                </a:lnTo>
                <a:close/>
              </a:path>
            </a:pathLst>
          </a:custGeom>
          <a:ln w="76200">
            <a:solidFill>
              <a:srgbClr val="00882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50364" y="4210050"/>
            <a:ext cx="3761104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On</a:t>
            </a:r>
            <a:r>
              <a:rPr sz="3600" b="1" spc="-200" dirty="0">
                <a:solidFill>
                  <a:srgbClr val="C82506"/>
                </a:solidFill>
                <a:latin typeface="Arial"/>
                <a:cs typeface="Arial"/>
              </a:rPr>
              <a:t>T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igg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erStay2D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830">
              <a:lnSpc>
                <a:spcPct val="100000"/>
              </a:lnSpc>
            </a:pPr>
            <a:r>
              <a:rPr spc="95" dirty="0"/>
              <a:t>Scripting</a:t>
            </a:r>
            <a:r>
              <a:rPr spc="-55" dirty="0"/>
              <a:t> </a:t>
            </a:r>
            <a:r>
              <a:rPr spc="45" dirty="0"/>
              <a:t>Colliders</a:t>
            </a:r>
          </a:p>
        </p:txBody>
      </p:sp>
      <p:sp>
        <p:nvSpPr>
          <p:cNvPr id="3" name="object 3"/>
          <p:cNvSpPr/>
          <p:nvPr/>
        </p:nvSpPr>
        <p:spPr>
          <a:xfrm>
            <a:off x="4384573" y="6013056"/>
            <a:ext cx="4236085" cy="2082800"/>
          </a:xfrm>
          <a:custGeom>
            <a:avLst/>
            <a:gdLst/>
            <a:ahLst/>
            <a:cxnLst/>
            <a:rect l="l" t="t" r="r" b="b"/>
            <a:pathLst>
              <a:path w="4236084" h="2082800">
                <a:moveTo>
                  <a:pt x="0" y="0"/>
                </a:moveTo>
                <a:lnTo>
                  <a:pt x="4235653" y="0"/>
                </a:lnTo>
                <a:lnTo>
                  <a:pt x="4235653" y="2082800"/>
                </a:lnTo>
                <a:lnTo>
                  <a:pt x="0" y="20828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22658" y="8582177"/>
            <a:ext cx="278765" cy="1171575"/>
          </a:xfrm>
          <a:custGeom>
            <a:avLst/>
            <a:gdLst/>
            <a:ahLst/>
            <a:cxnLst/>
            <a:rect l="l" t="t" r="r" b="b"/>
            <a:pathLst>
              <a:path w="278764" h="1171575">
                <a:moveTo>
                  <a:pt x="0" y="0"/>
                </a:moveTo>
                <a:lnTo>
                  <a:pt x="32790" y="34439"/>
                </a:lnTo>
                <a:lnTo>
                  <a:pt x="63532" y="70074"/>
                </a:lnTo>
                <a:lnTo>
                  <a:pt x="92224" y="106829"/>
                </a:lnTo>
                <a:lnTo>
                  <a:pt x="118866" y="144625"/>
                </a:lnTo>
                <a:lnTo>
                  <a:pt x="143459" y="183386"/>
                </a:lnTo>
                <a:lnTo>
                  <a:pt x="166003" y="223035"/>
                </a:lnTo>
                <a:lnTo>
                  <a:pt x="186497" y="263494"/>
                </a:lnTo>
                <a:lnTo>
                  <a:pt x="204942" y="304686"/>
                </a:lnTo>
                <a:lnTo>
                  <a:pt x="221337" y="346534"/>
                </a:lnTo>
                <a:lnTo>
                  <a:pt x="235683" y="388960"/>
                </a:lnTo>
                <a:lnTo>
                  <a:pt x="247980" y="431889"/>
                </a:lnTo>
                <a:lnTo>
                  <a:pt x="258227" y="475242"/>
                </a:lnTo>
                <a:lnTo>
                  <a:pt x="266425" y="518942"/>
                </a:lnTo>
                <a:lnTo>
                  <a:pt x="272573" y="562912"/>
                </a:lnTo>
                <a:lnTo>
                  <a:pt x="276672" y="607076"/>
                </a:lnTo>
                <a:lnTo>
                  <a:pt x="278721" y="651355"/>
                </a:lnTo>
                <a:lnTo>
                  <a:pt x="278721" y="695673"/>
                </a:lnTo>
                <a:lnTo>
                  <a:pt x="276672" y="739952"/>
                </a:lnTo>
                <a:lnTo>
                  <a:pt x="272573" y="784115"/>
                </a:lnTo>
                <a:lnTo>
                  <a:pt x="266425" y="828086"/>
                </a:lnTo>
                <a:lnTo>
                  <a:pt x="258227" y="871787"/>
                </a:lnTo>
                <a:lnTo>
                  <a:pt x="247980" y="915140"/>
                </a:lnTo>
                <a:lnTo>
                  <a:pt x="235683" y="958069"/>
                </a:lnTo>
                <a:lnTo>
                  <a:pt x="221337" y="1000496"/>
                </a:lnTo>
                <a:lnTo>
                  <a:pt x="204942" y="1042345"/>
                </a:lnTo>
                <a:lnTo>
                  <a:pt x="186497" y="1083537"/>
                </a:lnTo>
                <a:lnTo>
                  <a:pt x="166003" y="1123997"/>
                </a:lnTo>
                <a:lnTo>
                  <a:pt x="143459" y="1163646"/>
                </a:lnTo>
                <a:lnTo>
                  <a:pt x="138526" y="1171422"/>
                </a:lnTo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6899" y="8303446"/>
            <a:ext cx="1626235" cy="1450340"/>
          </a:xfrm>
          <a:custGeom>
            <a:avLst/>
            <a:gdLst/>
            <a:ahLst/>
            <a:cxnLst/>
            <a:rect l="l" t="t" r="r" b="b"/>
            <a:pathLst>
              <a:path w="1626235" h="1450340">
                <a:moveTo>
                  <a:pt x="140195" y="1450153"/>
                </a:moveTo>
                <a:lnTo>
                  <a:pt x="112718" y="1402728"/>
                </a:lnTo>
                <a:lnTo>
                  <a:pt x="92224" y="1362268"/>
                </a:lnTo>
                <a:lnTo>
                  <a:pt x="73779" y="1321076"/>
                </a:lnTo>
                <a:lnTo>
                  <a:pt x="57383" y="1279227"/>
                </a:lnTo>
                <a:lnTo>
                  <a:pt x="43037" y="1236800"/>
                </a:lnTo>
                <a:lnTo>
                  <a:pt x="30741" y="1193871"/>
                </a:lnTo>
                <a:lnTo>
                  <a:pt x="20494" y="1150518"/>
                </a:lnTo>
                <a:lnTo>
                  <a:pt x="12296" y="1106817"/>
                </a:lnTo>
                <a:lnTo>
                  <a:pt x="6148" y="1062846"/>
                </a:lnTo>
                <a:lnTo>
                  <a:pt x="2049" y="1018683"/>
                </a:lnTo>
                <a:lnTo>
                  <a:pt x="0" y="974404"/>
                </a:lnTo>
                <a:lnTo>
                  <a:pt x="0" y="930086"/>
                </a:lnTo>
                <a:lnTo>
                  <a:pt x="2049" y="885807"/>
                </a:lnTo>
                <a:lnTo>
                  <a:pt x="6148" y="841644"/>
                </a:lnTo>
                <a:lnTo>
                  <a:pt x="12296" y="797673"/>
                </a:lnTo>
                <a:lnTo>
                  <a:pt x="20494" y="753973"/>
                </a:lnTo>
                <a:lnTo>
                  <a:pt x="30741" y="710620"/>
                </a:lnTo>
                <a:lnTo>
                  <a:pt x="43037" y="667691"/>
                </a:lnTo>
                <a:lnTo>
                  <a:pt x="57383" y="625265"/>
                </a:lnTo>
                <a:lnTo>
                  <a:pt x="73779" y="583417"/>
                </a:lnTo>
                <a:lnTo>
                  <a:pt x="92224" y="542225"/>
                </a:lnTo>
                <a:lnTo>
                  <a:pt x="112718" y="501766"/>
                </a:lnTo>
                <a:lnTo>
                  <a:pt x="135261" y="462117"/>
                </a:lnTo>
                <a:lnTo>
                  <a:pt x="159855" y="423356"/>
                </a:lnTo>
                <a:lnTo>
                  <a:pt x="186497" y="385560"/>
                </a:lnTo>
                <a:lnTo>
                  <a:pt x="215189" y="348805"/>
                </a:lnTo>
                <a:lnTo>
                  <a:pt x="245930" y="313170"/>
                </a:lnTo>
                <a:lnTo>
                  <a:pt x="278721" y="278731"/>
                </a:lnTo>
                <a:lnTo>
                  <a:pt x="313160" y="245939"/>
                </a:lnTo>
                <a:lnTo>
                  <a:pt x="348796" y="215196"/>
                </a:lnTo>
                <a:lnTo>
                  <a:pt x="385551" y="186503"/>
                </a:lnTo>
                <a:lnTo>
                  <a:pt x="423347" y="159860"/>
                </a:lnTo>
                <a:lnTo>
                  <a:pt x="462108" y="135266"/>
                </a:lnTo>
                <a:lnTo>
                  <a:pt x="501757" y="112722"/>
                </a:lnTo>
                <a:lnTo>
                  <a:pt x="542216" y="92227"/>
                </a:lnTo>
                <a:lnTo>
                  <a:pt x="583409" y="73781"/>
                </a:lnTo>
                <a:lnTo>
                  <a:pt x="625257" y="57385"/>
                </a:lnTo>
                <a:lnTo>
                  <a:pt x="667684" y="43039"/>
                </a:lnTo>
                <a:lnTo>
                  <a:pt x="710613" y="30742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2"/>
                </a:lnTo>
                <a:lnTo>
                  <a:pt x="1236796" y="43039"/>
                </a:lnTo>
                <a:lnTo>
                  <a:pt x="1279223" y="57385"/>
                </a:lnTo>
                <a:lnTo>
                  <a:pt x="1321071" y="73781"/>
                </a:lnTo>
                <a:lnTo>
                  <a:pt x="1362264" y="92227"/>
                </a:lnTo>
                <a:lnTo>
                  <a:pt x="1402723" y="112722"/>
                </a:lnTo>
                <a:lnTo>
                  <a:pt x="1442372" y="135266"/>
                </a:lnTo>
                <a:lnTo>
                  <a:pt x="1481133" y="159860"/>
                </a:lnTo>
                <a:lnTo>
                  <a:pt x="1518930" y="186503"/>
                </a:lnTo>
                <a:lnTo>
                  <a:pt x="1555684" y="215196"/>
                </a:lnTo>
                <a:lnTo>
                  <a:pt x="1591320" y="245939"/>
                </a:lnTo>
                <a:lnTo>
                  <a:pt x="1625759" y="278731"/>
                </a:lnTo>
              </a:path>
            </a:pathLst>
          </a:custGeom>
          <a:ln w="76200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7899" y="7820846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625759" y="278731"/>
                </a:moveTo>
                <a:lnTo>
                  <a:pt x="1658550" y="313170"/>
                </a:lnTo>
                <a:lnTo>
                  <a:pt x="1689291" y="348805"/>
                </a:lnTo>
                <a:lnTo>
                  <a:pt x="1717983" y="385560"/>
                </a:lnTo>
                <a:lnTo>
                  <a:pt x="1744626" y="423356"/>
                </a:lnTo>
                <a:lnTo>
                  <a:pt x="1769219" y="462117"/>
                </a:lnTo>
                <a:lnTo>
                  <a:pt x="1791763" y="501766"/>
                </a:lnTo>
                <a:lnTo>
                  <a:pt x="1812257" y="542225"/>
                </a:lnTo>
                <a:lnTo>
                  <a:pt x="1830702" y="583417"/>
                </a:lnTo>
                <a:lnTo>
                  <a:pt x="1847097" y="625265"/>
                </a:lnTo>
                <a:lnTo>
                  <a:pt x="1861443" y="667691"/>
                </a:lnTo>
                <a:lnTo>
                  <a:pt x="1873739" y="710620"/>
                </a:lnTo>
                <a:lnTo>
                  <a:pt x="1883987" y="753973"/>
                </a:lnTo>
                <a:lnTo>
                  <a:pt x="1892184" y="797673"/>
                </a:lnTo>
                <a:lnTo>
                  <a:pt x="1898333" y="841644"/>
                </a:lnTo>
                <a:lnTo>
                  <a:pt x="1902431" y="885807"/>
                </a:lnTo>
                <a:lnTo>
                  <a:pt x="1904481" y="930086"/>
                </a:lnTo>
                <a:lnTo>
                  <a:pt x="1904481" y="974404"/>
                </a:lnTo>
                <a:lnTo>
                  <a:pt x="1902431" y="1018683"/>
                </a:lnTo>
                <a:lnTo>
                  <a:pt x="1898333" y="1062846"/>
                </a:lnTo>
                <a:lnTo>
                  <a:pt x="1892184" y="1106817"/>
                </a:lnTo>
                <a:lnTo>
                  <a:pt x="1883987" y="1150518"/>
                </a:lnTo>
                <a:lnTo>
                  <a:pt x="1873739" y="1193871"/>
                </a:lnTo>
                <a:lnTo>
                  <a:pt x="1861443" y="1236800"/>
                </a:lnTo>
                <a:lnTo>
                  <a:pt x="1847097" y="1279227"/>
                </a:lnTo>
                <a:lnTo>
                  <a:pt x="1830702" y="1321076"/>
                </a:lnTo>
                <a:lnTo>
                  <a:pt x="1812257" y="1362268"/>
                </a:lnTo>
                <a:lnTo>
                  <a:pt x="1791763" y="1402728"/>
                </a:lnTo>
                <a:lnTo>
                  <a:pt x="1769219" y="1442377"/>
                </a:lnTo>
                <a:lnTo>
                  <a:pt x="1744626" y="1481139"/>
                </a:lnTo>
                <a:lnTo>
                  <a:pt x="1717983" y="1518936"/>
                </a:lnTo>
                <a:lnTo>
                  <a:pt x="1689291" y="1555692"/>
                </a:lnTo>
                <a:lnTo>
                  <a:pt x="1658550" y="1591328"/>
                </a:lnTo>
                <a:lnTo>
                  <a:pt x="1625759" y="1625769"/>
                </a:lnTo>
                <a:lnTo>
                  <a:pt x="1591320" y="1658560"/>
                </a:lnTo>
                <a:lnTo>
                  <a:pt x="1555684" y="1689301"/>
                </a:lnTo>
                <a:lnTo>
                  <a:pt x="1518930" y="1717993"/>
                </a:lnTo>
                <a:lnTo>
                  <a:pt x="1481133" y="1744635"/>
                </a:lnTo>
                <a:lnTo>
                  <a:pt x="1442372" y="1769228"/>
                </a:lnTo>
                <a:lnTo>
                  <a:pt x="1402723" y="1791772"/>
                </a:lnTo>
                <a:lnTo>
                  <a:pt x="1362264" y="1812266"/>
                </a:lnTo>
                <a:lnTo>
                  <a:pt x="1321071" y="1830711"/>
                </a:lnTo>
                <a:lnTo>
                  <a:pt x="1279223" y="1847106"/>
                </a:lnTo>
                <a:lnTo>
                  <a:pt x="1236796" y="1861452"/>
                </a:lnTo>
                <a:lnTo>
                  <a:pt x="1193867" y="1873749"/>
                </a:lnTo>
                <a:lnTo>
                  <a:pt x="1150514" y="1883996"/>
                </a:lnTo>
                <a:lnTo>
                  <a:pt x="1106813" y="1892194"/>
                </a:lnTo>
                <a:lnTo>
                  <a:pt x="1062842" y="1898342"/>
                </a:lnTo>
                <a:lnTo>
                  <a:pt x="1018679" y="1902441"/>
                </a:lnTo>
                <a:lnTo>
                  <a:pt x="974399" y="1904490"/>
                </a:lnTo>
                <a:lnTo>
                  <a:pt x="930081" y="1904490"/>
                </a:lnTo>
                <a:lnTo>
                  <a:pt x="885802" y="1902441"/>
                </a:lnTo>
                <a:lnTo>
                  <a:pt x="841638" y="1898342"/>
                </a:lnTo>
                <a:lnTo>
                  <a:pt x="797667" y="1892194"/>
                </a:lnTo>
                <a:lnTo>
                  <a:pt x="753967" y="1883996"/>
                </a:lnTo>
                <a:lnTo>
                  <a:pt x="710613" y="1873749"/>
                </a:lnTo>
                <a:lnTo>
                  <a:pt x="667684" y="1861452"/>
                </a:lnTo>
                <a:lnTo>
                  <a:pt x="625257" y="1847106"/>
                </a:lnTo>
                <a:lnTo>
                  <a:pt x="583409" y="1830711"/>
                </a:lnTo>
                <a:lnTo>
                  <a:pt x="542216" y="1812266"/>
                </a:lnTo>
                <a:lnTo>
                  <a:pt x="501757" y="1791772"/>
                </a:lnTo>
                <a:lnTo>
                  <a:pt x="462108" y="1769228"/>
                </a:lnTo>
                <a:lnTo>
                  <a:pt x="423347" y="1744635"/>
                </a:lnTo>
                <a:lnTo>
                  <a:pt x="385551" y="1717993"/>
                </a:lnTo>
                <a:lnTo>
                  <a:pt x="348796" y="1689301"/>
                </a:lnTo>
                <a:lnTo>
                  <a:pt x="313160" y="1658560"/>
                </a:lnTo>
                <a:lnTo>
                  <a:pt x="278721" y="1625769"/>
                </a:lnTo>
                <a:lnTo>
                  <a:pt x="245930" y="1591328"/>
                </a:lnTo>
                <a:lnTo>
                  <a:pt x="215189" y="1555692"/>
                </a:lnTo>
                <a:lnTo>
                  <a:pt x="186497" y="1518936"/>
                </a:lnTo>
                <a:lnTo>
                  <a:pt x="159855" y="1481139"/>
                </a:lnTo>
                <a:lnTo>
                  <a:pt x="135261" y="1442377"/>
                </a:lnTo>
                <a:lnTo>
                  <a:pt x="112718" y="1402728"/>
                </a:lnTo>
                <a:lnTo>
                  <a:pt x="92224" y="1362268"/>
                </a:lnTo>
                <a:lnTo>
                  <a:pt x="73779" y="1321076"/>
                </a:lnTo>
                <a:lnTo>
                  <a:pt x="57383" y="1279227"/>
                </a:lnTo>
                <a:lnTo>
                  <a:pt x="43037" y="1236800"/>
                </a:lnTo>
                <a:lnTo>
                  <a:pt x="30741" y="1193871"/>
                </a:lnTo>
                <a:lnTo>
                  <a:pt x="20494" y="1150518"/>
                </a:lnTo>
                <a:lnTo>
                  <a:pt x="12296" y="1106817"/>
                </a:lnTo>
                <a:lnTo>
                  <a:pt x="6148" y="1062846"/>
                </a:lnTo>
                <a:lnTo>
                  <a:pt x="2049" y="1018683"/>
                </a:lnTo>
                <a:lnTo>
                  <a:pt x="0" y="974404"/>
                </a:lnTo>
                <a:lnTo>
                  <a:pt x="0" y="930086"/>
                </a:lnTo>
                <a:lnTo>
                  <a:pt x="2049" y="885807"/>
                </a:lnTo>
                <a:lnTo>
                  <a:pt x="6148" y="841644"/>
                </a:lnTo>
                <a:lnTo>
                  <a:pt x="12296" y="797673"/>
                </a:lnTo>
                <a:lnTo>
                  <a:pt x="20494" y="753973"/>
                </a:lnTo>
                <a:lnTo>
                  <a:pt x="30741" y="710620"/>
                </a:lnTo>
                <a:lnTo>
                  <a:pt x="43037" y="667691"/>
                </a:lnTo>
                <a:lnTo>
                  <a:pt x="57383" y="625265"/>
                </a:lnTo>
                <a:lnTo>
                  <a:pt x="73779" y="583417"/>
                </a:lnTo>
                <a:lnTo>
                  <a:pt x="92224" y="542225"/>
                </a:lnTo>
                <a:lnTo>
                  <a:pt x="112718" y="501766"/>
                </a:lnTo>
                <a:lnTo>
                  <a:pt x="135261" y="462117"/>
                </a:lnTo>
                <a:lnTo>
                  <a:pt x="159855" y="423356"/>
                </a:lnTo>
                <a:lnTo>
                  <a:pt x="186497" y="385560"/>
                </a:lnTo>
                <a:lnTo>
                  <a:pt x="215189" y="348805"/>
                </a:lnTo>
                <a:lnTo>
                  <a:pt x="245930" y="313170"/>
                </a:lnTo>
                <a:lnTo>
                  <a:pt x="278721" y="278731"/>
                </a:lnTo>
                <a:lnTo>
                  <a:pt x="313160" y="245939"/>
                </a:lnTo>
                <a:lnTo>
                  <a:pt x="348796" y="215196"/>
                </a:lnTo>
                <a:lnTo>
                  <a:pt x="385551" y="186503"/>
                </a:lnTo>
                <a:lnTo>
                  <a:pt x="423347" y="159860"/>
                </a:lnTo>
                <a:lnTo>
                  <a:pt x="462108" y="135266"/>
                </a:lnTo>
                <a:lnTo>
                  <a:pt x="501757" y="112722"/>
                </a:lnTo>
                <a:lnTo>
                  <a:pt x="542216" y="92227"/>
                </a:lnTo>
                <a:lnTo>
                  <a:pt x="583409" y="73781"/>
                </a:lnTo>
                <a:lnTo>
                  <a:pt x="625257" y="57385"/>
                </a:lnTo>
                <a:lnTo>
                  <a:pt x="667684" y="43039"/>
                </a:lnTo>
                <a:lnTo>
                  <a:pt x="710613" y="30742"/>
                </a:lnTo>
                <a:lnTo>
                  <a:pt x="753967" y="20494"/>
                </a:lnTo>
                <a:lnTo>
                  <a:pt x="797667" y="12296"/>
                </a:lnTo>
                <a:lnTo>
                  <a:pt x="841638" y="6148"/>
                </a:lnTo>
                <a:lnTo>
                  <a:pt x="885802" y="2049"/>
                </a:lnTo>
                <a:lnTo>
                  <a:pt x="930081" y="0"/>
                </a:lnTo>
                <a:lnTo>
                  <a:pt x="974399" y="0"/>
                </a:lnTo>
                <a:lnTo>
                  <a:pt x="1018679" y="2049"/>
                </a:lnTo>
                <a:lnTo>
                  <a:pt x="1062842" y="6148"/>
                </a:lnTo>
                <a:lnTo>
                  <a:pt x="1106813" y="12296"/>
                </a:lnTo>
                <a:lnTo>
                  <a:pt x="1150514" y="20494"/>
                </a:lnTo>
                <a:lnTo>
                  <a:pt x="1193867" y="30742"/>
                </a:lnTo>
                <a:lnTo>
                  <a:pt x="1236796" y="43039"/>
                </a:lnTo>
                <a:lnTo>
                  <a:pt x="1279223" y="57385"/>
                </a:lnTo>
                <a:lnTo>
                  <a:pt x="1321071" y="73781"/>
                </a:lnTo>
                <a:lnTo>
                  <a:pt x="1362264" y="92227"/>
                </a:lnTo>
                <a:lnTo>
                  <a:pt x="1402723" y="112722"/>
                </a:lnTo>
                <a:lnTo>
                  <a:pt x="1442372" y="135266"/>
                </a:lnTo>
                <a:lnTo>
                  <a:pt x="1481133" y="159860"/>
                </a:lnTo>
                <a:lnTo>
                  <a:pt x="1518930" y="186503"/>
                </a:lnTo>
                <a:lnTo>
                  <a:pt x="1555684" y="215196"/>
                </a:lnTo>
                <a:lnTo>
                  <a:pt x="1591320" y="245939"/>
                </a:lnTo>
                <a:lnTo>
                  <a:pt x="1625759" y="278731"/>
                </a:lnTo>
                <a:close/>
              </a:path>
            </a:pathLst>
          </a:custGeom>
          <a:ln w="76200">
            <a:solidFill>
              <a:srgbClr val="00882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791" y="7232650"/>
            <a:ext cx="36334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solidFill>
                  <a:srgbClr val="C82506"/>
                </a:solidFill>
                <a:latin typeface="Arial"/>
                <a:cs typeface="Arial"/>
              </a:rPr>
              <a:t>OnTriggerExit2D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8830">
              <a:lnSpc>
                <a:spcPct val="100000"/>
              </a:lnSpc>
            </a:pPr>
            <a:r>
              <a:rPr spc="-5" dirty="0"/>
              <a:t>Collision</a:t>
            </a:r>
            <a:r>
              <a:rPr spc="-50" dirty="0"/>
              <a:t> </a:t>
            </a:r>
            <a:r>
              <a:rPr spc="-5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4470400" y="4127500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6710">
              <a:lnSpc>
                <a:spcPct val="100000"/>
              </a:lnSpc>
            </a:pPr>
            <a:r>
              <a:rPr spc="85" dirty="0"/>
              <a:t>Audio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3042920"/>
            <a:ext cx="9275445" cy="541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5" dirty="0">
                <a:latin typeface="Arial"/>
                <a:cs typeface="Arial"/>
              </a:rPr>
              <a:t>Audio </a:t>
            </a:r>
            <a:r>
              <a:rPr sz="3600" spc="-10" dirty="0">
                <a:latin typeface="Arial"/>
                <a:cs typeface="Arial"/>
              </a:rPr>
              <a:t>feature </a:t>
            </a:r>
            <a:r>
              <a:rPr sz="3600" spc="-5" dirty="0">
                <a:latin typeface="Arial"/>
                <a:cs typeface="Arial"/>
              </a:rPr>
              <a:t>in Unity is </a:t>
            </a:r>
            <a:r>
              <a:rPr sz="3600" spc="65" dirty="0">
                <a:latin typeface="Arial"/>
                <a:cs typeface="Arial"/>
              </a:rPr>
              <a:t>provided </a:t>
            </a:r>
            <a:r>
              <a:rPr sz="3600" spc="15" dirty="0">
                <a:latin typeface="Arial"/>
                <a:cs typeface="Arial"/>
              </a:rPr>
              <a:t>through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20" dirty="0">
                <a:latin typeface="Arial"/>
                <a:cs typeface="Arial"/>
              </a:rPr>
              <a:t>following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Components:</a:t>
            </a:r>
            <a:endParaRPr sz="3600">
              <a:latin typeface="Arial"/>
              <a:cs typeface="Arial"/>
            </a:endParaRPr>
          </a:p>
          <a:p>
            <a:pPr marL="12700" marR="6181090">
              <a:lnSpc>
                <a:spcPts val="8500"/>
              </a:lnSpc>
              <a:spcBef>
                <a:spcPts val="840"/>
              </a:spcBef>
            </a:pP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5" dirty="0">
                <a:latin typeface="Arial"/>
                <a:cs typeface="Arial"/>
              </a:rPr>
              <a:t>udioLi</a:t>
            </a:r>
            <a:r>
              <a:rPr sz="3600" b="1" dirty="0">
                <a:latin typeface="Arial"/>
                <a:cs typeface="Arial"/>
              </a:rPr>
              <a:t>ste</a:t>
            </a:r>
            <a:r>
              <a:rPr sz="3600" b="1" spc="-5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er  </a:t>
            </a:r>
            <a:r>
              <a:rPr sz="3600" b="1" spc="-5" dirty="0">
                <a:latin typeface="Arial"/>
                <a:cs typeface="Arial"/>
              </a:rPr>
              <a:t>AudioSource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</a:pPr>
            <a:r>
              <a:rPr sz="3600" spc="65" dirty="0">
                <a:latin typeface="Arial"/>
                <a:cs typeface="Arial"/>
              </a:rPr>
              <a:t>and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20" dirty="0">
                <a:latin typeface="Arial"/>
                <a:cs typeface="Arial"/>
              </a:rPr>
              <a:t>following </a:t>
            </a:r>
            <a:r>
              <a:rPr sz="3600" dirty="0">
                <a:latin typeface="Arial"/>
                <a:cs typeface="Arial"/>
              </a:rPr>
              <a:t>asset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type: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AudioClip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8530">
              <a:lnSpc>
                <a:spcPct val="100000"/>
              </a:lnSpc>
            </a:pPr>
            <a:r>
              <a:rPr spc="85" dirty="0"/>
              <a:t>Audio</a:t>
            </a:r>
            <a:r>
              <a:rPr spc="-55" dirty="0"/>
              <a:t> </a:t>
            </a:r>
            <a:r>
              <a:rPr spc="-5" dirty="0"/>
              <a:t>Listener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92400"/>
            <a:ext cx="10335260" cy="3576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ct val="100000"/>
              </a:lnSpc>
            </a:pPr>
            <a:r>
              <a:rPr sz="3300" b="1" dirty="0">
                <a:latin typeface="Arial"/>
                <a:cs typeface="Arial"/>
              </a:rPr>
              <a:t>Listens </a:t>
            </a:r>
            <a:r>
              <a:rPr sz="3300" spc="5" dirty="0">
                <a:latin typeface="Arial"/>
                <a:cs typeface="Arial"/>
              </a:rPr>
              <a:t>to </a:t>
            </a:r>
            <a:r>
              <a:rPr sz="3300" spc="35" dirty="0">
                <a:latin typeface="Arial"/>
                <a:cs typeface="Arial"/>
              </a:rPr>
              <a:t>sounds </a:t>
            </a:r>
            <a:r>
              <a:rPr sz="3300" dirty="0">
                <a:latin typeface="Arial"/>
                <a:cs typeface="Arial"/>
              </a:rPr>
              <a:t>in </a:t>
            </a:r>
            <a:r>
              <a:rPr sz="3300" spc="5" dirty="0">
                <a:latin typeface="Arial"/>
                <a:cs typeface="Arial"/>
              </a:rPr>
              <a:t>your </a:t>
            </a:r>
            <a:r>
              <a:rPr sz="3300" spc="50" dirty="0">
                <a:latin typeface="Arial"/>
                <a:cs typeface="Arial"/>
              </a:rPr>
              <a:t>game </a:t>
            </a:r>
            <a:r>
              <a:rPr sz="3300" dirty="0">
                <a:latin typeface="Arial"/>
                <a:cs typeface="Arial"/>
              </a:rPr>
              <a:t>environment</a:t>
            </a:r>
            <a:r>
              <a:rPr sz="3300" spc="-135" dirty="0">
                <a:latin typeface="Arial"/>
                <a:cs typeface="Arial"/>
              </a:rPr>
              <a:t> </a:t>
            </a:r>
            <a:r>
              <a:rPr sz="3300" spc="65" dirty="0">
                <a:latin typeface="Arial"/>
                <a:cs typeface="Arial"/>
              </a:rPr>
              <a:t>and</a:t>
            </a:r>
            <a:endParaRPr sz="33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40"/>
              </a:spcBef>
            </a:pPr>
            <a:r>
              <a:rPr sz="3300" b="1" dirty="0">
                <a:latin typeface="Arial"/>
                <a:cs typeface="Arial"/>
              </a:rPr>
              <a:t>delivers </a:t>
            </a:r>
            <a:r>
              <a:rPr sz="3300" spc="5" dirty="0">
                <a:latin typeface="Arial"/>
                <a:cs typeface="Arial"/>
              </a:rPr>
              <a:t>the </a:t>
            </a:r>
            <a:r>
              <a:rPr sz="3300" spc="40" dirty="0">
                <a:latin typeface="Arial"/>
                <a:cs typeface="Arial"/>
              </a:rPr>
              <a:t>sound </a:t>
            </a:r>
            <a:r>
              <a:rPr sz="3300" spc="5" dirty="0">
                <a:latin typeface="Arial"/>
                <a:cs typeface="Arial"/>
              </a:rPr>
              <a:t>to your</a:t>
            </a:r>
            <a:r>
              <a:rPr sz="3300" spc="-120" dirty="0">
                <a:latin typeface="Arial"/>
                <a:cs typeface="Arial"/>
              </a:rPr>
              <a:t> </a:t>
            </a:r>
            <a:r>
              <a:rPr sz="3300" spc="25" dirty="0">
                <a:latin typeface="Arial"/>
                <a:cs typeface="Arial"/>
              </a:rPr>
              <a:t>speakers.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Char char="•"/>
              <a:tabLst>
                <a:tab pos="456565" algn="l"/>
                <a:tab pos="457200" algn="l"/>
              </a:tabLst>
            </a:pPr>
            <a:r>
              <a:rPr sz="3300" spc="50" dirty="0">
                <a:latin typeface="Arial"/>
                <a:cs typeface="Arial"/>
              </a:rPr>
              <a:t>Acts </a:t>
            </a:r>
            <a:r>
              <a:rPr sz="3300" dirty="0">
                <a:latin typeface="Arial"/>
                <a:cs typeface="Arial"/>
              </a:rPr>
              <a:t>like </a:t>
            </a:r>
            <a:r>
              <a:rPr sz="3300" spc="5" dirty="0">
                <a:latin typeface="Arial"/>
                <a:cs typeface="Arial"/>
              </a:rPr>
              <a:t>a</a:t>
            </a:r>
            <a:r>
              <a:rPr sz="3300" spc="-90" dirty="0">
                <a:latin typeface="Arial"/>
                <a:cs typeface="Arial"/>
              </a:rPr>
              <a:t> </a:t>
            </a:r>
            <a:r>
              <a:rPr sz="3300" u="heavy" spc="30" dirty="0">
                <a:latin typeface="Arial"/>
                <a:cs typeface="Arial"/>
              </a:rPr>
              <a:t>microphone</a:t>
            </a:r>
            <a:r>
              <a:rPr sz="3300" spc="30" dirty="0">
                <a:latin typeface="Arial"/>
                <a:cs typeface="Arial"/>
              </a:rPr>
              <a:t>.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3499"/>
              </a:lnSpc>
              <a:buChar char="•"/>
              <a:tabLst>
                <a:tab pos="456565" algn="l"/>
                <a:tab pos="457200" algn="l"/>
              </a:tabLst>
            </a:pPr>
            <a:r>
              <a:rPr sz="3300" spc="15" dirty="0">
                <a:latin typeface="Arial"/>
                <a:cs typeface="Arial"/>
              </a:rPr>
              <a:t>AudioListener </a:t>
            </a:r>
            <a:r>
              <a:rPr sz="3300" spc="45" dirty="0">
                <a:latin typeface="Arial"/>
                <a:cs typeface="Arial"/>
              </a:rPr>
              <a:t>component typically </a:t>
            </a:r>
            <a:r>
              <a:rPr sz="3300" spc="95" dirty="0">
                <a:latin typeface="Arial"/>
                <a:cs typeface="Arial"/>
              </a:rPr>
              <a:t>placed </a:t>
            </a:r>
            <a:r>
              <a:rPr sz="3300" spc="35" dirty="0">
                <a:latin typeface="Arial"/>
                <a:cs typeface="Arial"/>
              </a:rPr>
              <a:t>inside</a:t>
            </a:r>
            <a:r>
              <a:rPr sz="3300" spc="-210" dirty="0">
                <a:latin typeface="Arial"/>
                <a:cs typeface="Arial"/>
              </a:rPr>
              <a:t> </a:t>
            </a:r>
            <a:r>
              <a:rPr sz="3300" spc="5" dirty="0">
                <a:latin typeface="Arial"/>
                <a:cs typeface="Arial"/>
              </a:rPr>
              <a:t>the  main </a:t>
            </a:r>
            <a:r>
              <a:rPr sz="3300" b="1" spc="5" dirty="0">
                <a:latin typeface="Arial"/>
                <a:cs typeface="Arial"/>
              </a:rPr>
              <a:t>camera</a:t>
            </a:r>
            <a:r>
              <a:rPr sz="3300" spc="5" dirty="0">
                <a:latin typeface="Arial"/>
                <a:cs typeface="Arial"/>
              </a:rPr>
              <a:t>, </a:t>
            </a:r>
            <a:r>
              <a:rPr sz="3300" spc="-10" dirty="0">
                <a:latin typeface="Arial"/>
                <a:cs typeface="Arial"/>
              </a:rPr>
              <a:t>where </a:t>
            </a:r>
            <a:r>
              <a:rPr sz="3300" dirty="0">
                <a:latin typeface="Arial"/>
                <a:cs typeface="Arial"/>
              </a:rPr>
              <a:t>it </a:t>
            </a:r>
            <a:r>
              <a:rPr sz="3300" spc="50" dirty="0">
                <a:latin typeface="Arial"/>
                <a:cs typeface="Arial"/>
              </a:rPr>
              <a:t>acts </a:t>
            </a:r>
            <a:r>
              <a:rPr sz="3300" spc="5" dirty="0">
                <a:latin typeface="Arial"/>
                <a:cs typeface="Arial"/>
              </a:rPr>
              <a:t>as the </a:t>
            </a:r>
            <a:r>
              <a:rPr sz="3300" spc="-5" dirty="0">
                <a:latin typeface="Arial"/>
                <a:cs typeface="Arial"/>
              </a:rPr>
              <a:t>player’s</a:t>
            </a:r>
            <a:r>
              <a:rPr sz="3300" spc="-100" dirty="0">
                <a:latin typeface="Arial"/>
                <a:cs typeface="Arial"/>
              </a:rPr>
              <a:t> </a:t>
            </a:r>
            <a:r>
              <a:rPr sz="3300" b="1" spc="5" dirty="0">
                <a:latin typeface="Arial"/>
                <a:cs typeface="Arial"/>
              </a:rPr>
              <a:t>“ears”</a:t>
            </a:r>
            <a:r>
              <a:rPr sz="3300" spc="5" dirty="0">
                <a:latin typeface="Arial"/>
                <a:cs typeface="Arial"/>
              </a:rPr>
              <a:t>.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6805650"/>
            <a:ext cx="26670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555" dirty="0">
                <a:latin typeface="Meiryo UI"/>
                <a:cs typeface="Meiryo UI"/>
              </a:rPr>
              <a:t>✓</a:t>
            </a:r>
            <a:endParaRPr sz="245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6743700"/>
            <a:ext cx="1049782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latin typeface="Arial"/>
                <a:cs typeface="Arial"/>
              </a:rPr>
              <a:t>It is </a:t>
            </a:r>
            <a:r>
              <a:rPr sz="3300" spc="114" dirty="0">
                <a:latin typeface="Arial"/>
                <a:cs typeface="Arial"/>
              </a:rPr>
              <a:t>added </a:t>
            </a:r>
            <a:r>
              <a:rPr sz="3300" spc="5" dirty="0">
                <a:latin typeface="Arial"/>
                <a:cs typeface="Arial"/>
              </a:rPr>
              <a:t>to any new Camera </a:t>
            </a:r>
            <a:r>
              <a:rPr sz="3300" spc="50" dirty="0">
                <a:latin typeface="Arial"/>
                <a:cs typeface="Arial"/>
              </a:rPr>
              <a:t>game </a:t>
            </a:r>
            <a:r>
              <a:rPr sz="3300" spc="65" dirty="0">
                <a:latin typeface="Arial"/>
                <a:cs typeface="Arial"/>
              </a:rPr>
              <a:t>object </a:t>
            </a:r>
            <a:r>
              <a:rPr sz="3300" b="1" dirty="0">
                <a:latin typeface="Arial"/>
                <a:cs typeface="Arial"/>
              </a:rPr>
              <a:t>by</a:t>
            </a:r>
            <a:r>
              <a:rPr sz="3300" b="1" spc="-26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default</a:t>
            </a:r>
            <a:r>
              <a:rPr sz="3300" dirty="0">
                <a:latin typeface="Arial"/>
                <a:cs typeface="Arial"/>
              </a:rPr>
              <a:t>.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7742097"/>
            <a:ext cx="9650730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3499"/>
              </a:lnSpc>
              <a:buChar char="•"/>
              <a:tabLst>
                <a:tab pos="456565" algn="l"/>
                <a:tab pos="457200" algn="l"/>
              </a:tabLst>
            </a:pPr>
            <a:r>
              <a:rPr sz="3300" spc="-45" dirty="0">
                <a:latin typeface="Arial"/>
                <a:cs typeface="Arial"/>
              </a:rPr>
              <a:t>There </a:t>
            </a:r>
            <a:r>
              <a:rPr sz="3300" spc="65" dirty="0">
                <a:latin typeface="Arial"/>
                <a:cs typeface="Arial"/>
              </a:rPr>
              <a:t>can </a:t>
            </a:r>
            <a:r>
              <a:rPr sz="3300" spc="5" dirty="0">
                <a:latin typeface="Arial"/>
                <a:cs typeface="Arial"/>
              </a:rPr>
              <a:t>only </a:t>
            </a:r>
            <a:r>
              <a:rPr sz="3300" spc="95" dirty="0">
                <a:latin typeface="Arial"/>
                <a:cs typeface="Arial"/>
              </a:rPr>
              <a:t>be </a:t>
            </a:r>
            <a:r>
              <a:rPr sz="3300" b="1" dirty="0">
                <a:latin typeface="Arial"/>
                <a:cs typeface="Arial"/>
              </a:rPr>
              <a:t>one active </a:t>
            </a:r>
            <a:r>
              <a:rPr sz="3300" spc="40" dirty="0">
                <a:latin typeface="Arial"/>
                <a:cs typeface="Arial"/>
              </a:rPr>
              <a:t>Audio </a:t>
            </a:r>
            <a:r>
              <a:rPr sz="3300" spc="5" dirty="0">
                <a:latin typeface="Arial"/>
                <a:cs typeface="Arial"/>
              </a:rPr>
              <a:t>Listener </a:t>
            </a:r>
            <a:r>
              <a:rPr sz="3300" dirty="0">
                <a:latin typeface="Arial"/>
                <a:cs typeface="Arial"/>
              </a:rPr>
              <a:t>in</a:t>
            </a:r>
            <a:r>
              <a:rPr sz="3300" spc="-180" dirty="0">
                <a:latin typeface="Arial"/>
                <a:cs typeface="Arial"/>
              </a:rPr>
              <a:t> </a:t>
            </a:r>
            <a:r>
              <a:rPr sz="3300" spc="5" dirty="0">
                <a:latin typeface="Arial"/>
                <a:cs typeface="Arial"/>
              </a:rPr>
              <a:t>a  </a:t>
            </a:r>
            <a:r>
              <a:rPr sz="3300" spc="35" dirty="0">
                <a:latin typeface="Arial"/>
                <a:cs typeface="Arial"/>
              </a:rPr>
              <a:t>scene.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80600" y="914400"/>
            <a:ext cx="1206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5540">
              <a:lnSpc>
                <a:spcPct val="100000"/>
              </a:lnSpc>
            </a:pPr>
            <a:r>
              <a:rPr spc="85" dirty="0"/>
              <a:t>Audio</a:t>
            </a:r>
            <a:r>
              <a:rPr spc="-90" dirty="0"/>
              <a:t> </a:t>
            </a:r>
            <a:r>
              <a:rPr spc="-25" dirty="0"/>
              <a:t>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017134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946400"/>
            <a:ext cx="54368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45" dirty="0">
                <a:latin typeface="Arial"/>
                <a:cs typeface="Arial"/>
              </a:rPr>
              <a:t>Plays </a:t>
            </a:r>
            <a:r>
              <a:rPr sz="3600" spc="95" dirty="0">
                <a:latin typeface="Arial"/>
                <a:cs typeface="Arial"/>
              </a:rPr>
              <a:t>back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b="1" spc="-5" dirty="0">
                <a:latin typeface="Arial"/>
                <a:cs typeface="Arial"/>
              </a:rPr>
              <a:t>Audio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Clip</a:t>
            </a:r>
            <a:r>
              <a:rPr sz="3600" spc="-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3690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solidFill>
                  <a:srgbClr val="008F00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4100" y="3639820"/>
            <a:ext cx="967295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dirty="0">
                <a:solidFill>
                  <a:srgbClr val="008F00"/>
                </a:solidFill>
                <a:latin typeface="Arial"/>
                <a:cs typeface="Arial"/>
              </a:rPr>
              <a:t>Recall: </a:t>
            </a:r>
            <a:r>
              <a:rPr sz="3600" spc="40" dirty="0">
                <a:solidFill>
                  <a:srgbClr val="008F00"/>
                </a:solidFill>
                <a:latin typeface="Arial"/>
                <a:cs typeface="Arial"/>
              </a:rPr>
              <a:t>AudioClip </a:t>
            </a:r>
            <a:r>
              <a:rPr sz="3600" spc="-5" dirty="0">
                <a:solidFill>
                  <a:srgbClr val="008F00"/>
                </a:solidFill>
                <a:latin typeface="Arial"/>
                <a:cs typeface="Arial"/>
              </a:rPr>
              <a:t>is a </a:t>
            </a:r>
            <a:r>
              <a:rPr sz="3600" b="1" spc="-5" dirty="0">
                <a:solidFill>
                  <a:srgbClr val="008F00"/>
                </a:solidFill>
                <a:latin typeface="Arial"/>
                <a:cs typeface="Arial"/>
              </a:rPr>
              <a:t>Unity </a:t>
            </a:r>
            <a:r>
              <a:rPr sz="3600" b="1" dirty="0">
                <a:solidFill>
                  <a:srgbClr val="008F00"/>
                </a:solidFill>
                <a:latin typeface="Arial"/>
                <a:cs typeface="Arial"/>
              </a:rPr>
              <a:t>asset </a:t>
            </a:r>
            <a:r>
              <a:rPr sz="3600" b="1" spc="-5" dirty="0">
                <a:solidFill>
                  <a:srgbClr val="008F00"/>
                </a:solidFill>
                <a:latin typeface="Arial"/>
                <a:cs typeface="Arial"/>
              </a:rPr>
              <a:t>file  </a:t>
            </a:r>
            <a:r>
              <a:rPr sz="3600" spc="25" dirty="0">
                <a:solidFill>
                  <a:srgbClr val="008F00"/>
                </a:solidFill>
                <a:latin typeface="Arial"/>
                <a:cs typeface="Arial"/>
              </a:rPr>
              <a:t>interpreted </a:t>
            </a:r>
            <a:r>
              <a:rPr sz="3600" spc="-20" dirty="0">
                <a:solidFill>
                  <a:srgbClr val="008F00"/>
                </a:solidFill>
                <a:latin typeface="Arial"/>
                <a:cs typeface="Arial"/>
              </a:rPr>
              <a:t>from </a:t>
            </a:r>
            <a:r>
              <a:rPr sz="3600" spc="-5" dirty="0">
                <a:solidFill>
                  <a:srgbClr val="008F00"/>
                </a:solidFill>
                <a:latin typeface="Arial"/>
                <a:cs typeface="Arial"/>
              </a:rPr>
              <a:t>one </a:t>
            </a:r>
            <a:r>
              <a:rPr sz="3600" dirty="0">
                <a:solidFill>
                  <a:srgbClr val="008F00"/>
                </a:solidFill>
                <a:latin typeface="Arial"/>
                <a:cs typeface="Arial"/>
              </a:rPr>
              <a:t>of the </a:t>
            </a:r>
            <a:r>
              <a:rPr sz="3600" spc="70" dirty="0">
                <a:solidFill>
                  <a:srgbClr val="008F00"/>
                </a:solidFill>
                <a:latin typeface="Arial"/>
                <a:cs typeface="Arial"/>
              </a:rPr>
              <a:t>supported </a:t>
            </a:r>
            <a:r>
              <a:rPr sz="3600" spc="35" dirty="0">
                <a:solidFill>
                  <a:srgbClr val="008F00"/>
                </a:solidFill>
                <a:latin typeface="Arial"/>
                <a:cs typeface="Arial"/>
              </a:rPr>
              <a:t>audio</a:t>
            </a:r>
            <a:r>
              <a:rPr sz="3600" spc="-30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8F00"/>
                </a:solidFill>
                <a:latin typeface="Arial"/>
                <a:cs typeface="Arial"/>
              </a:rPr>
              <a:t>file  </a:t>
            </a:r>
            <a:r>
              <a:rPr sz="3600" spc="5" dirty="0">
                <a:solidFill>
                  <a:srgbClr val="008F00"/>
                </a:solidFill>
                <a:latin typeface="Arial"/>
                <a:cs typeface="Arial"/>
              </a:rPr>
              <a:t>formats.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8619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791200"/>
            <a:ext cx="98425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5" dirty="0">
                <a:latin typeface="Arial"/>
                <a:cs typeface="Arial"/>
              </a:rPr>
              <a:t>Audio </a:t>
            </a:r>
            <a:r>
              <a:rPr sz="3600" spc="-15" dirty="0">
                <a:latin typeface="Arial"/>
                <a:cs typeface="Arial"/>
              </a:rPr>
              <a:t>Source </a:t>
            </a:r>
            <a:r>
              <a:rPr sz="3600" spc="40" dirty="0">
                <a:latin typeface="Arial"/>
                <a:cs typeface="Arial"/>
              </a:rPr>
              <a:t>provides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means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play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audio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9414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891019"/>
            <a:ext cx="1026604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40" dirty="0">
                <a:latin typeface="Arial"/>
                <a:cs typeface="Arial"/>
              </a:rPr>
              <a:t>Think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is as a </a:t>
            </a:r>
            <a:r>
              <a:rPr sz="3600" spc="40" dirty="0">
                <a:latin typeface="Arial"/>
                <a:cs typeface="Arial"/>
              </a:rPr>
              <a:t>music </a:t>
            </a:r>
            <a:r>
              <a:rPr sz="3600" spc="30" dirty="0">
                <a:latin typeface="Arial"/>
                <a:cs typeface="Arial"/>
              </a:rPr>
              <a:t>player </a:t>
            </a:r>
            <a:r>
              <a:rPr sz="3600" spc="45" dirty="0">
                <a:latin typeface="Arial"/>
                <a:cs typeface="Arial"/>
              </a:rPr>
              <a:t>attached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speakers  </a:t>
            </a:r>
            <a:r>
              <a:rPr sz="3600" spc="-5" dirty="0">
                <a:latin typeface="Arial"/>
                <a:cs typeface="Arial"/>
              </a:rPr>
              <a:t>or a </a:t>
            </a:r>
            <a:r>
              <a:rPr sz="3600" spc="20" dirty="0">
                <a:latin typeface="Arial"/>
                <a:cs typeface="Arial"/>
              </a:rPr>
              <a:t>Jukebox; </a:t>
            </a:r>
            <a:r>
              <a:rPr sz="3600" dirty="0">
                <a:latin typeface="Arial"/>
                <a:cs typeface="Arial"/>
              </a:rPr>
              <a:t>it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controller for starting and  stopping playback </a:t>
            </a:r>
            <a:r>
              <a:rPr sz="3600" dirty="0">
                <a:latin typeface="Arial"/>
                <a:cs typeface="Arial"/>
              </a:rPr>
              <a:t>of its </a:t>
            </a:r>
            <a:r>
              <a:rPr sz="3600" spc="35" dirty="0">
                <a:latin typeface="Arial"/>
                <a:cs typeface="Arial"/>
              </a:rPr>
              <a:t>audio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clip.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31400" y="1041400"/>
            <a:ext cx="1041400" cy="96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ct val="100000"/>
              </a:lnSpc>
            </a:pPr>
            <a:r>
              <a:rPr sz="7400" spc="25" dirty="0"/>
              <a:t>Creating </a:t>
            </a:r>
            <a:r>
              <a:rPr sz="7400" spc="-10" dirty="0"/>
              <a:t>an </a:t>
            </a:r>
            <a:r>
              <a:rPr sz="7400" spc="75" dirty="0"/>
              <a:t>Audio</a:t>
            </a:r>
            <a:r>
              <a:rPr sz="7400" spc="-40" dirty="0"/>
              <a:t> </a:t>
            </a:r>
            <a:r>
              <a:rPr sz="7400" spc="-30" dirty="0"/>
              <a:t>Source</a:t>
            </a:r>
            <a:endParaRPr sz="7400"/>
          </a:p>
        </p:txBody>
      </p:sp>
      <p:sp>
        <p:nvSpPr>
          <p:cNvPr id="3" name="object 3"/>
          <p:cNvSpPr txBox="1"/>
          <p:nvPr/>
        </p:nvSpPr>
        <p:spPr>
          <a:xfrm>
            <a:off x="990600" y="3322320"/>
            <a:ext cx="10442575" cy="488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 marR="5080" indent="-635000">
              <a:lnSpc>
                <a:spcPts val="43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40" dirty="0">
                <a:latin typeface="Arial"/>
                <a:cs typeface="Arial"/>
              </a:rPr>
              <a:t>Import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spc="35" dirty="0">
                <a:latin typeface="Arial"/>
                <a:cs typeface="Arial"/>
              </a:rPr>
              <a:t>audio </a:t>
            </a:r>
            <a:r>
              <a:rPr sz="3600" spc="-5" dirty="0">
                <a:latin typeface="Arial"/>
                <a:cs typeface="Arial"/>
              </a:rPr>
              <a:t>file in a </a:t>
            </a:r>
            <a:r>
              <a:rPr sz="3600" spc="70" dirty="0">
                <a:latin typeface="Arial"/>
                <a:cs typeface="Arial"/>
              </a:rPr>
              <a:t>supported </a:t>
            </a:r>
            <a:r>
              <a:rPr sz="3600" spc="10" dirty="0">
                <a:latin typeface="Arial"/>
                <a:cs typeface="Arial"/>
              </a:rPr>
              <a:t>format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get 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spc="35" dirty="0">
                <a:latin typeface="Arial"/>
                <a:cs typeface="Arial"/>
              </a:rPr>
              <a:t>Audio </a:t>
            </a:r>
            <a:r>
              <a:rPr sz="3600" spc="45" dirty="0">
                <a:latin typeface="Arial"/>
                <a:cs typeface="Arial"/>
              </a:rPr>
              <a:t>Clip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asset.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-15" dirty="0">
                <a:latin typeface="Arial"/>
                <a:cs typeface="Arial"/>
              </a:rPr>
              <a:t>Create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spc="35" dirty="0">
                <a:latin typeface="Arial"/>
                <a:cs typeface="Arial"/>
              </a:rPr>
              <a:t>empty </a:t>
            </a:r>
            <a:r>
              <a:rPr sz="3600" spc="45" dirty="0">
                <a:latin typeface="Arial"/>
                <a:cs typeface="Arial"/>
              </a:rPr>
              <a:t>game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object.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130" dirty="0">
                <a:latin typeface="Arial"/>
                <a:cs typeface="Arial"/>
              </a:rPr>
              <a:t>Add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spc="35" dirty="0">
                <a:latin typeface="Arial"/>
                <a:cs typeface="Arial"/>
              </a:rPr>
              <a:t>Audio </a:t>
            </a:r>
            <a:r>
              <a:rPr sz="3600" spc="-15" dirty="0">
                <a:latin typeface="Arial"/>
                <a:cs typeface="Arial"/>
              </a:rPr>
              <a:t>Source </a:t>
            </a:r>
            <a:r>
              <a:rPr sz="3600" spc="40" dirty="0">
                <a:latin typeface="Arial"/>
                <a:cs typeface="Arial"/>
              </a:rPr>
              <a:t>component </a:t>
            </a:r>
            <a:r>
              <a:rPr sz="3600" dirty="0">
                <a:latin typeface="Arial"/>
                <a:cs typeface="Arial"/>
              </a:rPr>
              <a:t>to the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object.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647700" marR="1206500" indent="-635000">
              <a:lnSpc>
                <a:spcPts val="4300"/>
              </a:lnSpc>
              <a:buAutoNum type="arabicPeriod"/>
              <a:tabLst>
                <a:tab pos="647065" algn="l"/>
                <a:tab pos="647700" algn="l"/>
              </a:tabLst>
            </a:pPr>
            <a:r>
              <a:rPr sz="3600" spc="30" dirty="0">
                <a:latin typeface="Arial"/>
                <a:cs typeface="Arial"/>
              </a:rPr>
              <a:t>Assign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35" dirty="0">
                <a:latin typeface="Arial"/>
                <a:cs typeface="Arial"/>
              </a:rPr>
              <a:t>Audio </a:t>
            </a:r>
            <a:r>
              <a:rPr sz="3600" spc="45" dirty="0">
                <a:latin typeface="Arial"/>
                <a:cs typeface="Arial"/>
              </a:rPr>
              <a:t>Clip </a:t>
            </a:r>
            <a:r>
              <a:rPr sz="3600" dirty="0">
                <a:latin typeface="Arial"/>
                <a:cs typeface="Arial"/>
              </a:rPr>
              <a:t>to the </a:t>
            </a:r>
            <a:r>
              <a:rPr sz="3600" spc="35" dirty="0">
                <a:latin typeface="Arial"/>
                <a:cs typeface="Arial"/>
              </a:rPr>
              <a:t>Audio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15" dirty="0">
                <a:latin typeface="Arial"/>
                <a:cs typeface="Arial"/>
              </a:rPr>
              <a:t>Source  </a:t>
            </a:r>
            <a:r>
              <a:rPr sz="3600" spc="40" dirty="0">
                <a:latin typeface="Arial"/>
                <a:cs typeface="Arial"/>
              </a:rPr>
              <a:t>component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Inspector.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0">
              <a:lnSpc>
                <a:spcPct val="100000"/>
              </a:lnSpc>
            </a:pPr>
            <a:r>
              <a:rPr spc="85" dirty="0"/>
              <a:t>Audio</a:t>
            </a:r>
            <a:r>
              <a:rPr spc="-75" dirty="0"/>
              <a:t> </a:t>
            </a:r>
            <a:r>
              <a:rPr spc="-5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4470400" y="4127500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5285">
              <a:lnSpc>
                <a:spcPct val="100000"/>
              </a:lnSpc>
            </a:pPr>
            <a:r>
              <a:rPr spc="190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40934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97479"/>
            <a:ext cx="9431655" cy="140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85" dirty="0">
                <a:latin typeface="Arial"/>
                <a:cs typeface="Arial"/>
              </a:rPr>
              <a:t>Debugging </a:t>
            </a:r>
            <a:r>
              <a:rPr sz="3150" spc="5" dirty="0">
                <a:latin typeface="Arial"/>
                <a:cs typeface="Arial"/>
              </a:rPr>
              <a:t>is the </a:t>
            </a:r>
            <a:r>
              <a:rPr sz="3150" spc="50" dirty="0">
                <a:latin typeface="Arial"/>
                <a:cs typeface="Arial"/>
              </a:rPr>
              <a:t>process </a:t>
            </a:r>
            <a:r>
              <a:rPr sz="3150" spc="5" dirty="0">
                <a:latin typeface="Arial"/>
                <a:cs typeface="Arial"/>
              </a:rPr>
              <a:t>of </a:t>
            </a:r>
            <a:r>
              <a:rPr sz="3150" spc="25" dirty="0">
                <a:latin typeface="Arial"/>
                <a:cs typeface="Arial"/>
              </a:rPr>
              <a:t>analyzing </a:t>
            </a:r>
            <a:r>
              <a:rPr sz="3150" spc="95" dirty="0">
                <a:latin typeface="Arial"/>
                <a:cs typeface="Arial"/>
              </a:rPr>
              <a:t>code </a:t>
            </a:r>
            <a:r>
              <a:rPr sz="3150" spc="75" dirty="0">
                <a:latin typeface="Arial"/>
                <a:cs typeface="Arial"/>
              </a:rPr>
              <a:t>logic</a:t>
            </a:r>
            <a:r>
              <a:rPr sz="3150" spc="-250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to  </a:t>
            </a:r>
            <a:r>
              <a:rPr sz="3150" spc="30" dirty="0">
                <a:latin typeface="Arial"/>
                <a:cs typeface="Arial"/>
              </a:rPr>
              <a:t>uncover </a:t>
            </a:r>
            <a:r>
              <a:rPr sz="3150" spc="10" dirty="0">
                <a:latin typeface="Arial"/>
                <a:cs typeface="Arial"/>
              </a:rPr>
              <a:t>information </a:t>
            </a:r>
            <a:r>
              <a:rPr sz="3150" spc="40" dirty="0">
                <a:latin typeface="Arial"/>
                <a:cs typeface="Arial"/>
              </a:rPr>
              <a:t>about </a:t>
            </a:r>
            <a:r>
              <a:rPr sz="3150" spc="5" dirty="0">
                <a:latin typeface="Arial"/>
                <a:cs typeface="Arial"/>
              </a:rPr>
              <a:t>its </a:t>
            </a:r>
            <a:r>
              <a:rPr sz="3150" spc="50" dirty="0">
                <a:latin typeface="Arial"/>
                <a:cs typeface="Arial"/>
              </a:rPr>
              <a:t>process </a:t>
            </a:r>
            <a:r>
              <a:rPr sz="3150" spc="65" dirty="0">
                <a:latin typeface="Arial"/>
                <a:cs typeface="Arial"/>
              </a:rPr>
              <a:t>and </a:t>
            </a:r>
            <a:r>
              <a:rPr sz="3150" spc="5" dirty="0">
                <a:latin typeface="Arial"/>
                <a:cs typeface="Arial"/>
              </a:rPr>
              <a:t>fix any  </a:t>
            </a:r>
            <a:r>
              <a:rPr sz="3150" spc="70" dirty="0">
                <a:latin typeface="Arial"/>
                <a:cs typeface="Arial"/>
              </a:rPr>
              <a:t>detected</a:t>
            </a:r>
            <a:r>
              <a:rPr sz="3150" spc="-45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issues.</a:t>
            </a:r>
            <a:endParaRPr sz="3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20539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577079"/>
            <a:ext cx="1040828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10" dirty="0">
                <a:latin typeface="Arial"/>
                <a:cs typeface="Arial"/>
              </a:rPr>
              <a:t>Name </a:t>
            </a:r>
            <a:r>
              <a:rPr sz="3150" spc="45" dirty="0">
                <a:latin typeface="Arial"/>
                <a:cs typeface="Arial"/>
              </a:rPr>
              <a:t>comes </a:t>
            </a:r>
            <a:r>
              <a:rPr sz="3150" spc="-10" dirty="0">
                <a:latin typeface="Arial"/>
                <a:cs typeface="Arial"/>
              </a:rPr>
              <a:t>from </a:t>
            </a:r>
            <a:r>
              <a:rPr sz="3150" spc="5" dirty="0">
                <a:latin typeface="Arial"/>
                <a:cs typeface="Arial"/>
              </a:rPr>
              <a:t>the </a:t>
            </a:r>
            <a:r>
              <a:rPr sz="3150" spc="25" dirty="0">
                <a:latin typeface="Arial"/>
                <a:cs typeface="Arial"/>
              </a:rPr>
              <a:t>activity </a:t>
            </a:r>
            <a:r>
              <a:rPr sz="3150" spc="5" dirty="0">
                <a:latin typeface="Arial"/>
                <a:cs typeface="Arial"/>
              </a:rPr>
              <a:t>of </a:t>
            </a:r>
            <a:r>
              <a:rPr sz="3150" spc="35" dirty="0">
                <a:latin typeface="Arial"/>
                <a:cs typeface="Arial"/>
              </a:rPr>
              <a:t>“resolving </a:t>
            </a:r>
            <a:r>
              <a:rPr sz="3150" spc="95" dirty="0">
                <a:latin typeface="Arial"/>
                <a:cs typeface="Arial"/>
              </a:rPr>
              <a:t>bugs”.</a:t>
            </a:r>
            <a:r>
              <a:rPr sz="3150" spc="-60" dirty="0">
                <a:latin typeface="Arial"/>
                <a:cs typeface="Arial"/>
              </a:rPr>
              <a:t> </a:t>
            </a:r>
            <a:r>
              <a:rPr sz="3150" spc="35" dirty="0">
                <a:latin typeface="Arial"/>
                <a:cs typeface="Arial"/>
              </a:rPr>
              <a:t>Hence,  </a:t>
            </a:r>
            <a:r>
              <a:rPr sz="3150" spc="105" dirty="0">
                <a:latin typeface="Arial"/>
                <a:cs typeface="Arial"/>
              </a:rPr>
              <a:t>“de-bug”.</a:t>
            </a:r>
            <a:endParaRPr sz="3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30239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986779"/>
            <a:ext cx="1017016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-50" dirty="0">
                <a:latin typeface="Arial"/>
                <a:cs typeface="Arial"/>
              </a:rPr>
              <a:t>The </a:t>
            </a:r>
            <a:r>
              <a:rPr sz="3150" spc="20" dirty="0">
                <a:latin typeface="Arial"/>
                <a:cs typeface="Arial"/>
              </a:rPr>
              <a:t>term </a:t>
            </a:r>
            <a:r>
              <a:rPr sz="3150" spc="145" dirty="0">
                <a:latin typeface="Arial"/>
                <a:cs typeface="Arial"/>
              </a:rPr>
              <a:t>“bug” </a:t>
            </a:r>
            <a:r>
              <a:rPr sz="3150" spc="-5" dirty="0">
                <a:latin typeface="Arial"/>
                <a:cs typeface="Arial"/>
              </a:rPr>
              <a:t>relates </a:t>
            </a:r>
            <a:r>
              <a:rPr sz="3150" spc="5" dirty="0">
                <a:latin typeface="Arial"/>
                <a:cs typeface="Arial"/>
              </a:rPr>
              <a:t>to a </a:t>
            </a:r>
            <a:r>
              <a:rPr sz="3150" spc="50" dirty="0">
                <a:latin typeface="Arial"/>
                <a:cs typeface="Arial"/>
              </a:rPr>
              <a:t>problem </a:t>
            </a:r>
            <a:r>
              <a:rPr sz="3150" spc="5" dirty="0">
                <a:latin typeface="Arial"/>
                <a:cs typeface="Arial"/>
              </a:rPr>
              <a:t>with the </a:t>
            </a:r>
            <a:r>
              <a:rPr sz="3150" spc="95" dirty="0">
                <a:latin typeface="Arial"/>
                <a:cs typeface="Arial"/>
              </a:rPr>
              <a:t>code </a:t>
            </a:r>
            <a:r>
              <a:rPr sz="3150" spc="5" dirty="0">
                <a:latin typeface="Arial"/>
                <a:cs typeface="Arial"/>
              </a:rPr>
              <a:t>that</a:t>
            </a:r>
            <a:r>
              <a:rPr sz="3150" spc="-204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is  </a:t>
            </a:r>
            <a:r>
              <a:rPr sz="3150" spc="55" dirty="0">
                <a:latin typeface="Arial"/>
                <a:cs typeface="Arial"/>
              </a:rPr>
              <a:t>causing </a:t>
            </a:r>
            <a:r>
              <a:rPr sz="3150" spc="30" dirty="0">
                <a:latin typeface="Arial"/>
                <a:cs typeface="Arial"/>
              </a:rPr>
              <a:t>unwanted </a:t>
            </a:r>
            <a:r>
              <a:rPr sz="3150" spc="25" dirty="0">
                <a:latin typeface="Arial"/>
                <a:cs typeface="Arial"/>
              </a:rPr>
              <a:t>behaviour </a:t>
            </a:r>
            <a:r>
              <a:rPr sz="3150" spc="5" dirty="0">
                <a:latin typeface="Arial"/>
                <a:cs typeface="Arial"/>
              </a:rPr>
              <a:t>in a </a:t>
            </a:r>
            <a:r>
              <a:rPr sz="3150" dirty="0">
                <a:latin typeface="Arial"/>
                <a:cs typeface="Arial"/>
              </a:rPr>
              <a:t>software</a:t>
            </a:r>
            <a:r>
              <a:rPr sz="3150" spc="-105" dirty="0">
                <a:latin typeface="Arial"/>
                <a:cs typeface="Arial"/>
              </a:rPr>
              <a:t> </a:t>
            </a:r>
            <a:r>
              <a:rPr sz="3150" spc="50" dirty="0">
                <a:latin typeface="Arial"/>
                <a:cs typeface="Arial"/>
              </a:rPr>
              <a:t>application.</a:t>
            </a:r>
            <a:endParaRPr sz="3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439939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396480"/>
            <a:ext cx="10431145" cy="142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700"/>
              </a:lnSpc>
            </a:pPr>
            <a:r>
              <a:rPr sz="3150" spc="50" dirty="0">
                <a:latin typeface="Arial"/>
                <a:cs typeface="Arial"/>
              </a:rPr>
              <a:t>Bugs </a:t>
            </a:r>
            <a:r>
              <a:rPr sz="3150" spc="5" dirty="0">
                <a:latin typeface="Arial"/>
                <a:cs typeface="Arial"/>
              </a:rPr>
              <a:t>often </a:t>
            </a:r>
            <a:r>
              <a:rPr sz="3150" spc="30" dirty="0">
                <a:latin typeface="Arial"/>
                <a:cs typeface="Arial"/>
              </a:rPr>
              <a:t>break </a:t>
            </a:r>
            <a:r>
              <a:rPr sz="3150" dirty="0">
                <a:latin typeface="Arial"/>
                <a:cs typeface="Arial"/>
              </a:rPr>
              <a:t>software, </a:t>
            </a:r>
            <a:r>
              <a:rPr sz="3150" spc="35" dirty="0">
                <a:latin typeface="Arial"/>
                <a:cs typeface="Arial"/>
              </a:rPr>
              <a:t>though </a:t>
            </a:r>
            <a:r>
              <a:rPr sz="3150" spc="5" dirty="0">
                <a:latin typeface="Arial"/>
                <a:cs typeface="Arial"/>
              </a:rPr>
              <a:t>most </a:t>
            </a:r>
            <a:r>
              <a:rPr sz="3150" spc="50" dirty="0">
                <a:latin typeface="Arial"/>
                <a:cs typeface="Arial"/>
              </a:rPr>
              <a:t>game</a:t>
            </a:r>
            <a:r>
              <a:rPr sz="3150" spc="-60" dirty="0">
                <a:latin typeface="Arial"/>
                <a:cs typeface="Arial"/>
              </a:rPr>
              <a:t> </a:t>
            </a:r>
            <a:r>
              <a:rPr sz="3150" spc="45" dirty="0">
                <a:latin typeface="Arial"/>
                <a:cs typeface="Arial"/>
              </a:rPr>
              <a:t>companies  </a:t>
            </a:r>
            <a:r>
              <a:rPr sz="3150" spc="50" dirty="0">
                <a:latin typeface="Arial"/>
                <a:cs typeface="Arial"/>
              </a:rPr>
              <a:t>ship </a:t>
            </a:r>
            <a:r>
              <a:rPr sz="3150" spc="5" dirty="0">
                <a:latin typeface="Arial"/>
                <a:cs typeface="Arial"/>
              </a:rPr>
              <a:t>their </a:t>
            </a:r>
            <a:r>
              <a:rPr sz="3150" spc="45" dirty="0">
                <a:latin typeface="Arial"/>
                <a:cs typeface="Arial"/>
              </a:rPr>
              <a:t>games </a:t>
            </a:r>
            <a:r>
              <a:rPr sz="3150" spc="5" dirty="0">
                <a:latin typeface="Arial"/>
                <a:cs typeface="Arial"/>
              </a:rPr>
              <a:t>with at least a few </a:t>
            </a:r>
            <a:r>
              <a:rPr sz="3150" spc="95" dirty="0">
                <a:latin typeface="Arial"/>
                <a:cs typeface="Arial"/>
              </a:rPr>
              <a:t>“acceptable” </a:t>
            </a:r>
            <a:r>
              <a:rPr sz="3150" spc="75" dirty="0">
                <a:latin typeface="Arial"/>
                <a:cs typeface="Arial"/>
              </a:rPr>
              <a:t>bugs, </a:t>
            </a:r>
            <a:r>
              <a:rPr sz="3150" spc="5" dirty="0">
                <a:latin typeface="Arial"/>
                <a:cs typeface="Arial"/>
              </a:rPr>
              <a:t>in  </a:t>
            </a:r>
            <a:r>
              <a:rPr sz="3150" spc="30" dirty="0">
                <a:latin typeface="Arial"/>
                <a:cs typeface="Arial"/>
              </a:rPr>
              <a:t>order </a:t>
            </a:r>
            <a:r>
              <a:rPr sz="3150" spc="5" dirty="0">
                <a:latin typeface="Arial"/>
                <a:cs typeface="Arial"/>
              </a:rPr>
              <a:t>to meet their</a:t>
            </a:r>
            <a:r>
              <a:rPr sz="3150" spc="-55" dirty="0">
                <a:latin typeface="Arial"/>
                <a:cs typeface="Arial"/>
              </a:rPr>
              <a:t> </a:t>
            </a:r>
            <a:r>
              <a:rPr sz="3150" spc="40" dirty="0">
                <a:latin typeface="Arial"/>
                <a:cs typeface="Arial"/>
              </a:rPr>
              <a:t>deadlines.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0770">
              <a:lnSpc>
                <a:spcPct val="100000"/>
              </a:lnSpc>
            </a:pPr>
            <a:r>
              <a:rPr spc="190" dirty="0"/>
              <a:t>Debugging </a:t>
            </a:r>
            <a:r>
              <a:rPr spc="-5" dirty="0"/>
              <a:t>in</a:t>
            </a:r>
            <a:r>
              <a:rPr spc="-225" dirty="0"/>
              <a:t> </a:t>
            </a:r>
            <a:r>
              <a:rPr spc="-5" dirty="0"/>
              <a:t>Unity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40934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73350"/>
            <a:ext cx="313309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5" dirty="0">
                <a:latin typeface="Arial"/>
                <a:cs typeface="Arial"/>
              </a:rPr>
              <a:t>Unity Editor</a:t>
            </a:r>
            <a:r>
              <a:rPr sz="3150" spc="-55" dirty="0">
                <a:latin typeface="Arial"/>
                <a:cs typeface="Arial"/>
              </a:rPr>
              <a:t> </a:t>
            </a:r>
            <a:r>
              <a:rPr sz="3150" spc="-100" dirty="0">
                <a:latin typeface="Arial"/>
                <a:cs typeface="Arial"/>
              </a:rPr>
              <a:t>Tools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680739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637279"/>
            <a:ext cx="1005649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5" dirty="0">
                <a:latin typeface="Arial"/>
                <a:cs typeface="Arial"/>
              </a:rPr>
              <a:t>Console </a:t>
            </a:r>
            <a:r>
              <a:rPr sz="3150" spc="15" dirty="0">
                <a:latin typeface="Arial"/>
                <a:cs typeface="Arial"/>
              </a:rPr>
              <a:t>— </a:t>
            </a:r>
            <a:r>
              <a:rPr sz="3150" spc="5" dirty="0">
                <a:latin typeface="Arial"/>
                <a:cs typeface="Arial"/>
              </a:rPr>
              <a:t>lists </a:t>
            </a:r>
            <a:r>
              <a:rPr sz="3150" spc="-5" dirty="0">
                <a:latin typeface="Arial"/>
                <a:cs typeface="Arial"/>
              </a:rPr>
              <a:t>errors, </a:t>
            </a:r>
            <a:r>
              <a:rPr sz="3150" spc="35" dirty="0">
                <a:latin typeface="Arial"/>
                <a:cs typeface="Arial"/>
              </a:rPr>
              <a:t>warnings </a:t>
            </a:r>
            <a:r>
              <a:rPr sz="3150" spc="65" dirty="0">
                <a:latin typeface="Arial"/>
                <a:cs typeface="Arial"/>
              </a:rPr>
              <a:t>and </a:t>
            </a:r>
            <a:r>
              <a:rPr sz="3150" spc="30" dirty="0">
                <a:latin typeface="Arial"/>
                <a:cs typeface="Arial"/>
              </a:rPr>
              <a:t>messages</a:t>
            </a:r>
            <a:r>
              <a:rPr sz="3150" spc="-75" dirty="0">
                <a:latin typeface="Arial"/>
                <a:cs typeface="Arial"/>
              </a:rPr>
              <a:t> </a:t>
            </a:r>
            <a:r>
              <a:rPr sz="3150" spc="20" dirty="0">
                <a:latin typeface="Arial"/>
                <a:cs typeface="Arial"/>
              </a:rPr>
              <a:t>relating  </a:t>
            </a:r>
            <a:r>
              <a:rPr sz="3150" spc="5" dirty="0">
                <a:latin typeface="Arial"/>
                <a:cs typeface="Arial"/>
              </a:rPr>
              <a:t>to your </a:t>
            </a:r>
            <a:r>
              <a:rPr sz="3150" spc="50" dirty="0">
                <a:latin typeface="Arial"/>
                <a:cs typeface="Arial"/>
              </a:rPr>
              <a:t>game </a:t>
            </a:r>
            <a:r>
              <a:rPr sz="3150" spc="65" dirty="0">
                <a:latin typeface="Arial"/>
                <a:cs typeface="Arial"/>
              </a:rPr>
              <a:t>and </a:t>
            </a:r>
            <a:r>
              <a:rPr sz="3150" spc="5" dirty="0">
                <a:latin typeface="Arial"/>
                <a:cs typeface="Arial"/>
              </a:rPr>
              <a:t>the Unity</a:t>
            </a:r>
            <a:r>
              <a:rPr sz="3150" spc="-100" dirty="0">
                <a:latin typeface="Arial"/>
                <a:cs typeface="Arial"/>
              </a:rPr>
              <a:t> </a:t>
            </a:r>
            <a:r>
              <a:rPr sz="3150" spc="-40" dirty="0">
                <a:latin typeface="Arial"/>
                <a:cs typeface="Arial"/>
              </a:rPr>
              <a:t>Editor.</a:t>
            </a:r>
            <a:endParaRPr sz="3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90439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046979"/>
            <a:ext cx="1005141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10" dirty="0">
                <a:latin typeface="Arial"/>
                <a:cs typeface="Arial"/>
              </a:rPr>
              <a:t>Scene </a:t>
            </a:r>
            <a:r>
              <a:rPr sz="3150" spc="30" dirty="0">
                <a:latin typeface="Arial"/>
                <a:cs typeface="Arial"/>
              </a:rPr>
              <a:t>Playback </a:t>
            </a:r>
            <a:r>
              <a:rPr sz="3150" dirty="0">
                <a:latin typeface="Arial"/>
                <a:cs typeface="Arial"/>
              </a:rPr>
              <a:t>Controls </a:t>
            </a:r>
            <a:r>
              <a:rPr sz="3150" spc="15" dirty="0">
                <a:latin typeface="Arial"/>
                <a:cs typeface="Arial"/>
              </a:rPr>
              <a:t>— </a:t>
            </a:r>
            <a:r>
              <a:rPr sz="3150" spc="50" dirty="0">
                <a:latin typeface="Arial"/>
                <a:cs typeface="Arial"/>
              </a:rPr>
              <a:t>stop </a:t>
            </a:r>
            <a:r>
              <a:rPr sz="3150" spc="20" dirty="0">
                <a:latin typeface="Arial"/>
                <a:cs typeface="Arial"/>
              </a:rPr>
              <a:t>through </a:t>
            </a:r>
            <a:r>
              <a:rPr sz="3150" spc="50" dirty="0">
                <a:latin typeface="Arial"/>
                <a:cs typeface="Arial"/>
              </a:rPr>
              <a:t>each </a:t>
            </a:r>
            <a:r>
              <a:rPr sz="3150" spc="5" dirty="0">
                <a:latin typeface="Arial"/>
                <a:cs typeface="Arial"/>
              </a:rPr>
              <a:t>frame</a:t>
            </a:r>
            <a:r>
              <a:rPr sz="3150" spc="-145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or  </a:t>
            </a:r>
            <a:r>
              <a:rPr sz="3150" spc="40" dirty="0">
                <a:latin typeface="Arial"/>
                <a:cs typeface="Arial"/>
              </a:rPr>
              <a:t>pause </a:t>
            </a:r>
            <a:r>
              <a:rPr sz="3150" spc="5" dirty="0">
                <a:latin typeface="Arial"/>
                <a:cs typeface="Arial"/>
              </a:rPr>
              <a:t>your</a:t>
            </a:r>
            <a:r>
              <a:rPr sz="3150" spc="-75" dirty="0">
                <a:latin typeface="Arial"/>
                <a:cs typeface="Arial"/>
              </a:rPr>
              <a:t> </a:t>
            </a:r>
            <a:r>
              <a:rPr sz="3150" spc="40" dirty="0">
                <a:latin typeface="Arial"/>
                <a:cs typeface="Arial"/>
              </a:rPr>
              <a:t>game.</a:t>
            </a:r>
            <a:endParaRPr sz="3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500139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456679"/>
            <a:ext cx="965517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10" dirty="0">
                <a:latin typeface="Arial"/>
                <a:cs typeface="Arial"/>
              </a:rPr>
              <a:t>Game </a:t>
            </a:r>
            <a:r>
              <a:rPr sz="3150" spc="-50" dirty="0">
                <a:latin typeface="Arial"/>
                <a:cs typeface="Arial"/>
              </a:rPr>
              <a:t>View </a:t>
            </a:r>
            <a:r>
              <a:rPr sz="3150" spc="-30" dirty="0">
                <a:latin typeface="Arial"/>
                <a:cs typeface="Arial"/>
              </a:rPr>
              <a:t>Stats </a:t>
            </a:r>
            <a:r>
              <a:rPr sz="3150" spc="15" dirty="0">
                <a:latin typeface="Arial"/>
                <a:cs typeface="Arial"/>
              </a:rPr>
              <a:t>— </a:t>
            </a:r>
            <a:r>
              <a:rPr sz="3150" spc="5" dirty="0">
                <a:latin typeface="Arial"/>
                <a:cs typeface="Arial"/>
              </a:rPr>
              <a:t>shows </a:t>
            </a:r>
            <a:r>
              <a:rPr sz="3150" spc="75" dirty="0">
                <a:latin typeface="Arial"/>
                <a:cs typeface="Arial"/>
              </a:rPr>
              <a:t>basic </a:t>
            </a:r>
            <a:r>
              <a:rPr sz="3150" spc="20" dirty="0">
                <a:latin typeface="Arial"/>
                <a:cs typeface="Arial"/>
              </a:rPr>
              <a:t>statistics </a:t>
            </a:r>
            <a:r>
              <a:rPr sz="3150" spc="40" dirty="0">
                <a:latin typeface="Arial"/>
                <a:cs typeface="Arial"/>
              </a:rPr>
              <a:t>about </a:t>
            </a:r>
            <a:r>
              <a:rPr sz="3150" spc="5" dirty="0">
                <a:latin typeface="Arial"/>
                <a:cs typeface="Arial"/>
              </a:rPr>
              <a:t>your  </a:t>
            </a:r>
            <a:r>
              <a:rPr sz="3150" spc="40" dirty="0">
                <a:latin typeface="Arial"/>
                <a:cs typeface="Arial"/>
              </a:rPr>
              <a:t>game.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909839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9600" y="7866380"/>
            <a:ext cx="960183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5" dirty="0">
                <a:latin typeface="Arial"/>
                <a:cs typeface="Arial"/>
              </a:rPr>
              <a:t>Unity </a:t>
            </a:r>
            <a:r>
              <a:rPr sz="3150" spc="-25" dirty="0">
                <a:latin typeface="Arial"/>
                <a:cs typeface="Arial"/>
              </a:rPr>
              <a:t>Profiler </a:t>
            </a:r>
            <a:r>
              <a:rPr sz="3150" spc="-20" dirty="0">
                <a:latin typeface="Arial"/>
                <a:cs typeface="Arial"/>
              </a:rPr>
              <a:t>(Pro-only </a:t>
            </a:r>
            <a:r>
              <a:rPr sz="3150" dirty="0">
                <a:latin typeface="Arial"/>
                <a:cs typeface="Arial"/>
              </a:rPr>
              <a:t>feature) </a:t>
            </a:r>
            <a:r>
              <a:rPr sz="3150" spc="15" dirty="0">
                <a:latin typeface="Arial"/>
                <a:cs typeface="Arial"/>
              </a:rPr>
              <a:t>— </a:t>
            </a:r>
            <a:r>
              <a:rPr sz="3150" spc="35" dirty="0">
                <a:latin typeface="Arial"/>
                <a:cs typeface="Arial"/>
              </a:rPr>
              <a:t>tracks </a:t>
            </a:r>
            <a:r>
              <a:rPr sz="3150" spc="15" dirty="0">
                <a:latin typeface="Arial"/>
                <a:cs typeface="Arial"/>
              </a:rPr>
              <a:t>memory </a:t>
            </a:r>
            <a:r>
              <a:rPr sz="3150" spc="65" dirty="0">
                <a:latin typeface="Arial"/>
                <a:cs typeface="Arial"/>
              </a:rPr>
              <a:t>and  </a:t>
            </a:r>
            <a:r>
              <a:rPr sz="3150" spc="-50" dirty="0">
                <a:latin typeface="Arial"/>
                <a:cs typeface="Arial"/>
              </a:rPr>
              <a:t>CPU </a:t>
            </a:r>
            <a:r>
              <a:rPr sz="3150" spc="35" dirty="0">
                <a:latin typeface="Arial"/>
                <a:cs typeface="Arial"/>
              </a:rPr>
              <a:t>usage, </a:t>
            </a:r>
            <a:r>
              <a:rPr sz="3150" spc="45" dirty="0">
                <a:latin typeface="Arial"/>
                <a:cs typeface="Arial"/>
              </a:rPr>
              <a:t>among </a:t>
            </a:r>
            <a:r>
              <a:rPr sz="3150" spc="10" dirty="0">
                <a:latin typeface="Arial"/>
                <a:cs typeface="Arial"/>
              </a:rPr>
              <a:t>many </a:t>
            </a:r>
            <a:r>
              <a:rPr sz="3150" spc="5" dirty="0">
                <a:latin typeface="Arial"/>
                <a:cs typeface="Arial"/>
              </a:rPr>
              <a:t>other</a:t>
            </a:r>
            <a:r>
              <a:rPr sz="3150" spc="-40" dirty="0">
                <a:latin typeface="Arial"/>
                <a:cs typeface="Arial"/>
              </a:rPr>
              <a:t> </a:t>
            </a:r>
            <a:r>
              <a:rPr sz="3150" spc="20" dirty="0">
                <a:latin typeface="Arial"/>
                <a:cs typeface="Arial"/>
              </a:rPr>
              <a:t>statistics.</a:t>
            </a:r>
            <a:endParaRPr sz="3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6400" y="5499100"/>
            <a:ext cx="20193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b="1" dirty="0">
                <a:latin typeface="Arial"/>
                <a:cs typeface="Arial"/>
              </a:rPr>
              <a:t>3D </a:t>
            </a:r>
            <a:r>
              <a:rPr sz="7600" spc="-5" dirty="0"/>
              <a:t>Collision</a:t>
            </a:r>
            <a:r>
              <a:rPr sz="7600" spc="-55" dirty="0"/>
              <a:t> </a:t>
            </a:r>
            <a:r>
              <a:rPr sz="7600" spc="40" dirty="0"/>
              <a:t>Components</a:t>
            </a:r>
            <a:endParaRPr sz="7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9061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5400"/>
            <a:ext cx="21336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Rigidbody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856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914900"/>
            <a:ext cx="16002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latin typeface="Arial"/>
                <a:cs typeface="Arial"/>
              </a:rPr>
              <a:t>Collider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60651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994400"/>
            <a:ext cx="91287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>
                <a:latin typeface="Arial"/>
                <a:cs typeface="Arial"/>
              </a:rPr>
              <a:t>BoxCollider, SphereCollider,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CapsuleCollider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1446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7073900"/>
            <a:ext cx="27184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>
                <a:latin typeface="Arial"/>
                <a:cs typeface="Arial"/>
              </a:rPr>
              <a:t>MeshCollider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0770">
              <a:lnSpc>
                <a:spcPct val="100000"/>
              </a:lnSpc>
            </a:pPr>
            <a:r>
              <a:rPr spc="-5" dirty="0"/>
              <a:t>Console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2590800"/>
            <a:ext cx="122428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424" y="6465570"/>
            <a:ext cx="2717800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Whether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collapse  similar  messages  into one</a:t>
            </a:r>
            <a:r>
              <a:rPr sz="3600" b="1" spc="-8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line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8414" y="3611676"/>
            <a:ext cx="883479" cy="2778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2971800"/>
            <a:ext cx="1422400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8130" y="3022777"/>
            <a:ext cx="1254760" cy="533400"/>
          </a:xfrm>
          <a:custGeom>
            <a:avLst/>
            <a:gdLst/>
            <a:ahLst/>
            <a:cxnLst/>
            <a:rect l="l" t="t" r="r" b="b"/>
            <a:pathLst>
              <a:path w="1254760" h="533400">
                <a:moveTo>
                  <a:pt x="0" y="329844"/>
                </a:moveTo>
                <a:lnTo>
                  <a:pt x="0" y="203200"/>
                </a:lnTo>
                <a:lnTo>
                  <a:pt x="5366" y="156606"/>
                </a:lnTo>
                <a:lnTo>
                  <a:pt x="20652" y="113835"/>
                </a:lnTo>
                <a:lnTo>
                  <a:pt x="44638" y="76106"/>
                </a:lnTo>
                <a:lnTo>
                  <a:pt x="76106" y="44638"/>
                </a:lnTo>
                <a:lnTo>
                  <a:pt x="113835" y="20652"/>
                </a:lnTo>
                <a:lnTo>
                  <a:pt x="156606" y="5366"/>
                </a:lnTo>
                <a:lnTo>
                  <a:pt x="203200" y="0"/>
                </a:lnTo>
                <a:lnTo>
                  <a:pt x="1051420" y="0"/>
                </a:lnTo>
                <a:lnTo>
                  <a:pt x="1098013" y="5366"/>
                </a:lnTo>
                <a:lnTo>
                  <a:pt x="1140784" y="20652"/>
                </a:lnTo>
                <a:lnTo>
                  <a:pt x="1178513" y="44638"/>
                </a:lnTo>
                <a:lnTo>
                  <a:pt x="1209981" y="76106"/>
                </a:lnTo>
                <a:lnTo>
                  <a:pt x="1233967" y="113835"/>
                </a:lnTo>
                <a:lnTo>
                  <a:pt x="1249253" y="156606"/>
                </a:lnTo>
                <a:lnTo>
                  <a:pt x="1254620" y="203200"/>
                </a:lnTo>
                <a:lnTo>
                  <a:pt x="1254620" y="329844"/>
                </a:lnTo>
                <a:lnTo>
                  <a:pt x="1249253" y="376438"/>
                </a:lnTo>
                <a:lnTo>
                  <a:pt x="1233967" y="419209"/>
                </a:lnTo>
                <a:lnTo>
                  <a:pt x="1209981" y="456938"/>
                </a:lnTo>
                <a:lnTo>
                  <a:pt x="1178513" y="488405"/>
                </a:lnTo>
                <a:lnTo>
                  <a:pt x="1140784" y="512391"/>
                </a:lnTo>
                <a:lnTo>
                  <a:pt x="1098013" y="527678"/>
                </a:lnTo>
                <a:lnTo>
                  <a:pt x="1051420" y="533044"/>
                </a:lnTo>
                <a:lnTo>
                  <a:pt x="203200" y="533044"/>
                </a:lnTo>
                <a:lnTo>
                  <a:pt x="156606" y="527678"/>
                </a:lnTo>
                <a:lnTo>
                  <a:pt x="113835" y="512391"/>
                </a:lnTo>
                <a:lnTo>
                  <a:pt x="76106" y="488405"/>
                </a:lnTo>
                <a:lnTo>
                  <a:pt x="44638" y="456938"/>
                </a:lnTo>
                <a:lnTo>
                  <a:pt x="20652" y="419209"/>
                </a:lnTo>
                <a:lnTo>
                  <a:pt x="5366" y="376438"/>
                </a:lnTo>
                <a:lnTo>
                  <a:pt x="0" y="329844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3800" y="2971800"/>
            <a:ext cx="167640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7330" y="2997377"/>
            <a:ext cx="1556143" cy="3376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89719" y="6738619"/>
            <a:ext cx="2948940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Whether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clear</a:t>
            </a:r>
            <a:r>
              <a:rPr sz="3600" b="1" spc="-9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console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when the  game</a:t>
            </a:r>
            <a:r>
              <a:rPr sz="3600" b="1" spc="-8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starts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7800" y="2971800"/>
            <a:ext cx="167640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6730" y="3022777"/>
            <a:ext cx="1505585" cy="533400"/>
          </a:xfrm>
          <a:custGeom>
            <a:avLst/>
            <a:gdLst/>
            <a:ahLst/>
            <a:cxnLst/>
            <a:rect l="l" t="t" r="r" b="b"/>
            <a:pathLst>
              <a:path w="1505585" h="533400">
                <a:moveTo>
                  <a:pt x="0" y="329844"/>
                </a:moveTo>
                <a:lnTo>
                  <a:pt x="0" y="203200"/>
                </a:lnTo>
                <a:lnTo>
                  <a:pt x="5366" y="156606"/>
                </a:lnTo>
                <a:lnTo>
                  <a:pt x="20652" y="113835"/>
                </a:lnTo>
                <a:lnTo>
                  <a:pt x="44638" y="76106"/>
                </a:lnTo>
                <a:lnTo>
                  <a:pt x="76106" y="44638"/>
                </a:lnTo>
                <a:lnTo>
                  <a:pt x="113835" y="20652"/>
                </a:lnTo>
                <a:lnTo>
                  <a:pt x="156606" y="5366"/>
                </a:lnTo>
                <a:lnTo>
                  <a:pt x="203200" y="0"/>
                </a:lnTo>
                <a:lnTo>
                  <a:pt x="1302143" y="0"/>
                </a:lnTo>
                <a:lnTo>
                  <a:pt x="1348737" y="5366"/>
                </a:lnTo>
                <a:lnTo>
                  <a:pt x="1391508" y="20652"/>
                </a:lnTo>
                <a:lnTo>
                  <a:pt x="1429237" y="44638"/>
                </a:lnTo>
                <a:lnTo>
                  <a:pt x="1460704" y="76106"/>
                </a:lnTo>
                <a:lnTo>
                  <a:pt x="1484691" y="113835"/>
                </a:lnTo>
                <a:lnTo>
                  <a:pt x="1499977" y="156606"/>
                </a:lnTo>
                <a:lnTo>
                  <a:pt x="1505343" y="203200"/>
                </a:lnTo>
                <a:lnTo>
                  <a:pt x="1505343" y="329844"/>
                </a:lnTo>
                <a:lnTo>
                  <a:pt x="1499977" y="376438"/>
                </a:lnTo>
                <a:lnTo>
                  <a:pt x="1484691" y="419209"/>
                </a:lnTo>
                <a:lnTo>
                  <a:pt x="1460704" y="456938"/>
                </a:lnTo>
                <a:lnTo>
                  <a:pt x="1429237" y="488405"/>
                </a:lnTo>
                <a:lnTo>
                  <a:pt x="1391508" y="512391"/>
                </a:lnTo>
                <a:lnTo>
                  <a:pt x="1348737" y="527678"/>
                </a:lnTo>
                <a:lnTo>
                  <a:pt x="1302143" y="533044"/>
                </a:lnTo>
                <a:lnTo>
                  <a:pt x="203200" y="533044"/>
                </a:lnTo>
                <a:lnTo>
                  <a:pt x="156606" y="527678"/>
                </a:lnTo>
                <a:lnTo>
                  <a:pt x="113835" y="512391"/>
                </a:lnTo>
                <a:lnTo>
                  <a:pt x="76106" y="488405"/>
                </a:lnTo>
                <a:lnTo>
                  <a:pt x="44638" y="456938"/>
                </a:lnTo>
                <a:lnTo>
                  <a:pt x="20652" y="419209"/>
                </a:lnTo>
                <a:lnTo>
                  <a:pt x="5366" y="376438"/>
                </a:lnTo>
                <a:lnTo>
                  <a:pt x="0" y="329844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9750" y="3717747"/>
            <a:ext cx="2312987" cy="25466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67672" y="6534289"/>
            <a:ext cx="251523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Whether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pause the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game</a:t>
            </a:r>
            <a:r>
              <a:rPr sz="3600" b="1" spc="-11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when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an error  occurs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92182" y="5867539"/>
            <a:ext cx="2311400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4300"/>
              </a:lnSpc>
            </a:pP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S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how/hid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e  Logs,  </a:t>
            </a:r>
            <a:r>
              <a:rPr sz="3600" b="1" spc="-15" dirty="0">
                <a:solidFill>
                  <a:srgbClr val="C82506"/>
                </a:solidFill>
                <a:latin typeface="Arial"/>
                <a:cs typeface="Arial"/>
              </a:rPr>
              <a:t>Warnings,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Errors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116297" y="3907510"/>
            <a:ext cx="401383" cy="18802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33000" y="2717800"/>
            <a:ext cx="2692400" cy="1117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11930" y="2768777"/>
            <a:ext cx="2527300" cy="955040"/>
          </a:xfrm>
          <a:custGeom>
            <a:avLst/>
            <a:gdLst/>
            <a:ahLst/>
            <a:cxnLst/>
            <a:rect l="l" t="t" r="r" b="b"/>
            <a:pathLst>
              <a:path w="2527300" h="955039">
                <a:moveTo>
                  <a:pt x="0" y="599427"/>
                </a:moveTo>
                <a:lnTo>
                  <a:pt x="0" y="355600"/>
                </a:lnTo>
                <a:lnTo>
                  <a:pt x="3246" y="307347"/>
                </a:lnTo>
                <a:lnTo>
                  <a:pt x="12702" y="261067"/>
                </a:lnTo>
                <a:lnTo>
                  <a:pt x="27944" y="217184"/>
                </a:lnTo>
                <a:lnTo>
                  <a:pt x="48549" y="176121"/>
                </a:lnTo>
                <a:lnTo>
                  <a:pt x="74093" y="138303"/>
                </a:lnTo>
                <a:lnTo>
                  <a:pt x="104152" y="104152"/>
                </a:lnTo>
                <a:lnTo>
                  <a:pt x="138303" y="74093"/>
                </a:lnTo>
                <a:lnTo>
                  <a:pt x="176121" y="48549"/>
                </a:lnTo>
                <a:lnTo>
                  <a:pt x="217184" y="27944"/>
                </a:lnTo>
                <a:lnTo>
                  <a:pt x="261067" y="12702"/>
                </a:lnTo>
                <a:lnTo>
                  <a:pt x="307347" y="3246"/>
                </a:lnTo>
                <a:lnTo>
                  <a:pt x="355600" y="0"/>
                </a:lnTo>
                <a:lnTo>
                  <a:pt x="2171496" y="0"/>
                </a:lnTo>
                <a:lnTo>
                  <a:pt x="2219749" y="3246"/>
                </a:lnTo>
                <a:lnTo>
                  <a:pt x="2266029" y="12702"/>
                </a:lnTo>
                <a:lnTo>
                  <a:pt x="2309912" y="27944"/>
                </a:lnTo>
                <a:lnTo>
                  <a:pt x="2350975" y="48549"/>
                </a:lnTo>
                <a:lnTo>
                  <a:pt x="2388793" y="74093"/>
                </a:lnTo>
                <a:lnTo>
                  <a:pt x="2422944" y="104152"/>
                </a:lnTo>
                <a:lnTo>
                  <a:pt x="2453003" y="138303"/>
                </a:lnTo>
                <a:lnTo>
                  <a:pt x="2478547" y="176121"/>
                </a:lnTo>
                <a:lnTo>
                  <a:pt x="2499152" y="217184"/>
                </a:lnTo>
                <a:lnTo>
                  <a:pt x="2514394" y="261067"/>
                </a:lnTo>
                <a:lnTo>
                  <a:pt x="2523850" y="307347"/>
                </a:lnTo>
                <a:lnTo>
                  <a:pt x="2527096" y="355600"/>
                </a:lnTo>
                <a:lnTo>
                  <a:pt x="2527096" y="599427"/>
                </a:lnTo>
                <a:lnTo>
                  <a:pt x="2523850" y="647680"/>
                </a:lnTo>
                <a:lnTo>
                  <a:pt x="2514394" y="693959"/>
                </a:lnTo>
                <a:lnTo>
                  <a:pt x="2499152" y="737843"/>
                </a:lnTo>
                <a:lnTo>
                  <a:pt x="2478547" y="778905"/>
                </a:lnTo>
                <a:lnTo>
                  <a:pt x="2453003" y="816724"/>
                </a:lnTo>
                <a:lnTo>
                  <a:pt x="2422944" y="850874"/>
                </a:lnTo>
                <a:lnTo>
                  <a:pt x="2388793" y="880933"/>
                </a:lnTo>
                <a:lnTo>
                  <a:pt x="2350975" y="906477"/>
                </a:lnTo>
                <a:lnTo>
                  <a:pt x="2309912" y="927082"/>
                </a:lnTo>
                <a:lnTo>
                  <a:pt x="2266029" y="942324"/>
                </a:lnTo>
                <a:lnTo>
                  <a:pt x="2219749" y="951781"/>
                </a:lnTo>
                <a:lnTo>
                  <a:pt x="2171496" y="955027"/>
                </a:lnTo>
                <a:lnTo>
                  <a:pt x="355600" y="955027"/>
                </a:lnTo>
                <a:lnTo>
                  <a:pt x="307347" y="951781"/>
                </a:lnTo>
                <a:lnTo>
                  <a:pt x="261067" y="942324"/>
                </a:lnTo>
                <a:lnTo>
                  <a:pt x="217184" y="927082"/>
                </a:lnTo>
                <a:lnTo>
                  <a:pt x="176121" y="906477"/>
                </a:lnTo>
                <a:lnTo>
                  <a:pt x="138303" y="880933"/>
                </a:lnTo>
                <a:lnTo>
                  <a:pt x="104152" y="850874"/>
                </a:lnTo>
                <a:lnTo>
                  <a:pt x="74093" y="816724"/>
                </a:lnTo>
                <a:lnTo>
                  <a:pt x="48549" y="778905"/>
                </a:lnTo>
                <a:lnTo>
                  <a:pt x="27944" y="737843"/>
                </a:lnTo>
                <a:lnTo>
                  <a:pt x="12702" y="693959"/>
                </a:lnTo>
                <a:lnTo>
                  <a:pt x="3246" y="647680"/>
                </a:lnTo>
                <a:lnTo>
                  <a:pt x="0" y="599427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0">
              <a:lnSpc>
                <a:spcPct val="100000"/>
              </a:lnSpc>
            </a:pPr>
            <a:r>
              <a:rPr spc="-5" dirty="0"/>
              <a:t>Game </a:t>
            </a:r>
            <a:r>
              <a:rPr spc="-150" dirty="0"/>
              <a:t>View</a:t>
            </a:r>
            <a:r>
              <a:rPr spc="-70" dirty="0"/>
              <a:t> </a:t>
            </a:r>
            <a:r>
              <a:rPr spc="-90" dirty="0"/>
              <a:t>Stats</a:t>
            </a:r>
          </a:p>
        </p:txBody>
      </p:sp>
      <p:sp>
        <p:nvSpPr>
          <p:cNvPr id="3" name="object 3"/>
          <p:cNvSpPr/>
          <p:nvPr/>
        </p:nvSpPr>
        <p:spPr>
          <a:xfrm>
            <a:off x="2260600" y="2552700"/>
            <a:ext cx="84836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ct val="100000"/>
              </a:lnSpc>
            </a:pPr>
            <a:r>
              <a:rPr spc="-5" dirty="0"/>
              <a:t>Unity </a:t>
            </a:r>
            <a:r>
              <a:rPr spc="70" dirty="0"/>
              <a:t>Script</a:t>
            </a:r>
            <a:r>
              <a:rPr spc="-20" dirty="0"/>
              <a:t> </a:t>
            </a:r>
            <a:r>
              <a:rPr spc="190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947270"/>
            <a:ext cx="183515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814375"/>
            <a:ext cx="8950325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3300" b="1" spc="5" dirty="0">
                <a:latin typeface="Courier New"/>
                <a:cs typeface="Courier New"/>
              </a:rPr>
              <a:t>Debug.Log()</a:t>
            </a:r>
            <a:r>
              <a:rPr sz="3300" b="1" spc="-1205" dirty="0">
                <a:latin typeface="Courier New"/>
                <a:cs typeface="Courier New"/>
              </a:rPr>
              <a:t> </a:t>
            </a:r>
            <a:r>
              <a:rPr sz="3300" spc="10" dirty="0">
                <a:latin typeface="Arial"/>
                <a:cs typeface="Arial"/>
              </a:rPr>
              <a:t>— </a:t>
            </a:r>
            <a:r>
              <a:rPr sz="3300" spc="35" dirty="0">
                <a:latin typeface="Arial"/>
                <a:cs typeface="Arial"/>
              </a:rPr>
              <a:t>prints </a:t>
            </a:r>
            <a:r>
              <a:rPr sz="3300" spc="5" dirty="0">
                <a:latin typeface="Arial"/>
                <a:cs typeface="Arial"/>
              </a:rPr>
              <a:t>a </a:t>
            </a:r>
            <a:r>
              <a:rPr sz="3300" spc="30" dirty="0">
                <a:latin typeface="Arial"/>
                <a:cs typeface="Arial"/>
              </a:rPr>
              <a:t>message </a:t>
            </a:r>
            <a:r>
              <a:rPr sz="3300" spc="5" dirty="0">
                <a:latin typeface="Arial"/>
                <a:cs typeface="Arial"/>
              </a:rPr>
              <a:t>to the Unity  Console</a:t>
            </a:r>
            <a:r>
              <a:rPr sz="3300" spc="-95" dirty="0">
                <a:latin typeface="Arial"/>
                <a:cs typeface="Arial"/>
              </a:rPr>
              <a:t> </a:t>
            </a:r>
            <a:r>
              <a:rPr sz="3300" spc="5" dirty="0">
                <a:latin typeface="Arial"/>
                <a:cs typeface="Arial"/>
              </a:rPr>
              <a:t>window.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509363"/>
            <a:ext cx="183515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376475"/>
            <a:ext cx="9728200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3300" b="1" spc="5" dirty="0">
                <a:latin typeface="Courier New"/>
                <a:cs typeface="Courier New"/>
              </a:rPr>
              <a:t>Debug.LogWarning()</a:t>
            </a:r>
            <a:r>
              <a:rPr sz="3300" b="1" spc="-1140" dirty="0">
                <a:latin typeface="Courier New"/>
                <a:cs typeface="Courier New"/>
              </a:rPr>
              <a:t> </a:t>
            </a:r>
            <a:r>
              <a:rPr sz="3300" spc="10" dirty="0">
                <a:latin typeface="Arial"/>
                <a:cs typeface="Arial"/>
              </a:rPr>
              <a:t>— </a:t>
            </a:r>
            <a:r>
              <a:rPr sz="3300" spc="-5" dirty="0">
                <a:latin typeface="Arial"/>
                <a:cs typeface="Arial"/>
              </a:rPr>
              <a:t>treats </a:t>
            </a:r>
            <a:r>
              <a:rPr sz="3300" spc="5" dirty="0">
                <a:latin typeface="Arial"/>
                <a:cs typeface="Arial"/>
              </a:rPr>
              <a:t>the </a:t>
            </a:r>
            <a:r>
              <a:rPr sz="3300" spc="30" dirty="0">
                <a:latin typeface="Arial"/>
                <a:cs typeface="Arial"/>
              </a:rPr>
              <a:t>message </a:t>
            </a:r>
            <a:r>
              <a:rPr sz="3300" spc="5" dirty="0">
                <a:latin typeface="Arial"/>
                <a:cs typeface="Arial"/>
              </a:rPr>
              <a:t>as a  </a:t>
            </a:r>
            <a:r>
              <a:rPr sz="3300" spc="35" dirty="0">
                <a:latin typeface="Arial"/>
                <a:cs typeface="Arial"/>
              </a:rPr>
              <a:t>warning.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71463"/>
            <a:ext cx="183515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938575"/>
            <a:ext cx="10532745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3300" b="1" spc="5" dirty="0">
                <a:latin typeface="Courier New"/>
                <a:cs typeface="Courier New"/>
              </a:rPr>
              <a:t>Debug.LogError()</a:t>
            </a:r>
            <a:r>
              <a:rPr sz="3300" b="1" spc="-1130" dirty="0">
                <a:latin typeface="Courier New"/>
                <a:cs typeface="Courier New"/>
              </a:rPr>
              <a:t> </a:t>
            </a:r>
            <a:r>
              <a:rPr sz="3300" spc="10" dirty="0">
                <a:latin typeface="Arial"/>
                <a:cs typeface="Arial"/>
              </a:rPr>
              <a:t>— </a:t>
            </a:r>
            <a:r>
              <a:rPr sz="3300" spc="-5" dirty="0">
                <a:latin typeface="Arial"/>
                <a:cs typeface="Arial"/>
              </a:rPr>
              <a:t>treats </a:t>
            </a:r>
            <a:r>
              <a:rPr sz="3300" spc="5" dirty="0">
                <a:latin typeface="Arial"/>
                <a:cs typeface="Arial"/>
              </a:rPr>
              <a:t>the </a:t>
            </a:r>
            <a:r>
              <a:rPr sz="3300" spc="30" dirty="0">
                <a:latin typeface="Arial"/>
                <a:cs typeface="Arial"/>
              </a:rPr>
              <a:t>message </a:t>
            </a:r>
            <a:r>
              <a:rPr sz="3300" spc="5" dirty="0">
                <a:latin typeface="Arial"/>
                <a:cs typeface="Arial"/>
              </a:rPr>
              <a:t>as an </a:t>
            </a:r>
            <a:r>
              <a:rPr sz="3300" spc="-60" dirty="0">
                <a:latin typeface="Arial"/>
                <a:cs typeface="Arial"/>
              </a:rPr>
              <a:t>error.  </a:t>
            </a:r>
            <a:r>
              <a:rPr sz="3300" spc="-25" dirty="0">
                <a:latin typeface="Arial"/>
                <a:cs typeface="Arial"/>
              </a:rPr>
              <a:t>Pauses </a:t>
            </a:r>
            <a:r>
              <a:rPr sz="3300" spc="5" dirty="0">
                <a:latin typeface="Arial"/>
                <a:cs typeface="Arial"/>
              </a:rPr>
              <a:t>the </a:t>
            </a:r>
            <a:r>
              <a:rPr sz="3300" spc="50" dirty="0">
                <a:latin typeface="Arial"/>
                <a:cs typeface="Arial"/>
              </a:rPr>
              <a:t>game </a:t>
            </a:r>
            <a:r>
              <a:rPr sz="3300" dirty="0">
                <a:latin typeface="Arial"/>
                <a:cs typeface="Arial"/>
              </a:rPr>
              <a:t>if </a:t>
            </a:r>
            <a:r>
              <a:rPr sz="3300" spc="5" dirty="0">
                <a:latin typeface="Arial"/>
                <a:cs typeface="Arial"/>
              </a:rPr>
              <a:t>the </a:t>
            </a:r>
            <a:r>
              <a:rPr sz="3300" spc="30" dirty="0">
                <a:latin typeface="Arial"/>
                <a:cs typeface="Arial"/>
              </a:rPr>
              <a:t>console </a:t>
            </a:r>
            <a:r>
              <a:rPr sz="3300" dirty="0">
                <a:latin typeface="Arial"/>
                <a:cs typeface="Arial"/>
              </a:rPr>
              <a:t>is </a:t>
            </a:r>
            <a:r>
              <a:rPr sz="3300" spc="5" dirty="0">
                <a:latin typeface="Arial"/>
                <a:cs typeface="Arial"/>
              </a:rPr>
              <a:t>set to </a:t>
            </a:r>
            <a:r>
              <a:rPr sz="3300" spc="-35" dirty="0">
                <a:latin typeface="Arial"/>
                <a:cs typeface="Arial"/>
              </a:rPr>
              <a:t>Pause</a:t>
            </a:r>
            <a:r>
              <a:rPr sz="3300" spc="-90" dirty="0">
                <a:latin typeface="Arial"/>
                <a:cs typeface="Arial"/>
              </a:rPr>
              <a:t> Error.</a:t>
            </a:r>
            <a:endParaRPr sz="3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633563"/>
            <a:ext cx="183515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500675"/>
            <a:ext cx="9408795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3300" b="1" spc="5" dirty="0">
                <a:latin typeface="Courier New"/>
                <a:cs typeface="Courier New"/>
              </a:rPr>
              <a:t>Debug.Break()</a:t>
            </a:r>
            <a:r>
              <a:rPr sz="3300" b="1" spc="-1200" dirty="0">
                <a:latin typeface="Courier New"/>
                <a:cs typeface="Courier New"/>
              </a:rPr>
              <a:t> </a:t>
            </a:r>
            <a:r>
              <a:rPr sz="3300" spc="10" dirty="0">
                <a:latin typeface="Arial"/>
                <a:cs typeface="Arial"/>
              </a:rPr>
              <a:t>— </a:t>
            </a:r>
            <a:r>
              <a:rPr sz="3300" spc="35" dirty="0">
                <a:latin typeface="Arial"/>
                <a:cs typeface="Arial"/>
              </a:rPr>
              <a:t>pauses </a:t>
            </a:r>
            <a:r>
              <a:rPr sz="3300" spc="5" dirty="0">
                <a:latin typeface="Arial"/>
                <a:cs typeface="Arial"/>
              </a:rPr>
              <a:t>the </a:t>
            </a:r>
            <a:r>
              <a:rPr sz="3300" spc="35" dirty="0">
                <a:latin typeface="Arial"/>
                <a:cs typeface="Arial"/>
              </a:rPr>
              <a:t>editor </a:t>
            </a:r>
            <a:r>
              <a:rPr sz="3300" spc="5" dirty="0">
                <a:latin typeface="Arial"/>
                <a:cs typeface="Arial"/>
              </a:rPr>
              <a:t>so you </a:t>
            </a:r>
            <a:r>
              <a:rPr sz="3300" spc="65" dirty="0">
                <a:latin typeface="Arial"/>
                <a:cs typeface="Arial"/>
              </a:rPr>
              <a:t>can  </a:t>
            </a:r>
            <a:r>
              <a:rPr sz="3300" spc="55" dirty="0">
                <a:latin typeface="Arial"/>
                <a:cs typeface="Arial"/>
              </a:rPr>
              <a:t>inspect </a:t>
            </a:r>
            <a:r>
              <a:rPr sz="3300" spc="5" dirty="0">
                <a:latin typeface="Arial"/>
                <a:cs typeface="Arial"/>
              </a:rPr>
              <a:t>the </a:t>
            </a:r>
            <a:r>
              <a:rPr sz="3300" spc="50" dirty="0">
                <a:latin typeface="Arial"/>
                <a:cs typeface="Arial"/>
              </a:rPr>
              <a:t>game</a:t>
            </a:r>
            <a:r>
              <a:rPr sz="3300" spc="-120" dirty="0">
                <a:latin typeface="Arial"/>
                <a:cs typeface="Arial"/>
              </a:rPr>
              <a:t> </a:t>
            </a:r>
            <a:r>
              <a:rPr sz="3300" spc="35" dirty="0">
                <a:latin typeface="Arial"/>
                <a:cs typeface="Arial"/>
              </a:rPr>
              <a:t>scene.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7400" spc="30" dirty="0"/>
              <a:t>MonoDevelop</a:t>
            </a:r>
            <a:r>
              <a:rPr sz="7400" spc="-50" dirty="0"/>
              <a:t> </a:t>
            </a:r>
            <a:r>
              <a:rPr sz="7400" spc="170" dirty="0"/>
              <a:t>Debugging</a:t>
            </a:r>
            <a:endParaRPr sz="7400"/>
          </a:p>
        </p:txBody>
      </p:sp>
      <p:sp>
        <p:nvSpPr>
          <p:cNvPr id="3" name="object 3"/>
          <p:cNvSpPr txBox="1"/>
          <p:nvPr/>
        </p:nvSpPr>
        <p:spPr>
          <a:xfrm>
            <a:off x="990600" y="282663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76220"/>
            <a:ext cx="1030859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b="1" spc="-5" dirty="0">
                <a:latin typeface="Arial"/>
                <a:cs typeface="Arial"/>
              </a:rPr>
              <a:t>Breakpoints </a:t>
            </a:r>
            <a:r>
              <a:rPr sz="3600" spc="45" dirty="0">
                <a:latin typeface="Arial"/>
                <a:cs typeface="Arial"/>
              </a:rPr>
              <a:t>provide </a:t>
            </a:r>
            <a:r>
              <a:rPr sz="3600" spc="-5" dirty="0">
                <a:latin typeface="Arial"/>
                <a:cs typeface="Arial"/>
              </a:rPr>
              <a:t>a way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halt </a:t>
            </a:r>
            <a:r>
              <a:rPr sz="3600" spc="95" dirty="0">
                <a:latin typeface="Arial"/>
                <a:cs typeface="Arial"/>
              </a:rPr>
              <a:t>code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execution  </a:t>
            </a:r>
            <a:r>
              <a:rPr sz="3600" dirty="0">
                <a:latin typeface="Arial"/>
                <a:cs typeface="Arial"/>
              </a:rPr>
              <a:t>at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75" dirty="0">
                <a:latin typeface="Arial"/>
                <a:cs typeface="Arial"/>
              </a:rPr>
              <a:t>specific </a:t>
            </a:r>
            <a:r>
              <a:rPr sz="3600" spc="-5" dirty="0">
                <a:latin typeface="Arial"/>
                <a:cs typeface="Arial"/>
              </a:rPr>
              <a:t>line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code.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52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381500"/>
            <a:ext cx="968184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0" dirty="0">
                <a:latin typeface="Arial"/>
                <a:cs typeface="Arial"/>
              </a:rPr>
              <a:t>Once </a:t>
            </a:r>
            <a:r>
              <a:rPr sz="3600" spc="25" dirty="0">
                <a:latin typeface="Arial"/>
                <a:cs typeface="Arial"/>
              </a:rPr>
              <a:t>halted,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-5" dirty="0">
                <a:latin typeface="Arial"/>
                <a:cs typeface="Arial"/>
              </a:rPr>
              <a:t>values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examined.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531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461000"/>
            <a:ext cx="889508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Execution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70" dirty="0">
                <a:latin typeface="Arial"/>
                <a:cs typeface="Arial"/>
              </a:rPr>
              <a:t>advanced </a:t>
            </a:r>
            <a:r>
              <a:rPr sz="3600" spc="50" dirty="0">
                <a:latin typeface="Arial"/>
                <a:cs typeface="Arial"/>
              </a:rPr>
              <a:t>each call</a:t>
            </a:r>
            <a:r>
              <a:rPr sz="3600" spc="-26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step.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611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540500"/>
            <a:ext cx="78359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80" dirty="0">
                <a:latin typeface="Arial"/>
                <a:cs typeface="Arial"/>
              </a:rPr>
              <a:t>You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40" dirty="0">
                <a:latin typeface="Arial"/>
                <a:cs typeface="Arial"/>
              </a:rPr>
              <a:t>trace calls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35" dirty="0">
                <a:latin typeface="Arial"/>
                <a:cs typeface="Arial"/>
              </a:rPr>
              <a:t>given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method.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690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640319"/>
            <a:ext cx="1046035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Example: </a:t>
            </a:r>
            <a:r>
              <a:rPr sz="3600" spc="-180" dirty="0">
                <a:latin typeface="Arial"/>
                <a:cs typeface="Arial"/>
              </a:rPr>
              <a:t>You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40" dirty="0">
                <a:latin typeface="Arial"/>
                <a:cs typeface="Arial"/>
              </a:rPr>
              <a:t>trying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20" dirty="0">
                <a:latin typeface="Arial"/>
                <a:cs typeface="Arial"/>
              </a:rPr>
              <a:t>figure </a:t>
            </a:r>
            <a:r>
              <a:rPr sz="3600" dirty="0">
                <a:latin typeface="Arial"/>
                <a:cs typeface="Arial"/>
              </a:rPr>
              <a:t>out </a:t>
            </a:r>
            <a:r>
              <a:rPr sz="3600" spc="-5" dirty="0">
                <a:latin typeface="Arial"/>
                <a:cs typeface="Arial"/>
              </a:rPr>
              <a:t>when a  </a:t>
            </a:r>
            <a:r>
              <a:rPr sz="3600" spc="20" dirty="0">
                <a:latin typeface="Arial"/>
                <a:cs typeface="Arial"/>
              </a:rPr>
              <a:t>collision </a:t>
            </a:r>
            <a:r>
              <a:rPr sz="3600" spc="55" dirty="0">
                <a:latin typeface="Arial"/>
                <a:cs typeface="Arial"/>
              </a:rPr>
              <a:t>occurs, </a:t>
            </a:r>
            <a:r>
              <a:rPr sz="3600" spc="-5" dirty="0">
                <a:latin typeface="Arial"/>
                <a:cs typeface="Arial"/>
              </a:rPr>
              <a:t>or what is </a:t>
            </a:r>
            <a:r>
              <a:rPr sz="3600" spc="30" dirty="0">
                <a:latin typeface="Arial"/>
                <a:cs typeface="Arial"/>
              </a:rPr>
              <a:t>destroying </a:t>
            </a:r>
            <a:r>
              <a:rPr sz="3600" spc="-5" dirty="0">
                <a:latin typeface="Arial"/>
                <a:cs typeface="Arial"/>
              </a:rPr>
              <a:t>your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objects.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7400" spc="30" dirty="0"/>
              <a:t>MonoDevelop</a:t>
            </a:r>
            <a:r>
              <a:rPr sz="7400" spc="-50" dirty="0"/>
              <a:t> </a:t>
            </a:r>
            <a:r>
              <a:rPr sz="7400" spc="170" dirty="0"/>
              <a:t>Debugging</a:t>
            </a:r>
            <a:endParaRPr sz="7400"/>
          </a:p>
        </p:txBody>
      </p:sp>
      <p:sp>
        <p:nvSpPr>
          <p:cNvPr id="3" name="object 3"/>
          <p:cNvSpPr txBox="1"/>
          <p:nvPr/>
        </p:nvSpPr>
        <p:spPr>
          <a:xfrm>
            <a:off x="990600" y="2753371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10179"/>
            <a:ext cx="10541000" cy="950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00" spc="10" dirty="0">
                <a:latin typeface="Arial"/>
                <a:cs typeface="Arial"/>
              </a:rPr>
              <a:t>In </a:t>
            </a:r>
            <a:r>
              <a:rPr sz="3100" spc="35" dirty="0">
                <a:latin typeface="Arial"/>
                <a:cs typeface="Arial"/>
              </a:rPr>
              <a:t>order </a:t>
            </a:r>
            <a:r>
              <a:rPr sz="3100" spc="10" dirty="0">
                <a:latin typeface="Arial"/>
                <a:cs typeface="Arial"/>
              </a:rPr>
              <a:t>to halt Unity Editor </a:t>
            </a:r>
            <a:r>
              <a:rPr sz="3100" spc="30" dirty="0">
                <a:latin typeface="Arial"/>
                <a:cs typeface="Arial"/>
              </a:rPr>
              <a:t>execution </a:t>
            </a:r>
            <a:r>
              <a:rPr sz="3100" spc="10" dirty="0">
                <a:latin typeface="Arial"/>
                <a:cs typeface="Arial"/>
              </a:rPr>
              <a:t>of </a:t>
            </a:r>
            <a:r>
              <a:rPr sz="3100" spc="15" dirty="0">
                <a:latin typeface="Arial"/>
                <a:cs typeface="Arial"/>
              </a:rPr>
              <a:t>your </a:t>
            </a:r>
            <a:r>
              <a:rPr sz="3100" spc="50" dirty="0">
                <a:latin typeface="Arial"/>
                <a:cs typeface="Arial"/>
              </a:rPr>
              <a:t>game,  </a:t>
            </a:r>
            <a:r>
              <a:rPr sz="3100" spc="30" dirty="0">
                <a:latin typeface="Arial"/>
                <a:cs typeface="Arial"/>
              </a:rPr>
              <a:t>MonoDevelop </a:t>
            </a:r>
            <a:r>
              <a:rPr sz="3100" spc="15" dirty="0">
                <a:latin typeface="Arial"/>
                <a:cs typeface="Arial"/>
              </a:rPr>
              <a:t>must </a:t>
            </a:r>
            <a:r>
              <a:rPr sz="3100" spc="40" dirty="0">
                <a:latin typeface="Arial"/>
                <a:cs typeface="Arial"/>
              </a:rPr>
              <a:t>attach </a:t>
            </a:r>
            <a:r>
              <a:rPr sz="3100" spc="10" dirty="0">
                <a:latin typeface="Arial"/>
                <a:cs typeface="Arial"/>
              </a:rPr>
              <a:t>itself to the Unity Editor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50" dirty="0">
                <a:latin typeface="Arial"/>
                <a:cs typeface="Arial"/>
              </a:rPr>
              <a:t>process.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150372"/>
            <a:ext cx="13017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-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089400"/>
            <a:ext cx="783526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b="1" spc="15" dirty="0">
                <a:latin typeface="Arial"/>
                <a:cs typeface="Arial"/>
              </a:rPr>
              <a:t>Run &gt; Attach to Process </a:t>
            </a:r>
            <a:r>
              <a:rPr sz="3100" b="1" spc="30" dirty="0">
                <a:latin typeface="Arial"/>
                <a:cs typeface="Arial"/>
              </a:rPr>
              <a:t>… </a:t>
            </a:r>
            <a:r>
              <a:rPr sz="3100" b="1" spc="15" dirty="0">
                <a:latin typeface="Arial"/>
                <a:cs typeface="Arial"/>
              </a:rPr>
              <a:t>&gt; </a:t>
            </a:r>
            <a:r>
              <a:rPr sz="3100" b="1" spc="10" dirty="0">
                <a:latin typeface="Arial"/>
                <a:cs typeface="Arial"/>
              </a:rPr>
              <a:t>Unity</a:t>
            </a:r>
            <a:r>
              <a:rPr sz="3100" b="1" spc="-215" dirty="0">
                <a:latin typeface="Arial"/>
                <a:cs typeface="Arial"/>
              </a:rPr>
              <a:t> </a:t>
            </a:r>
            <a:r>
              <a:rPr sz="3100" b="1" spc="10" dirty="0">
                <a:latin typeface="Arial"/>
                <a:cs typeface="Arial"/>
              </a:rPr>
              <a:t>Editor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090172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046979"/>
            <a:ext cx="9914255" cy="950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00" spc="5" dirty="0">
                <a:latin typeface="Arial"/>
                <a:cs typeface="Arial"/>
              </a:rPr>
              <a:t>If </a:t>
            </a:r>
            <a:r>
              <a:rPr sz="3100" spc="15" dirty="0">
                <a:latin typeface="Arial"/>
                <a:cs typeface="Arial"/>
              </a:rPr>
              <a:t>a </a:t>
            </a:r>
            <a:r>
              <a:rPr sz="3100" spc="40" dirty="0">
                <a:latin typeface="Arial"/>
                <a:cs typeface="Arial"/>
              </a:rPr>
              <a:t>breakpoint </a:t>
            </a:r>
            <a:r>
              <a:rPr sz="3100" spc="60" dirty="0">
                <a:latin typeface="Arial"/>
                <a:cs typeface="Arial"/>
              </a:rPr>
              <a:t>occurs, </a:t>
            </a:r>
            <a:r>
              <a:rPr sz="3100" spc="10" dirty="0">
                <a:latin typeface="Arial"/>
                <a:cs typeface="Arial"/>
              </a:rPr>
              <a:t>Unity Editor will </a:t>
            </a:r>
            <a:r>
              <a:rPr sz="3100" spc="100" dirty="0">
                <a:latin typeface="Arial"/>
                <a:cs typeface="Arial"/>
              </a:rPr>
              <a:t>be</a:t>
            </a:r>
            <a:r>
              <a:rPr sz="3100" spc="-30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unresponsive  </a:t>
            </a:r>
            <a:r>
              <a:rPr sz="3100" spc="10" dirty="0">
                <a:latin typeface="Arial"/>
                <a:cs typeface="Arial"/>
              </a:rPr>
              <a:t>until: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487172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426200"/>
            <a:ext cx="397573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Execution </a:t>
            </a:r>
            <a:r>
              <a:rPr sz="3100" spc="5" dirty="0">
                <a:latin typeface="Arial"/>
                <a:cs typeface="Arial"/>
              </a:rPr>
              <a:t>resumes,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or</a:t>
            </a:r>
            <a:endParaRPr sz="3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426973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9600" y="7366000"/>
            <a:ext cx="740918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30" dirty="0">
                <a:latin typeface="Arial"/>
                <a:cs typeface="Arial"/>
              </a:rPr>
              <a:t>MonoDevelop </a:t>
            </a:r>
            <a:r>
              <a:rPr sz="3100" spc="55" dirty="0">
                <a:latin typeface="Arial"/>
                <a:cs typeface="Arial"/>
              </a:rPr>
              <a:t>detaches </a:t>
            </a:r>
            <a:r>
              <a:rPr sz="3100" dirty="0">
                <a:latin typeface="Arial"/>
                <a:cs typeface="Arial"/>
              </a:rPr>
              <a:t>from </a:t>
            </a:r>
            <a:r>
              <a:rPr sz="3100" spc="10" dirty="0">
                <a:latin typeface="Arial"/>
                <a:cs typeface="Arial"/>
              </a:rPr>
              <a:t>Unity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30" dirty="0">
                <a:latin typeface="Arial"/>
                <a:cs typeface="Arial"/>
              </a:rPr>
              <a:t>Editor.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9600" y="8354073"/>
            <a:ext cx="13017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8293100"/>
            <a:ext cx="257873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b="1" spc="15" dirty="0">
                <a:latin typeface="Arial"/>
                <a:cs typeface="Arial"/>
              </a:rPr>
              <a:t>Run &gt;</a:t>
            </a:r>
            <a:r>
              <a:rPr sz="3100" b="1" spc="-75" dirty="0">
                <a:latin typeface="Arial"/>
                <a:cs typeface="Arial"/>
              </a:rPr>
              <a:t> </a:t>
            </a:r>
            <a:r>
              <a:rPr sz="3100" b="1" spc="15" dirty="0">
                <a:latin typeface="Arial"/>
                <a:cs typeface="Arial"/>
              </a:rPr>
              <a:t>Detach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9225">
              <a:lnSpc>
                <a:spcPct val="100000"/>
              </a:lnSpc>
            </a:pPr>
            <a:r>
              <a:rPr spc="190" dirty="0"/>
              <a:t>Debugging</a:t>
            </a:r>
            <a:r>
              <a:rPr spc="-50" dirty="0"/>
              <a:t> </a:t>
            </a:r>
            <a:r>
              <a:rPr spc="-5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4470400" y="4127500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400" y="2209800"/>
            <a:ext cx="10853419" cy="1769715"/>
          </a:xfrm>
        </p:spPr>
        <p:txBody>
          <a:bodyPr/>
          <a:lstStyle/>
          <a:p>
            <a:pPr algn="ctr"/>
            <a:r>
              <a:rPr lang="en-US" sz="11500" dirty="0"/>
              <a:t>Questions?</a:t>
            </a:r>
          </a:p>
        </p:txBody>
      </p:sp>
      <p:sp>
        <p:nvSpPr>
          <p:cNvPr id="4" name="object 3"/>
          <p:cNvSpPr/>
          <p:nvPr/>
        </p:nvSpPr>
        <p:spPr>
          <a:xfrm>
            <a:off x="4597400" y="4038600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b="1" dirty="0">
                <a:latin typeface="Arial"/>
                <a:cs typeface="Arial"/>
              </a:rPr>
              <a:t>2D </a:t>
            </a:r>
            <a:r>
              <a:rPr sz="7600" spc="-5" dirty="0"/>
              <a:t>Collision</a:t>
            </a:r>
            <a:r>
              <a:rPr sz="7600" spc="-55" dirty="0"/>
              <a:t> </a:t>
            </a:r>
            <a:r>
              <a:rPr sz="7600" spc="40" dirty="0"/>
              <a:t>Components</a:t>
            </a:r>
            <a:endParaRPr sz="7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9061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5400"/>
            <a:ext cx="27184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0" dirty="0">
                <a:latin typeface="Arial"/>
                <a:cs typeface="Arial"/>
              </a:rPr>
              <a:t>Rigidbody2D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856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914900"/>
            <a:ext cx="21844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>
                <a:latin typeface="Arial"/>
                <a:cs typeface="Arial"/>
              </a:rPr>
              <a:t>Collider2D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60651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994400"/>
            <a:ext cx="657098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BoxCollider2D,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CircleCollider2D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1446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7073900"/>
            <a:ext cx="3836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PolygonCollider2D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127" y="520700"/>
            <a:ext cx="3961129" cy="20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0620" marR="5080" indent="-1138555">
              <a:lnSpc>
                <a:spcPts val="8000"/>
              </a:lnSpc>
            </a:pPr>
            <a:r>
              <a:rPr sz="6700" spc="120" dirty="0"/>
              <a:t>Rigidbody  </a:t>
            </a:r>
            <a:r>
              <a:rPr sz="6700" spc="5" dirty="0"/>
              <a:t>(3D)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990600" y="2852075"/>
            <a:ext cx="1562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05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94000"/>
            <a:ext cx="746061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15" dirty="0">
                <a:latin typeface="Arial"/>
                <a:cs typeface="Arial"/>
              </a:rPr>
              <a:t>Enables </a:t>
            </a:r>
            <a:r>
              <a:rPr sz="2700" b="1" spc="15" dirty="0">
                <a:latin typeface="Arial"/>
                <a:cs typeface="Arial"/>
              </a:rPr>
              <a:t>physical </a:t>
            </a:r>
            <a:r>
              <a:rPr sz="2700" b="1" spc="10" dirty="0">
                <a:latin typeface="Arial"/>
                <a:cs typeface="Arial"/>
              </a:rPr>
              <a:t>behaviour </a:t>
            </a:r>
            <a:r>
              <a:rPr sz="2700" spc="10" dirty="0">
                <a:latin typeface="Arial"/>
                <a:cs typeface="Arial"/>
              </a:rPr>
              <a:t>for </a:t>
            </a:r>
            <a:r>
              <a:rPr sz="2700" spc="15" dirty="0">
                <a:latin typeface="Arial"/>
                <a:cs typeface="Arial"/>
              </a:rPr>
              <a:t>a </a:t>
            </a:r>
            <a:r>
              <a:rPr sz="2700" spc="55" dirty="0">
                <a:latin typeface="Arial"/>
                <a:cs typeface="Arial"/>
              </a:rPr>
              <a:t>game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55" dirty="0">
                <a:latin typeface="Arial"/>
                <a:cs typeface="Arial"/>
              </a:rPr>
              <a:t>object.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664877"/>
            <a:ext cx="1562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05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606800"/>
            <a:ext cx="1056894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15" dirty="0">
                <a:latin typeface="Arial"/>
                <a:cs typeface="Arial"/>
              </a:rPr>
              <a:t>Places </a:t>
            </a:r>
            <a:r>
              <a:rPr sz="2700" spc="10" dirty="0">
                <a:latin typeface="Arial"/>
                <a:cs typeface="Arial"/>
              </a:rPr>
              <a:t>its </a:t>
            </a:r>
            <a:r>
              <a:rPr sz="2700" spc="55" dirty="0">
                <a:latin typeface="Arial"/>
                <a:cs typeface="Arial"/>
              </a:rPr>
              <a:t>game </a:t>
            </a:r>
            <a:r>
              <a:rPr sz="2700" spc="65" dirty="0">
                <a:latin typeface="Arial"/>
                <a:cs typeface="Arial"/>
              </a:rPr>
              <a:t>object </a:t>
            </a:r>
            <a:r>
              <a:rPr sz="2700" b="1" spc="15" dirty="0">
                <a:latin typeface="Arial"/>
                <a:cs typeface="Arial"/>
              </a:rPr>
              <a:t>under the control </a:t>
            </a:r>
            <a:r>
              <a:rPr sz="2700" spc="15" dirty="0">
                <a:latin typeface="Arial"/>
                <a:cs typeface="Arial"/>
              </a:rPr>
              <a:t>of the </a:t>
            </a:r>
            <a:r>
              <a:rPr sz="2700" u="heavy" spc="20" dirty="0">
                <a:latin typeface="Arial"/>
                <a:cs typeface="Arial"/>
              </a:rPr>
              <a:t>3D </a:t>
            </a:r>
            <a:r>
              <a:rPr sz="2700" u="heavy" spc="60" dirty="0">
                <a:latin typeface="Arial"/>
                <a:cs typeface="Arial"/>
              </a:rPr>
              <a:t>physics</a:t>
            </a:r>
            <a:r>
              <a:rPr sz="2700" u="heavy" spc="-140" dirty="0">
                <a:latin typeface="Arial"/>
                <a:cs typeface="Arial"/>
              </a:rPr>
              <a:t> </a:t>
            </a:r>
            <a:r>
              <a:rPr sz="2700" u="heavy" spc="35" dirty="0">
                <a:latin typeface="Arial"/>
                <a:cs typeface="Arial"/>
              </a:rPr>
              <a:t>engine</a:t>
            </a:r>
            <a:r>
              <a:rPr sz="2700" spc="3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160177"/>
            <a:ext cx="15621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05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305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4102100"/>
            <a:ext cx="9578975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55" dirty="0">
                <a:latin typeface="Arial"/>
                <a:cs typeface="Arial"/>
              </a:rPr>
              <a:t>game </a:t>
            </a:r>
            <a:r>
              <a:rPr sz="2700" spc="65" dirty="0">
                <a:latin typeface="Arial"/>
                <a:cs typeface="Arial"/>
              </a:rPr>
              <a:t>object </a:t>
            </a:r>
            <a:r>
              <a:rPr sz="2700" u="heavy" spc="30" dirty="0">
                <a:latin typeface="Arial"/>
                <a:cs typeface="Arial"/>
              </a:rPr>
              <a:t>immediately </a:t>
            </a:r>
            <a:r>
              <a:rPr sz="2700" u="heavy" spc="45" dirty="0">
                <a:latin typeface="Arial"/>
                <a:cs typeface="Arial"/>
              </a:rPr>
              <a:t>responds </a:t>
            </a:r>
            <a:r>
              <a:rPr sz="2700" u="heavy" spc="15" dirty="0">
                <a:latin typeface="Arial"/>
                <a:cs typeface="Arial"/>
              </a:rPr>
              <a:t>to</a:t>
            </a:r>
            <a:r>
              <a:rPr sz="2700" u="heavy" spc="-120" dirty="0">
                <a:latin typeface="Arial"/>
                <a:cs typeface="Arial"/>
              </a:rPr>
              <a:t> </a:t>
            </a:r>
            <a:r>
              <a:rPr sz="2700" u="heavy" dirty="0">
                <a:latin typeface="Arial"/>
                <a:cs typeface="Arial"/>
              </a:rPr>
              <a:t>gravity</a:t>
            </a:r>
            <a:r>
              <a:rPr sz="270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ts val="3200"/>
              </a:lnSpc>
              <a:spcBef>
                <a:spcPts val="900"/>
              </a:spcBef>
            </a:pP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55" dirty="0">
                <a:latin typeface="Arial"/>
                <a:cs typeface="Arial"/>
              </a:rPr>
              <a:t>game </a:t>
            </a:r>
            <a:r>
              <a:rPr sz="2700" spc="65" dirty="0">
                <a:latin typeface="Arial"/>
                <a:cs typeface="Arial"/>
              </a:rPr>
              <a:t>object </a:t>
            </a:r>
            <a:r>
              <a:rPr sz="2700" spc="10" dirty="0">
                <a:latin typeface="Arial"/>
                <a:cs typeface="Arial"/>
              </a:rPr>
              <a:t>is </a:t>
            </a:r>
            <a:r>
              <a:rPr sz="2700" u="heavy" spc="45" dirty="0">
                <a:latin typeface="Arial"/>
                <a:cs typeface="Arial"/>
              </a:rPr>
              <a:t>effected </a:t>
            </a:r>
            <a:r>
              <a:rPr sz="2700" u="heavy" spc="90" dirty="0">
                <a:latin typeface="Arial"/>
                <a:cs typeface="Arial"/>
              </a:rPr>
              <a:t>by </a:t>
            </a:r>
            <a:r>
              <a:rPr sz="2700" u="heavy" spc="25" dirty="0">
                <a:latin typeface="Arial"/>
                <a:cs typeface="Arial"/>
              </a:rPr>
              <a:t>collisions </a:t>
            </a:r>
            <a:r>
              <a:rPr sz="2700" spc="15" dirty="0">
                <a:latin typeface="Arial"/>
                <a:cs typeface="Arial"/>
              </a:rPr>
              <a:t>with other </a:t>
            </a:r>
            <a:r>
              <a:rPr sz="2700" spc="55" dirty="0">
                <a:latin typeface="Arial"/>
                <a:cs typeface="Arial"/>
              </a:rPr>
              <a:t>objects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10" dirty="0">
                <a:latin typeface="Arial"/>
                <a:cs typeface="Arial"/>
              </a:rPr>
              <a:t>in  </a:t>
            </a:r>
            <a:r>
              <a:rPr sz="2700" spc="15" dirty="0">
                <a:latin typeface="Arial"/>
                <a:cs typeface="Arial"/>
              </a:rPr>
              <a:t>the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40" dirty="0">
                <a:latin typeface="Arial"/>
                <a:cs typeface="Arial"/>
              </a:rPr>
              <a:t>scene.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887377"/>
            <a:ext cx="1562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05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5847079"/>
            <a:ext cx="10510520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00"/>
              </a:lnSpc>
            </a:pPr>
            <a:r>
              <a:rPr sz="2700" b="1" spc="15" dirty="0">
                <a:latin typeface="Arial"/>
                <a:cs typeface="Arial"/>
              </a:rPr>
              <a:t>At least one Rigidbody is required </a:t>
            </a:r>
            <a:r>
              <a:rPr sz="2700" spc="10" dirty="0">
                <a:latin typeface="Arial"/>
                <a:cs typeface="Arial"/>
              </a:rPr>
              <a:t>in </a:t>
            </a:r>
            <a:r>
              <a:rPr sz="2700" spc="15" dirty="0">
                <a:latin typeface="Arial"/>
                <a:cs typeface="Arial"/>
              </a:rPr>
              <a:t>any </a:t>
            </a:r>
            <a:r>
              <a:rPr sz="2700" spc="30" dirty="0">
                <a:latin typeface="Arial"/>
                <a:cs typeface="Arial"/>
              </a:rPr>
              <a:t>collision </a:t>
            </a:r>
            <a:r>
              <a:rPr sz="2700" spc="40" dirty="0">
                <a:latin typeface="Arial"/>
                <a:cs typeface="Arial"/>
              </a:rPr>
              <a:t>between </a:t>
            </a:r>
            <a:r>
              <a:rPr sz="2700" spc="15" dirty="0">
                <a:latin typeface="Arial"/>
                <a:cs typeface="Arial"/>
              </a:rPr>
              <a:t>two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15" dirty="0">
                <a:latin typeface="Arial"/>
                <a:cs typeface="Arial"/>
              </a:rPr>
              <a:t>or  </a:t>
            </a:r>
            <a:r>
              <a:rPr sz="2700" spc="5" dirty="0">
                <a:latin typeface="Arial"/>
                <a:cs typeface="Arial"/>
              </a:rPr>
              <a:t>more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50" dirty="0">
                <a:latin typeface="Arial"/>
                <a:cs typeface="Arial"/>
              </a:rPr>
              <a:t>objects.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06577"/>
            <a:ext cx="1562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05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66280"/>
            <a:ext cx="10472420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00"/>
              </a:lnSpc>
            </a:pPr>
            <a:r>
              <a:rPr sz="2700" spc="-35" dirty="0">
                <a:latin typeface="Arial"/>
                <a:cs typeface="Arial"/>
              </a:rPr>
              <a:t>For </a:t>
            </a:r>
            <a:r>
              <a:rPr sz="2700" spc="50" dirty="0">
                <a:latin typeface="Arial"/>
                <a:cs typeface="Arial"/>
              </a:rPr>
              <a:t>performance </a:t>
            </a:r>
            <a:r>
              <a:rPr sz="2700" spc="10" dirty="0">
                <a:latin typeface="Arial"/>
                <a:cs typeface="Arial"/>
              </a:rPr>
              <a:t>reasons, </a:t>
            </a:r>
            <a:r>
              <a:rPr sz="2700" spc="65" dirty="0">
                <a:latin typeface="Arial"/>
                <a:cs typeface="Arial"/>
              </a:rPr>
              <a:t>Rigidbody </a:t>
            </a:r>
            <a:r>
              <a:rPr sz="2700" spc="10" dirty="0">
                <a:latin typeface="Arial"/>
                <a:cs typeface="Arial"/>
              </a:rPr>
              <a:t>is </a:t>
            </a:r>
            <a:r>
              <a:rPr sz="2700" spc="55" dirty="0">
                <a:latin typeface="Arial"/>
                <a:cs typeface="Arial"/>
              </a:rPr>
              <a:t>recommended </a:t>
            </a:r>
            <a:r>
              <a:rPr sz="2700" spc="10" dirty="0">
                <a:latin typeface="Arial"/>
                <a:cs typeface="Arial"/>
              </a:rPr>
              <a:t>for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b="1" spc="20" dirty="0">
                <a:latin typeface="Arial"/>
                <a:cs typeface="Arial"/>
              </a:rPr>
              <a:t>dynamic  </a:t>
            </a:r>
            <a:r>
              <a:rPr sz="2700" b="1" spc="15" dirty="0">
                <a:latin typeface="Arial"/>
                <a:cs typeface="Arial"/>
              </a:rPr>
              <a:t>objects</a:t>
            </a:r>
            <a:r>
              <a:rPr sz="2700" spc="15" dirty="0">
                <a:latin typeface="Arial"/>
                <a:cs typeface="Arial"/>
              </a:rPr>
              <a:t>, </a:t>
            </a:r>
            <a:r>
              <a:rPr sz="2700" spc="10" dirty="0">
                <a:latin typeface="Arial"/>
                <a:cs typeface="Arial"/>
              </a:rPr>
              <a:t>i.e. </a:t>
            </a:r>
            <a:r>
              <a:rPr sz="2700" spc="55" dirty="0">
                <a:latin typeface="Arial"/>
                <a:cs typeface="Arial"/>
              </a:rPr>
              <a:t>objects </a:t>
            </a:r>
            <a:r>
              <a:rPr sz="2700" spc="15" dirty="0">
                <a:latin typeface="Arial"/>
                <a:cs typeface="Arial"/>
              </a:rPr>
              <a:t>that </a:t>
            </a:r>
            <a:r>
              <a:rPr sz="2700" b="1" spc="15" dirty="0">
                <a:latin typeface="Arial"/>
                <a:cs typeface="Arial"/>
              </a:rPr>
              <a:t>react to </a:t>
            </a:r>
            <a:r>
              <a:rPr sz="2700" b="1" spc="20" dirty="0">
                <a:latin typeface="Arial"/>
                <a:cs typeface="Arial"/>
              </a:rPr>
              <a:t>a </a:t>
            </a:r>
            <a:r>
              <a:rPr sz="2700" b="1" spc="15" dirty="0">
                <a:latin typeface="Arial"/>
                <a:cs typeface="Arial"/>
              </a:rPr>
              <a:t>static</a:t>
            </a:r>
            <a:r>
              <a:rPr sz="2700" b="1" spc="-90" dirty="0">
                <a:latin typeface="Arial"/>
                <a:cs typeface="Arial"/>
              </a:rPr>
              <a:t> </a:t>
            </a:r>
            <a:r>
              <a:rPr sz="2700" b="1" spc="15" dirty="0">
                <a:latin typeface="Arial"/>
                <a:cs typeface="Arial"/>
              </a:rPr>
              <a:t>environment</a:t>
            </a:r>
            <a:r>
              <a:rPr sz="2700" spc="1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325777"/>
            <a:ext cx="1562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05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267700"/>
            <a:ext cx="962279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" dirty="0">
                <a:latin typeface="Arial"/>
                <a:cs typeface="Arial"/>
              </a:rPr>
              <a:t>Global </a:t>
            </a:r>
            <a:r>
              <a:rPr sz="2700" spc="60" dirty="0">
                <a:latin typeface="Arial"/>
                <a:cs typeface="Arial"/>
              </a:rPr>
              <a:t>physics </a:t>
            </a:r>
            <a:r>
              <a:rPr sz="2700" spc="30" dirty="0">
                <a:latin typeface="Arial"/>
                <a:cs typeface="Arial"/>
              </a:rPr>
              <a:t>settings </a:t>
            </a:r>
            <a:r>
              <a:rPr sz="2700" spc="10" dirty="0">
                <a:latin typeface="Arial"/>
                <a:cs typeface="Arial"/>
              </a:rPr>
              <a:t>in: </a:t>
            </a:r>
            <a:r>
              <a:rPr sz="2700" b="1" i="1" spc="15" dirty="0">
                <a:latin typeface="Arial"/>
                <a:cs typeface="Arial"/>
              </a:rPr>
              <a:t>Edit </a:t>
            </a:r>
            <a:r>
              <a:rPr sz="2700" b="1" i="1" spc="20" dirty="0">
                <a:latin typeface="Arial"/>
                <a:cs typeface="Arial"/>
              </a:rPr>
              <a:t>&gt; </a:t>
            </a:r>
            <a:r>
              <a:rPr sz="2700" b="1" i="1" spc="15" dirty="0">
                <a:latin typeface="Arial"/>
                <a:cs typeface="Arial"/>
              </a:rPr>
              <a:t>Project Settings </a:t>
            </a:r>
            <a:r>
              <a:rPr sz="2700" b="1" i="1" spc="20" dirty="0">
                <a:latin typeface="Arial"/>
                <a:cs typeface="Arial"/>
              </a:rPr>
              <a:t>&gt;</a:t>
            </a:r>
            <a:r>
              <a:rPr sz="2700" b="1" i="1" spc="-114" dirty="0">
                <a:latin typeface="Arial"/>
                <a:cs typeface="Arial"/>
              </a:rPr>
              <a:t> </a:t>
            </a:r>
            <a:r>
              <a:rPr sz="2700" b="1" i="1" spc="15" dirty="0">
                <a:latin typeface="Arial"/>
                <a:cs typeface="Arial"/>
              </a:rPr>
              <a:t>Physics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0430">
              <a:lnSpc>
                <a:spcPct val="100000"/>
              </a:lnSpc>
            </a:pPr>
            <a:r>
              <a:rPr spc="-25" dirty="0"/>
              <a:t>Forces </a:t>
            </a:r>
            <a:r>
              <a:rPr dirty="0"/>
              <a:t>vs</a:t>
            </a:r>
            <a:r>
              <a:rPr spc="-30" dirty="0"/>
              <a:t> </a:t>
            </a:r>
            <a:r>
              <a:rPr spc="-120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965020"/>
            <a:ext cx="1885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893009"/>
            <a:ext cx="1016381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70" dirty="0">
                <a:latin typeface="Arial"/>
                <a:cs typeface="Arial"/>
              </a:rPr>
              <a:t>Rigidbody </a:t>
            </a:r>
            <a:r>
              <a:rPr sz="3400" spc="50" dirty="0">
                <a:latin typeface="Arial"/>
                <a:cs typeface="Arial"/>
              </a:rPr>
              <a:t>component </a:t>
            </a:r>
            <a:r>
              <a:rPr sz="3400" b="1" spc="10" dirty="0">
                <a:latin typeface="Arial"/>
                <a:cs typeface="Arial"/>
              </a:rPr>
              <a:t>takes </a:t>
            </a:r>
            <a:r>
              <a:rPr sz="3400" b="1" spc="5" dirty="0">
                <a:latin typeface="Arial"/>
                <a:cs typeface="Arial"/>
              </a:rPr>
              <a:t>over the </a:t>
            </a:r>
            <a:r>
              <a:rPr sz="3400" b="1" spc="10" dirty="0">
                <a:latin typeface="Arial"/>
                <a:cs typeface="Arial"/>
              </a:rPr>
              <a:t>movement</a:t>
            </a:r>
            <a:r>
              <a:rPr sz="3400" b="1" spc="-125" dirty="0">
                <a:latin typeface="Arial"/>
                <a:cs typeface="Arial"/>
              </a:rPr>
              <a:t> </a:t>
            </a:r>
            <a:r>
              <a:rPr sz="3400" spc="5" dirty="0">
                <a:latin typeface="Arial"/>
                <a:cs typeface="Arial"/>
              </a:rPr>
              <a:t>of  its </a:t>
            </a:r>
            <a:r>
              <a:rPr sz="3400" spc="55" dirty="0">
                <a:latin typeface="Arial"/>
                <a:cs typeface="Arial"/>
              </a:rPr>
              <a:t>game </a:t>
            </a:r>
            <a:r>
              <a:rPr sz="3400" spc="70" dirty="0">
                <a:latin typeface="Arial"/>
                <a:cs typeface="Arial"/>
              </a:rPr>
              <a:t>object </a:t>
            </a:r>
            <a:r>
              <a:rPr sz="3400" b="1" spc="5" dirty="0">
                <a:latin typeface="Arial"/>
                <a:cs typeface="Arial"/>
              </a:rPr>
              <a:t>via </a:t>
            </a:r>
            <a:r>
              <a:rPr sz="3400" b="1" spc="10" dirty="0">
                <a:latin typeface="Arial"/>
                <a:cs typeface="Arial"/>
              </a:rPr>
              <a:t>a </a:t>
            </a:r>
            <a:r>
              <a:rPr sz="3400" b="1" spc="5" dirty="0">
                <a:latin typeface="Arial"/>
                <a:cs typeface="Arial"/>
              </a:rPr>
              <a:t>physics</a:t>
            </a:r>
            <a:r>
              <a:rPr sz="3400" b="1" spc="-130" dirty="0">
                <a:latin typeface="Arial"/>
                <a:cs typeface="Arial"/>
              </a:rPr>
              <a:t> </a:t>
            </a:r>
            <a:r>
              <a:rPr sz="3400" b="1" spc="5" dirty="0">
                <a:latin typeface="Arial"/>
                <a:cs typeface="Arial"/>
              </a:rPr>
              <a:t>simulation</a:t>
            </a:r>
            <a:r>
              <a:rPr sz="3400" spc="5" dirty="0"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514418"/>
            <a:ext cx="1885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442409"/>
            <a:ext cx="9971405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85" dirty="0">
                <a:latin typeface="Arial"/>
                <a:cs typeface="Arial"/>
              </a:rPr>
              <a:t>Apply </a:t>
            </a:r>
            <a:r>
              <a:rPr sz="3400" b="1" spc="5" dirty="0">
                <a:latin typeface="Arial"/>
                <a:cs typeface="Arial"/>
              </a:rPr>
              <a:t>forces </a:t>
            </a:r>
            <a:r>
              <a:rPr sz="3400" u="heavy" spc="5" dirty="0">
                <a:latin typeface="Arial"/>
                <a:cs typeface="Arial"/>
              </a:rPr>
              <a:t>to </a:t>
            </a:r>
            <a:r>
              <a:rPr sz="3400" u="heavy" spc="55" dirty="0">
                <a:latin typeface="Arial"/>
                <a:cs typeface="Arial"/>
              </a:rPr>
              <a:t>push </a:t>
            </a:r>
            <a:r>
              <a:rPr sz="3400" u="heavy" spc="5" dirty="0">
                <a:latin typeface="Arial"/>
                <a:cs typeface="Arial"/>
              </a:rPr>
              <a:t>the </a:t>
            </a:r>
            <a:r>
              <a:rPr sz="3400" u="heavy" spc="60" dirty="0">
                <a:latin typeface="Arial"/>
                <a:cs typeface="Arial"/>
              </a:rPr>
              <a:t>object</a:t>
            </a:r>
            <a:r>
              <a:rPr sz="3400" spc="60" dirty="0">
                <a:latin typeface="Arial"/>
                <a:cs typeface="Arial"/>
              </a:rPr>
              <a:t>, </a:t>
            </a:r>
            <a:r>
              <a:rPr sz="3400" spc="30" dirty="0">
                <a:latin typeface="Arial"/>
                <a:cs typeface="Arial"/>
              </a:rPr>
              <a:t>letting </a:t>
            </a:r>
            <a:r>
              <a:rPr sz="3400" spc="5" dirty="0">
                <a:latin typeface="Arial"/>
                <a:cs typeface="Arial"/>
              </a:rPr>
              <a:t>the</a:t>
            </a:r>
            <a:r>
              <a:rPr sz="3400" spc="-175" dirty="0">
                <a:latin typeface="Arial"/>
                <a:cs typeface="Arial"/>
              </a:rPr>
              <a:t> </a:t>
            </a:r>
            <a:r>
              <a:rPr sz="3400" spc="60" dirty="0">
                <a:latin typeface="Arial"/>
                <a:cs typeface="Arial"/>
              </a:rPr>
              <a:t>physics  </a:t>
            </a:r>
            <a:r>
              <a:rPr sz="3400" spc="40" dirty="0">
                <a:latin typeface="Arial"/>
                <a:cs typeface="Arial"/>
              </a:rPr>
              <a:t>engine </a:t>
            </a:r>
            <a:r>
              <a:rPr sz="3400" spc="50" dirty="0">
                <a:latin typeface="Arial"/>
                <a:cs typeface="Arial"/>
              </a:rPr>
              <a:t>calculate </a:t>
            </a:r>
            <a:r>
              <a:rPr sz="3400" spc="5" dirty="0">
                <a:latin typeface="Arial"/>
                <a:cs typeface="Arial"/>
              </a:rPr>
              <a:t>the</a:t>
            </a:r>
            <a:r>
              <a:rPr sz="3400" spc="-1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results.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63818"/>
            <a:ext cx="1885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994400"/>
            <a:ext cx="10549255" cy="106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40" dirty="0">
                <a:latin typeface="Arial"/>
                <a:cs typeface="Arial"/>
              </a:rPr>
              <a:t>This </a:t>
            </a:r>
            <a:r>
              <a:rPr sz="3400" spc="40" dirty="0">
                <a:latin typeface="Arial"/>
                <a:cs typeface="Arial"/>
              </a:rPr>
              <a:t>should </a:t>
            </a:r>
            <a:r>
              <a:rPr sz="3400" spc="100" dirty="0">
                <a:latin typeface="Arial"/>
                <a:cs typeface="Arial"/>
              </a:rPr>
              <a:t>be </a:t>
            </a:r>
            <a:r>
              <a:rPr sz="3400" spc="55" dirty="0">
                <a:latin typeface="Arial"/>
                <a:cs typeface="Arial"/>
              </a:rPr>
              <a:t>done </a:t>
            </a:r>
            <a:r>
              <a:rPr sz="3400" spc="5" dirty="0">
                <a:latin typeface="Arial"/>
                <a:cs typeface="Arial"/>
              </a:rPr>
              <a:t>for all </a:t>
            </a:r>
            <a:r>
              <a:rPr sz="3400" b="1" spc="5" dirty="0">
                <a:latin typeface="Arial"/>
                <a:cs typeface="Arial"/>
              </a:rPr>
              <a:t>non-kinematic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spc="5" dirty="0">
                <a:latin typeface="Arial"/>
                <a:cs typeface="Arial"/>
              </a:rPr>
              <a:t>or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400" b="1" spc="5" dirty="0">
                <a:latin typeface="Arial"/>
                <a:cs typeface="Arial"/>
              </a:rPr>
              <a:t>physics-driven </a:t>
            </a:r>
            <a:r>
              <a:rPr sz="3400" spc="60" dirty="0">
                <a:latin typeface="Arial"/>
                <a:cs typeface="Arial"/>
              </a:rPr>
              <a:t>Rigidbody/Rigidbody2D</a:t>
            </a:r>
            <a:r>
              <a:rPr sz="3400" spc="70" dirty="0">
                <a:latin typeface="Arial"/>
                <a:cs typeface="Arial"/>
              </a:rPr>
              <a:t> </a:t>
            </a:r>
            <a:r>
              <a:rPr sz="3400" spc="40" dirty="0">
                <a:latin typeface="Arial"/>
                <a:cs typeface="Arial"/>
              </a:rPr>
              <a:t>components.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613218"/>
            <a:ext cx="1885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541209"/>
            <a:ext cx="9994900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u="heavy" spc="-114" dirty="0">
                <a:latin typeface="Arial"/>
                <a:cs typeface="Arial"/>
              </a:rPr>
              <a:t>We </a:t>
            </a:r>
            <a:r>
              <a:rPr sz="3400" u="heavy" spc="10" dirty="0">
                <a:latin typeface="Arial"/>
                <a:cs typeface="Arial"/>
              </a:rPr>
              <a:t>have </a:t>
            </a:r>
            <a:r>
              <a:rPr sz="3400" u="heavy" spc="55" dirty="0">
                <a:latin typeface="Arial"/>
                <a:cs typeface="Arial"/>
              </a:rPr>
              <a:t>been ignoring </a:t>
            </a:r>
            <a:r>
              <a:rPr sz="3400" u="heavy" spc="5" dirty="0">
                <a:latin typeface="Arial"/>
                <a:cs typeface="Arial"/>
              </a:rPr>
              <a:t>this thus </a:t>
            </a:r>
            <a:r>
              <a:rPr sz="3400" u="heavy" spc="-75" dirty="0">
                <a:latin typeface="Arial"/>
                <a:cs typeface="Arial"/>
              </a:rPr>
              <a:t>far. </a:t>
            </a:r>
            <a:r>
              <a:rPr sz="3400" spc="10" dirty="0">
                <a:latin typeface="Arial"/>
                <a:cs typeface="Arial"/>
              </a:rPr>
              <a:t>Now we </a:t>
            </a:r>
            <a:r>
              <a:rPr sz="3400" spc="5" dirty="0">
                <a:latin typeface="Arial"/>
                <a:cs typeface="Arial"/>
              </a:rPr>
              <a:t>will </a:t>
            </a:r>
            <a:r>
              <a:rPr sz="3400" spc="100" dirty="0">
                <a:latin typeface="Arial"/>
                <a:cs typeface="Arial"/>
              </a:rPr>
              <a:t>do  </a:t>
            </a:r>
            <a:r>
              <a:rPr sz="3400" spc="40" dirty="0">
                <a:latin typeface="Arial"/>
                <a:cs typeface="Arial"/>
              </a:rPr>
              <a:t>things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5" dirty="0">
                <a:latin typeface="Arial"/>
                <a:cs typeface="Arial"/>
              </a:rPr>
              <a:t>correctly.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0430">
              <a:lnSpc>
                <a:spcPct val="100000"/>
              </a:lnSpc>
            </a:pPr>
            <a:r>
              <a:rPr spc="-25" dirty="0"/>
              <a:t>Forces </a:t>
            </a:r>
            <a:r>
              <a:rPr dirty="0"/>
              <a:t>vs</a:t>
            </a:r>
            <a:r>
              <a:rPr spc="-30" dirty="0"/>
              <a:t> </a:t>
            </a:r>
            <a:r>
              <a:rPr spc="-120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61824"/>
            <a:ext cx="1885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89809"/>
            <a:ext cx="975169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-55" dirty="0">
                <a:latin typeface="Arial"/>
                <a:cs typeface="Arial"/>
              </a:rPr>
              <a:t>For </a:t>
            </a:r>
            <a:r>
              <a:rPr sz="3400" spc="10" dirty="0">
                <a:latin typeface="Arial"/>
                <a:cs typeface="Arial"/>
              </a:rPr>
              <a:t>a </a:t>
            </a:r>
            <a:r>
              <a:rPr sz="3400" spc="45" dirty="0">
                <a:latin typeface="Arial"/>
                <a:cs typeface="Arial"/>
              </a:rPr>
              <a:t>physics-driven </a:t>
            </a:r>
            <a:r>
              <a:rPr sz="3400" spc="20" dirty="0">
                <a:latin typeface="Arial"/>
                <a:cs typeface="Arial"/>
              </a:rPr>
              <a:t>(non-kinematic) </a:t>
            </a:r>
            <a:r>
              <a:rPr sz="3400" spc="70" dirty="0">
                <a:latin typeface="Arial"/>
                <a:cs typeface="Arial"/>
              </a:rPr>
              <a:t>Rigidbody</a:t>
            </a:r>
            <a:r>
              <a:rPr sz="3400" spc="25" dirty="0">
                <a:latin typeface="Arial"/>
                <a:cs typeface="Arial"/>
              </a:rPr>
              <a:t> </a:t>
            </a:r>
            <a:r>
              <a:rPr sz="3400" spc="5" dirty="0">
                <a:latin typeface="Arial"/>
                <a:cs typeface="Arial"/>
              </a:rPr>
              <a:t>or  </a:t>
            </a:r>
            <a:r>
              <a:rPr sz="3400" spc="60" dirty="0">
                <a:latin typeface="Arial"/>
                <a:cs typeface="Arial"/>
              </a:rPr>
              <a:t>Rigidbody2D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30218"/>
            <a:ext cx="1885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085918"/>
            <a:ext cx="188595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600" y="3858209"/>
            <a:ext cx="9683115" cy="287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71014">
              <a:lnSpc>
                <a:spcPct val="100499"/>
              </a:lnSpc>
            </a:pPr>
            <a:r>
              <a:rPr sz="3400" spc="10" dirty="0">
                <a:latin typeface="Arial"/>
                <a:cs typeface="Arial"/>
              </a:rPr>
              <a:t>we </a:t>
            </a:r>
            <a:r>
              <a:rPr sz="3400" b="1" spc="5" dirty="0">
                <a:latin typeface="Arial"/>
                <a:cs typeface="Arial"/>
              </a:rPr>
              <a:t>should not </a:t>
            </a:r>
            <a:r>
              <a:rPr sz="3400" b="1" spc="10" dirty="0">
                <a:latin typeface="Arial"/>
                <a:cs typeface="Arial"/>
              </a:rPr>
              <a:t>change </a:t>
            </a:r>
            <a:r>
              <a:rPr sz="3400" spc="5" dirty="0">
                <a:latin typeface="Arial"/>
                <a:cs typeface="Arial"/>
              </a:rPr>
              <a:t>the </a:t>
            </a:r>
            <a:r>
              <a:rPr sz="3400" spc="70" dirty="0">
                <a:latin typeface="Arial"/>
                <a:cs typeface="Arial"/>
              </a:rPr>
              <a:t>Rigidbody</a:t>
            </a:r>
            <a:r>
              <a:rPr sz="3400" spc="-35" dirty="0">
                <a:latin typeface="Arial"/>
                <a:cs typeface="Arial"/>
              </a:rPr>
              <a:t> </a:t>
            </a:r>
            <a:r>
              <a:rPr sz="3400" spc="5" dirty="0">
                <a:latin typeface="Arial"/>
                <a:cs typeface="Arial"/>
              </a:rPr>
              <a:t>or  </a:t>
            </a:r>
            <a:r>
              <a:rPr sz="3400" spc="30" dirty="0">
                <a:latin typeface="Arial"/>
                <a:cs typeface="Arial"/>
              </a:rPr>
              <a:t>Rigidbody2D’s</a:t>
            </a:r>
            <a:r>
              <a:rPr sz="3400" spc="-20" dirty="0">
                <a:latin typeface="Arial"/>
                <a:cs typeface="Arial"/>
              </a:rPr>
              <a:t> </a:t>
            </a:r>
            <a:r>
              <a:rPr sz="3400" b="1" spc="-15" dirty="0">
                <a:latin typeface="Arial"/>
                <a:cs typeface="Arial"/>
              </a:rPr>
              <a:t>Transform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3400" spc="60" dirty="0">
                <a:latin typeface="Arial"/>
                <a:cs typeface="Arial"/>
              </a:rPr>
              <a:t>because </a:t>
            </a:r>
            <a:r>
              <a:rPr sz="3400" u="heavy" spc="5" dirty="0">
                <a:latin typeface="Arial"/>
                <a:cs typeface="Arial"/>
              </a:rPr>
              <a:t>it interferes with the </a:t>
            </a:r>
            <a:r>
              <a:rPr sz="3400" u="heavy" spc="60" dirty="0">
                <a:latin typeface="Arial"/>
                <a:cs typeface="Arial"/>
              </a:rPr>
              <a:t>physics</a:t>
            </a:r>
            <a:r>
              <a:rPr sz="3400" u="heavy" spc="-5" dirty="0">
                <a:latin typeface="Arial"/>
                <a:cs typeface="Arial"/>
              </a:rPr>
              <a:t> </a:t>
            </a:r>
            <a:r>
              <a:rPr sz="3400" u="heavy" spc="5" dirty="0">
                <a:latin typeface="Arial"/>
                <a:cs typeface="Arial"/>
              </a:rPr>
              <a:t>simulation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ct val="100499"/>
              </a:lnSpc>
              <a:spcBef>
                <a:spcPts val="1000"/>
              </a:spcBef>
            </a:pPr>
            <a:r>
              <a:rPr sz="3400" spc="30" dirty="0">
                <a:latin typeface="Arial"/>
                <a:cs typeface="Arial"/>
              </a:rPr>
              <a:t>forces </a:t>
            </a:r>
            <a:r>
              <a:rPr sz="3400" spc="5" dirty="0">
                <a:latin typeface="Arial"/>
                <a:cs typeface="Arial"/>
              </a:rPr>
              <a:t>the </a:t>
            </a:r>
            <a:r>
              <a:rPr sz="3400" spc="60" dirty="0">
                <a:latin typeface="Arial"/>
                <a:cs typeface="Arial"/>
              </a:rPr>
              <a:t>physics </a:t>
            </a:r>
            <a:r>
              <a:rPr sz="3400" spc="40" dirty="0">
                <a:latin typeface="Arial"/>
                <a:cs typeface="Arial"/>
              </a:rPr>
              <a:t>engine </a:t>
            </a:r>
            <a:r>
              <a:rPr sz="3400" spc="5" dirty="0">
                <a:latin typeface="Arial"/>
                <a:cs typeface="Arial"/>
              </a:rPr>
              <a:t>to </a:t>
            </a:r>
            <a:r>
              <a:rPr sz="3400" spc="35" dirty="0">
                <a:latin typeface="Arial"/>
                <a:cs typeface="Arial"/>
              </a:rPr>
              <a:t>recalculate </a:t>
            </a:r>
            <a:r>
              <a:rPr sz="3400" spc="5" dirty="0">
                <a:latin typeface="Arial"/>
                <a:cs typeface="Arial"/>
              </a:rPr>
              <a:t>the</a:t>
            </a:r>
            <a:r>
              <a:rPr sz="3400" spc="-14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entire  </a:t>
            </a:r>
            <a:r>
              <a:rPr sz="3400" dirty="0">
                <a:latin typeface="Arial"/>
                <a:cs typeface="Arial"/>
              </a:rPr>
              <a:t>scene’s</a:t>
            </a:r>
            <a:r>
              <a:rPr sz="3400" spc="-70" dirty="0">
                <a:latin typeface="Arial"/>
                <a:cs typeface="Arial"/>
              </a:rPr>
              <a:t> </a:t>
            </a:r>
            <a:r>
              <a:rPr sz="3400" spc="60" dirty="0">
                <a:latin typeface="Arial"/>
                <a:cs typeface="Arial"/>
              </a:rPr>
              <a:t>physics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7283018"/>
            <a:ext cx="1885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5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211009"/>
            <a:ext cx="10502265" cy="15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u="heavy" spc="-55" dirty="0">
                <a:latin typeface="Arial"/>
                <a:cs typeface="Arial"/>
              </a:rPr>
              <a:t>From </a:t>
            </a:r>
            <a:r>
              <a:rPr sz="3400" u="heavy" spc="5" dirty="0">
                <a:latin typeface="Arial"/>
                <a:cs typeface="Arial"/>
              </a:rPr>
              <a:t>the </a:t>
            </a:r>
            <a:r>
              <a:rPr sz="3400" u="heavy" spc="60" dirty="0">
                <a:latin typeface="Arial"/>
                <a:cs typeface="Arial"/>
              </a:rPr>
              <a:t>physics </a:t>
            </a:r>
            <a:r>
              <a:rPr sz="3400" u="heavy" dirty="0">
                <a:latin typeface="Arial"/>
                <a:cs typeface="Arial"/>
              </a:rPr>
              <a:t>engine’s </a:t>
            </a:r>
            <a:r>
              <a:rPr sz="3400" u="heavy" spc="45" dirty="0">
                <a:latin typeface="Arial"/>
                <a:cs typeface="Arial"/>
              </a:rPr>
              <a:t>point </a:t>
            </a:r>
            <a:r>
              <a:rPr sz="3400" u="heavy" spc="5" dirty="0">
                <a:latin typeface="Arial"/>
                <a:cs typeface="Arial"/>
              </a:rPr>
              <a:t>of view </a:t>
            </a:r>
            <a:r>
              <a:rPr sz="3400" spc="5" dirty="0">
                <a:latin typeface="Arial"/>
                <a:cs typeface="Arial"/>
              </a:rPr>
              <a:t>the </a:t>
            </a:r>
            <a:r>
              <a:rPr sz="3400" spc="70" dirty="0">
                <a:latin typeface="Arial"/>
                <a:cs typeface="Arial"/>
              </a:rPr>
              <a:t>object </a:t>
            </a:r>
            <a:r>
              <a:rPr sz="3400" spc="5" dirty="0">
                <a:latin typeface="Arial"/>
                <a:cs typeface="Arial"/>
              </a:rPr>
              <a:t>is  </a:t>
            </a:r>
            <a:r>
              <a:rPr sz="3400" spc="80" dirty="0">
                <a:latin typeface="Arial"/>
                <a:cs typeface="Arial"/>
              </a:rPr>
              <a:t>being </a:t>
            </a:r>
            <a:r>
              <a:rPr sz="3400" spc="75" dirty="0">
                <a:latin typeface="Arial"/>
                <a:cs typeface="Arial"/>
              </a:rPr>
              <a:t>“teleported” </a:t>
            </a:r>
            <a:r>
              <a:rPr sz="3400" spc="25" dirty="0">
                <a:latin typeface="Arial"/>
                <a:cs typeface="Arial"/>
              </a:rPr>
              <a:t>through </a:t>
            </a:r>
            <a:r>
              <a:rPr sz="3400" spc="85" dirty="0">
                <a:latin typeface="Arial"/>
                <a:cs typeface="Arial"/>
              </a:rPr>
              <a:t>space </a:t>
            </a:r>
            <a:r>
              <a:rPr sz="3400" spc="55" dirty="0">
                <a:latin typeface="Arial"/>
                <a:cs typeface="Arial"/>
              </a:rPr>
              <a:t>each </a:t>
            </a:r>
            <a:r>
              <a:rPr sz="3400" spc="5" dirty="0">
                <a:latin typeface="Arial"/>
                <a:cs typeface="Arial"/>
              </a:rPr>
              <a:t>frame,</a:t>
            </a:r>
            <a:r>
              <a:rPr sz="3400" spc="-285" dirty="0">
                <a:latin typeface="Arial"/>
                <a:cs typeface="Arial"/>
              </a:rPr>
              <a:t> </a:t>
            </a:r>
            <a:r>
              <a:rPr sz="3400" spc="35" dirty="0">
                <a:latin typeface="Arial"/>
                <a:cs typeface="Arial"/>
              </a:rPr>
              <a:t>instead  </a:t>
            </a:r>
            <a:r>
              <a:rPr sz="3400" spc="5" dirty="0">
                <a:latin typeface="Arial"/>
                <a:cs typeface="Arial"/>
              </a:rPr>
              <a:t>of </a:t>
            </a:r>
            <a:r>
              <a:rPr sz="3400" spc="45" dirty="0">
                <a:latin typeface="Arial"/>
                <a:cs typeface="Arial"/>
              </a:rPr>
              <a:t>moved </a:t>
            </a:r>
            <a:r>
              <a:rPr sz="3400" spc="25" dirty="0">
                <a:latin typeface="Arial"/>
                <a:cs typeface="Arial"/>
              </a:rPr>
              <a:t>continuously </a:t>
            </a:r>
            <a:r>
              <a:rPr sz="3400" spc="5" dirty="0">
                <a:latin typeface="Arial"/>
                <a:cs typeface="Arial"/>
              </a:rPr>
              <a:t>with </a:t>
            </a:r>
            <a:r>
              <a:rPr sz="3400" spc="10" dirty="0">
                <a:latin typeface="Arial"/>
                <a:cs typeface="Arial"/>
              </a:rPr>
              <a:t>a </a:t>
            </a:r>
            <a:r>
              <a:rPr sz="3400" spc="5" dirty="0">
                <a:latin typeface="Arial"/>
                <a:cs typeface="Arial"/>
              </a:rPr>
              <a:t>set</a:t>
            </a:r>
            <a:r>
              <a:rPr sz="3400" spc="-7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velocity.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1905</Words>
  <Application>Microsoft Office PowerPoint</Application>
  <PresentationFormat>Custom</PresentationFormat>
  <Paragraphs>351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Meiryo UI</vt:lpstr>
      <vt:lpstr>Arial</vt:lpstr>
      <vt:lpstr>Calibri</vt:lpstr>
      <vt:lpstr>Courier New</vt:lpstr>
      <vt:lpstr>Times New Roman</vt:lpstr>
      <vt:lpstr>Office Theme</vt:lpstr>
      <vt:lpstr>PowerPoint Presentation</vt:lpstr>
      <vt:lpstr>Today:  Collisions and Audio</vt:lpstr>
      <vt:lpstr>Physics Collisions</vt:lpstr>
      <vt:lpstr>Physics Engine(s)</vt:lpstr>
      <vt:lpstr>3D Collision Components</vt:lpstr>
      <vt:lpstr>2D Collision Components</vt:lpstr>
      <vt:lpstr>Rigidbody  (3D)</vt:lpstr>
      <vt:lpstr>Forces vs Transform</vt:lpstr>
      <vt:lpstr>Forces vs Transform</vt:lpstr>
      <vt:lpstr>Forces vs Transform</vt:lpstr>
      <vt:lpstr>Forces vs Transform</vt:lpstr>
      <vt:lpstr>Forces vs Transform</vt:lpstr>
      <vt:lpstr>Kinematic Rigidbody</vt:lpstr>
      <vt:lpstr>Colliders</vt:lpstr>
      <vt:lpstr>Collider Setup Techniques</vt:lpstr>
      <vt:lpstr>Compound Colliders</vt:lpstr>
      <vt:lpstr>Compound Colliders</vt:lpstr>
      <vt:lpstr>Static Collider</vt:lpstr>
      <vt:lpstr>Rigidbody Collider  (Dynamic) Game object that contains both a Rigidbody and  Collider components.</vt:lpstr>
      <vt:lpstr>Kinematic Rigidbody Collider  (Dynamic)</vt:lpstr>
      <vt:lpstr>Triggers</vt:lpstr>
      <vt:lpstr>Rigidbody2D</vt:lpstr>
      <vt:lpstr>Rigidbody2D</vt:lpstr>
      <vt:lpstr>Rigidbody2D</vt:lpstr>
      <vt:lpstr>Rigidbody2D</vt:lpstr>
      <vt:lpstr>Rigidbody2D</vt:lpstr>
      <vt:lpstr>Rigidbody2D</vt:lpstr>
      <vt:lpstr>Rigidbody2D</vt:lpstr>
      <vt:lpstr>BoxCollider2D  CircleCollider2D</vt:lpstr>
      <vt:lpstr>PolygonCollider2D</vt:lpstr>
      <vt:lpstr>Scripting Colliders</vt:lpstr>
      <vt:lpstr>Scripting Colliders</vt:lpstr>
      <vt:lpstr>Scripting Colliders</vt:lpstr>
      <vt:lpstr>Scripting Colliders</vt:lpstr>
      <vt:lpstr>Scripting Colliders</vt:lpstr>
      <vt:lpstr>Scripting Colliders</vt:lpstr>
      <vt:lpstr>Scripting Colliders</vt:lpstr>
      <vt:lpstr>Scripting Colliders</vt:lpstr>
      <vt:lpstr>Scripting Colliders</vt:lpstr>
      <vt:lpstr>Scripting Colliders</vt:lpstr>
      <vt:lpstr>Scripting Colliders</vt:lpstr>
      <vt:lpstr>Collision Demo</vt:lpstr>
      <vt:lpstr>Audio</vt:lpstr>
      <vt:lpstr>Audio Listener</vt:lpstr>
      <vt:lpstr>Audio Source</vt:lpstr>
      <vt:lpstr>Creating an Audio Source</vt:lpstr>
      <vt:lpstr>Audio Demo</vt:lpstr>
      <vt:lpstr>Debugging</vt:lpstr>
      <vt:lpstr>Debugging in Unity</vt:lpstr>
      <vt:lpstr>Console</vt:lpstr>
      <vt:lpstr>Game View Stats</vt:lpstr>
      <vt:lpstr>Unity Script Debugging</vt:lpstr>
      <vt:lpstr>MonoDevelop Debugging</vt:lpstr>
      <vt:lpstr>MonoDevelop Debugging</vt:lpstr>
      <vt:lpstr>Debugging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Przemyslaw Pawluk</cp:lastModifiedBy>
  <cp:revision>2</cp:revision>
  <dcterms:created xsi:type="dcterms:W3CDTF">2016-09-20T13:52:54Z</dcterms:created>
  <dcterms:modified xsi:type="dcterms:W3CDTF">2017-09-19T18:15:18Z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2016-09-20T00:00:00Z</vt:filetime>
  </property>
</Properties>
</file>