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0" r:id="rId3"/>
    <p:sldId id="259" r:id="rId4"/>
    <p:sldId id="262" r:id="rId5"/>
    <p:sldId id="263"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08" autoAdjust="0"/>
  </p:normalViewPr>
  <p:slideViewPr>
    <p:cSldViewPr>
      <p:cViewPr varScale="1">
        <p:scale>
          <a:sx n="92" d="100"/>
          <a:sy n="92" d="100"/>
        </p:scale>
        <p:origin x="-1602" y="-108"/>
      </p:cViewPr>
      <p:guideLst>
        <p:guide orient="horz" pos="2160"/>
        <p:guide pos="2880"/>
      </p:guideLst>
    </p:cSldViewPr>
  </p:slideViewPr>
  <p:notesTextViewPr>
    <p:cViewPr>
      <p:scale>
        <a:sx n="100" d="100"/>
        <a:sy n="100" d="100"/>
      </p:scale>
      <p:origin x="0" y="60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infau.wbcau.westpac.com.au\Users\2104Link2\M039995\Desktop\project_workspace\stage%202\model_summary%20v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Sheet1!$N$36</c:f>
              <c:strCache>
                <c:ptCount val="1"/>
                <c:pt idx="0">
                  <c:v>RMSE</c:v>
                </c:pt>
              </c:strCache>
            </c:strRef>
          </c:tx>
          <c:invertIfNegative val="0"/>
          <c:dLbls>
            <c:txPr>
              <a:bodyPr/>
              <a:lstStyle/>
              <a:p>
                <a:pPr>
                  <a:defRPr sz="1400"/>
                </a:pPr>
                <a:endParaRPr lang="en-US"/>
              </a:p>
            </c:txPr>
            <c:showLegendKey val="0"/>
            <c:showVal val="1"/>
            <c:showCatName val="0"/>
            <c:showSerName val="0"/>
            <c:showPercent val="0"/>
            <c:showBubbleSize val="0"/>
            <c:showLeaderLines val="0"/>
          </c:dLbls>
          <c:cat>
            <c:strRef>
              <c:f>Sheet1!$O$35:$S$35</c:f>
              <c:strCache>
                <c:ptCount val="5"/>
                <c:pt idx="0">
                  <c:v>Linear Regression Baseline</c:v>
                </c:pt>
                <c:pt idx="1">
                  <c:v>Stepwise Linear Regression</c:v>
                </c:pt>
                <c:pt idx="2">
                  <c:v>Random Forest</c:v>
                </c:pt>
                <c:pt idx="3">
                  <c:v>Support Vector Machine</c:v>
                </c:pt>
                <c:pt idx="4">
                  <c:v>Generalised Boosted Modelling</c:v>
                </c:pt>
              </c:strCache>
            </c:strRef>
          </c:cat>
          <c:val>
            <c:numRef>
              <c:f>Sheet1!$O$36:$S$36</c:f>
              <c:numCache>
                <c:formatCode>_-"$"* #,##0.0_-;\-"$"* #,##0.0_-;_-"$"* "-"??_-;_-@_-</c:formatCode>
                <c:ptCount val="5"/>
                <c:pt idx="0">
                  <c:v>71.759799999999998</c:v>
                </c:pt>
                <c:pt idx="1">
                  <c:v>71.757999999999996</c:v>
                </c:pt>
                <c:pt idx="2">
                  <c:v>38.427</c:v>
                </c:pt>
                <c:pt idx="3">
                  <c:v>38.979699999999994</c:v>
                </c:pt>
                <c:pt idx="4">
                  <c:v>42.801900000000003</c:v>
                </c:pt>
              </c:numCache>
            </c:numRef>
          </c:val>
        </c:ser>
        <c:ser>
          <c:idx val="1"/>
          <c:order val="1"/>
          <c:tx>
            <c:strRef>
              <c:f>Sheet1!$N$37</c:f>
              <c:strCache>
                <c:ptCount val="1"/>
                <c:pt idx="0">
                  <c:v>MAE</c:v>
                </c:pt>
              </c:strCache>
            </c:strRef>
          </c:tx>
          <c:invertIfNegative val="0"/>
          <c:dLbls>
            <c:txPr>
              <a:bodyPr/>
              <a:lstStyle/>
              <a:p>
                <a:pPr>
                  <a:defRPr sz="1400"/>
                </a:pPr>
                <a:endParaRPr lang="en-US"/>
              </a:p>
            </c:txPr>
            <c:showLegendKey val="0"/>
            <c:showVal val="1"/>
            <c:showCatName val="0"/>
            <c:showSerName val="0"/>
            <c:showPercent val="0"/>
            <c:showBubbleSize val="0"/>
            <c:showLeaderLines val="0"/>
          </c:dLbls>
          <c:cat>
            <c:strRef>
              <c:f>Sheet1!$O$35:$S$35</c:f>
              <c:strCache>
                <c:ptCount val="5"/>
                <c:pt idx="0">
                  <c:v>Linear Regression Baseline</c:v>
                </c:pt>
                <c:pt idx="1">
                  <c:v>Stepwise Linear Regression</c:v>
                </c:pt>
                <c:pt idx="2">
                  <c:v>Random Forest</c:v>
                </c:pt>
                <c:pt idx="3">
                  <c:v>Support Vector Machine</c:v>
                </c:pt>
                <c:pt idx="4">
                  <c:v>Generalised Boosted Modelling</c:v>
                </c:pt>
              </c:strCache>
            </c:strRef>
          </c:cat>
          <c:val>
            <c:numRef>
              <c:f>Sheet1!$O$37:$S$37</c:f>
              <c:numCache>
                <c:formatCode>_-"$"* #,##0.0_-;\-"$"* #,##0.0_-;_-"$"* "-"??_-;_-@_-</c:formatCode>
                <c:ptCount val="5"/>
                <c:pt idx="0">
                  <c:v>55.255300000000005</c:v>
                </c:pt>
                <c:pt idx="1">
                  <c:v>55.2545</c:v>
                </c:pt>
                <c:pt idx="2">
                  <c:v>24.718700000000002</c:v>
                </c:pt>
                <c:pt idx="3">
                  <c:v>24.864599999999999</c:v>
                </c:pt>
                <c:pt idx="4">
                  <c:v>28.745999999999999</c:v>
                </c:pt>
              </c:numCache>
            </c:numRef>
          </c:val>
        </c:ser>
        <c:dLbls>
          <c:showLegendKey val="0"/>
          <c:showVal val="0"/>
          <c:showCatName val="0"/>
          <c:showSerName val="0"/>
          <c:showPercent val="0"/>
          <c:showBubbleSize val="0"/>
        </c:dLbls>
        <c:gapWidth val="150"/>
        <c:axId val="37752832"/>
        <c:axId val="37754368"/>
      </c:barChart>
      <c:catAx>
        <c:axId val="37752832"/>
        <c:scaling>
          <c:orientation val="minMax"/>
        </c:scaling>
        <c:delete val="0"/>
        <c:axPos val="b"/>
        <c:majorTickMark val="out"/>
        <c:minorTickMark val="none"/>
        <c:tickLblPos val="nextTo"/>
        <c:txPr>
          <a:bodyPr/>
          <a:lstStyle/>
          <a:p>
            <a:pPr>
              <a:defRPr sz="1400"/>
            </a:pPr>
            <a:endParaRPr lang="en-US"/>
          </a:p>
        </c:txPr>
        <c:crossAx val="37754368"/>
        <c:crosses val="autoZero"/>
        <c:auto val="1"/>
        <c:lblAlgn val="ctr"/>
        <c:lblOffset val="100"/>
        <c:noMultiLvlLbl val="0"/>
      </c:catAx>
      <c:valAx>
        <c:axId val="37754368"/>
        <c:scaling>
          <c:orientation val="minMax"/>
        </c:scaling>
        <c:delete val="1"/>
        <c:axPos val="l"/>
        <c:numFmt formatCode="_-&quot;$&quot;* #,##0.0_-;\-&quot;$&quot;* #,##0.0_-;_-&quot;$&quot;* &quot;-&quot;??_-;_-@_-" sourceLinked="1"/>
        <c:majorTickMark val="out"/>
        <c:minorTickMark val="none"/>
        <c:tickLblPos val="nextTo"/>
        <c:crossAx val="37752832"/>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85659-15E4-4674-BB61-04213A87C158}" type="datetimeFigureOut">
              <a:rPr lang="en-AU" smtClean="0"/>
              <a:t>24/05/2016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112B7-65B6-4866-BA3C-D52D37F1A290}" type="slidenum">
              <a:rPr lang="en-AU" smtClean="0"/>
              <a:t>‹#›</a:t>
            </a:fld>
            <a:endParaRPr lang="en-AU"/>
          </a:p>
        </p:txBody>
      </p:sp>
    </p:spTree>
    <p:extLst>
      <p:ext uri="{BB962C8B-B14F-4D97-AF65-F5344CB8AC3E}">
        <p14:creationId xmlns:p14="http://schemas.microsoft.com/office/powerpoint/2010/main" val="302442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Boosting_(meta-algorithm)" TargetMode="External"/><Relationship Id="rId3" Type="http://schemas.openxmlformats.org/officeDocument/2006/relationships/hyperlink" Target="https://en.wikipedia.org/wiki/Machine_learning" TargetMode="External"/><Relationship Id="rId7" Type="http://schemas.openxmlformats.org/officeDocument/2006/relationships/hyperlink" Target="https://en.wikipedia.org/wiki/Decision_tree_learn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Ensemble_learning" TargetMode="External"/><Relationship Id="rId5" Type="http://schemas.openxmlformats.org/officeDocument/2006/relationships/hyperlink" Target="https://en.wikipedia.org/wiki/Classification_(machine_learning)" TargetMode="External"/><Relationship Id="rId10" Type="http://schemas.openxmlformats.org/officeDocument/2006/relationships/hyperlink" Target="https://en.wikipedia.org/wiki/Loss_function" TargetMode="External"/><Relationship Id="rId4" Type="http://schemas.openxmlformats.org/officeDocument/2006/relationships/hyperlink" Target="https://en.wikipedia.org/wiki/Regression_(machine_learning)" TargetMode="External"/><Relationship Id="rId9" Type="http://schemas.openxmlformats.org/officeDocument/2006/relationships/hyperlink" Target="https://en.wikipedia.org/wiki/Differentiable_func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high positive skewness of 1.81 and a kurtosis of 5.5.</a:t>
            </a:r>
            <a:endParaRPr lang="en-AU" dirty="0"/>
          </a:p>
        </p:txBody>
      </p:sp>
      <p:sp>
        <p:nvSpPr>
          <p:cNvPr id="4" name="Slide Number Placeholder 3"/>
          <p:cNvSpPr>
            <a:spLocks noGrp="1"/>
          </p:cNvSpPr>
          <p:nvPr>
            <p:ph type="sldNum" sz="quarter" idx="10"/>
          </p:nvPr>
        </p:nvSpPr>
        <p:spPr/>
        <p:txBody>
          <a:bodyPr/>
          <a:lstStyle/>
          <a:p>
            <a:fld id="{AF3112B7-65B6-4866-BA3C-D52D37F1A290}" type="slidenum">
              <a:rPr lang="en-AU" smtClean="0"/>
              <a:t>2</a:t>
            </a:fld>
            <a:endParaRPr lang="en-AU"/>
          </a:p>
        </p:txBody>
      </p:sp>
    </p:spTree>
    <p:extLst>
      <p:ext uri="{BB962C8B-B14F-4D97-AF65-F5344CB8AC3E}">
        <p14:creationId xmlns:p14="http://schemas.microsoft.com/office/powerpoint/2010/main" val="348910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smtClean="0">
                <a:solidFill>
                  <a:schemeClr val="tx1"/>
                </a:solidFill>
                <a:effectLst/>
                <a:latin typeface="+mn-lt"/>
                <a:ea typeface="+mn-ea"/>
                <a:cs typeface="+mn-cs"/>
              </a:rPr>
              <a:t>Boosting</a:t>
            </a:r>
            <a:r>
              <a:rPr lang="en-AU" sz="1200" b="0" i="0" kern="1200" dirty="0" smtClean="0">
                <a:solidFill>
                  <a:schemeClr val="tx1"/>
                </a:solidFill>
                <a:effectLst/>
                <a:latin typeface="+mn-lt"/>
                <a:ea typeface="+mn-ea"/>
                <a:cs typeface="+mn-cs"/>
              </a:rPr>
              <a:t> is a type of </a:t>
            </a:r>
            <a:r>
              <a:rPr lang="en-AU" sz="1200" b="1" i="0" kern="1200" dirty="0" smtClean="0">
                <a:solidFill>
                  <a:schemeClr val="tx1"/>
                </a:solidFill>
                <a:effectLst/>
                <a:latin typeface="+mn-lt"/>
                <a:ea typeface="+mn-ea"/>
                <a:cs typeface="+mn-cs"/>
              </a:rPr>
              <a:t>ensemble method</a:t>
            </a:r>
            <a:r>
              <a:rPr lang="en-AU" sz="1200" b="0" i="0" kern="1200" dirty="0" smtClean="0">
                <a:solidFill>
                  <a:schemeClr val="tx1"/>
                </a:solidFill>
                <a:effectLst/>
                <a:latin typeface="+mn-lt"/>
                <a:ea typeface="+mn-ea"/>
                <a:cs typeface="+mn-cs"/>
              </a:rPr>
              <a:t>. </a:t>
            </a:r>
            <a:r>
              <a:rPr lang="en-AU" sz="1200" b="1" i="0" kern="1200" dirty="0" smtClean="0">
                <a:solidFill>
                  <a:schemeClr val="tx1"/>
                </a:solidFill>
                <a:effectLst/>
                <a:latin typeface="+mn-lt"/>
                <a:ea typeface="+mn-ea"/>
                <a:cs typeface="+mn-cs"/>
              </a:rPr>
              <a:t>Ensemble methods</a:t>
            </a:r>
            <a:r>
              <a:rPr lang="en-AU" sz="1200" b="0" i="0" kern="1200" dirty="0" smtClean="0">
                <a:solidFill>
                  <a:schemeClr val="tx1"/>
                </a:solidFill>
                <a:effectLst/>
                <a:latin typeface="+mn-lt"/>
                <a:ea typeface="+mn-ea"/>
                <a:cs typeface="+mn-cs"/>
              </a:rPr>
              <a:t> refer to a collection of methods by which final predictions are made by aggregating predictions from a number of individual models. Boosting, bagging, and stacking are some widely-implemented ensemble methods. </a:t>
            </a:r>
            <a:r>
              <a:rPr lang="en-AU" sz="1200" b="1" i="0" kern="1200" dirty="0" smtClean="0">
                <a:solidFill>
                  <a:schemeClr val="tx1"/>
                </a:solidFill>
                <a:effectLst/>
                <a:latin typeface="+mn-lt"/>
                <a:ea typeface="+mn-ea"/>
                <a:cs typeface="+mn-cs"/>
              </a:rPr>
              <a:t>Stacking</a:t>
            </a:r>
            <a:r>
              <a:rPr lang="en-AU" sz="1200" b="0" i="0" kern="1200" dirty="0" smtClean="0">
                <a:solidFill>
                  <a:schemeClr val="tx1"/>
                </a:solidFill>
                <a:effectLst/>
                <a:latin typeface="+mn-lt"/>
                <a:ea typeface="+mn-ea"/>
                <a:cs typeface="+mn-cs"/>
              </a:rPr>
              <a:t> involves fitting a number of different models individually (of any structure of your own choosing) and then combining them in a single linear model. This is done by fitting the individual models' predictions against the dependent variable. LOOCV SSE is normally used to determine regression coefficients and each model is treated as a basis function (to my mind, this is very, very similar to GAM). Similarly, </a:t>
            </a:r>
            <a:r>
              <a:rPr lang="en-AU" sz="1200" b="1" i="0" kern="1200" dirty="0" smtClean="0">
                <a:solidFill>
                  <a:schemeClr val="tx1"/>
                </a:solidFill>
                <a:effectLst/>
                <a:latin typeface="+mn-lt"/>
                <a:ea typeface="+mn-ea"/>
                <a:cs typeface="+mn-cs"/>
              </a:rPr>
              <a:t>bagging</a:t>
            </a:r>
            <a:r>
              <a:rPr lang="en-AU" sz="1200" b="0" i="0" kern="1200" dirty="0" smtClean="0">
                <a:solidFill>
                  <a:schemeClr val="tx1"/>
                </a:solidFill>
                <a:effectLst/>
                <a:latin typeface="+mn-lt"/>
                <a:ea typeface="+mn-ea"/>
                <a:cs typeface="+mn-cs"/>
              </a:rPr>
              <a:t> involves fitting a number of similarly-structured models to bootstrapped samples. At the risk of once again stating the obvious, stacking and bagging are parallel ensemble methods.</a:t>
            </a:r>
          </a:p>
          <a:p>
            <a:r>
              <a:rPr lang="en-AU" sz="1200" b="1" i="0" kern="1200" dirty="0" smtClean="0">
                <a:solidFill>
                  <a:schemeClr val="tx1"/>
                </a:solidFill>
                <a:effectLst/>
                <a:latin typeface="+mn-lt"/>
                <a:ea typeface="+mn-ea"/>
                <a:cs typeface="+mn-cs"/>
              </a:rPr>
              <a:t>Boosting</a:t>
            </a:r>
            <a:r>
              <a:rPr lang="en-AU" sz="1200" b="0" i="0" kern="1200" dirty="0" smtClean="0">
                <a:solidFill>
                  <a:schemeClr val="tx1"/>
                </a:solidFill>
                <a:effectLst/>
                <a:latin typeface="+mn-lt"/>
                <a:ea typeface="+mn-ea"/>
                <a:cs typeface="+mn-cs"/>
              </a:rPr>
              <a:t> , however, is a sequential method. Friedman and Ridgeway both describe the algorithmic process in their papers so I won't insert it here just this second, but the plain English (and somewhat simplified) version is that you fit one model after the other, with each subsequent model seeking to minimize residuals weighted by the previous model's errors (the shrinkage parameter is the weight allocated to each prediction's residual error from the previous iteration and the smaller you can afford to have it, the better). In an abstract sense, you can think of boosting as a very human-like learning process where we apply past experiences to new iterations of tasks we have to perform.</a:t>
            </a:r>
          </a:p>
          <a:p>
            <a:r>
              <a:rPr lang="en-AU" sz="1200" b="0" i="0" kern="1200" dirty="0" smtClean="0">
                <a:solidFill>
                  <a:schemeClr val="tx1"/>
                </a:solidFill>
                <a:effectLst/>
                <a:latin typeface="+mn-lt"/>
                <a:ea typeface="+mn-ea"/>
                <a:cs typeface="+mn-cs"/>
              </a:rPr>
              <a:t>Now, the </a:t>
            </a:r>
            <a:r>
              <a:rPr lang="en-AU" sz="1200" b="1" i="0" kern="1200" dirty="0" smtClean="0">
                <a:solidFill>
                  <a:schemeClr val="tx1"/>
                </a:solidFill>
                <a:effectLst/>
                <a:latin typeface="+mn-lt"/>
                <a:ea typeface="+mn-ea"/>
                <a:cs typeface="+mn-cs"/>
              </a:rPr>
              <a:t>gradient</a:t>
            </a:r>
            <a:r>
              <a:rPr lang="en-AU" sz="1200" b="0" i="0" kern="1200" dirty="0" smtClean="0">
                <a:solidFill>
                  <a:schemeClr val="tx1"/>
                </a:solidFill>
                <a:effectLst/>
                <a:latin typeface="+mn-lt"/>
                <a:ea typeface="+mn-ea"/>
                <a:cs typeface="+mn-cs"/>
              </a:rPr>
              <a:t> part of the whole thing comes from the method used to determine the optimal number of models (referred to as iterations in the </a:t>
            </a:r>
            <a:r>
              <a:rPr lang="en-AU" sz="1200" b="0" i="0" kern="1200" dirty="0" err="1" smtClean="0">
                <a:solidFill>
                  <a:schemeClr val="tx1"/>
                </a:solidFill>
                <a:effectLst/>
                <a:latin typeface="+mn-lt"/>
                <a:ea typeface="+mn-ea"/>
                <a:cs typeface="+mn-cs"/>
              </a:rPr>
              <a:t>gbm</a:t>
            </a:r>
            <a:r>
              <a:rPr lang="en-AU" sz="1200" b="0" i="0" kern="1200" dirty="0" smtClean="0">
                <a:solidFill>
                  <a:schemeClr val="tx1"/>
                </a:solidFill>
                <a:effectLst/>
                <a:latin typeface="+mn-lt"/>
                <a:ea typeface="+mn-ea"/>
                <a:cs typeface="+mn-cs"/>
              </a:rPr>
              <a:t> documentation) to be used for prediction in order to avoid </a:t>
            </a:r>
            <a:r>
              <a:rPr lang="en-AU" sz="1200" b="0" i="0" kern="1200" dirty="0" err="1" smtClean="0">
                <a:solidFill>
                  <a:schemeClr val="tx1"/>
                </a:solidFill>
                <a:effectLst/>
                <a:latin typeface="+mn-lt"/>
                <a:ea typeface="+mn-ea"/>
                <a:cs typeface="+mn-cs"/>
              </a:rPr>
              <a:t>overfitting</a:t>
            </a:r>
            <a:r>
              <a:rPr lang="en-AU" sz="1200" b="0" i="0" kern="1200" dirty="0" smtClean="0">
                <a:solidFill>
                  <a:schemeClr val="tx1"/>
                </a:solidFill>
                <a:effectLst/>
                <a:latin typeface="+mn-lt"/>
                <a:ea typeface="+mn-ea"/>
                <a:cs typeface="+mn-cs"/>
              </a:rPr>
              <a:t>.</a:t>
            </a:r>
          </a:p>
          <a:p>
            <a:endParaRPr lang="en-AU" dirty="0" smtClean="0"/>
          </a:p>
          <a:p>
            <a:endParaRPr lang="en-AU" dirty="0" smtClean="0"/>
          </a:p>
          <a:p>
            <a:r>
              <a:rPr lang="en-AU" sz="1200" b="0" i="0" kern="1200" dirty="0" smtClean="0">
                <a:solidFill>
                  <a:schemeClr val="tx1"/>
                </a:solidFill>
                <a:effectLst/>
                <a:latin typeface="+mn-lt"/>
                <a:ea typeface="+mn-ea"/>
                <a:cs typeface="+mn-cs"/>
              </a:rPr>
              <a:t>In statistics, </a:t>
            </a:r>
            <a:r>
              <a:rPr lang="en-AU" sz="1200" b="1" i="0" kern="1200" dirty="0" smtClean="0">
                <a:solidFill>
                  <a:schemeClr val="tx1"/>
                </a:solidFill>
                <a:effectLst/>
                <a:latin typeface="+mn-lt"/>
                <a:ea typeface="+mn-ea"/>
                <a:cs typeface="+mn-cs"/>
              </a:rPr>
              <a:t>linear regression</a:t>
            </a:r>
            <a:r>
              <a:rPr lang="en-AU" sz="1200" b="0" i="0" kern="1200" dirty="0" smtClean="0">
                <a:solidFill>
                  <a:schemeClr val="tx1"/>
                </a:solidFill>
                <a:effectLst/>
                <a:latin typeface="+mn-lt"/>
                <a:ea typeface="+mn-ea"/>
                <a:cs typeface="+mn-cs"/>
              </a:rPr>
              <a:t> is an approach for </a:t>
            </a:r>
            <a:r>
              <a:rPr lang="en-AU" sz="1200" b="0" i="0" kern="1200" dirty="0" err="1" smtClean="0">
                <a:solidFill>
                  <a:schemeClr val="tx1"/>
                </a:solidFill>
                <a:effectLst/>
                <a:latin typeface="+mn-lt"/>
                <a:ea typeface="+mn-ea"/>
                <a:cs typeface="+mn-cs"/>
              </a:rPr>
              <a:t>modeling</a:t>
            </a:r>
            <a:r>
              <a:rPr lang="en-AU" sz="1200" b="0" i="0" kern="1200" dirty="0" smtClean="0">
                <a:solidFill>
                  <a:schemeClr val="tx1"/>
                </a:solidFill>
                <a:effectLst/>
                <a:latin typeface="+mn-lt"/>
                <a:ea typeface="+mn-ea"/>
                <a:cs typeface="+mn-cs"/>
              </a:rPr>
              <a:t> the relationship between a scalar dependent variable y and one or more explanatory variables (or independent variables) denoted X. The case of one explanatory variable is called simple </a:t>
            </a:r>
            <a:r>
              <a:rPr lang="en-AU" sz="1200" b="1" i="0" kern="1200" dirty="0" smtClean="0">
                <a:solidFill>
                  <a:schemeClr val="tx1"/>
                </a:solidFill>
                <a:effectLst/>
                <a:latin typeface="+mn-lt"/>
                <a:ea typeface="+mn-ea"/>
                <a:cs typeface="+mn-cs"/>
              </a:rPr>
              <a:t>linear regression</a:t>
            </a:r>
            <a:r>
              <a:rPr lang="en-AU" sz="1200" b="0" i="0" kern="1200" dirty="0" smtClean="0">
                <a:solidFill>
                  <a:schemeClr val="tx1"/>
                </a:solidFill>
                <a:effectLst/>
                <a:latin typeface="+mn-lt"/>
                <a:ea typeface="+mn-ea"/>
                <a:cs typeface="+mn-cs"/>
              </a:rPr>
              <a:t>.</a:t>
            </a:r>
          </a:p>
          <a:p>
            <a:endParaRPr lang="en-AU" sz="1200" b="0" i="0" kern="1200" dirty="0" smtClean="0">
              <a:solidFill>
                <a:schemeClr val="tx1"/>
              </a:solidFill>
              <a:effectLst/>
              <a:latin typeface="+mn-lt"/>
              <a:ea typeface="+mn-ea"/>
              <a:cs typeface="+mn-cs"/>
            </a:endParaRPr>
          </a:p>
          <a:p>
            <a:r>
              <a:rPr lang="en-AU" sz="1200" b="1" i="0" kern="1200" dirty="0" smtClean="0">
                <a:solidFill>
                  <a:schemeClr val="tx1"/>
                </a:solidFill>
                <a:effectLst/>
                <a:latin typeface="+mn-lt"/>
                <a:ea typeface="+mn-ea"/>
                <a:cs typeface="+mn-cs"/>
              </a:rPr>
              <a:t>Random forests</a:t>
            </a:r>
            <a:r>
              <a:rPr lang="en-AU" sz="1200" b="0" i="0" kern="1200" dirty="0" smtClean="0">
                <a:solidFill>
                  <a:schemeClr val="tx1"/>
                </a:solidFill>
                <a:effectLst/>
                <a:latin typeface="+mn-lt"/>
                <a:ea typeface="+mn-ea"/>
                <a:cs typeface="+mn-cs"/>
              </a:rPr>
              <a:t> is a notion of the general technique of </a:t>
            </a:r>
            <a:r>
              <a:rPr lang="en-AU" sz="1200" b="1" i="0" kern="1200" dirty="0" smtClean="0">
                <a:solidFill>
                  <a:schemeClr val="tx1"/>
                </a:solidFill>
                <a:effectLst/>
                <a:latin typeface="+mn-lt"/>
                <a:ea typeface="+mn-ea"/>
                <a:cs typeface="+mn-cs"/>
              </a:rPr>
              <a:t>random</a:t>
            </a:r>
            <a:r>
              <a:rPr lang="en-AU" sz="1200" b="0" i="0" kern="1200" dirty="0" smtClean="0">
                <a:solidFill>
                  <a:schemeClr val="tx1"/>
                </a:solidFill>
                <a:effectLst/>
                <a:latin typeface="+mn-lt"/>
                <a:ea typeface="+mn-ea"/>
                <a:cs typeface="+mn-cs"/>
              </a:rPr>
              <a:t> decision </a:t>
            </a:r>
            <a:r>
              <a:rPr lang="en-AU" sz="1200" b="1" i="0" kern="1200" dirty="0" err="1" smtClean="0">
                <a:solidFill>
                  <a:schemeClr val="tx1"/>
                </a:solidFill>
                <a:effectLst/>
                <a:latin typeface="+mn-lt"/>
                <a:ea typeface="+mn-ea"/>
                <a:cs typeface="+mn-cs"/>
              </a:rPr>
              <a:t>forests</a:t>
            </a:r>
            <a:r>
              <a:rPr lang="en-AU" sz="1200" b="0" i="0" kern="1200" dirty="0" err="1" smtClean="0">
                <a:solidFill>
                  <a:schemeClr val="tx1"/>
                </a:solidFill>
                <a:effectLst/>
                <a:latin typeface="+mn-lt"/>
                <a:ea typeface="+mn-ea"/>
                <a:cs typeface="+mn-cs"/>
              </a:rPr>
              <a:t>that</a:t>
            </a:r>
            <a:r>
              <a:rPr lang="en-AU" sz="1200" b="0" i="0" kern="1200" dirty="0" smtClean="0">
                <a:solidFill>
                  <a:schemeClr val="tx1"/>
                </a:solidFill>
                <a:effectLst/>
                <a:latin typeface="+mn-lt"/>
                <a:ea typeface="+mn-ea"/>
                <a:cs typeface="+mn-cs"/>
              </a:rPr>
              <a:t> are an ensemble learning method for classification, regression and other tasks, that operate by constructing a multitude of decision trees at training time and outputting the class that is the mode of the classes (classification) or ...</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In </a:t>
            </a:r>
            <a:r>
              <a:rPr lang="en-AU" sz="1200" b="1" i="0" kern="1200" dirty="0" smtClean="0">
                <a:solidFill>
                  <a:schemeClr val="tx1"/>
                </a:solidFill>
                <a:effectLst/>
                <a:latin typeface="+mn-lt"/>
                <a:ea typeface="+mn-ea"/>
                <a:cs typeface="+mn-cs"/>
              </a:rPr>
              <a:t>machine</a:t>
            </a:r>
            <a:r>
              <a:rPr lang="en-AU" sz="1200" b="0" i="0" kern="1200" dirty="0" smtClean="0">
                <a:solidFill>
                  <a:schemeClr val="tx1"/>
                </a:solidFill>
                <a:effectLst/>
                <a:latin typeface="+mn-lt"/>
                <a:ea typeface="+mn-ea"/>
                <a:cs typeface="+mn-cs"/>
              </a:rPr>
              <a:t> learning, </a:t>
            </a:r>
            <a:r>
              <a:rPr lang="en-AU" sz="1200" b="1" i="0" kern="1200" dirty="0" smtClean="0">
                <a:solidFill>
                  <a:schemeClr val="tx1"/>
                </a:solidFill>
                <a:effectLst/>
                <a:latin typeface="+mn-lt"/>
                <a:ea typeface="+mn-ea"/>
                <a:cs typeface="+mn-cs"/>
              </a:rPr>
              <a:t>support vector machines</a:t>
            </a:r>
            <a:r>
              <a:rPr lang="en-AU" sz="1200" b="0" i="0" kern="1200" dirty="0" smtClean="0">
                <a:solidFill>
                  <a:schemeClr val="tx1"/>
                </a:solidFill>
                <a:effectLst/>
                <a:latin typeface="+mn-lt"/>
                <a:ea typeface="+mn-ea"/>
                <a:cs typeface="+mn-cs"/>
              </a:rPr>
              <a:t> (SVMs, </a:t>
            </a:r>
            <a:r>
              <a:rPr lang="en-AU" sz="1200" b="0" i="0" kern="1200" dirty="0" err="1" smtClean="0">
                <a:solidFill>
                  <a:schemeClr val="tx1"/>
                </a:solidFill>
                <a:effectLst/>
                <a:latin typeface="+mn-lt"/>
                <a:ea typeface="+mn-ea"/>
                <a:cs typeface="+mn-cs"/>
              </a:rPr>
              <a:t>also</a:t>
            </a:r>
            <a:r>
              <a:rPr lang="en-AU" sz="1200" b="1" i="0" kern="1200" dirty="0" err="1" smtClean="0">
                <a:solidFill>
                  <a:schemeClr val="tx1"/>
                </a:solidFill>
                <a:effectLst/>
                <a:latin typeface="+mn-lt"/>
                <a:ea typeface="+mn-ea"/>
                <a:cs typeface="+mn-cs"/>
              </a:rPr>
              <a:t>support</a:t>
            </a:r>
            <a:r>
              <a:rPr lang="en-AU" sz="1200" b="1" i="0" kern="1200" dirty="0" smtClean="0">
                <a:solidFill>
                  <a:schemeClr val="tx1"/>
                </a:solidFill>
                <a:effectLst/>
                <a:latin typeface="+mn-lt"/>
                <a:ea typeface="+mn-ea"/>
                <a:cs typeface="+mn-cs"/>
              </a:rPr>
              <a:t> vector</a:t>
            </a:r>
            <a:r>
              <a:rPr lang="en-AU" sz="1200" b="0" i="0" kern="1200" dirty="0" smtClean="0">
                <a:solidFill>
                  <a:schemeClr val="tx1"/>
                </a:solidFill>
                <a:effectLst/>
                <a:latin typeface="+mn-lt"/>
                <a:ea typeface="+mn-ea"/>
                <a:cs typeface="+mn-cs"/>
              </a:rPr>
              <a:t> networks) are supervised learning models with associated learning algorithms that </a:t>
            </a:r>
            <a:r>
              <a:rPr lang="en-AU" sz="1200" b="0" i="0" kern="1200" dirty="0" err="1" smtClean="0">
                <a:solidFill>
                  <a:schemeClr val="tx1"/>
                </a:solidFill>
                <a:effectLst/>
                <a:latin typeface="+mn-lt"/>
                <a:ea typeface="+mn-ea"/>
                <a:cs typeface="+mn-cs"/>
              </a:rPr>
              <a:t>analyze</a:t>
            </a:r>
            <a:r>
              <a:rPr lang="en-AU" sz="1200" b="0" i="0" kern="1200" dirty="0" smtClean="0">
                <a:solidFill>
                  <a:schemeClr val="tx1"/>
                </a:solidFill>
                <a:effectLst/>
                <a:latin typeface="+mn-lt"/>
                <a:ea typeface="+mn-ea"/>
                <a:cs typeface="+mn-cs"/>
              </a:rPr>
              <a:t> data used for classification and regression analysis.</a:t>
            </a:r>
          </a:p>
          <a:p>
            <a:endParaRPr lang="en-AU" sz="1200" b="0" i="0" kern="1200" dirty="0" smtClean="0">
              <a:solidFill>
                <a:schemeClr val="tx1"/>
              </a:solidFill>
              <a:effectLst/>
              <a:latin typeface="+mn-lt"/>
              <a:ea typeface="+mn-ea"/>
              <a:cs typeface="+mn-cs"/>
            </a:endParaRPr>
          </a:p>
          <a:p>
            <a:r>
              <a:rPr lang="en-AU" sz="1200" b="1" i="0" kern="1200" dirty="0" smtClean="0">
                <a:solidFill>
                  <a:schemeClr val="tx1"/>
                </a:solidFill>
                <a:effectLst/>
                <a:latin typeface="+mn-lt"/>
                <a:ea typeface="+mn-ea"/>
                <a:cs typeface="+mn-cs"/>
              </a:rPr>
              <a:t>Gradient boosting</a:t>
            </a:r>
            <a:r>
              <a:rPr lang="en-AU" sz="1200" b="0" i="0" kern="1200" dirty="0" smtClean="0">
                <a:solidFill>
                  <a:schemeClr val="tx1"/>
                </a:solidFill>
                <a:effectLst/>
                <a:latin typeface="+mn-lt"/>
                <a:ea typeface="+mn-ea"/>
                <a:cs typeface="+mn-cs"/>
              </a:rPr>
              <a:t> is a </a:t>
            </a:r>
            <a:r>
              <a:rPr lang="en-AU" sz="1200" b="0" i="0" u="none" strike="noStrike" kern="1200" dirty="0" smtClean="0">
                <a:solidFill>
                  <a:schemeClr val="tx1"/>
                </a:solidFill>
                <a:effectLst/>
                <a:latin typeface="+mn-lt"/>
                <a:ea typeface="+mn-ea"/>
                <a:cs typeface="+mn-cs"/>
                <a:hlinkClick r:id="rId3" tooltip="Machine learning"/>
              </a:rPr>
              <a:t>machine learning</a:t>
            </a:r>
            <a:r>
              <a:rPr lang="en-AU" sz="1200" b="0" i="0" kern="1200" dirty="0" smtClean="0">
                <a:solidFill>
                  <a:schemeClr val="tx1"/>
                </a:solidFill>
                <a:effectLst/>
                <a:latin typeface="+mn-lt"/>
                <a:ea typeface="+mn-ea"/>
                <a:cs typeface="+mn-cs"/>
              </a:rPr>
              <a:t> technique for </a:t>
            </a:r>
            <a:r>
              <a:rPr lang="en-AU" sz="1200" b="0" i="0" u="none" strike="noStrike" kern="1200" dirty="0" smtClean="0">
                <a:solidFill>
                  <a:schemeClr val="tx1"/>
                </a:solidFill>
                <a:effectLst/>
                <a:latin typeface="+mn-lt"/>
                <a:ea typeface="+mn-ea"/>
                <a:cs typeface="+mn-cs"/>
                <a:hlinkClick r:id="rId4" tooltip="Regression (machine learning)"/>
              </a:rPr>
              <a:t>regression</a:t>
            </a:r>
            <a:r>
              <a:rPr lang="en-AU" sz="1200" b="0" i="0" kern="1200" dirty="0" smtClean="0">
                <a:solidFill>
                  <a:schemeClr val="tx1"/>
                </a:solidFill>
                <a:effectLst/>
                <a:latin typeface="+mn-lt"/>
                <a:ea typeface="+mn-ea"/>
                <a:cs typeface="+mn-cs"/>
              </a:rPr>
              <a:t> and </a:t>
            </a:r>
            <a:r>
              <a:rPr lang="en-AU" sz="1200" b="0" i="0" u="none" strike="noStrike" kern="1200" dirty="0" smtClean="0">
                <a:solidFill>
                  <a:schemeClr val="tx1"/>
                </a:solidFill>
                <a:effectLst/>
                <a:latin typeface="+mn-lt"/>
                <a:ea typeface="+mn-ea"/>
                <a:cs typeface="+mn-cs"/>
                <a:hlinkClick r:id="rId5" tooltip="Classification (machine learning)"/>
              </a:rPr>
              <a:t>classification</a:t>
            </a:r>
            <a:r>
              <a:rPr lang="en-AU" sz="1200" b="0" i="0" kern="1200" dirty="0" smtClean="0">
                <a:solidFill>
                  <a:schemeClr val="tx1"/>
                </a:solidFill>
                <a:effectLst/>
                <a:latin typeface="+mn-lt"/>
                <a:ea typeface="+mn-ea"/>
                <a:cs typeface="+mn-cs"/>
              </a:rPr>
              <a:t> problems, which produces a prediction model in the form of an </a:t>
            </a:r>
            <a:r>
              <a:rPr lang="en-AU" sz="1200" b="0" i="0" u="none" strike="noStrike" kern="1200" dirty="0" smtClean="0">
                <a:solidFill>
                  <a:schemeClr val="tx1"/>
                </a:solidFill>
                <a:effectLst/>
                <a:latin typeface="+mn-lt"/>
                <a:ea typeface="+mn-ea"/>
                <a:cs typeface="+mn-cs"/>
                <a:hlinkClick r:id="rId6" tooltip="Ensemble learning"/>
              </a:rPr>
              <a:t>ensemble</a:t>
            </a:r>
            <a:r>
              <a:rPr lang="en-AU" sz="1200" b="0" i="0" kern="1200" dirty="0" smtClean="0">
                <a:solidFill>
                  <a:schemeClr val="tx1"/>
                </a:solidFill>
                <a:effectLst/>
                <a:latin typeface="+mn-lt"/>
                <a:ea typeface="+mn-ea"/>
                <a:cs typeface="+mn-cs"/>
              </a:rPr>
              <a:t> of weak prediction models, typically </a:t>
            </a:r>
            <a:r>
              <a:rPr lang="en-AU" sz="1200" b="0" i="0" u="none" strike="noStrike" kern="1200" dirty="0" smtClean="0">
                <a:solidFill>
                  <a:schemeClr val="tx1"/>
                </a:solidFill>
                <a:effectLst/>
                <a:latin typeface="+mn-lt"/>
                <a:ea typeface="+mn-ea"/>
                <a:cs typeface="+mn-cs"/>
                <a:hlinkClick r:id="rId7" tooltip="Decision tree learning"/>
              </a:rPr>
              <a:t>decision trees</a:t>
            </a:r>
            <a:r>
              <a:rPr lang="en-AU" sz="1200" b="0" i="0" kern="1200" dirty="0" smtClean="0">
                <a:solidFill>
                  <a:schemeClr val="tx1"/>
                </a:solidFill>
                <a:effectLst/>
                <a:latin typeface="+mn-lt"/>
                <a:ea typeface="+mn-ea"/>
                <a:cs typeface="+mn-cs"/>
              </a:rPr>
              <a:t>. It builds the model in a stage-wise fashion like other </a:t>
            </a:r>
            <a:r>
              <a:rPr lang="en-AU" sz="1200" b="0" i="0" u="none" strike="noStrike" kern="1200" dirty="0" smtClean="0">
                <a:solidFill>
                  <a:schemeClr val="tx1"/>
                </a:solidFill>
                <a:effectLst/>
                <a:latin typeface="+mn-lt"/>
                <a:ea typeface="+mn-ea"/>
                <a:cs typeface="+mn-cs"/>
                <a:hlinkClick r:id="rId8" tooltip="Boosting (meta-algorithm)"/>
              </a:rPr>
              <a:t>boosting</a:t>
            </a:r>
            <a:r>
              <a:rPr lang="en-AU" sz="1200" b="0" i="0" kern="1200" dirty="0" smtClean="0">
                <a:solidFill>
                  <a:schemeClr val="tx1"/>
                </a:solidFill>
                <a:effectLst/>
                <a:latin typeface="+mn-lt"/>
                <a:ea typeface="+mn-ea"/>
                <a:cs typeface="+mn-cs"/>
              </a:rPr>
              <a:t> methods do, and it generalizes them by allowing optimization of an arbitrary </a:t>
            </a:r>
            <a:r>
              <a:rPr lang="en-AU" sz="1200" b="0" i="0" u="none" strike="noStrike" kern="1200" dirty="0" smtClean="0">
                <a:solidFill>
                  <a:schemeClr val="tx1"/>
                </a:solidFill>
                <a:effectLst/>
                <a:latin typeface="+mn-lt"/>
                <a:ea typeface="+mn-ea"/>
                <a:cs typeface="+mn-cs"/>
                <a:hlinkClick r:id="rId9" tooltip="Differentiable function"/>
              </a:rPr>
              <a:t>differentiable</a:t>
            </a:r>
            <a:r>
              <a:rPr lang="en-AU" sz="1200" b="0" i="0" kern="1200" dirty="0" smtClean="0">
                <a:solidFill>
                  <a:schemeClr val="tx1"/>
                </a:solidFill>
                <a:effectLst/>
                <a:latin typeface="+mn-lt"/>
                <a:ea typeface="+mn-ea"/>
                <a:cs typeface="+mn-cs"/>
              </a:rPr>
              <a:t> </a:t>
            </a:r>
            <a:r>
              <a:rPr lang="en-AU" sz="1200" b="0" i="0" u="none" strike="noStrike" kern="1200" dirty="0" smtClean="0">
                <a:solidFill>
                  <a:schemeClr val="tx1"/>
                </a:solidFill>
                <a:effectLst/>
                <a:latin typeface="+mn-lt"/>
                <a:ea typeface="+mn-ea"/>
                <a:cs typeface="+mn-cs"/>
                <a:hlinkClick r:id="rId10" tooltip="Loss function"/>
              </a:rPr>
              <a:t>loss function</a:t>
            </a:r>
            <a:r>
              <a:rPr lang="en-AU" sz="1200" b="0" i="0" kern="1200" dirty="0" smtClean="0">
                <a:solidFill>
                  <a:schemeClr val="tx1"/>
                </a:solidFill>
                <a:effectLst/>
                <a:latin typeface="+mn-lt"/>
                <a:ea typeface="+mn-ea"/>
                <a:cs typeface="+mn-cs"/>
              </a:rPr>
              <a:t>.</a:t>
            </a:r>
            <a:endParaRPr lang="en-AU" dirty="0"/>
          </a:p>
        </p:txBody>
      </p:sp>
      <p:sp>
        <p:nvSpPr>
          <p:cNvPr id="4" name="Slide Number Placeholder 3"/>
          <p:cNvSpPr>
            <a:spLocks noGrp="1"/>
          </p:cNvSpPr>
          <p:nvPr>
            <p:ph type="sldNum" sz="quarter" idx="10"/>
          </p:nvPr>
        </p:nvSpPr>
        <p:spPr/>
        <p:txBody>
          <a:bodyPr/>
          <a:lstStyle/>
          <a:p>
            <a:fld id="{AF3112B7-65B6-4866-BA3C-D52D37F1A290}" type="slidenum">
              <a:rPr lang="en-AU" smtClean="0"/>
              <a:t>3</a:t>
            </a:fld>
            <a:endParaRPr lang="en-AU"/>
          </a:p>
        </p:txBody>
      </p:sp>
    </p:spTree>
    <p:extLst>
      <p:ext uri="{BB962C8B-B14F-4D97-AF65-F5344CB8AC3E}">
        <p14:creationId xmlns:p14="http://schemas.microsoft.com/office/powerpoint/2010/main" val="290549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3112B7-65B6-4866-BA3C-D52D37F1A290}" type="slidenum">
              <a:rPr lang="en-AU" smtClean="0"/>
              <a:t>4</a:t>
            </a:fld>
            <a:endParaRPr lang="en-AU"/>
          </a:p>
        </p:txBody>
      </p:sp>
    </p:spTree>
    <p:extLst>
      <p:ext uri="{BB962C8B-B14F-4D97-AF65-F5344CB8AC3E}">
        <p14:creationId xmlns:p14="http://schemas.microsoft.com/office/powerpoint/2010/main" val="418425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BC 1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990B2EA-7EDD-406F-8FDF-EC958C20505F}" type="slidenum">
              <a:rPr lang="en-NZ" smtClean="0">
                <a:solidFill>
                  <a:prstClr val="black">
                    <a:tint val="75000"/>
                  </a:prstClr>
                </a:solidFill>
              </a:rPr>
              <a:pPr>
                <a:defRPr/>
              </a:pPr>
              <a:t>‹#›</a:t>
            </a:fld>
            <a:endParaRPr lang="en-NZ" dirty="0">
              <a:solidFill>
                <a:prstClr val="black">
                  <a:tint val="75000"/>
                </a:prstClr>
              </a:solidFill>
            </a:endParaRPr>
          </a:p>
        </p:txBody>
      </p:sp>
      <p:sp>
        <p:nvSpPr>
          <p:cNvPr id="6" name="Text Placeholder 2"/>
          <p:cNvSpPr>
            <a:spLocks noGrp="1"/>
          </p:cNvSpPr>
          <p:nvPr>
            <p:ph type="body" sz="quarter" idx="21" hasCustomPrompt="1"/>
          </p:nvPr>
        </p:nvSpPr>
        <p:spPr>
          <a:xfrm>
            <a:off x="411165" y="6232531"/>
            <a:ext cx="8324851" cy="249555"/>
          </a:xfrm>
        </p:spPr>
        <p:txBody>
          <a:bodyPr/>
          <a:lstStyle>
            <a:lvl1pPr>
              <a:defRPr sz="700" b="0">
                <a:solidFill>
                  <a:schemeClr val="tx1"/>
                </a:solidFill>
              </a:defRPr>
            </a:lvl1pPr>
          </a:lstStyle>
          <a:p>
            <a:pPr lvl="0"/>
            <a:r>
              <a:rPr lang="en-US" dirty="0" smtClean="0"/>
              <a:t>Source or Note</a:t>
            </a:r>
            <a:endParaRPr lang="en-AU" dirty="0"/>
          </a:p>
        </p:txBody>
      </p:sp>
    </p:spTree>
    <p:extLst>
      <p:ext uri="{BB962C8B-B14F-4D97-AF65-F5344CB8AC3E}">
        <p14:creationId xmlns:p14="http://schemas.microsoft.com/office/powerpoint/2010/main" val="2539695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ext uri="{D42A27DB-BD31-4B8C-83A1-F6EECF244321}">
                <p14:modId xmlns:p14="http://schemas.microsoft.com/office/powerpoint/2010/main" val="2109846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337574"/>
            <a:ext cx="53244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b="43902"/>
          <a:stretch/>
        </p:blipFill>
        <p:spPr bwMode="auto">
          <a:xfrm>
            <a:off x="121037" y="1532595"/>
            <a:ext cx="5276850" cy="75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5" y="3457575"/>
            <a:ext cx="48577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txBox="1">
            <a:spLocks noChangeArrowheads="1"/>
          </p:cNvSpPr>
          <p:nvPr/>
        </p:nvSpPr>
        <p:spPr bwMode="auto">
          <a:xfrm>
            <a:off x="481208" y="253058"/>
            <a:ext cx="9102314" cy="29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sz="2400" cap="small" spc="150" dirty="0" smtClean="0">
                <a:solidFill>
                  <a:prstClr val="black">
                    <a:lumMod val="65000"/>
                    <a:lumOff val="35000"/>
                  </a:prstClr>
                </a:solidFill>
              </a:rPr>
              <a:t>Business problem</a:t>
            </a:r>
            <a:endParaRPr lang="en-AU" sz="2000" spc="150" dirty="0">
              <a:solidFill>
                <a:prstClr val="black">
                  <a:lumMod val="65000"/>
                  <a:lumOff val="35000"/>
                </a:prstClr>
              </a:solidFill>
            </a:endParaRPr>
          </a:p>
        </p:txBody>
      </p:sp>
      <p:sp>
        <p:nvSpPr>
          <p:cNvPr id="10" name="Freeform 9"/>
          <p:cNvSpPr/>
          <p:nvPr/>
        </p:nvSpPr>
        <p:spPr>
          <a:xfrm>
            <a:off x="183125" y="270511"/>
            <a:ext cx="229627" cy="254536"/>
          </a:xfrm>
          <a:custGeom>
            <a:avLst/>
            <a:gdLst/>
            <a:ahLst/>
            <a:cxnLst/>
            <a:rect l="l" t="t" r="r" b="b"/>
            <a:pathLst>
              <a:path w="233159" h="576949">
                <a:moveTo>
                  <a:pt x="0" y="576949"/>
                </a:moveTo>
                <a:lnTo>
                  <a:pt x="107772" y="576949"/>
                </a:lnTo>
                <a:lnTo>
                  <a:pt x="233159" y="288481"/>
                </a:lnTo>
                <a:lnTo>
                  <a:pt x="107785" y="26"/>
                </a:lnTo>
                <a:lnTo>
                  <a:pt x="0" y="0"/>
                </a:lnTo>
                <a:lnTo>
                  <a:pt x="125374" y="288481"/>
                </a:lnTo>
                <a:close/>
              </a:path>
            </a:pathLst>
          </a:custGeom>
          <a:solidFill>
            <a:srgbClr val="ED1A3B"/>
          </a:solidFill>
          <a:ln>
            <a:solidFill>
              <a:srgbClr val="ED1A3B"/>
            </a:solidFill>
          </a:ln>
        </p:spPr>
        <p:txBody>
          <a:bodyPr/>
          <a:lstStyle/>
          <a:p>
            <a:endParaRPr lang="en-AU"/>
          </a:p>
        </p:txBody>
      </p:sp>
      <p:sp>
        <p:nvSpPr>
          <p:cNvPr id="7" name="TextBox 6"/>
          <p:cNvSpPr txBox="1"/>
          <p:nvPr/>
        </p:nvSpPr>
        <p:spPr>
          <a:xfrm>
            <a:off x="2362200" y="2203847"/>
            <a:ext cx="609600" cy="615553"/>
          </a:xfrm>
          <a:prstGeom prst="rect">
            <a:avLst/>
          </a:prstGeom>
          <a:noFill/>
        </p:spPr>
        <p:txBody>
          <a:bodyPr wrap="square" rtlCol="0">
            <a:spAutoFit/>
          </a:bodyPr>
          <a:lstStyle/>
          <a:p>
            <a:r>
              <a:rPr lang="en-AU" sz="3400" b="1" dirty="0">
                <a:solidFill>
                  <a:srgbClr val="FF0000"/>
                </a:solidFill>
                <a:sym typeface="Wingdings"/>
              </a:rPr>
              <a:t></a:t>
            </a:r>
            <a:endParaRPr lang="en-AU" sz="3400" b="1" dirty="0">
              <a:solidFill>
                <a:srgbClr val="FF0000"/>
              </a:solidFill>
            </a:endParaRPr>
          </a:p>
        </p:txBody>
      </p:sp>
      <p:sp>
        <p:nvSpPr>
          <p:cNvPr id="15" name="TextBox 14"/>
          <p:cNvSpPr txBox="1"/>
          <p:nvPr/>
        </p:nvSpPr>
        <p:spPr>
          <a:xfrm>
            <a:off x="1123950" y="5486400"/>
            <a:ext cx="609600" cy="615553"/>
          </a:xfrm>
          <a:prstGeom prst="rect">
            <a:avLst/>
          </a:prstGeom>
          <a:noFill/>
        </p:spPr>
        <p:txBody>
          <a:bodyPr wrap="square" rtlCol="0">
            <a:spAutoFit/>
          </a:bodyPr>
          <a:lstStyle/>
          <a:p>
            <a:r>
              <a:rPr lang="en-AU" sz="3400" b="1" dirty="0">
                <a:solidFill>
                  <a:srgbClr val="FF0000"/>
                </a:solidFill>
                <a:sym typeface="Wingdings"/>
              </a:rPr>
              <a:t></a:t>
            </a:r>
            <a:endParaRPr lang="en-AU" sz="3400" b="1" dirty="0">
              <a:solidFill>
                <a:srgbClr val="FF0000"/>
              </a:solidFill>
            </a:endParaRPr>
          </a:p>
        </p:txBody>
      </p:sp>
      <p:sp>
        <p:nvSpPr>
          <p:cNvPr id="16" name="TextBox 15"/>
          <p:cNvSpPr txBox="1"/>
          <p:nvPr/>
        </p:nvSpPr>
        <p:spPr>
          <a:xfrm>
            <a:off x="2603500" y="4489450"/>
            <a:ext cx="609600" cy="615553"/>
          </a:xfrm>
          <a:prstGeom prst="rect">
            <a:avLst/>
          </a:prstGeom>
          <a:noFill/>
        </p:spPr>
        <p:txBody>
          <a:bodyPr wrap="square" rtlCol="0">
            <a:spAutoFit/>
          </a:bodyPr>
          <a:lstStyle/>
          <a:p>
            <a:r>
              <a:rPr lang="en-AU" sz="3400" b="1" dirty="0">
                <a:solidFill>
                  <a:srgbClr val="00B050"/>
                </a:solidFill>
                <a:sym typeface="Wingdings"/>
              </a:rPr>
              <a:t></a:t>
            </a:r>
            <a:endParaRPr lang="en-AU" sz="3400" b="1" dirty="0">
              <a:solidFill>
                <a:srgbClr val="00B050"/>
              </a:solidFill>
            </a:endParaRPr>
          </a:p>
        </p:txBody>
      </p:sp>
      <p:sp>
        <p:nvSpPr>
          <p:cNvPr id="17" name="TextBox 16"/>
          <p:cNvSpPr txBox="1"/>
          <p:nvPr/>
        </p:nvSpPr>
        <p:spPr>
          <a:xfrm>
            <a:off x="2895600" y="3346847"/>
            <a:ext cx="609600" cy="615553"/>
          </a:xfrm>
          <a:prstGeom prst="rect">
            <a:avLst/>
          </a:prstGeom>
          <a:noFill/>
        </p:spPr>
        <p:txBody>
          <a:bodyPr wrap="square" rtlCol="0">
            <a:spAutoFit/>
          </a:bodyPr>
          <a:lstStyle/>
          <a:p>
            <a:r>
              <a:rPr lang="en-AU" sz="3400" b="1" dirty="0">
                <a:solidFill>
                  <a:srgbClr val="00B050"/>
                </a:solidFill>
                <a:sym typeface="Wingdings"/>
              </a:rPr>
              <a:t></a:t>
            </a:r>
            <a:endParaRPr lang="en-AU" sz="3400" b="1" dirty="0">
              <a:solidFill>
                <a:srgbClr val="00B050"/>
              </a:solidFill>
            </a:endParaRPr>
          </a:p>
        </p:txBody>
      </p:sp>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0750" y="2546350"/>
            <a:ext cx="1409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500" y="6013450"/>
            <a:ext cx="6667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550" y="3867150"/>
            <a:ext cx="143827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6200" y="817602"/>
            <a:ext cx="8908200" cy="553998"/>
          </a:xfrm>
          <a:prstGeom prst="rect">
            <a:avLst/>
          </a:prstGeom>
          <a:noFill/>
        </p:spPr>
        <p:txBody>
          <a:bodyPr wrap="square" rtlCol="0">
            <a:spAutoFit/>
          </a:bodyPr>
          <a:lstStyle/>
          <a:p>
            <a:r>
              <a:rPr lang="en-AU" sz="1500" dirty="0" smtClean="0"/>
              <a:t>Indeed is one of the worlds largest job board. There is an opportunity to </a:t>
            </a:r>
            <a:r>
              <a:rPr lang="en-AU" sz="1500" b="1" dirty="0" smtClean="0">
                <a:solidFill>
                  <a:srgbClr val="FF0000"/>
                </a:solidFill>
              </a:rPr>
              <a:t>1.</a:t>
            </a:r>
            <a:r>
              <a:rPr lang="en-AU" sz="1500" dirty="0" smtClean="0"/>
              <a:t> </a:t>
            </a:r>
            <a:r>
              <a:rPr lang="en-AU" sz="1500" b="1" dirty="0" smtClean="0">
                <a:solidFill>
                  <a:srgbClr val="FF0000"/>
                </a:solidFill>
              </a:rPr>
              <a:t>improve search accuracy</a:t>
            </a:r>
            <a:r>
              <a:rPr lang="en-AU" sz="1500" dirty="0" smtClean="0"/>
              <a:t> related to salary expectation and also for companies that want to </a:t>
            </a:r>
            <a:r>
              <a:rPr lang="en-AU" sz="1500" b="1" dirty="0" smtClean="0">
                <a:solidFill>
                  <a:srgbClr val="FF0000"/>
                </a:solidFill>
              </a:rPr>
              <a:t>2. gain market intelligence</a:t>
            </a:r>
            <a:r>
              <a:rPr lang="en-AU" sz="1500" dirty="0" smtClean="0"/>
              <a:t> in a competitive landscape.</a:t>
            </a:r>
            <a:endParaRPr lang="en-AU" sz="1500" dirty="0"/>
          </a:p>
        </p:txBody>
      </p:sp>
      <p:sp>
        <p:nvSpPr>
          <p:cNvPr id="18" name="TextBox 17"/>
          <p:cNvSpPr txBox="1"/>
          <p:nvPr/>
        </p:nvSpPr>
        <p:spPr>
          <a:xfrm>
            <a:off x="5715000" y="2715905"/>
            <a:ext cx="3040800" cy="2800767"/>
          </a:xfrm>
          <a:prstGeom prst="rect">
            <a:avLst/>
          </a:prstGeom>
          <a:noFill/>
        </p:spPr>
        <p:txBody>
          <a:bodyPr wrap="square" rtlCol="0">
            <a:spAutoFit/>
          </a:bodyPr>
          <a:lstStyle/>
          <a:p>
            <a:r>
              <a:rPr lang="en-AU" sz="2200" dirty="0" smtClean="0"/>
              <a:t>1 in 5 jobs are advertised with a salary. Some companies choose not to advertise a salary.</a:t>
            </a:r>
          </a:p>
          <a:p>
            <a:endParaRPr lang="en-AU" sz="2200" dirty="0"/>
          </a:p>
          <a:p>
            <a:r>
              <a:rPr lang="en-AU" sz="2200" dirty="0" smtClean="0">
                <a:solidFill>
                  <a:srgbClr val="FF0000"/>
                </a:solidFill>
              </a:rPr>
              <a:t>Can we create a predictive model to predict salary?</a:t>
            </a:r>
            <a:endParaRPr lang="en-AU" sz="2200" dirty="0">
              <a:solidFill>
                <a:srgbClr val="FF0000"/>
              </a:solidFill>
            </a:endParaRPr>
          </a:p>
        </p:txBody>
      </p:sp>
    </p:spTree>
    <p:extLst>
      <p:ext uri="{BB962C8B-B14F-4D97-AF65-F5344CB8AC3E}">
        <p14:creationId xmlns:p14="http://schemas.microsoft.com/office/powerpoint/2010/main" val="1346519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68" y="1355400"/>
            <a:ext cx="1440000" cy="56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68" y="1965000"/>
            <a:ext cx="1440000" cy="56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68" y="2631750"/>
            <a:ext cx="1440000" cy="56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0468" y="2037388"/>
            <a:ext cx="501900" cy="50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3868" y="1432013"/>
            <a:ext cx="540000" cy="4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4818" y="2698425"/>
            <a:ext cx="540000" cy="52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7400" y="1658577"/>
            <a:ext cx="1645920" cy="1255257"/>
          </a:xfrm>
          <a:prstGeom prst="rect">
            <a:avLst/>
          </a:prstGeom>
        </p:spPr>
      </p:pic>
      <p:sp>
        <p:nvSpPr>
          <p:cNvPr id="11" name="TextBox 10"/>
          <p:cNvSpPr txBox="1"/>
          <p:nvPr/>
        </p:nvSpPr>
        <p:spPr>
          <a:xfrm>
            <a:off x="721163" y="3317557"/>
            <a:ext cx="2022037" cy="492443"/>
          </a:xfrm>
          <a:prstGeom prst="rect">
            <a:avLst/>
          </a:prstGeom>
          <a:noFill/>
        </p:spPr>
        <p:txBody>
          <a:bodyPr wrap="square" rtlCol="0">
            <a:spAutoFit/>
          </a:bodyPr>
          <a:lstStyle/>
          <a:p>
            <a:pPr algn="ctr"/>
            <a:r>
              <a:rPr lang="en-US" sz="1300" dirty="0"/>
              <a:t>Indeed Job Board Data (Primary Source)</a:t>
            </a:r>
          </a:p>
        </p:txBody>
      </p:sp>
      <p:cxnSp>
        <p:nvCxnSpPr>
          <p:cNvPr id="12" name="Straight Connector 11"/>
          <p:cNvCxnSpPr/>
          <p:nvPr/>
        </p:nvCxnSpPr>
        <p:spPr>
          <a:xfrm>
            <a:off x="381000" y="533400"/>
            <a:ext cx="7696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7"/>
          <p:cNvSpPr txBox="1">
            <a:spLocks noChangeArrowheads="1"/>
          </p:cNvSpPr>
          <p:nvPr/>
        </p:nvSpPr>
        <p:spPr bwMode="auto">
          <a:xfrm>
            <a:off x="402249" y="228600"/>
            <a:ext cx="8275026"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cap="small" spc="200" dirty="0" smtClean="0">
                <a:solidFill>
                  <a:srgbClr val="FF0000"/>
                </a:solidFill>
              </a:rPr>
              <a:t>Project Journey</a:t>
            </a:r>
            <a:endParaRPr lang="en-AU" spc="200" dirty="0">
              <a:solidFill>
                <a:srgbClr val="FF0000"/>
              </a:solidFill>
            </a:endParaRPr>
          </a:p>
        </p:txBody>
      </p:sp>
      <p:pic>
        <p:nvPicPr>
          <p:cNvPr id="1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1828800"/>
            <a:ext cx="1428750" cy="91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Elbow Connector 14"/>
          <p:cNvCxnSpPr>
            <a:stCxn id="8" idx="3"/>
            <a:endCxn id="14" idx="1"/>
          </p:cNvCxnSpPr>
          <p:nvPr/>
        </p:nvCxnSpPr>
        <p:spPr>
          <a:xfrm>
            <a:off x="2723868" y="1676813"/>
            <a:ext cx="1238532" cy="610728"/>
          </a:xfrm>
          <a:prstGeom prst="bentConnector3">
            <a:avLst>
              <a:gd name="adj1" fmla="val 15364"/>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3"/>
            <a:endCxn id="14" idx="1"/>
          </p:cNvCxnSpPr>
          <p:nvPr/>
        </p:nvCxnSpPr>
        <p:spPr>
          <a:xfrm flipV="1">
            <a:off x="2704818" y="2287541"/>
            <a:ext cx="1257582" cy="671884"/>
          </a:xfrm>
          <a:prstGeom prst="bentConnector3">
            <a:avLst>
              <a:gd name="adj1" fmla="val 15889"/>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flipV="1">
            <a:off x="2692368" y="2287541"/>
            <a:ext cx="1270032" cy="41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p:cNvCxnSpPr>
          <p:nvPr/>
        </p:nvCxnSpPr>
        <p:spPr>
          <a:xfrm flipV="1">
            <a:off x="5391150" y="2286206"/>
            <a:ext cx="609600" cy="13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18235" y="2751229"/>
            <a:ext cx="1549365" cy="492443"/>
          </a:xfrm>
          <a:prstGeom prst="rect">
            <a:avLst/>
          </a:prstGeom>
          <a:solidFill>
            <a:schemeClr val="bg1"/>
          </a:solidFill>
        </p:spPr>
        <p:txBody>
          <a:bodyPr wrap="square" rtlCol="0">
            <a:spAutoFit/>
          </a:bodyPr>
          <a:lstStyle/>
          <a:p>
            <a:pPr algn="ctr"/>
            <a:r>
              <a:rPr lang="en-US" sz="1300" dirty="0"/>
              <a:t>Job Board Salary Predictive Model</a:t>
            </a:r>
          </a:p>
        </p:txBody>
      </p:sp>
      <p:sp>
        <p:nvSpPr>
          <p:cNvPr id="20" name="TextBox 19"/>
          <p:cNvSpPr txBox="1"/>
          <p:nvPr/>
        </p:nvSpPr>
        <p:spPr>
          <a:xfrm>
            <a:off x="2895600" y="1651969"/>
            <a:ext cx="774682" cy="600164"/>
          </a:xfrm>
          <a:prstGeom prst="rect">
            <a:avLst/>
          </a:prstGeom>
          <a:solidFill>
            <a:srgbClr val="FFFFFF">
              <a:alpha val="27059"/>
            </a:srgbClr>
          </a:solidFill>
        </p:spPr>
        <p:txBody>
          <a:bodyPr wrap="square" rtlCol="0">
            <a:spAutoFit/>
          </a:bodyPr>
          <a:lstStyle/>
          <a:p>
            <a:r>
              <a:rPr lang="en-US" sz="1100" dirty="0" smtClean="0"/>
              <a:t>30,000 </a:t>
            </a:r>
          </a:p>
          <a:p>
            <a:r>
              <a:rPr lang="en-US" sz="1100" dirty="0" smtClean="0"/>
              <a:t>Jobs per day</a:t>
            </a:r>
            <a:endParaRPr lang="en-US" sz="1100" dirty="0"/>
          </a:p>
        </p:txBody>
      </p:sp>
      <p:cxnSp>
        <p:nvCxnSpPr>
          <p:cNvPr id="23" name="Elbow Connector 22"/>
          <p:cNvCxnSpPr>
            <a:stCxn id="19" idx="2"/>
            <a:endCxn id="34" idx="3"/>
          </p:cNvCxnSpPr>
          <p:nvPr/>
        </p:nvCxnSpPr>
        <p:spPr>
          <a:xfrm rot="5400000">
            <a:off x="5792957" y="2682657"/>
            <a:ext cx="338947" cy="1460976"/>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7"/>
          <p:cNvSpPr txBox="1">
            <a:spLocks noChangeArrowheads="1"/>
          </p:cNvSpPr>
          <p:nvPr/>
        </p:nvSpPr>
        <p:spPr bwMode="auto">
          <a:xfrm>
            <a:off x="3631742" y="973987"/>
            <a:ext cx="2311858" cy="77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cap="small" spc="200" dirty="0" smtClean="0">
                <a:solidFill>
                  <a:srgbClr val="FF0000"/>
                </a:solidFill>
              </a:rPr>
              <a:t>Cleaning</a:t>
            </a:r>
          </a:p>
          <a:p>
            <a:pPr>
              <a:lnSpc>
                <a:spcPts val="2200"/>
              </a:lnSpc>
            </a:pPr>
            <a:r>
              <a:rPr lang="en-AU" cap="small" spc="200" dirty="0" smtClean="0">
                <a:solidFill>
                  <a:srgbClr val="FF0000"/>
                </a:solidFill>
              </a:rPr>
              <a:t>Data Transformation</a:t>
            </a:r>
          </a:p>
          <a:p>
            <a:pPr>
              <a:lnSpc>
                <a:spcPts val="2200"/>
              </a:lnSpc>
            </a:pPr>
            <a:r>
              <a:rPr lang="en-AU" cap="small" spc="200" dirty="0" smtClean="0">
                <a:solidFill>
                  <a:srgbClr val="FF0000"/>
                </a:solidFill>
              </a:rPr>
              <a:t>Feature Creation</a:t>
            </a:r>
            <a:endParaRPr lang="en-AU" cap="small" spc="200" dirty="0">
              <a:solidFill>
                <a:srgbClr val="FF0000"/>
              </a:solidFill>
            </a:endParaRPr>
          </a:p>
          <a:p>
            <a:pPr>
              <a:lnSpc>
                <a:spcPts val="2200"/>
              </a:lnSpc>
            </a:pPr>
            <a:endParaRPr lang="en-AU" spc="200" dirty="0">
              <a:solidFill>
                <a:srgbClr val="FF0000"/>
              </a:solidFill>
            </a:endParaRPr>
          </a:p>
        </p:txBody>
      </p:sp>
      <p:sp>
        <p:nvSpPr>
          <p:cNvPr id="34" name="Rectangle 33"/>
          <p:cNvSpPr/>
          <p:nvPr/>
        </p:nvSpPr>
        <p:spPr>
          <a:xfrm>
            <a:off x="3675704" y="3279037"/>
            <a:ext cx="1556238" cy="607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Business Problem</a:t>
            </a:r>
            <a:endParaRPr lang="en-AU" dirty="0">
              <a:solidFill>
                <a:schemeClr val="tx1"/>
              </a:solidFill>
            </a:endParaRPr>
          </a:p>
        </p:txBody>
      </p:sp>
      <p:cxnSp>
        <p:nvCxnSpPr>
          <p:cNvPr id="36" name="Straight Arrow Connector 35"/>
          <p:cNvCxnSpPr>
            <a:stCxn id="34" idx="0"/>
          </p:cNvCxnSpPr>
          <p:nvPr/>
        </p:nvCxnSpPr>
        <p:spPr>
          <a:xfrm flipH="1" flipV="1">
            <a:off x="4441367" y="2819401"/>
            <a:ext cx="12456" cy="4596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7"/>
          <p:cNvSpPr txBox="1">
            <a:spLocks noChangeArrowheads="1"/>
          </p:cNvSpPr>
          <p:nvPr/>
        </p:nvSpPr>
        <p:spPr bwMode="auto">
          <a:xfrm>
            <a:off x="762000" y="954159"/>
            <a:ext cx="2311858"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cap="small" spc="200" dirty="0" smtClean="0">
                <a:solidFill>
                  <a:srgbClr val="FF0000"/>
                </a:solidFill>
              </a:rPr>
              <a:t>Data Collection</a:t>
            </a:r>
            <a:endParaRPr lang="en-AU" spc="200" dirty="0">
              <a:solidFill>
                <a:srgbClr val="FF0000"/>
              </a:solidFill>
            </a:endParaRPr>
          </a:p>
        </p:txBody>
      </p:sp>
      <p:sp>
        <p:nvSpPr>
          <p:cNvPr id="49" name="Rectangle 7"/>
          <p:cNvSpPr txBox="1">
            <a:spLocks noChangeArrowheads="1"/>
          </p:cNvSpPr>
          <p:nvPr/>
        </p:nvSpPr>
        <p:spPr bwMode="auto">
          <a:xfrm>
            <a:off x="6096000" y="954159"/>
            <a:ext cx="1092658"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gn="ctr">
              <a:lnSpc>
                <a:spcPts val="2200"/>
              </a:lnSpc>
            </a:pPr>
            <a:r>
              <a:rPr lang="en-AU" cap="small" spc="200" dirty="0" smtClean="0">
                <a:solidFill>
                  <a:srgbClr val="FF0000"/>
                </a:solidFill>
              </a:rPr>
              <a:t>Modelling</a:t>
            </a:r>
            <a:endParaRPr lang="en-AU" spc="200" dirty="0">
              <a:solidFill>
                <a:srgbClr val="FF0000"/>
              </a:solidFill>
            </a:endParaRPr>
          </a:p>
        </p:txBody>
      </p:sp>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905" y="4343400"/>
            <a:ext cx="7567895" cy="23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ectangle 7"/>
          <p:cNvSpPr txBox="1">
            <a:spLocks noChangeArrowheads="1"/>
          </p:cNvSpPr>
          <p:nvPr/>
        </p:nvSpPr>
        <p:spPr bwMode="auto">
          <a:xfrm>
            <a:off x="303854" y="4058479"/>
            <a:ext cx="8275026"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cap="small" spc="200" dirty="0" smtClean="0">
                <a:solidFill>
                  <a:srgbClr val="FF0000"/>
                </a:solidFill>
              </a:rPr>
              <a:t>Issue</a:t>
            </a:r>
            <a:endParaRPr lang="en-AU" spc="200" dirty="0">
              <a:solidFill>
                <a:srgbClr val="FF0000"/>
              </a:solidFill>
            </a:endParaRPr>
          </a:p>
        </p:txBody>
      </p:sp>
    </p:spTree>
    <p:extLst>
      <p:ext uri="{BB962C8B-B14F-4D97-AF65-F5344CB8AC3E}">
        <p14:creationId xmlns:p14="http://schemas.microsoft.com/office/powerpoint/2010/main" val="26813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806269761"/>
              </p:ext>
            </p:extLst>
          </p:nvPr>
        </p:nvGraphicFramePr>
        <p:xfrm>
          <a:off x="582189" y="3124200"/>
          <a:ext cx="8229600" cy="2967038"/>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7"/>
          <p:cNvSpPr txBox="1">
            <a:spLocks noChangeArrowheads="1"/>
          </p:cNvSpPr>
          <p:nvPr/>
        </p:nvSpPr>
        <p:spPr bwMode="auto">
          <a:xfrm>
            <a:off x="432000" y="268359"/>
            <a:ext cx="8275026"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sz="2400" cap="small" spc="200" dirty="0" smtClean="0">
                <a:solidFill>
                  <a:prstClr val="black">
                    <a:lumMod val="65000"/>
                    <a:lumOff val="35000"/>
                  </a:prstClr>
                </a:solidFill>
              </a:rPr>
              <a:t>Model Performance ($k)</a:t>
            </a:r>
            <a:endParaRPr lang="en-AU" sz="2000" spc="200" dirty="0">
              <a:solidFill>
                <a:prstClr val="black">
                  <a:lumMod val="65000"/>
                  <a:lumOff val="35000"/>
                </a:prstClr>
              </a:solidFill>
            </a:endParaRPr>
          </a:p>
        </p:txBody>
      </p:sp>
      <p:sp>
        <p:nvSpPr>
          <p:cNvPr id="6" name="Freeform 5"/>
          <p:cNvSpPr/>
          <p:nvPr/>
        </p:nvSpPr>
        <p:spPr>
          <a:xfrm>
            <a:off x="152118" y="270511"/>
            <a:ext cx="211963" cy="254536"/>
          </a:xfrm>
          <a:custGeom>
            <a:avLst/>
            <a:gdLst/>
            <a:ahLst/>
            <a:cxnLst/>
            <a:rect l="l" t="t" r="r" b="b"/>
            <a:pathLst>
              <a:path w="233159" h="576949">
                <a:moveTo>
                  <a:pt x="0" y="576949"/>
                </a:moveTo>
                <a:lnTo>
                  <a:pt x="107772" y="576949"/>
                </a:lnTo>
                <a:lnTo>
                  <a:pt x="233159" y="288481"/>
                </a:lnTo>
                <a:lnTo>
                  <a:pt x="107785" y="26"/>
                </a:lnTo>
                <a:lnTo>
                  <a:pt x="0" y="0"/>
                </a:lnTo>
                <a:lnTo>
                  <a:pt x="125374" y="288481"/>
                </a:lnTo>
                <a:close/>
              </a:path>
            </a:pathLst>
          </a:custGeom>
          <a:solidFill>
            <a:srgbClr val="ED1A3B"/>
          </a:solidFill>
          <a:ln>
            <a:solidFill>
              <a:srgbClr val="ED1A3B"/>
            </a:solidFill>
          </a:ln>
        </p:spPr>
      </p:sp>
      <p:sp>
        <p:nvSpPr>
          <p:cNvPr id="7" name="Rectangle 7"/>
          <p:cNvSpPr txBox="1">
            <a:spLocks noChangeArrowheads="1"/>
          </p:cNvSpPr>
          <p:nvPr/>
        </p:nvSpPr>
        <p:spPr bwMode="auto">
          <a:xfrm>
            <a:off x="402249" y="880200"/>
            <a:ext cx="1197951"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cap="small" spc="200" dirty="0" smtClean="0">
                <a:solidFill>
                  <a:srgbClr val="FF0000"/>
                </a:solidFill>
              </a:rPr>
              <a:t>Modelling</a:t>
            </a:r>
            <a:endParaRPr lang="en-AU" spc="200" dirty="0">
              <a:solidFill>
                <a:srgbClr val="FF0000"/>
              </a:solidFill>
            </a:endParaRPr>
          </a:p>
        </p:txBody>
      </p:sp>
      <p:cxnSp>
        <p:nvCxnSpPr>
          <p:cNvPr id="8" name="Straight Connector 7"/>
          <p:cNvCxnSpPr/>
          <p:nvPr/>
        </p:nvCxnSpPr>
        <p:spPr>
          <a:xfrm>
            <a:off x="381000" y="1154766"/>
            <a:ext cx="7696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4">
            <a:clrChange>
              <a:clrFrom>
                <a:srgbClr val="D4D0C8"/>
              </a:clrFrom>
              <a:clrTo>
                <a:srgbClr val="D4D0C8">
                  <a:alpha val="0"/>
                </a:srgbClr>
              </a:clrTo>
            </a:clrChange>
            <a:extLst>
              <a:ext uri="{28A0092B-C50C-407E-A947-70E740481C1C}">
                <a14:useLocalDpi xmlns:a14="http://schemas.microsoft.com/office/drawing/2010/main" val="0"/>
              </a:ext>
            </a:extLst>
          </a:blip>
          <a:srcRect/>
          <a:stretch>
            <a:fillRect/>
          </a:stretch>
        </p:blipFill>
        <p:spPr bwMode="auto">
          <a:xfrm>
            <a:off x="856968" y="1413600"/>
            <a:ext cx="948293"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clrChange>
              <a:clrFrom>
                <a:srgbClr val="D4D0C8"/>
              </a:clrFrom>
              <a:clrTo>
                <a:srgbClr val="D4D0C8">
                  <a:alpha val="0"/>
                </a:srgbClr>
              </a:clrTo>
            </a:clrChange>
            <a:extLst>
              <a:ext uri="{28A0092B-C50C-407E-A947-70E740481C1C}">
                <a14:useLocalDpi xmlns:a14="http://schemas.microsoft.com/office/drawing/2010/main" val="0"/>
              </a:ext>
            </a:extLst>
          </a:blip>
          <a:srcRect/>
          <a:stretch>
            <a:fillRect/>
          </a:stretch>
        </p:blipFill>
        <p:spPr bwMode="auto">
          <a:xfrm>
            <a:off x="5322418" y="1413600"/>
            <a:ext cx="796596"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6">
            <a:clrChange>
              <a:clrFrom>
                <a:srgbClr val="D4D0C8"/>
              </a:clrFrom>
              <a:clrTo>
                <a:srgbClr val="D4D0C8">
                  <a:alpha val="0"/>
                </a:srgbClr>
              </a:clrTo>
            </a:clrChange>
            <a:extLst>
              <a:ext uri="{28A0092B-C50C-407E-A947-70E740481C1C}">
                <a14:useLocalDpi xmlns:a14="http://schemas.microsoft.com/office/drawing/2010/main" val="0"/>
              </a:ext>
            </a:extLst>
          </a:blip>
          <a:srcRect/>
          <a:stretch>
            <a:fillRect/>
          </a:stretch>
        </p:blipFill>
        <p:spPr bwMode="auto">
          <a:xfrm>
            <a:off x="6708102" y="1413600"/>
            <a:ext cx="822857"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7">
            <a:clrChange>
              <a:clrFrom>
                <a:srgbClr val="D4D0C8"/>
              </a:clrFrom>
              <a:clrTo>
                <a:srgbClr val="D4D0C8">
                  <a:alpha val="0"/>
                </a:srgbClr>
              </a:clrTo>
            </a:clrChange>
            <a:extLst>
              <a:ext uri="{28A0092B-C50C-407E-A947-70E740481C1C}">
                <a14:useLocalDpi xmlns:a14="http://schemas.microsoft.com/office/drawing/2010/main" val="0"/>
              </a:ext>
            </a:extLst>
          </a:blip>
          <a:srcRect/>
          <a:stretch>
            <a:fillRect/>
          </a:stretch>
        </p:blipFill>
        <p:spPr bwMode="auto">
          <a:xfrm>
            <a:off x="3779330" y="1413600"/>
            <a:ext cx="9540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4">
            <a:clrChange>
              <a:clrFrom>
                <a:srgbClr val="D4D0C8"/>
              </a:clrFrom>
              <a:clrTo>
                <a:srgbClr val="D4D0C8">
                  <a:alpha val="0"/>
                </a:srgbClr>
              </a:clrTo>
            </a:clrChange>
            <a:extLst>
              <a:ext uri="{28A0092B-C50C-407E-A947-70E740481C1C}">
                <a14:useLocalDpi xmlns:a14="http://schemas.microsoft.com/office/drawing/2010/main" val="0"/>
              </a:ext>
            </a:extLst>
          </a:blip>
          <a:srcRect/>
          <a:stretch>
            <a:fillRect/>
          </a:stretch>
        </p:blipFill>
        <p:spPr bwMode="auto">
          <a:xfrm>
            <a:off x="2241949" y="1413600"/>
            <a:ext cx="948293"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85800" y="2133600"/>
            <a:ext cx="1236498" cy="492443"/>
          </a:xfrm>
          <a:prstGeom prst="rect">
            <a:avLst/>
          </a:prstGeom>
          <a:noFill/>
        </p:spPr>
        <p:txBody>
          <a:bodyPr wrap="square" rtlCol="0">
            <a:spAutoFit/>
          </a:bodyPr>
          <a:lstStyle/>
          <a:p>
            <a:pPr algn="ctr"/>
            <a:r>
              <a:rPr lang="en-US" sz="1300" dirty="0" smtClean="0"/>
              <a:t>Linear</a:t>
            </a:r>
          </a:p>
          <a:p>
            <a:pPr algn="ctr"/>
            <a:r>
              <a:rPr lang="en-US" sz="1300" dirty="0" smtClean="0"/>
              <a:t>Regression</a:t>
            </a:r>
            <a:endParaRPr lang="en-US" sz="1300" dirty="0"/>
          </a:p>
        </p:txBody>
      </p:sp>
      <p:sp>
        <p:nvSpPr>
          <p:cNvPr id="15" name="TextBox 14"/>
          <p:cNvSpPr txBox="1"/>
          <p:nvPr/>
        </p:nvSpPr>
        <p:spPr>
          <a:xfrm>
            <a:off x="1426033" y="2174557"/>
            <a:ext cx="2612567" cy="492443"/>
          </a:xfrm>
          <a:prstGeom prst="rect">
            <a:avLst/>
          </a:prstGeom>
          <a:noFill/>
        </p:spPr>
        <p:txBody>
          <a:bodyPr wrap="square" rtlCol="0">
            <a:spAutoFit/>
          </a:bodyPr>
          <a:lstStyle/>
          <a:p>
            <a:pPr algn="ctr"/>
            <a:r>
              <a:rPr lang="en-US" sz="1300" dirty="0" smtClean="0"/>
              <a:t>Linear </a:t>
            </a:r>
            <a:r>
              <a:rPr lang="en-US" sz="1300" dirty="0" smtClean="0"/>
              <a:t>Regression</a:t>
            </a:r>
          </a:p>
          <a:p>
            <a:pPr algn="ctr"/>
            <a:r>
              <a:rPr lang="en-US" sz="1300" dirty="0" smtClean="0"/>
              <a:t>Stepwise  Backwards</a:t>
            </a:r>
            <a:endParaRPr lang="en-US" sz="1300" dirty="0"/>
          </a:p>
        </p:txBody>
      </p:sp>
      <p:sp>
        <p:nvSpPr>
          <p:cNvPr id="16" name="TextBox 15"/>
          <p:cNvSpPr txBox="1"/>
          <p:nvPr/>
        </p:nvSpPr>
        <p:spPr>
          <a:xfrm>
            <a:off x="3492518" y="2133600"/>
            <a:ext cx="1612882" cy="292388"/>
          </a:xfrm>
          <a:prstGeom prst="rect">
            <a:avLst/>
          </a:prstGeom>
          <a:noFill/>
        </p:spPr>
        <p:txBody>
          <a:bodyPr wrap="square" rtlCol="0">
            <a:spAutoFit/>
          </a:bodyPr>
          <a:lstStyle/>
          <a:p>
            <a:pPr algn="ctr"/>
            <a:r>
              <a:rPr lang="en-US" sz="1300" dirty="0" smtClean="0"/>
              <a:t>Random Forest</a:t>
            </a:r>
            <a:endParaRPr lang="en-US" sz="1300" dirty="0"/>
          </a:p>
        </p:txBody>
      </p:sp>
      <p:sp>
        <p:nvSpPr>
          <p:cNvPr id="17" name="TextBox 16"/>
          <p:cNvSpPr txBox="1"/>
          <p:nvPr/>
        </p:nvSpPr>
        <p:spPr>
          <a:xfrm>
            <a:off x="4940318" y="2133600"/>
            <a:ext cx="1612882" cy="492443"/>
          </a:xfrm>
          <a:prstGeom prst="rect">
            <a:avLst/>
          </a:prstGeom>
          <a:noFill/>
        </p:spPr>
        <p:txBody>
          <a:bodyPr wrap="square" rtlCol="0">
            <a:spAutoFit/>
          </a:bodyPr>
          <a:lstStyle/>
          <a:p>
            <a:pPr algn="ctr"/>
            <a:r>
              <a:rPr lang="en-US" sz="1300" dirty="0" smtClean="0"/>
              <a:t>Support </a:t>
            </a:r>
          </a:p>
          <a:p>
            <a:pPr algn="ctr"/>
            <a:r>
              <a:rPr lang="en-US" sz="1300" dirty="0" smtClean="0"/>
              <a:t>Vector Machine</a:t>
            </a:r>
            <a:endParaRPr lang="en-US" sz="1300" dirty="0"/>
          </a:p>
        </p:txBody>
      </p:sp>
      <p:sp>
        <p:nvSpPr>
          <p:cNvPr id="18" name="TextBox 17"/>
          <p:cNvSpPr txBox="1"/>
          <p:nvPr/>
        </p:nvSpPr>
        <p:spPr>
          <a:xfrm>
            <a:off x="6324600" y="2146012"/>
            <a:ext cx="1612882" cy="492443"/>
          </a:xfrm>
          <a:prstGeom prst="rect">
            <a:avLst/>
          </a:prstGeom>
          <a:noFill/>
        </p:spPr>
        <p:txBody>
          <a:bodyPr wrap="square" rtlCol="0">
            <a:spAutoFit/>
          </a:bodyPr>
          <a:lstStyle/>
          <a:p>
            <a:pPr algn="ctr"/>
            <a:r>
              <a:rPr lang="en-US" sz="1300" dirty="0" err="1" smtClean="0"/>
              <a:t>Generalised</a:t>
            </a:r>
            <a:r>
              <a:rPr lang="en-US" sz="1300" dirty="0" smtClean="0"/>
              <a:t> </a:t>
            </a:r>
          </a:p>
          <a:p>
            <a:pPr algn="ctr"/>
            <a:r>
              <a:rPr lang="en-US" sz="1300" dirty="0" smtClean="0"/>
              <a:t>Boosted Model</a:t>
            </a:r>
            <a:endParaRPr lang="en-US" sz="1300" dirty="0"/>
          </a:p>
        </p:txBody>
      </p:sp>
      <p:sp>
        <p:nvSpPr>
          <p:cNvPr id="3" name="Rectangle 2"/>
          <p:cNvSpPr/>
          <p:nvPr/>
        </p:nvSpPr>
        <p:spPr>
          <a:xfrm>
            <a:off x="8034057" y="3962400"/>
            <a:ext cx="652743" cy="369332"/>
          </a:xfrm>
          <a:prstGeom prst="rect">
            <a:avLst/>
          </a:prstGeom>
        </p:spPr>
        <p:txBody>
          <a:bodyPr wrap="none">
            <a:spAutoFit/>
          </a:bodyPr>
          <a:lstStyle/>
          <a:p>
            <a:r>
              <a:rPr lang="en-AU" dirty="0" smtClean="0"/>
              <a:t>$000</a:t>
            </a:r>
            <a:endParaRPr lang="en-AU" dirty="0"/>
          </a:p>
        </p:txBody>
      </p:sp>
      <p:sp>
        <p:nvSpPr>
          <p:cNvPr id="19" name="Oval 18"/>
          <p:cNvSpPr/>
          <p:nvPr/>
        </p:nvSpPr>
        <p:spPr>
          <a:xfrm>
            <a:off x="7957870" y="4597878"/>
            <a:ext cx="8382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a:off x="7086600" y="4357609"/>
            <a:ext cx="685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5638800" y="4464000"/>
            <a:ext cx="685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p:cNvSpPr/>
          <p:nvPr/>
        </p:nvSpPr>
        <p:spPr>
          <a:xfrm>
            <a:off x="4191000" y="4482522"/>
            <a:ext cx="685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p:cNvSpPr/>
          <p:nvPr/>
        </p:nvSpPr>
        <p:spPr>
          <a:xfrm>
            <a:off x="2743200" y="3631722"/>
            <a:ext cx="685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p:cNvSpPr/>
          <p:nvPr/>
        </p:nvSpPr>
        <p:spPr>
          <a:xfrm>
            <a:off x="1318587" y="3631722"/>
            <a:ext cx="685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6265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077200" cy="503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7"/>
          <p:cNvSpPr txBox="1">
            <a:spLocks noChangeArrowheads="1"/>
          </p:cNvSpPr>
          <p:nvPr/>
        </p:nvSpPr>
        <p:spPr bwMode="auto">
          <a:xfrm>
            <a:off x="432000" y="268359"/>
            <a:ext cx="8275026"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sz="2400" cap="small" spc="200" dirty="0" err="1" smtClean="0">
                <a:solidFill>
                  <a:prstClr val="black">
                    <a:lumMod val="65000"/>
                    <a:lumOff val="35000"/>
                  </a:prstClr>
                </a:solidFill>
              </a:rPr>
              <a:t>Productionised</a:t>
            </a:r>
            <a:r>
              <a:rPr lang="en-AU" sz="2400" cap="small" spc="200" dirty="0" smtClean="0">
                <a:solidFill>
                  <a:prstClr val="black">
                    <a:lumMod val="65000"/>
                    <a:lumOff val="35000"/>
                  </a:prstClr>
                </a:solidFill>
              </a:rPr>
              <a:t> Model</a:t>
            </a:r>
          </a:p>
        </p:txBody>
      </p:sp>
      <p:sp>
        <p:nvSpPr>
          <p:cNvPr id="5" name="Freeform 4"/>
          <p:cNvSpPr/>
          <p:nvPr/>
        </p:nvSpPr>
        <p:spPr>
          <a:xfrm>
            <a:off x="152118" y="270511"/>
            <a:ext cx="211963" cy="254536"/>
          </a:xfrm>
          <a:custGeom>
            <a:avLst/>
            <a:gdLst/>
            <a:ahLst/>
            <a:cxnLst/>
            <a:rect l="l" t="t" r="r" b="b"/>
            <a:pathLst>
              <a:path w="233159" h="576949">
                <a:moveTo>
                  <a:pt x="0" y="576949"/>
                </a:moveTo>
                <a:lnTo>
                  <a:pt x="107772" y="576949"/>
                </a:lnTo>
                <a:lnTo>
                  <a:pt x="233159" y="288481"/>
                </a:lnTo>
                <a:lnTo>
                  <a:pt x="107785" y="26"/>
                </a:lnTo>
                <a:lnTo>
                  <a:pt x="0" y="0"/>
                </a:lnTo>
                <a:lnTo>
                  <a:pt x="125374" y="288481"/>
                </a:lnTo>
                <a:close/>
              </a:path>
            </a:pathLst>
          </a:custGeom>
          <a:solidFill>
            <a:srgbClr val="ED1A3B"/>
          </a:solidFill>
          <a:ln>
            <a:solidFill>
              <a:srgbClr val="ED1A3B"/>
            </a:solidFill>
          </a:ln>
        </p:spPr>
      </p:sp>
      <p:sp>
        <p:nvSpPr>
          <p:cNvPr id="6" name="Rectangle 7"/>
          <p:cNvSpPr txBox="1">
            <a:spLocks noChangeArrowheads="1"/>
          </p:cNvSpPr>
          <p:nvPr/>
        </p:nvSpPr>
        <p:spPr bwMode="auto">
          <a:xfrm>
            <a:off x="432000" y="629479"/>
            <a:ext cx="3225600"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sz="1400" cap="small" spc="200" dirty="0" smtClean="0">
                <a:solidFill>
                  <a:srgbClr val="FF0000"/>
                </a:solidFill>
              </a:rPr>
              <a:t>Median Salary by Job Role</a:t>
            </a:r>
            <a:endParaRPr lang="en-AU" sz="1400" spc="200" dirty="0">
              <a:solidFill>
                <a:srgbClr val="FF0000"/>
              </a:solidFill>
            </a:endParaRPr>
          </a:p>
        </p:txBody>
      </p:sp>
    </p:spTree>
    <p:extLst>
      <p:ext uri="{BB962C8B-B14F-4D97-AF65-F5344CB8AC3E}">
        <p14:creationId xmlns:p14="http://schemas.microsoft.com/office/powerpoint/2010/main" val="3911524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bwMode="auto">
          <a:xfrm>
            <a:off x="432000" y="268359"/>
            <a:ext cx="8275026"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sz="2400" cap="small" spc="200" dirty="0" smtClean="0">
                <a:solidFill>
                  <a:prstClr val="black">
                    <a:lumMod val="65000"/>
                    <a:lumOff val="35000"/>
                  </a:prstClr>
                </a:solidFill>
              </a:rPr>
              <a:t>Data Science Job Role</a:t>
            </a:r>
            <a:endParaRPr lang="en-AU" sz="2000" spc="200" dirty="0">
              <a:solidFill>
                <a:prstClr val="black">
                  <a:lumMod val="65000"/>
                  <a:lumOff val="35000"/>
                </a:prstClr>
              </a:solidFill>
            </a:endParaRPr>
          </a:p>
        </p:txBody>
      </p:sp>
      <p:sp>
        <p:nvSpPr>
          <p:cNvPr id="6" name="Freeform 5"/>
          <p:cNvSpPr/>
          <p:nvPr/>
        </p:nvSpPr>
        <p:spPr>
          <a:xfrm>
            <a:off x="152118" y="270511"/>
            <a:ext cx="211963" cy="254536"/>
          </a:xfrm>
          <a:custGeom>
            <a:avLst/>
            <a:gdLst/>
            <a:ahLst/>
            <a:cxnLst/>
            <a:rect l="l" t="t" r="r" b="b"/>
            <a:pathLst>
              <a:path w="233159" h="576949">
                <a:moveTo>
                  <a:pt x="0" y="576949"/>
                </a:moveTo>
                <a:lnTo>
                  <a:pt x="107772" y="576949"/>
                </a:lnTo>
                <a:lnTo>
                  <a:pt x="233159" y="288481"/>
                </a:lnTo>
                <a:lnTo>
                  <a:pt x="107785" y="26"/>
                </a:lnTo>
                <a:lnTo>
                  <a:pt x="0" y="0"/>
                </a:lnTo>
                <a:lnTo>
                  <a:pt x="125374" y="288481"/>
                </a:lnTo>
                <a:close/>
              </a:path>
            </a:pathLst>
          </a:custGeom>
          <a:solidFill>
            <a:srgbClr val="ED1A3B"/>
          </a:solidFill>
          <a:ln>
            <a:solidFill>
              <a:srgbClr val="ED1A3B"/>
            </a:solidFill>
          </a:ln>
        </p:spPr>
      </p:sp>
      <p:sp>
        <p:nvSpPr>
          <p:cNvPr id="7" name="Rectangle 7"/>
          <p:cNvSpPr txBox="1">
            <a:spLocks noChangeArrowheads="1"/>
          </p:cNvSpPr>
          <p:nvPr/>
        </p:nvSpPr>
        <p:spPr bwMode="auto">
          <a:xfrm>
            <a:off x="612975" y="923925"/>
            <a:ext cx="4902000"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sz="1400" cap="small" spc="200" dirty="0" smtClean="0">
                <a:solidFill>
                  <a:srgbClr val="FF0000"/>
                </a:solidFill>
              </a:rPr>
              <a:t>Initial Data and Job opportunities available</a:t>
            </a:r>
            <a:endParaRPr lang="en-AU" sz="1400" spc="200" dirty="0">
              <a:solidFill>
                <a:srgbClr val="FF0000"/>
              </a:solidFill>
            </a:endParaRPr>
          </a:p>
        </p:txBody>
      </p:sp>
      <p:pic>
        <p:nvPicPr>
          <p:cNvPr id="615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75" y="1295400"/>
            <a:ext cx="36385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285875"/>
            <a:ext cx="7620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295400"/>
            <a:ext cx="244792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038600"/>
            <a:ext cx="5653561" cy="258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36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60388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9599"/>
          <a:stretch/>
        </p:blipFill>
        <p:spPr bwMode="auto">
          <a:xfrm>
            <a:off x="548148" y="3429000"/>
            <a:ext cx="6019800" cy="141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148" y="3672348"/>
            <a:ext cx="60293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88" y="4136310"/>
            <a:ext cx="6057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txBox="1">
            <a:spLocks noChangeArrowheads="1"/>
          </p:cNvSpPr>
          <p:nvPr/>
        </p:nvSpPr>
        <p:spPr bwMode="auto">
          <a:xfrm>
            <a:off x="432000" y="268359"/>
            <a:ext cx="8275026" cy="56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1600" b="1">
                <a:solidFill>
                  <a:schemeClr val="tx1"/>
                </a:solidFill>
                <a:latin typeface="+mj-lt"/>
                <a:ea typeface="ＭＳ Ｐゴシック" pitchFamily="34" charset="-128"/>
                <a:cs typeface="ＭＳ Ｐゴシック"/>
              </a:defRPr>
            </a:lvl1pPr>
            <a:lvl2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2pPr>
            <a:lvl3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3pPr>
            <a:lvl4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4pPr>
            <a:lvl5pPr algn="l" rtl="0" eaLnBrk="0" fontAlgn="base" hangingPunct="0">
              <a:spcBef>
                <a:spcPct val="0"/>
              </a:spcBef>
              <a:spcAft>
                <a:spcPct val="0"/>
              </a:spcAft>
              <a:defRPr b="1">
                <a:solidFill>
                  <a:schemeClr val="tx1"/>
                </a:solidFill>
                <a:latin typeface="Arial" pitchFamily="-112" charset="0"/>
                <a:ea typeface="ＭＳ Ｐゴシック" pitchFamily="34" charset="-128"/>
                <a:cs typeface="ＭＳ Ｐゴシック"/>
              </a:defRPr>
            </a:lvl5pPr>
            <a:lvl6pPr marL="457200" algn="l" rtl="0" fontAlgn="base">
              <a:spcBef>
                <a:spcPct val="0"/>
              </a:spcBef>
              <a:spcAft>
                <a:spcPct val="0"/>
              </a:spcAft>
              <a:defRPr sz="2000" b="1">
                <a:solidFill>
                  <a:schemeClr val="tx1"/>
                </a:solidFill>
                <a:latin typeface="Arial" pitchFamily="-112" charset="0"/>
              </a:defRPr>
            </a:lvl6pPr>
            <a:lvl7pPr marL="914400" algn="l" rtl="0" fontAlgn="base">
              <a:spcBef>
                <a:spcPct val="0"/>
              </a:spcBef>
              <a:spcAft>
                <a:spcPct val="0"/>
              </a:spcAft>
              <a:defRPr sz="2000" b="1">
                <a:solidFill>
                  <a:schemeClr val="tx1"/>
                </a:solidFill>
                <a:latin typeface="Arial" pitchFamily="-112" charset="0"/>
              </a:defRPr>
            </a:lvl7pPr>
            <a:lvl8pPr marL="1371600" algn="l" rtl="0" fontAlgn="base">
              <a:spcBef>
                <a:spcPct val="0"/>
              </a:spcBef>
              <a:spcAft>
                <a:spcPct val="0"/>
              </a:spcAft>
              <a:defRPr sz="2000" b="1">
                <a:solidFill>
                  <a:schemeClr val="tx1"/>
                </a:solidFill>
                <a:latin typeface="Arial" pitchFamily="-112" charset="0"/>
              </a:defRPr>
            </a:lvl8pPr>
            <a:lvl9pPr marL="1828800" algn="l" rtl="0" fontAlgn="base">
              <a:spcBef>
                <a:spcPct val="0"/>
              </a:spcBef>
              <a:spcAft>
                <a:spcPct val="0"/>
              </a:spcAft>
              <a:defRPr sz="2000" b="1">
                <a:solidFill>
                  <a:schemeClr val="tx1"/>
                </a:solidFill>
                <a:latin typeface="Arial" pitchFamily="-112" charset="0"/>
              </a:defRPr>
            </a:lvl9pPr>
          </a:lstStyle>
          <a:p>
            <a:pPr>
              <a:lnSpc>
                <a:spcPts val="2200"/>
              </a:lnSpc>
            </a:pPr>
            <a:r>
              <a:rPr lang="en-AU" sz="2400" cap="small" spc="200" dirty="0" smtClean="0">
                <a:solidFill>
                  <a:prstClr val="black">
                    <a:lumMod val="65000"/>
                    <a:lumOff val="35000"/>
                  </a:prstClr>
                </a:solidFill>
              </a:rPr>
              <a:t>Model Coefficients</a:t>
            </a:r>
            <a:endParaRPr lang="en-AU" sz="2000" spc="200" dirty="0">
              <a:solidFill>
                <a:prstClr val="black">
                  <a:lumMod val="65000"/>
                  <a:lumOff val="35000"/>
                </a:prstClr>
              </a:solidFill>
            </a:endParaRPr>
          </a:p>
        </p:txBody>
      </p:sp>
      <p:sp>
        <p:nvSpPr>
          <p:cNvPr id="8" name="Freeform 7"/>
          <p:cNvSpPr/>
          <p:nvPr/>
        </p:nvSpPr>
        <p:spPr>
          <a:xfrm>
            <a:off x="152118" y="270511"/>
            <a:ext cx="211963" cy="254536"/>
          </a:xfrm>
          <a:custGeom>
            <a:avLst/>
            <a:gdLst/>
            <a:ahLst/>
            <a:cxnLst/>
            <a:rect l="l" t="t" r="r" b="b"/>
            <a:pathLst>
              <a:path w="233159" h="576949">
                <a:moveTo>
                  <a:pt x="0" y="576949"/>
                </a:moveTo>
                <a:lnTo>
                  <a:pt x="107772" y="576949"/>
                </a:lnTo>
                <a:lnTo>
                  <a:pt x="233159" y="288481"/>
                </a:lnTo>
                <a:lnTo>
                  <a:pt x="107785" y="26"/>
                </a:lnTo>
                <a:lnTo>
                  <a:pt x="0" y="0"/>
                </a:lnTo>
                <a:lnTo>
                  <a:pt x="125374" y="288481"/>
                </a:lnTo>
                <a:close/>
              </a:path>
            </a:pathLst>
          </a:custGeom>
          <a:solidFill>
            <a:srgbClr val="ED1A3B"/>
          </a:solidFill>
          <a:ln>
            <a:solidFill>
              <a:srgbClr val="ED1A3B"/>
            </a:solidFill>
          </a:ln>
        </p:spPr>
      </p:sp>
    </p:spTree>
    <p:extLst>
      <p:ext uri="{BB962C8B-B14F-4D97-AF65-F5344CB8AC3E}">
        <p14:creationId xmlns:p14="http://schemas.microsoft.com/office/powerpoint/2010/main" val="25167536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162</Words>
  <Application>Microsoft Office PowerPoint</Application>
  <PresentationFormat>On-screen Show (4:3)</PresentationFormat>
  <Paragraphs>54</Paragraphs>
  <Slides>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Preusse</dc:creator>
  <cp:lastModifiedBy>Sean Preusse</cp:lastModifiedBy>
  <cp:revision>16</cp:revision>
  <dcterms:created xsi:type="dcterms:W3CDTF">2006-08-16T00:00:00Z</dcterms:created>
  <dcterms:modified xsi:type="dcterms:W3CDTF">2016-05-24T09:22:18Z</dcterms:modified>
</cp:coreProperties>
</file>