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95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B1EB3-A681-4BC3-B86C-36E932AABDAA}" type="datetimeFigureOut">
              <a:rPr lang="en-AU" smtClean="0"/>
              <a:t>19/04/2016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2EB93-6395-44DD-BBDF-F84AC1AA7C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192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BC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90B2EA-7EDD-406F-8FDF-EC958C20505F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NZ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411165" y="6232531"/>
            <a:ext cx="8324851" cy="249555"/>
          </a:xfrm>
        </p:spPr>
        <p:txBody>
          <a:bodyPr/>
          <a:lstStyle>
            <a:lvl1pPr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Source or Note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333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9469808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e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png"/><Relationship Id="rId11" Type="http://schemas.openxmlformats.org/officeDocument/2006/relationships/image" Target="../media/image15.jpg"/><Relationship Id="rId5" Type="http://schemas.openxmlformats.org/officeDocument/2006/relationships/image" Target="../media/image1.emf"/><Relationship Id="rId15" Type="http://schemas.openxmlformats.org/officeDocument/2006/relationships/image" Target="../media/image19.jpg"/><Relationship Id="rId10" Type="http://schemas.openxmlformats.org/officeDocument/2006/relationships/image" Target="../media/image14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13.png"/><Relationship Id="rId14" Type="http://schemas.openxmlformats.org/officeDocument/2006/relationships/image" Target="../media/image1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59871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>
            <a:off x="5791200" y="1909385"/>
            <a:ext cx="3193200" cy="4702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7574"/>
            <a:ext cx="53244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02"/>
          <a:stretch/>
        </p:blipFill>
        <p:spPr bwMode="auto">
          <a:xfrm>
            <a:off x="121037" y="1532595"/>
            <a:ext cx="5276850" cy="753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3457575"/>
            <a:ext cx="485775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481208" y="253058"/>
            <a:ext cx="9102314" cy="29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+mj-lt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-112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-112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-112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-112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-112" charset="0"/>
              </a:defRPr>
            </a:lvl9pPr>
          </a:lstStyle>
          <a:p>
            <a:pPr>
              <a:lnSpc>
                <a:spcPts val="2200"/>
              </a:lnSpc>
            </a:pPr>
            <a:r>
              <a:rPr lang="en-AU" sz="2400" cap="small" spc="1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Business problem</a:t>
            </a:r>
            <a:endParaRPr lang="en-AU" sz="2000" spc="1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83125" y="270511"/>
            <a:ext cx="229627" cy="254536"/>
          </a:xfrm>
          <a:custGeom>
            <a:avLst/>
            <a:gdLst/>
            <a:ahLst/>
            <a:cxnLst/>
            <a:rect l="l" t="t" r="r" b="b"/>
            <a:pathLst>
              <a:path w="233159" h="576949">
                <a:moveTo>
                  <a:pt x="0" y="576949"/>
                </a:moveTo>
                <a:lnTo>
                  <a:pt x="107772" y="576949"/>
                </a:lnTo>
                <a:lnTo>
                  <a:pt x="233159" y="288481"/>
                </a:lnTo>
                <a:lnTo>
                  <a:pt x="107785" y="26"/>
                </a:lnTo>
                <a:lnTo>
                  <a:pt x="0" y="0"/>
                </a:lnTo>
                <a:lnTo>
                  <a:pt x="125374" y="288481"/>
                </a:lnTo>
                <a:close/>
              </a:path>
            </a:pathLst>
          </a:custGeom>
          <a:solidFill>
            <a:srgbClr val="ED1A3B"/>
          </a:solidFill>
          <a:ln>
            <a:solidFill>
              <a:srgbClr val="ED1A3B"/>
            </a:solidFill>
          </a:ln>
        </p:spPr>
        <p:txBody>
          <a:bodyPr/>
          <a:lstStyle/>
          <a:p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2362200" y="2203847"/>
            <a:ext cx="609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400" b="1" dirty="0">
                <a:solidFill>
                  <a:srgbClr val="FF0000"/>
                </a:solidFill>
                <a:sym typeface="Wingdings"/>
              </a:rPr>
              <a:t></a:t>
            </a:r>
            <a:endParaRPr lang="en-AU" sz="3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23950" y="5486400"/>
            <a:ext cx="609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400" b="1" dirty="0">
                <a:solidFill>
                  <a:srgbClr val="FF0000"/>
                </a:solidFill>
                <a:sym typeface="Wingdings"/>
              </a:rPr>
              <a:t></a:t>
            </a:r>
            <a:endParaRPr lang="en-AU" sz="3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03500" y="4489450"/>
            <a:ext cx="609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400" b="1" dirty="0">
                <a:solidFill>
                  <a:srgbClr val="00B050"/>
                </a:solidFill>
                <a:sym typeface="Wingdings"/>
              </a:rPr>
              <a:t></a:t>
            </a:r>
            <a:endParaRPr lang="en-AU" sz="3400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95600" y="3346847"/>
            <a:ext cx="609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400" b="1" dirty="0">
                <a:solidFill>
                  <a:srgbClr val="00B050"/>
                </a:solidFill>
                <a:sym typeface="Wingdings"/>
              </a:rPr>
              <a:t></a:t>
            </a:r>
            <a:endParaRPr lang="en-AU" sz="3400" b="1" dirty="0">
              <a:solidFill>
                <a:srgbClr val="00B050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2546350"/>
            <a:ext cx="14097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6013450"/>
            <a:ext cx="6667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867150"/>
            <a:ext cx="14382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" y="817602"/>
            <a:ext cx="8908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 smtClean="0"/>
              <a:t>Indeed is one of the worlds largest </a:t>
            </a:r>
            <a:r>
              <a:rPr lang="en-AU" sz="1500" dirty="0" smtClean="0"/>
              <a:t>job </a:t>
            </a:r>
            <a:r>
              <a:rPr lang="en-AU" sz="1500" dirty="0" smtClean="0"/>
              <a:t>b</a:t>
            </a:r>
            <a:r>
              <a:rPr lang="en-AU" sz="1500" dirty="0" smtClean="0"/>
              <a:t>oard. </a:t>
            </a:r>
            <a:r>
              <a:rPr lang="en-AU" sz="1500" dirty="0" smtClean="0"/>
              <a:t>There is an opportunity to </a:t>
            </a:r>
            <a:r>
              <a:rPr lang="en-AU" sz="1500" b="1" dirty="0" smtClean="0">
                <a:solidFill>
                  <a:srgbClr val="FF0000"/>
                </a:solidFill>
              </a:rPr>
              <a:t>1.</a:t>
            </a:r>
            <a:r>
              <a:rPr lang="en-AU" sz="1500" dirty="0" smtClean="0"/>
              <a:t> </a:t>
            </a:r>
            <a:r>
              <a:rPr lang="en-AU" sz="1500" b="1" dirty="0" smtClean="0">
                <a:solidFill>
                  <a:srgbClr val="FF0000"/>
                </a:solidFill>
              </a:rPr>
              <a:t>improve search accuracy</a:t>
            </a:r>
            <a:r>
              <a:rPr lang="en-AU" sz="1500" dirty="0" smtClean="0"/>
              <a:t> related to salary expectation and also for companies that want to </a:t>
            </a:r>
            <a:r>
              <a:rPr lang="en-AU" sz="1500" b="1" dirty="0" smtClean="0">
                <a:solidFill>
                  <a:srgbClr val="FF0000"/>
                </a:solidFill>
              </a:rPr>
              <a:t>2. gain market intelligence</a:t>
            </a:r>
            <a:r>
              <a:rPr lang="en-AU" sz="1500" dirty="0" smtClean="0"/>
              <a:t> </a:t>
            </a:r>
            <a:r>
              <a:rPr lang="en-AU" sz="1500" dirty="0" smtClean="0"/>
              <a:t>in a </a:t>
            </a:r>
            <a:r>
              <a:rPr lang="en-AU" sz="1500" dirty="0" smtClean="0"/>
              <a:t>competitive landscape.</a:t>
            </a:r>
            <a:endParaRPr lang="en-AU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5867400" y="1962835"/>
            <a:ext cx="2514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b="1" dirty="0" smtClean="0"/>
              <a:t>Project Challenges</a:t>
            </a:r>
            <a:endParaRPr lang="en-AU" sz="15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950800" y="2395478"/>
            <a:ext cx="30408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sz="1500" dirty="0"/>
              <a:t>1 in 5 advertised jobs have a </a:t>
            </a:r>
            <a:r>
              <a:rPr lang="en-AU" sz="1500" dirty="0" smtClean="0"/>
              <a:t>salary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1500" dirty="0" smtClean="0"/>
              <a:t>Data obtained through website scraping is not clean, companies make it difficult.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1500" dirty="0" smtClean="0"/>
              <a:t>Data provided by advertising companies is not consistent</a:t>
            </a:r>
            <a:endParaRPr lang="en-AU" sz="1500" dirty="0"/>
          </a:p>
          <a:p>
            <a:pPr marL="285750" indent="-285750">
              <a:buFont typeface="Arial" pitchFamily="34" charset="0"/>
              <a:buChar char="•"/>
            </a:pPr>
            <a:r>
              <a:rPr lang="en-AU" sz="1500" dirty="0" smtClean="0"/>
              <a:t>Not all companies advertise a salary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1500" dirty="0" smtClean="0"/>
              <a:t>Interpretation of salary can vary.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1500" dirty="0" smtClean="0"/>
              <a:t>Salary frequency can vary e.g. hourly, daily, weekly, fortnightly, annual.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1500" dirty="0" smtClean="0"/>
              <a:t>Job Titles are not clean</a:t>
            </a:r>
          </a:p>
          <a:p>
            <a:pPr marL="285750" indent="-285750">
              <a:buFont typeface="Arial" pitchFamily="34" charset="0"/>
              <a:buChar char="•"/>
            </a:pPr>
            <a:endParaRPr lang="en-AU" sz="1500" dirty="0"/>
          </a:p>
        </p:txBody>
      </p:sp>
    </p:spTree>
    <p:extLst>
      <p:ext uri="{BB962C8B-B14F-4D97-AF65-F5344CB8AC3E}">
        <p14:creationId xmlns:p14="http://schemas.microsoft.com/office/powerpoint/2010/main" val="423902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481208" y="253058"/>
            <a:ext cx="9102314" cy="29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+mj-lt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-112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-112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-112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-112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-112" charset="0"/>
              </a:defRPr>
            </a:lvl9pPr>
          </a:lstStyle>
          <a:p>
            <a:pPr>
              <a:lnSpc>
                <a:spcPts val="2200"/>
              </a:lnSpc>
            </a:pPr>
            <a:r>
              <a:rPr lang="en-AU" sz="2400" cap="small" spc="1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Proposal</a:t>
            </a:r>
            <a:endParaRPr lang="en-AU" sz="2000" spc="1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83125" y="270511"/>
            <a:ext cx="229627" cy="254536"/>
          </a:xfrm>
          <a:custGeom>
            <a:avLst/>
            <a:gdLst/>
            <a:ahLst/>
            <a:cxnLst/>
            <a:rect l="l" t="t" r="r" b="b"/>
            <a:pathLst>
              <a:path w="233159" h="576949">
                <a:moveTo>
                  <a:pt x="0" y="576949"/>
                </a:moveTo>
                <a:lnTo>
                  <a:pt x="107772" y="576949"/>
                </a:lnTo>
                <a:lnTo>
                  <a:pt x="233159" y="288481"/>
                </a:lnTo>
                <a:lnTo>
                  <a:pt x="107785" y="26"/>
                </a:lnTo>
                <a:lnTo>
                  <a:pt x="0" y="0"/>
                </a:lnTo>
                <a:lnTo>
                  <a:pt x="125374" y="288481"/>
                </a:lnTo>
                <a:close/>
              </a:path>
            </a:pathLst>
          </a:custGeom>
          <a:solidFill>
            <a:srgbClr val="ED1A3B"/>
          </a:solidFill>
          <a:ln>
            <a:solidFill>
              <a:srgbClr val="ED1A3B"/>
            </a:solidFill>
          </a:ln>
        </p:spPr>
      </p:sp>
      <p:grpSp>
        <p:nvGrpSpPr>
          <p:cNvPr id="11" name="Group 10"/>
          <p:cNvGrpSpPr/>
          <p:nvPr/>
        </p:nvGrpSpPr>
        <p:grpSpPr>
          <a:xfrm>
            <a:off x="1619249" y="2190751"/>
            <a:ext cx="5267325" cy="3067050"/>
            <a:chOff x="1619249" y="2438400"/>
            <a:chExt cx="5267325" cy="306705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E8ECED"/>
                </a:clrFrom>
                <a:clrTo>
                  <a:srgbClr val="E8ECE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249" y="2438400"/>
              <a:ext cx="5267325" cy="3067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7548" y="2905125"/>
              <a:ext cx="2022593" cy="7952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5895974" y="4324350"/>
              <a:ext cx="67627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AU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$200k</a:t>
              </a:r>
              <a:endParaRPr lang="en-AU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66700" y="866775"/>
            <a:ext cx="8724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Build </a:t>
            </a:r>
            <a:r>
              <a:rPr lang="en-AU" dirty="0"/>
              <a:t>of </a:t>
            </a:r>
            <a:r>
              <a:rPr lang="en-AU" b="1" dirty="0">
                <a:solidFill>
                  <a:srgbClr val="FF0000"/>
                </a:solidFill>
              </a:rPr>
              <a:t>predictive model</a:t>
            </a:r>
            <a:r>
              <a:rPr lang="en-AU" dirty="0"/>
              <a:t> to predict missing </a:t>
            </a:r>
            <a:r>
              <a:rPr lang="en-AU" dirty="0" smtClean="0"/>
              <a:t>salaries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6700" y="5971341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Future Enhancement: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1590675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sz="1400" dirty="0" smtClean="0"/>
              <a:t>Indeed.com - This </a:t>
            </a:r>
            <a:r>
              <a:rPr lang="en-AU" sz="1400" dirty="0"/>
              <a:t>will improve user search </a:t>
            </a:r>
            <a:r>
              <a:rPr lang="en-AU" sz="1400" dirty="0" smtClean="0"/>
              <a:t>accuracy – Increase user return </a:t>
            </a:r>
            <a:r>
              <a:rPr lang="en-AU" sz="1400" dirty="0"/>
              <a:t>and referral rates.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800" y="1816298"/>
            <a:ext cx="853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sz="1400" dirty="0" smtClean="0"/>
              <a:t>Organisation - Knowledge of competitive landscape – Improve employee retention and attraction of top talent.</a:t>
            </a:r>
            <a:endParaRPr lang="en-AU" sz="1400" dirty="0"/>
          </a:p>
        </p:txBody>
      </p:sp>
      <p:sp>
        <p:nvSpPr>
          <p:cNvPr id="13" name="Rectangle 12"/>
          <p:cNvSpPr/>
          <p:nvPr/>
        </p:nvSpPr>
        <p:spPr>
          <a:xfrm>
            <a:off x="266700" y="1230868"/>
            <a:ext cx="8724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Two Benefits: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1662" y="6321623"/>
            <a:ext cx="853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sz="1400" dirty="0" smtClean="0"/>
              <a:t>Forecast </a:t>
            </a:r>
            <a:r>
              <a:rPr lang="en-AU" sz="1400" dirty="0"/>
              <a:t>Model on Future Salary and Job </a:t>
            </a:r>
            <a:r>
              <a:rPr lang="en-AU" sz="1400" dirty="0" smtClean="0"/>
              <a:t>Demand – likely future capstone project</a:t>
            </a:r>
            <a:endParaRPr lang="en-AU" sz="14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373" y="4953001"/>
            <a:ext cx="5402627" cy="99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38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292677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7"/>
          <p:cNvSpPr txBox="1">
            <a:spLocks noChangeArrowheads="1"/>
          </p:cNvSpPr>
          <p:nvPr/>
        </p:nvSpPr>
        <p:spPr bwMode="auto">
          <a:xfrm>
            <a:off x="432000" y="268359"/>
            <a:ext cx="8275026" cy="569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+mj-lt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-112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-112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-112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-112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-112" charset="0"/>
              </a:defRPr>
            </a:lvl9pPr>
          </a:lstStyle>
          <a:p>
            <a:pPr>
              <a:lnSpc>
                <a:spcPts val="2200"/>
              </a:lnSpc>
            </a:pPr>
            <a:r>
              <a:rPr lang="en-AU" sz="2400" cap="small" spc="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Data Model</a:t>
            </a:r>
            <a:endParaRPr lang="en-AU" sz="2000" spc="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52118" y="270511"/>
            <a:ext cx="211963" cy="254536"/>
          </a:xfrm>
          <a:custGeom>
            <a:avLst/>
            <a:gdLst/>
            <a:ahLst/>
            <a:cxnLst/>
            <a:rect l="l" t="t" r="r" b="b"/>
            <a:pathLst>
              <a:path w="233159" h="576949">
                <a:moveTo>
                  <a:pt x="0" y="576949"/>
                </a:moveTo>
                <a:lnTo>
                  <a:pt x="107772" y="576949"/>
                </a:lnTo>
                <a:lnTo>
                  <a:pt x="233159" y="288481"/>
                </a:lnTo>
                <a:lnTo>
                  <a:pt x="107785" y="26"/>
                </a:lnTo>
                <a:lnTo>
                  <a:pt x="0" y="0"/>
                </a:lnTo>
                <a:lnTo>
                  <a:pt x="125374" y="288481"/>
                </a:lnTo>
                <a:close/>
              </a:path>
            </a:pathLst>
          </a:custGeom>
          <a:solidFill>
            <a:srgbClr val="ED1A3B"/>
          </a:solidFill>
          <a:ln>
            <a:solidFill>
              <a:srgbClr val="ED1A3B"/>
            </a:solidFill>
          </a:ln>
        </p:spPr>
        <p:txBody>
          <a:bodyPr/>
          <a:lstStyle/>
          <a:p>
            <a:endParaRPr lang="en-A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68" y="1203000"/>
            <a:ext cx="1440000" cy="56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68" y="1812600"/>
            <a:ext cx="1440000" cy="56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68" y="2479350"/>
            <a:ext cx="1440000" cy="56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468" y="1884988"/>
            <a:ext cx="501900" cy="50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868" y="1279613"/>
            <a:ext cx="540000" cy="4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818" y="2546025"/>
            <a:ext cx="540000" cy="52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506177"/>
            <a:ext cx="1645920" cy="125525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1163" y="3165157"/>
            <a:ext cx="20220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Indeed Job Board Data (Primary Source)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495848"/>
            <a:ext cx="1645920" cy="125525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0" y="5646063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Salary Forecast and </a:t>
            </a:r>
            <a:r>
              <a:rPr lang="en-US" sz="1100" dirty="0" err="1" smtClean="0"/>
              <a:t>Labour</a:t>
            </a:r>
            <a:r>
              <a:rPr lang="en-US" sz="1100" dirty="0" smtClean="0"/>
              <a:t> Demand Model</a:t>
            </a:r>
            <a:endParaRPr lang="en-US" sz="11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81" y="4270105"/>
            <a:ext cx="864000" cy="48384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33609" y="4867275"/>
            <a:ext cx="17906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Google Keyword Trends</a:t>
            </a:r>
          </a:p>
          <a:p>
            <a:pPr algn="ctr"/>
            <a:r>
              <a:rPr lang="en-US" sz="1100" dirty="0"/>
              <a:t>(Secondary Source)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6198513"/>
            <a:ext cx="15493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ABS Economic Data</a:t>
            </a:r>
          </a:p>
          <a:p>
            <a:pPr algn="ctr"/>
            <a:r>
              <a:rPr lang="en-US" sz="1100" dirty="0"/>
              <a:t>(Secondary Source)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14525" y="6220466"/>
            <a:ext cx="17906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RBA Economic Data</a:t>
            </a:r>
          </a:p>
          <a:p>
            <a:pPr algn="ctr"/>
            <a:r>
              <a:rPr lang="en-US" sz="1100" dirty="0"/>
              <a:t>(Secondary Source)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4800" y="4853226"/>
            <a:ext cx="193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Yahoo Market Data (Secondary Source)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68" y="5363946"/>
            <a:ext cx="864000" cy="756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81000" y="3962400"/>
            <a:ext cx="7696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"/>
          <p:cNvSpPr txBox="1">
            <a:spLocks noChangeArrowheads="1"/>
          </p:cNvSpPr>
          <p:nvPr/>
        </p:nvSpPr>
        <p:spPr bwMode="auto">
          <a:xfrm>
            <a:off x="402249" y="3687834"/>
            <a:ext cx="8275026" cy="569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+mj-lt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-112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-112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-112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-112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-112" charset="0"/>
              </a:defRPr>
            </a:lvl9pPr>
          </a:lstStyle>
          <a:p>
            <a:pPr>
              <a:lnSpc>
                <a:spcPts val="2200"/>
              </a:lnSpc>
            </a:pPr>
            <a:r>
              <a:rPr lang="en-AU" cap="small" spc="200" dirty="0" smtClean="0">
                <a:solidFill>
                  <a:srgbClr val="FF0000"/>
                </a:solidFill>
              </a:rPr>
              <a:t>Future Capstone Project</a:t>
            </a:r>
            <a:endParaRPr lang="en-AU" spc="200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81000" y="1076325"/>
            <a:ext cx="7696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7"/>
          <p:cNvSpPr txBox="1">
            <a:spLocks noChangeArrowheads="1"/>
          </p:cNvSpPr>
          <p:nvPr/>
        </p:nvSpPr>
        <p:spPr bwMode="auto">
          <a:xfrm>
            <a:off x="402249" y="801759"/>
            <a:ext cx="8275026" cy="569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+mj-lt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-112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-112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-112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-112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-112" charset="0"/>
              </a:defRPr>
            </a:lvl9pPr>
          </a:lstStyle>
          <a:p>
            <a:pPr>
              <a:lnSpc>
                <a:spcPts val="2200"/>
              </a:lnSpc>
            </a:pPr>
            <a:r>
              <a:rPr lang="en-AU" cap="small" spc="200" dirty="0" smtClean="0">
                <a:solidFill>
                  <a:srgbClr val="FF0000"/>
                </a:solidFill>
              </a:rPr>
              <a:t>Current Project</a:t>
            </a:r>
            <a:endParaRPr lang="en-AU" spc="200" dirty="0">
              <a:solidFill>
                <a:srgbClr val="FF0000"/>
              </a:solidFill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1676400"/>
            <a:ext cx="1428750" cy="91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4664168"/>
            <a:ext cx="1428750" cy="91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Elbow Connector 7"/>
          <p:cNvCxnSpPr>
            <a:stCxn id="11" idx="3"/>
            <a:endCxn id="3080" idx="1"/>
          </p:cNvCxnSpPr>
          <p:nvPr/>
        </p:nvCxnSpPr>
        <p:spPr>
          <a:xfrm>
            <a:off x="2723868" y="1524413"/>
            <a:ext cx="1486182" cy="610728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3"/>
            <a:endCxn id="3080" idx="1"/>
          </p:cNvCxnSpPr>
          <p:nvPr/>
        </p:nvCxnSpPr>
        <p:spPr>
          <a:xfrm flipV="1">
            <a:off x="2704818" y="2135141"/>
            <a:ext cx="1505232" cy="671884"/>
          </a:xfrm>
          <a:prstGeom prst="bentConnector3">
            <a:avLst>
              <a:gd name="adj1" fmla="val 50633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077" idx="3"/>
            <a:endCxn id="3080" idx="1"/>
          </p:cNvCxnSpPr>
          <p:nvPr/>
        </p:nvCxnSpPr>
        <p:spPr>
          <a:xfrm flipV="1">
            <a:off x="2692368" y="2135141"/>
            <a:ext cx="1517682" cy="41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080" idx="3"/>
            <a:endCxn id="13" idx="1"/>
          </p:cNvCxnSpPr>
          <p:nvPr/>
        </p:nvCxnSpPr>
        <p:spPr>
          <a:xfrm flipV="1">
            <a:off x="5638800" y="2133806"/>
            <a:ext cx="609600" cy="13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4" idx="2"/>
            <a:endCxn id="32" idx="0"/>
          </p:cNvCxnSpPr>
          <p:nvPr/>
        </p:nvCxnSpPr>
        <p:spPr>
          <a:xfrm rot="5400000">
            <a:off x="5227011" y="2788686"/>
            <a:ext cx="1572896" cy="2178068"/>
          </a:xfrm>
          <a:prstGeom prst="bentConnector3">
            <a:avLst>
              <a:gd name="adj1" fmla="val 47578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27810" y="2598829"/>
            <a:ext cx="1549365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Job Board Salary Predictive Model</a:t>
            </a:r>
          </a:p>
        </p:txBody>
      </p:sp>
      <p:cxnSp>
        <p:nvCxnSpPr>
          <p:cNvPr id="50" name="Elbow Connector 49"/>
          <p:cNvCxnSpPr>
            <a:stCxn id="20" idx="3"/>
            <a:endCxn id="32" idx="1"/>
          </p:cNvCxnSpPr>
          <p:nvPr/>
        </p:nvCxnSpPr>
        <p:spPr>
          <a:xfrm>
            <a:off x="1778981" y="4512026"/>
            <a:ext cx="2431069" cy="610883"/>
          </a:xfrm>
          <a:prstGeom prst="bentConnector3">
            <a:avLst>
              <a:gd name="adj1" fmla="val 8016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5" idx="3"/>
            <a:endCxn id="32" idx="1"/>
          </p:cNvCxnSpPr>
          <p:nvPr/>
        </p:nvCxnSpPr>
        <p:spPr>
          <a:xfrm flipV="1">
            <a:off x="1687368" y="5122909"/>
            <a:ext cx="2522682" cy="619037"/>
          </a:xfrm>
          <a:prstGeom prst="bentConnector3">
            <a:avLst>
              <a:gd name="adj1" fmla="val 8133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00" y="4224547"/>
            <a:ext cx="864000" cy="57495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75" y="5473029"/>
            <a:ext cx="740175" cy="740175"/>
          </a:xfrm>
          <a:prstGeom prst="rect">
            <a:avLst/>
          </a:prstGeom>
        </p:spPr>
      </p:pic>
      <p:cxnSp>
        <p:nvCxnSpPr>
          <p:cNvPr id="61" name="Straight Arrow Connector 60"/>
          <p:cNvCxnSpPr>
            <a:stCxn id="32" idx="3"/>
            <a:endCxn id="16" idx="1"/>
          </p:cNvCxnSpPr>
          <p:nvPr/>
        </p:nvCxnSpPr>
        <p:spPr>
          <a:xfrm>
            <a:off x="5638800" y="5122909"/>
            <a:ext cx="609600" cy="5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17835" y="1914525"/>
            <a:ext cx="1549365" cy="430887"/>
          </a:xfrm>
          <a:prstGeom prst="rect">
            <a:avLst/>
          </a:prstGeom>
          <a:solidFill>
            <a:srgbClr val="FFFFFF">
              <a:alpha val="27059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30,000 </a:t>
            </a:r>
          </a:p>
          <a:p>
            <a:r>
              <a:rPr lang="en-US" sz="1100" dirty="0" smtClean="0"/>
              <a:t>Jobs per day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7405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35"/>
          <a:stretch/>
        </p:blipFill>
        <p:spPr bwMode="auto">
          <a:xfrm>
            <a:off x="3886200" y="828675"/>
            <a:ext cx="464820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432000" y="268359"/>
            <a:ext cx="8275026" cy="569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+mj-lt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-112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-112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-112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-112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-112" charset="0"/>
              </a:defRPr>
            </a:lvl9pPr>
          </a:lstStyle>
          <a:p>
            <a:pPr>
              <a:lnSpc>
                <a:spcPts val="2200"/>
              </a:lnSpc>
            </a:pPr>
            <a:r>
              <a:rPr lang="en-AU" sz="2400" cap="small" spc="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Data Exploration</a:t>
            </a:r>
            <a:endParaRPr lang="en-AU" sz="2000" spc="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52118" y="270511"/>
            <a:ext cx="211963" cy="254536"/>
          </a:xfrm>
          <a:custGeom>
            <a:avLst/>
            <a:gdLst/>
            <a:ahLst/>
            <a:cxnLst/>
            <a:rect l="l" t="t" r="r" b="b"/>
            <a:pathLst>
              <a:path w="233159" h="576949">
                <a:moveTo>
                  <a:pt x="0" y="576949"/>
                </a:moveTo>
                <a:lnTo>
                  <a:pt x="107772" y="576949"/>
                </a:lnTo>
                <a:lnTo>
                  <a:pt x="233159" y="288481"/>
                </a:lnTo>
                <a:lnTo>
                  <a:pt x="107785" y="26"/>
                </a:lnTo>
                <a:lnTo>
                  <a:pt x="0" y="0"/>
                </a:lnTo>
                <a:lnTo>
                  <a:pt x="125374" y="288481"/>
                </a:lnTo>
                <a:close/>
              </a:path>
            </a:pathLst>
          </a:custGeom>
          <a:solidFill>
            <a:srgbClr val="ED1A3B"/>
          </a:solidFill>
          <a:ln>
            <a:solidFill>
              <a:srgbClr val="ED1A3B"/>
            </a:solidFill>
          </a:ln>
        </p:spPr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838200"/>
            <a:ext cx="330517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5086350"/>
            <a:ext cx="47910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524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4" y="962404"/>
            <a:ext cx="8010525" cy="571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432000" y="268359"/>
            <a:ext cx="8275026" cy="569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+mj-lt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-112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-112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-112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-112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-112" charset="0"/>
              </a:defRPr>
            </a:lvl9pPr>
          </a:lstStyle>
          <a:p>
            <a:pPr>
              <a:lnSpc>
                <a:spcPts val="2200"/>
              </a:lnSpc>
            </a:pPr>
            <a:r>
              <a:rPr lang="en-AU" sz="2400" cap="small" spc="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Data Exploration</a:t>
            </a:r>
            <a:endParaRPr lang="en-AU" sz="2000" spc="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52118" y="270511"/>
            <a:ext cx="211963" cy="254536"/>
          </a:xfrm>
          <a:custGeom>
            <a:avLst/>
            <a:gdLst/>
            <a:ahLst/>
            <a:cxnLst/>
            <a:rect l="l" t="t" r="r" b="b"/>
            <a:pathLst>
              <a:path w="233159" h="576949">
                <a:moveTo>
                  <a:pt x="0" y="576949"/>
                </a:moveTo>
                <a:lnTo>
                  <a:pt x="107772" y="576949"/>
                </a:lnTo>
                <a:lnTo>
                  <a:pt x="233159" y="288481"/>
                </a:lnTo>
                <a:lnTo>
                  <a:pt x="107785" y="26"/>
                </a:lnTo>
                <a:lnTo>
                  <a:pt x="0" y="0"/>
                </a:lnTo>
                <a:lnTo>
                  <a:pt x="125374" y="288481"/>
                </a:lnTo>
                <a:close/>
              </a:path>
            </a:pathLst>
          </a:custGeom>
          <a:solidFill>
            <a:srgbClr val="ED1A3B"/>
          </a:solidFill>
          <a:ln>
            <a:solidFill>
              <a:srgbClr val="ED1A3B"/>
            </a:solidFill>
          </a:ln>
        </p:spPr>
      </p:sp>
    </p:spTree>
    <p:extLst>
      <p:ext uri="{BB962C8B-B14F-4D97-AF65-F5344CB8AC3E}">
        <p14:creationId xmlns:p14="http://schemas.microsoft.com/office/powerpoint/2010/main" val="33341466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236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Preusse</dc:creator>
  <cp:lastModifiedBy>Sean Preusse</cp:lastModifiedBy>
  <cp:revision>12</cp:revision>
  <dcterms:created xsi:type="dcterms:W3CDTF">2006-08-16T00:00:00Z</dcterms:created>
  <dcterms:modified xsi:type="dcterms:W3CDTF">2016-04-19T07:17:12Z</dcterms:modified>
</cp:coreProperties>
</file>