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0"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5"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9"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0"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2"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4"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6"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7"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4"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2"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729"/>
        </a:solidFill>
      </p:bgPr>
    </p:bg>
    <p:spTree>
      <p:nvGrpSpPr>
        <p:cNvPr id="1" name=""/>
        <p:cNvGrpSpPr/>
        <p:nvPr/>
      </p:nvGrpSpPr>
      <p:grpSpPr>
        <a:xfrm>
          <a:off x="0" y="0"/>
          <a:ext cx="0" cy="0"/>
          <a:chOff x="0" y="0"/>
          <a:chExt cx="0" cy="0"/>
        </a:xfrm>
      </p:grpSpPr>
      <p:sp>
        <p:nvSpPr>
          <p:cNvPr id="0" name="Google Shape;10;p2"/>
          <p:cNvSpPr/>
          <p:nvPr/>
        </p:nvSpPr>
        <p:spPr>
          <a:xfrm>
            <a:off x="0" y="2998080"/>
            <a:ext cx="9143640" cy="360"/>
          </a:xfrm>
          <a:custGeom>
            <a:avLst/>
            <a:gdLst/>
            <a:ahLst/>
            <a:rect l="l" t="t" r="r" b="b"/>
            <a:pathLst>
              <a:path w="21600" h="21600">
                <a:moveTo>
                  <a:pt x="0" y="0"/>
                </a:moveTo>
                <a:lnTo>
                  <a:pt x="21600" y="21600"/>
                </a:lnTo>
              </a:path>
            </a:pathLst>
          </a:custGeom>
          <a:noFill/>
          <a:ln w="19050">
            <a:solidFill>
              <a:srgbClr val="63d297"/>
            </a:solidFill>
            <a:round/>
          </a:ln>
        </p:spPr>
        <p:style>
          <a:lnRef idx="0"/>
          <a:fillRef idx="0"/>
          <a:effectRef idx="0"/>
          <a:fontRef idx="minor"/>
        </p:style>
      </p:sp>
      <p:sp>
        <p:nvSpPr>
          <p:cNvPr id="1" name="PlaceHolder 1"/>
          <p:cNvSpPr>
            <a:spLocks noGrp="1"/>
          </p:cNvSpPr>
          <p:nvPr>
            <p:ph type="title"/>
          </p:nvPr>
        </p:nvSpPr>
        <p:spPr>
          <a:xfrm>
            <a:off x="510480" y="1257480"/>
            <a:ext cx="8122680" cy="1588320"/>
          </a:xfrm>
          <a:prstGeom prst="rect">
            <a:avLst/>
          </a:prstGeom>
          <a:noFill/>
          <a:ln w="0">
            <a:noFill/>
          </a:ln>
        </p:spPr>
        <p:txBody>
          <a:bodyPr tIns="91440" bIns="91440" anchor="b">
            <a:normAutofit fontScale="96000"/>
          </a:bodyPr>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2" name="PlaceHolder 2"/>
          <p:cNvSpPr>
            <a:spLocks noGrp="1"/>
          </p:cNvSpPr>
          <p:nvPr>
            <p:ph type="sldNum"/>
          </p:nvPr>
        </p:nvSpPr>
        <p:spPr>
          <a:xfrm>
            <a:off x="8472600" y="4663080"/>
            <a:ext cx="548280" cy="393120"/>
          </a:xfrm>
          <a:prstGeom prst="rect">
            <a:avLst/>
          </a:prstGeom>
          <a:noFill/>
          <a:ln w="0">
            <a:noFill/>
          </a:ln>
        </p:spPr>
        <p:txBody>
          <a:bodyPr tIns="91440" bIns="91440" anchor="ctr">
            <a:normAutofit/>
          </a:bodyPr>
          <a:p>
            <a:pPr algn="r">
              <a:lnSpc>
                <a:spcPct val="100000"/>
              </a:lnSpc>
              <a:buNone/>
              <a:tabLst>
                <a:tab algn="l" pos="0"/>
              </a:tabLst>
            </a:pPr>
            <a:fld id="{6E0E1E9D-FC49-437C-8F5A-222EBB00CAF7}" type="slidenum">
              <a:rPr b="0" lang="en" sz="1000" spc="-1" strike="noStrike">
                <a:solidFill>
                  <a:srgbClr val="ffffff"/>
                </a:solidFill>
                <a:latin typeface="Proxima Nova"/>
                <a:ea typeface="Proxima Nova"/>
              </a:rPr>
              <a:t>&lt;number&gt;</a:t>
            </a:fld>
            <a:endParaRPr b="0" lang="en-US" sz="1000" spc="-1" strike="noStrike">
              <a:latin typeface="Times New Roman"/>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Google Shape;19;p4"/>
          <p:cNvSpPr/>
          <p:nvPr/>
        </p:nvSpPr>
        <p:spPr>
          <a:xfrm>
            <a:off x="0" y="5045760"/>
            <a:ext cx="9143640" cy="97560"/>
          </a:xfrm>
          <a:prstGeom prst="rect">
            <a:avLst/>
          </a:prstGeom>
          <a:solidFill>
            <a:schemeClr val="lt2"/>
          </a:solidFill>
          <a:ln w="0">
            <a:noFill/>
          </a:ln>
        </p:spPr>
        <p:style>
          <a:lnRef idx="0"/>
          <a:fillRef idx="0"/>
          <a:effectRef idx="0"/>
          <a:fontRef idx="minor"/>
        </p:style>
      </p:sp>
      <p:sp>
        <p:nvSpPr>
          <p:cNvPr id="4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2"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3" name="PlaceHolder 3"/>
          <p:cNvSpPr>
            <a:spLocks noGrp="1"/>
          </p:cNvSpPr>
          <p:nvPr>
            <p:ph type="sldNum"/>
          </p:nvPr>
        </p:nvSpPr>
        <p:spPr>
          <a:xfrm>
            <a:off x="8472600" y="4663080"/>
            <a:ext cx="548280" cy="393120"/>
          </a:xfrm>
          <a:prstGeom prst="rect">
            <a:avLst/>
          </a:prstGeom>
          <a:noFill/>
          <a:ln w="0">
            <a:noFill/>
          </a:ln>
        </p:spPr>
        <p:txBody>
          <a:bodyPr tIns="91440" bIns="91440" anchor="ctr">
            <a:normAutofit/>
          </a:bodyPr>
          <a:p>
            <a:pPr algn="r">
              <a:lnSpc>
                <a:spcPct val="100000"/>
              </a:lnSpc>
              <a:buNone/>
              <a:tabLst>
                <a:tab algn="l" pos="0"/>
              </a:tabLst>
            </a:pPr>
            <a:fld id="{3308BA1D-EBA0-4619-A961-CCF0A814D4C1}" type="slidenum">
              <a:rPr b="0" lang="en" sz="1000" spc="-1" strike="noStrike">
                <a:solidFill>
                  <a:srgbClr val="202729"/>
                </a:solidFill>
                <a:latin typeface="Proxima Nova"/>
                <a:ea typeface="Proxima Nova"/>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hyperlink" Target="https://www.kaggle.com/datasets/fedesoriano/heart-failure-prediction" TargetMode="External"/><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hyperlink" Target="https://psnet.ahrq.gov/issue/misdiagnosis-heart-failure-systematic-review-literature" TargetMode="External"/><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10480" y="1257480"/>
            <a:ext cx="8122680" cy="1588320"/>
          </a:xfrm>
          <a:prstGeom prst="rect">
            <a:avLst/>
          </a:prstGeom>
          <a:noFill/>
          <a:ln w="0">
            <a:noFill/>
          </a:ln>
        </p:spPr>
        <p:txBody>
          <a:bodyPr tIns="91440" bIns="91440" anchor="b">
            <a:normAutofit fontScale="64000"/>
          </a:bodyPr>
          <a:p>
            <a:pPr>
              <a:lnSpc>
                <a:spcPct val="100000"/>
              </a:lnSpc>
              <a:buNone/>
              <a:tabLst>
                <a:tab algn="l" pos="0"/>
              </a:tabLst>
            </a:pPr>
            <a:r>
              <a:rPr b="0" lang="en" sz="4800" spc="-1" strike="noStrike">
                <a:solidFill>
                  <a:srgbClr val="ffffff"/>
                </a:solidFill>
                <a:latin typeface="Proxima Nova"/>
                <a:ea typeface="Proxima Nova"/>
              </a:rPr>
              <a:t>Determining Heart Disease Using Machine Learning So You Don’t Have To!</a:t>
            </a:r>
            <a:endParaRPr b="0" lang="en-US" sz="4800" spc="-1" strike="noStrike">
              <a:solidFill>
                <a:srgbClr val="000000"/>
              </a:solidFill>
              <a:latin typeface="Arial"/>
            </a:endParaRPr>
          </a:p>
        </p:txBody>
      </p:sp>
      <p:sp>
        <p:nvSpPr>
          <p:cNvPr id="81" name="PlaceHolder 2"/>
          <p:cNvSpPr>
            <a:spLocks noGrp="1"/>
          </p:cNvSpPr>
          <p:nvPr>
            <p:ph type="subTitle"/>
          </p:nvPr>
        </p:nvSpPr>
        <p:spPr>
          <a:xfrm>
            <a:off x="510480" y="3182400"/>
            <a:ext cx="8122680" cy="629640"/>
          </a:xfrm>
          <a:prstGeom prst="rect">
            <a:avLst/>
          </a:prstGeom>
          <a:noFill/>
          <a:ln w="0">
            <a:noFill/>
          </a:ln>
        </p:spPr>
        <p:txBody>
          <a:bodyPr tIns="91440" bIns="91440" anchor="t">
            <a:normAutofit/>
          </a:bodyPr>
          <a:p>
            <a:pPr>
              <a:lnSpc>
                <a:spcPct val="100000"/>
              </a:lnSpc>
              <a:buNone/>
              <a:tabLst>
                <a:tab algn="l" pos="0"/>
              </a:tabLst>
            </a:pPr>
            <a:r>
              <a:rPr b="0" lang="en" sz="2400" spc="-1" strike="noStrike">
                <a:solidFill>
                  <a:srgbClr val="ffffff"/>
                </a:solidFill>
                <a:latin typeface="Proxima Nova"/>
                <a:ea typeface="Proxima Nova"/>
              </a:rPr>
              <a:t>By Sean Rommes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729"/>
        </a:solidFill>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 sz="2800" spc="-1" strike="noStrike">
                <a:solidFill>
                  <a:srgbClr val="ffffff"/>
                </a:solidFill>
                <a:latin typeface="Proxima Nova"/>
                <a:ea typeface="Proxima Nova"/>
              </a:rPr>
              <a:t>Final notes</a:t>
            </a:r>
            <a:endParaRPr b="0" lang="en-US" sz="2800" spc="-1" strike="noStrike">
              <a:solidFill>
                <a:srgbClr val="000000"/>
              </a:solidFill>
              <a:latin typeface="Arial"/>
            </a:endParaRPr>
          </a:p>
        </p:txBody>
      </p:sp>
      <p:sp>
        <p:nvSpPr>
          <p:cNvPr id="101"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ffffff"/>
                </a:solidFill>
                <a:latin typeface="Proxima Nova"/>
                <a:ea typeface="Proxima Nova"/>
              </a:rPr>
              <a:t>This model can save doctors a fair amount of time by acting as a screening process after tests have been conducted. It can provide doctors with a more confident approach to treatment, reduce operating costs, and hopefully save lives by catching heart disease early. While not the largest data set, the model performed quite well on the available data but may struggle somewhat with new information. The model has not been trained on conditions that can mimic heart disease.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endParaRPr b="0" lang="en-US" sz="1400" spc="-1" strike="noStrike">
              <a:solidFill>
                <a:srgbClr val="000000"/>
              </a:solidFill>
              <a:latin typeface="Arial"/>
            </a:endParaRPr>
          </a:p>
        </p:txBody>
      </p:sp>
      <p:sp>
        <p:nvSpPr>
          <p:cNvPr id="103"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endParaRPr b="0" lang="en-US" sz="1400" spc="-1" strike="noStrike">
              <a:solidFill>
                <a:srgbClr val="000000"/>
              </a:solidFill>
              <a:latin typeface="Arial"/>
            </a:endParaRPr>
          </a:p>
        </p:txBody>
      </p:sp>
      <p:sp>
        <p:nvSpPr>
          <p:cNvPr id="105"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729"/>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solidFill>
            <a:srgbClr val="202729"/>
          </a:solidFill>
          <a:ln w="0">
            <a:noFill/>
          </a:ln>
        </p:spPr>
        <p:txBody>
          <a:bodyPr tIns="91440" bIns="91440" anchor="t">
            <a:normAutofit fontScale="91000"/>
          </a:bodyPr>
          <a:p>
            <a:pPr>
              <a:lnSpc>
                <a:spcPct val="100000"/>
              </a:lnSpc>
              <a:buNone/>
              <a:tabLst>
                <a:tab algn="l" pos="0"/>
              </a:tabLst>
            </a:pPr>
            <a:r>
              <a:rPr b="0" lang="en" sz="2800" spc="-1" strike="noStrike">
                <a:solidFill>
                  <a:srgbClr val="ffffff"/>
                </a:solidFill>
                <a:latin typeface="Proxima Nova"/>
                <a:ea typeface="Proxima Nova"/>
              </a:rPr>
              <a:t>Overview</a:t>
            </a:r>
            <a:endParaRPr b="0" lang="en-US" sz="2800" spc="-1" strike="noStrike">
              <a:solidFill>
                <a:srgbClr val="000000"/>
              </a:solidFill>
              <a:latin typeface="Arial"/>
            </a:endParaRPr>
          </a:p>
        </p:txBody>
      </p:sp>
      <p:sp>
        <p:nvSpPr>
          <p:cNvPr id="83" name="PlaceHolder 2"/>
          <p:cNvSpPr>
            <a:spLocks noGrp="1"/>
          </p:cNvSpPr>
          <p:nvPr>
            <p:ph/>
          </p:nvPr>
        </p:nvSpPr>
        <p:spPr>
          <a:xfrm>
            <a:off x="311760" y="1152360"/>
            <a:ext cx="8520120" cy="3416040"/>
          </a:xfrm>
          <a:prstGeom prst="rect">
            <a:avLst/>
          </a:prstGeom>
          <a:solidFill>
            <a:srgbClr val="202729"/>
          </a:solidFill>
          <a:ln w="0">
            <a:noFill/>
          </a:ln>
        </p:spPr>
        <p:txBody>
          <a:bodyPr tIns="91440" bIns="91440" anchor="t">
            <a:normAutofit/>
          </a:bodyPr>
          <a:p>
            <a:pPr>
              <a:lnSpc>
                <a:spcPct val="115000"/>
              </a:lnSpc>
              <a:buNone/>
              <a:tabLst>
                <a:tab algn="l" pos="0"/>
              </a:tabLst>
            </a:pPr>
            <a:r>
              <a:rPr b="0" lang="en" sz="1800" spc="-1" strike="noStrike">
                <a:solidFill>
                  <a:srgbClr val="ffffff"/>
                </a:solidFill>
                <a:latin typeface="Proxima Nova"/>
                <a:ea typeface="Proxima Nova"/>
              </a:rPr>
              <a:t>1 You! The Stakeholder</a:t>
            </a:r>
            <a:endParaRPr b="0" lang="en-US"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ffffff"/>
                </a:solidFill>
                <a:latin typeface="Proxima Nova"/>
                <a:ea typeface="Proxima Nova"/>
              </a:rPr>
              <a:t>2 Identifying the Problem</a:t>
            </a:r>
            <a:endParaRPr b="0" lang="en-US"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ffffff"/>
                </a:solidFill>
                <a:latin typeface="Proxima Nova"/>
                <a:ea typeface="Proxima Nova"/>
              </a:rPr>
              <a:t>3 Objectives</a:t>
            </a:r>
            <a:endParaRPr b="0" lang="en-US"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ffffff"/>
                </a:solidFill>
                <a:latin typeface="Proxima Nova"/>
                <a:ea typeface="Proxima Nova"/>
              </a:rPr>
              <a:t>4 A brief description of the data used</a:t>
            </a:r>
            <a:endParaRPr b="0" lang="en-US"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ffffff"/>
                </a:solidFill>
                <a:latin typeface="Proxima Nova"/>
                <a:ea typeface="Proxima Nova"/>
              </a:rPr>
              <a:t>5 Visualizations</a:t>
            </a:r>
            <a:endParaRPr b="0" lang="en-US"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ffffff"/>
                </a:solidFill>
                <a:latin typeface="Proxima Nova"/>
                <a:ea typeface="Proxima Nova"/>
              </a:rPr>
              <a:t>6 Machine Learning Model</a:t>
            </a:r>
            <a:endParaRPr b="0" lang="en-US" sz="1800" spc="-1" strike="noStrike">
              <a:solidFill>
                <a:srgbClr val="000000"/>
              </a:solidFill>
              <a:latin typeface="Arial"/>
            </a:endParaRPr>
          </a:p>
          <a:p>
            <a:pPr>
              <a:lnSpc>
                <a:spcPct val="115000"/>
              </a:lnSpc>
              <a:spcBef>
                <a:spcPts val="1199"/>
              </a:spcBef>
              <a:spcAft>
                <a:spcPts val="1199"/>
              </a:spcAft>
              <a:buNone/>
              <a:tabLst>
                <a:tab algn="l" pos="0"/>
              </a:tabLst>
            </a:pPr>
            <a:r>
              <a:rPr b="0" lang="en" sz="1800" spc="-1" strike="noStrike">
                <a:solidFill>
                  <a:srgbClr val="ffffff"/>
                </a:solidFill>
                <a:latin typeface="Proxima Nova"/>
                <a:ea typeface="Proxima Nova"/>
              </a:rPr>
              <a:t>7 Final notes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729"/>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20120" cy="572400"/>
          </a:xfrm>
          <a:prstGeom prst="rect">
            <a:avLst/>
          </a:prstGeom>
          <a:solidFill>
            <a:srgbClr val="202729"/>
          </a:solidFill>
          <a:ln w="0">
            <a:noFill/>
          </a:ln>
        </p:spPr>
        <p:txBody>
          <a:bodyPr tIns="91440" bIns="91440" anchor="t">
            <a:normAutofit fontScale="91000"/>
          </a:bodyPr>
          <a:p>
            <a:pPr>
              <a:lnSpc>
                <a:spcPct val="100000"/>
              </a:lnSpc>
              <a:buNone/>
              <a:tabLst>
                <a:tab algn="l" pos="0"/>
              </a:tabLst>
            </a:pPr>
            <a:r>
              <a:rPr b="0" lang="en" sz="2800" spc="-1" strike="noStrike">
                <a:solidFill>
                  <a:srgbClr val="ffffff"/>
                </a:solidFill>
                <a:latin typeface="Proxima Nova"/>
                <a:ea typeface="Proxima Nova"/>
              </a:rPr>
              <a:t>Hospitals and Emergency Rooms/Clinics</a:t>
            </a:r>
            <a:endParaRPr b="0" lang="en-US" sz="2800" spc="-1" strike="noStrike">
              <a:solidFill>
                <a:srgbClr val="000000"/>
              </a:solidFill>
              <a:latin typeface="Arial"/>
            </a:endParaRPr>
          </a:p>
        </p:txBody>
      </p:sp>
      <p:sp>
        <p:nvSpPr>
          <p:cNvPr id="85" name="PlaceHolder 2"/>
          <p:cNvSpPr>
            <a:spLocks noGrp="1"/>
          </p:cNvSpPr>
          <p:nvPr>
            <p:ph/>
          </p:nvPr>
        </p:nvSpPr>
        <p:spPr>
          <a:xfrm>
            <a:off x="311760" y="1152360"/>
            <a:ext cx="8520120" cy="3416040"/>
          </a:xfrm>
          <a:prstGeom prst="rect">
            <a:avLst/>
          </a:prstGeom>
          <a:solidFill>
            <a:srgbClr val="202729"/>
          </a:solid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ffffff"/>
                </a:solidFill>
                <a:latin typeface="Proxima Nova"/>
                <a:ea typeface="Proxima Nova"/>
              </a:rPr>
              <a:t>This presentation was designed with health care directors in mind to help optimise diagnostic processes for doctors regarding heart disease. Doctors can get bogged down with patients, resulting in inconsistent or poor quality of care, mistakes being made, and conditions being overlooked. Time is a valuable resource, allow me to offer you a tool to improve the quality of your care for everyone!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729"/>
        </a:solid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 sz="2800" spc="-1" strike="noStrike">
                <a:solidFill>
                  <a:srgbClr val="ffffff"/>
                </a:solidFill>
                <a:latin typeface="Proxima Nova"/>
                <a:ea typeface="Proxima Nova"/>
              </a:rPr>
              <a:t>The Problem</a:t>
            </a:r>
            <a:endParaRPr b="0" lang="en-US" sz="2800" spc="-1" strike="noStrike">
              <a:solidFill>
                <a:srgbClr val="000000"/>
              </a:solidFill>
              <a:latin typeface="Arial"/>
            </a:endParaRPr>
          </a:p>
        </p:txBody>
      </p:sp>
      <p:sp>
        <p:nvSpPr>
          <p:cNvPr id="87" name="PlaceHolder 2"/>
          <p:cNvSpPr>
            <a:spLocks noGrp="1"/>
          </p:cNvSpPr>
          <p:nvPr>
            <p:ph/>
          </p:nvPr>
        </p:nvSpPr>
        <p:spPr>
          <a:xfrm>
            <a:off x="311760" y="1152360"/>
            <a:ext cx="8520120" cy="3416040"/>
          </a:xfrm>
          <a:prstGeom prst="rect">
            <a:avLst/>
          </a:prstGeom>
          <a:noFill/>
          <a:ln w="0">
            <a:noFill/>
          </a:ln>
        </p:spPr>
        <p:txBody>
          <a:bodyPr tIns="91440" bIns="91440" anchor="t">
            <a:normAutofit fontScale="94000"/>
          </a:bodyPr>
          <a:p>
            <a:pPr>
              <a:lnSpc>
                <a:spcPct val="115000"/>
              </a:lnSpc>
              <a:buNone/>
              <a:tabLst>
                <a:tab algn="l" pos="0"/>
              </a:tabLst>
            </a:pPr>
            <a:r>
              <a:rPr b="0" lang="en" sz="1800" spc="-1" strike="noStrike">
                <a:solidFill>
                  <a:srgbClr val="ffffff"/>
                </a:solidFill>
                <a:latin typeface="Proxima Nova"/>
                <a:ea typeface="Proxima Nova"/>
              </a:rPr>
              <a:t>1: Heart disease is a silent killer.</a:t>
            </a:r>
            <a:endParaRPr b="0" lang="en-US"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ffffff"/>
                </a:solidFill>
                <a:latin typeface="Proxima Nova"/>
                <a:ea typeface="Proxima Nova"/>
              </a:rPr>
              <a:t> </a:t>
            </a:r>
            <a:r>
              <a:rPr b="0" lang="en" sz="1800" spc="-1" strike="noStrike">
                <a:solidFill>
                  <a:srgbClr val="ffffff"/>
                </a:solidFill>
                <a:latin typeface="Proxima Nova"/>
                <a:ea typeface="Proxima Nova"/>
              </a:rPr>
              <a:t>While most countries recommend getting tested at a certain age, heart failure doesn’t always present itself with obvious symptoms until it’s too late. Ideally we’d like to catch it early so people can have a long, satisfying life.</a:t>
            </a:r>
            <a:endParaRPr b="0" lang="en-US"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ffffff"/>
                </a:solidFill>
                <a:latin typeface="Proxima Nova"/>
                <a:ea typeface="Proxima Nova"/>
              </a:rPr>
              <a:t>2: How can we detect it? What tests are reliable? </a:t>
            </a:r>
            <a:endParaRPr b="0" lang="en-US" sz="1800" spc="-1" strike="noStrike">
              <a:solidFill>
                <a:srgbClr val="000000"/>
              </a:solidFill>
              <a:latin typeface="Arial"/>
            </a:endParaRPr>
          </a:p>
          <a:p>
            <a:pPr>
              <a:lnSpc>
                <a:spcPct val="115000"/>
              </a:lnSpc>
              <a:spcBef>
                <a:spcPts val="1199"/>
              </a:spcBef>
              <a:spcAft>
                <a:spcPts val="1199"/>
              </a:spcAft>
              <a:buNone/>
              <a:tabLst>
                <a:tab algn="l" pos="0"/>
              </a:tabLst>
            </a:pPr>
            <a:r>
              <a:rPr b="0" lang="en" sz="1800" spc="-1" strike="noStrike">
                <a:solidFill>
                  <a:srgbClr val="ffffff"/>
                </a:solidFill>
                <a:latin typeface="Proxima Nova"/>
                <a:ea typeface="Proxima Nova"/>
              </a:rPr>
              <a:t>There are a number of different tests used to investigate heart disease, like ECG’s,  Oldpeak scores, exercise tests, resting blood pressure, cholesterol, and max heart rate. Unfortunately these tests are somewhat limited and may not always be reliable indicators of heart disease.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729"/>
        </a:soli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 sz="2800" spc="-1" strike="noStrike">
                <a:solidFill>
                  <a:srgbClr val="ffffff"/>
                </a:solidFill>
                <a:latin typeface="Proxima Nova"/>
                <a:ea typeface="Proxima Nova"/>
              </a:rPr>
              <a:t>Objective</a:t>
            </a:r>
            <a:endParaRPr b="0" lang="en-US" sz="2800" spc="-1" strike="noStrike">
              <a:solidFill>
                <a:srgbClr val="000000"/>
              </a:solidFill>
              <a:latin typeface="Arial"/>
            </a:endParaRPr>
          </a:p>
        </p:txBody>
      </p:sp>
      <p:sp>
        <p:nvSpPr>
          <p:cNvPr id="89"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800" spc="-1" strike="noStrike">
                <a:solidFill>
                  <a:srgbClr val="ffffff"/>
                </a:solidFill>
                <a:latin typeface="Proxima Nova"/>
                <a:ea typeface="Proxima Nova"/>
              </a:rPr>
              <a:t>The goal of this project is to present you with a machine learning model that can quickly examine the test results of patients who are at risk of heart disease and accurately predict whether a patient will develop it or not. This is not meant to replace doctors but to simply be another tool for doctors to use so they can spend more time caring for patients and less time pouring over test results. Based off what the model presents doctors can decide what the next course of action should be for their patients.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729"/>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 sz="2800" spc="-1" strike="noStrike">
                <a:solidFill>
                  <a:srgbClr val="ffffff"/>
                </a:solidFill>
                <a:latin typeface="Proxima Nova"/>
                <a:ea typeface="Proxima Nova"/>
              </a:rPr>
              <a:t>The Data</a:t>
            </a:r>
            <a:endParaRPr b="0" lang="en-US" sz="2800" spc="-1" strike="noStrike">
              <a:solidFill>
                <a:srgbClr val="000000"/>
              </a:solidFill>
              <a:latin typeface="Arial"/>
            </a:endParaRPr>
          </a:p>
        </p:txBody>
      </p:sp>
      <p:sp>
        <p:nvSpPr>
          <p:cNvPr id="91"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15000"/>
              </a:lnSpc>
              <a:buNone/>
              <a:tabLst>
                <a:tab algn="l" pos="0"/>
              </a:tabLst>
            </a:pPr>
            <a:r>
              <a:rPr b="0" lang="en" sz="1800" spc="-1" strike="noStrike">
                <a:solidFill>
                  <a:srgbClr val="ffffff"/>
                </a:solidFill>
                <a:latin typeface="Proxima Nova"/>
                <a:ea typeface="Proxima Nova"/>
              </a:rPr>
              <a:t>The data used to create our model was based off this data set:</a:t>
            </a:r>
            <a:endParaRPr b="0" lang="en-US" sz="1800" spc="-1" strike="noStrike">
              <a:solidFill>
                <a:srgbClr val="000000"/>
              </a:solidFill>
              <a:latin typeface="Arial"/>
            </a:endParaRPr>
          </a:p>
          <a:p>
            <a:pPr>
              <a:lnSpc>
                <a:spcPct val="115000"/>
              </a:lnSpc>
              <a:spcBef>
                <a:spcPts val="1199"/>
              </a:spcBef>
              <a:buNone/>
              <a:tabLst>
                <a:tab algn="l" pos="0"/>
              </a:tabLst>
            </a:pPr>
            <a:r>
              <a:rPr b="0" lang="en" sz="1800" spc="-1" strike="noStrike" u="sng">
                <a:solidFill>
                  <a:srgbClr val="ffffff"/>
                </a:solidFill>
                <a:uFillTx/>
                <a:latin typeface="Proxima Nova"/>
                <a:ea typeface="Proxima Nova"/>
                <a:hlinkClick r:id="rId1"/>
              </a:rPr>
              <a:t>https://www.kaggle.com/datasets/fedesoriano/heart-failure-prediction</a:t>
            </a:r>
            <a:endParaRPr b="0" lang="en-US" sz="1800" spc="-1" strike="noStrike">
              <a:solidFill>
                <a:srgbClr val="000000"/>
              </a:solidFill>
              <a:latin typeface="Arial"/>
            </a:endParaRPr>
          </a:p>
          <a:p>
            <a:pPr>
              <a:lnSpc>
                <a:spcPct val="115000"/>
              </a:lnSpc>
              <a:spcBef>
                <a:spcPts val="1199"/>
              </a:spcBef>
              <a:spcAft>
                <a:spcPts val="1199"/>
              </a:spcAft>
              <a:buNone/>
              <a:tabLst>
                <a:tab algn="l" pos="0"/>
              </a:tabLst>
            </a:pPr>
            <a:r>
              <a:rPr b="0" lang="en" sz="1800" spc="-1" strike="noStrike">
                <a:solidFill>
                  <a:srgbClr val="ffffff"/>
                </a:solidFill>
                <a:latin typeface="Proxima Nova"/>
                <a:ea typeface="Proxima Nova"/>
              </a:rPr>
              <a:t>It is a combination of 5 datasets consisting of 918 observations. The dataset consists of a persons age, sex, chest pain type, resting blood pressure, cholesterol levels, if their fasting bloodsugar was above or below 120 mg, the patients resting ECG, max heartrate, if they had angina during exercise, old peak score, ST slope, and if patient developed heart disease.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729"/>
        </a:solid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 sz="2800" spc="-1" strike="noStrike">
                <a:solidFill>
                  <a:srgbClr val="ffffff"/>
                </a:solidFill>
                <a:latin typeface="Proxima Nova"/>
                <a:ea typeface="Proxima Nova"/>
              </a:rPr>
              <a:t>Distribution of Age Oldpeak and Heart Disease</a:t>
            </a:r>
            <a:endParaRPr b="0" lang="en-US" sz="2800" spc="-1" strike="noStrike">
              <a:solidFill>
                <a:srgbClr val="000000"/>
              </a:solidFill>
              <a:latin typeface="Arial"/>
            </a:endParaRPr>
          </a:p>
        </p:txBody>
      </p:sp>
      <p:sp>
        <p:nvSpPr>
          <p:cNvPr id="93" name="PlaceHolder 2"/>
          <p:cNvSpPr>
            <a:spLocks noGrp="1"/>
          </p:cNvSpPr>
          <p:nvPr>
            <p:ph/>
          </p:nvPr>
        </p:nvSpPr>
        <p:spPr>
          <a:xfrm>
            <a:off x="311760" y="1152360"/>
            <a:ext cx="8520120" cy="1977120"/>
          </a:xfrm>
          <a:prstGeom prst="rect">
            <a:avLst/>
          </a:prstGeom>
          <a:noFill/>
          <a:ln w="0">
            <a:noFill/>
          </a:ln>
        </p:spPr>
        <p:txBody>
          <a:bodyPr tIns="91440" bIns="91440" anchor="t">
            <a:normAutofit fontScale="94000"/>
          </a:bodyPr>
          <a:p>
            <a:pPr>
              <a:lnSpc>
                <a:spcPct val="115000"/>
              </a:lnSpc>
              <a:spcAft>
                <a:spcPts val="1199"/>
              </a:spcAft>
              <a:buNone/>
              <a:tabLst>
                <a:tab algn="l" pos="0"/>
              </a:tabLst>
            </a:pPr>
            <a:r>
              <a:rPr b="0" lang="en" sz="1800" spc="-1" strike="noStrike">
                <a:solidFill>
                  <a:srgbClr val="ffffff"/>
                </a:solidFill>
                <a:latin typeface="Proxima Nova"/>
                <a:ea typeface="Proxima Nova"/>
              </a:rPr>
              <a:t>Oldpeak had the highest correlation to heart disease. The higher your oldpeak the more likely you are to develop heart disease, but the average range is between 1 and 2 with some outliers resting above and below. While not demonstrated here, people between the ages of 45 and 70 had the highest distribution of heart disease, ranging around 60 - 83% likelihood based off those tested(from youngest to oldest).</a:t>
            </a:r>
            <a:endParaRPr b="0" lang="en-US" sz="1800" spc="-1" strike="noStrike">
              <a:solidFill>
                <a:srgbClr val="000000"/>
              </a:solidFill>
              <a:latin typeface="Arial"/>
            </a:endParaRPr>
          </a:p>
        </p:txBody>
      </p:sp>
      <p:pic>
        <p:nvPicPr>
          <p:cNvPr id="94" name="Google Shape;97;p19" descr=""/>
          <p:cNvPicPr/>
          <p:nvPr/>
        </p:nvPicPr>
        <p:blipFill>
          <a:blip r:embed="rId1"/>
          <a:stretch/>
        </p:blipFill>
        <p:spPr>
          <a:xfrm>
            <a:off x="0" y="2970000"/>
            <a:ext cx="9143640" cy="21729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729"/>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 sz="2800" spc="-1" strike="noStrike">
                <a:solidFill>
                  <a:srgbClr val="ffffff"/>
                </a:solidFill>
                <a:latin typeface="Proxima Nova"/>
                <a:ea typeface="Proxima Nova"/>
              </a:rPr>
              <a:t>At Risk Oldpeak Ranges and ECG Results</a:t>
            </a:r>
            <a:endParaRPr b="0" lang="en-US" sz="2800" spc="-1" strike="noStrike">
              <a:solidFill>
                <a:srgbClr val="000000"/>
              </a:solidFill>
              <a:latin typeface="Arial"/>
            </a:endParaRPr>
          </a:p>
        </p:txBody>
      </p:sp>
      <p:sp>
        <p:nvSpPr>
          <p:cNvPr id="96" name="PlaceHolder 2"/>
          <p:cNvSpPr>
            <a:spLocks noGrp="1"/>
          </p:cNvSpPr>
          <p:nvPr>
            <p:ph/>
          </p:nvPr>
        </p:nvSpPr>
        <p:spPr>
          <a:xfrm>
            <a:off x="0" y="1152720"/>
            <a:ext cx="4860000" cy="3990600"/>
          </a:xfrm>
          <a:prstGeom prst="rect">
            <a:avLst/>
          </a:prstGeom>
          <a:noFill/>
          <a:ln w="0">
            <a:noFill/>
          </a:ln>
        </p:spPr>
        <p:txBody>
          <a:bodyPr tIns="91440" bIns="91440" anchor="t">
            <a:normAutofit fontScale="86000"/>
          </a:bodyPr>
          <a:p>
            <a:pPr>
              <a:lnSpc>
                <a:spcPct val="115000"/>
              </a:lnSpc>
              <a:spcAft>
                <a:spcPts val="1199"/>
              </a:spcAft>
              <a:buNone/>
              <a:tabLst>
                <a:tab algn="l" pos="0"/>
              </a:tabLst>
            </a:pPr>
            <a:r>
              <a:rPr b="0" lang="en" sz="1800" spc="-1" strike="noStrike">
                <a:solidFill>
                  <a:srgbClr val="ffffff"/>
                </a:solidFill>
                <a:latin typeface="Proxima Nova"/>
                <a:ea typeface="Proxima Nova"/>
              </a:rPr>
              <a:t>This plot compares ECG results to old peak ranges and heart disease. The black lines resting on the top of each column is the margin of error for each bar. Ultimately what this graph tells us is that you can still get normal results on your ECG and develop heart disease if its above a certain range. In fact there isn’t much of a difference between each range and abnormal ECG results. While not demonstrated here 56% of people in the data set had heart disease. Many of whom were asymptomatic, and those that experienced angina during exercise had a significantly higher chance of developing heart disease.</a:t>
            </a:r>
            <a:endParaRPr b="0" lang="en-US" sz="1800" spc="-1" strike="noStrike">
              <a:solidFill>
                <a:srgbClr val="000000"/>
              </a:solidFill>
              <a:latin typeface="Arial"/>
            </a:endParaRPr>
          </a:p>
        </p:txBody>
      </p:sp>
      <p:pic>
        <p:nvPicPr>
          <p:cNvPr id="97" name="Google Shape;104;p20" descr=""/>
          <p:cNvPicPr/>
          <p:nvPr/>
        </p:nvPicPr>
        <p:blipFill>
          <a:blip r:embed="rId1"/>
          <a:stretch/>
        </p:blipFill>
        <p:spPr>
          <a:xfrm>
            <a:off x="5172120" y="1676520"/>
            <a:ext cx="3971520" cy="3466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729"/>
        </a:solid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0" lang="en" sz="2800" spc="-1" strike="noStrike">
                <a:solidFill>
                  <a:srgbClr val="ffffff"/>
                </a:solidFill>
                <a:latin typeface="Proxima Nova"/>
                <a:ea typeface="Proxima Nova"/>
              </a:rPr>
              <a:t>Recommended Machine Learning Model</a:t>
            </a:r>
            <a:endParaRPr b="0" lang="en-US" sz="2800" spc="-1" strike="noStrike">
              <a:solidFill>
                <a:srgbClr val="000000"/>
              </a:solidFill>
              <a:latin typeface="Arial"/>
            </a:endParaRPr>
          </a:p>
        </p:txBody>
      </p:sp>
      <p:sp>
        <p:nvSpPr>
          <p:cNvPr id="99" name="PlaceHolder 2"/>
          <p:cNvSpPr>
            <a:spLocks noGrp="1"/>
          </p:cNvSpPr>
          <p:nvPr>
            <p:ph/>
          </p:nvPr>
        </p:nvSpPr>
        <p:spPr>
          <a:xfrm>
            <a:off x="311760" y="1152360"/>
            <a:ext cx="8520120" cy="3416040"/>
          </a:xfrm>
          <a:prstGeom prst="rect">
            <a:avLst/>
          </a:prstGeom>
          <a:noFill/>
          <a:ln w="0">
            <a:noFill/>
          </a:ln>
        </p:spPr>
        <p:txBody>
          <a:bodyPr tIns="91440" bIns="91440" anchor="t">
            <a:normAutofit fontScale="92000"/>
          </a:bodyPr>
          <a:p>
            <a:pPr>
              <a:lnSpc>
                <a:spcPct val="115000"/>
              </a:lnSpc>
              <a:buNone/>
              <a:tabLst>
                <a:tab algn="l" pos="0"/>
              </a:tabLst>
            </a:pPr>
            <a:r>
              <a:rPr b="0" lang="en" sz="1800" spc="-1" strike="noStrike">
                <a:solidFill>
                  <a:srgbClr val="ffffff"/>
                </a:solidFill>
                <a:latin typeface="Proxima Nova"/>
                <a:ea typeface="Proxima Nova"/>
              </a:rPr>
              <a:t>I generated 4 machine learning models. My random forest model performed the best. It was able to identify 96% of the true positives with only a 10% variance in fitting, meaning it might struggle a bit with new data. However, if you choose to use this model only about 1 in 20 patients with heart disease could miss out on treatment due to a false negative as opposed to 16 to 68% (1 in 5 to more than half)  of misdiagnosis based off this article. </a:t>
            </a:r>
            <a:endParaRPr b="0" lang="en-US" sz="1800" spc="-1" strike="noStrike">
              <a:solidFill>
                <a:srgbClr val="000000"/>
              </a:solidFill>
              <a:latin typeface="Arial"/>
            </a:endParaRPr>
          </a:p>
          <a:p>
            <a:pPr>
              <a:lnSpc>
                <a:spcPct val="115000"/>
              </a:lnSpc>
              <a:spcBef>
                <a:spcPts val="1199"/>
              </a:spcBef>
              <a:buNone/>
              <a:tabLst>
                <a:tab algn="l" pos="0"/>
              </a:tabLst>
            </a:pPr>
            <a:r>
              <a:rPr b="0" lang="en" sz="1800" spc="-1" strike="noStrike" u="sng">
                <a:solidFill>
                  <a:srgbClr val="ffffff"/>
                </a:solidFill>
                <a:uFillTx/>
                <a:latin typeface="Proxima Nova"/>
                <a:ea typeface="Proxima Nova"/>
                <a:hlinkClick r:id="rId1"/>
              </a:rPr>
              <a:t>https://psnet.ahrq.gov/issue/misdiagnosis-heart-failure-systematic-review-literature</a:t>
            </a:r>
            <a:endParaRPr b="0" lang="en-US" sz="1800" spc="-1" strike="noStrike">
              <a:solidFill>
                <a:srgbClr val="000000"/>
              </a:solidFill>
              <a:latin typeface="Arial"/>
            </a:endParaRPr>
          </a:p>
          <a:p>
            <a:pPr>
              <a:lnSpc>
                <a:spcPct val="115000"/>
              </a:lnSpc>
              <a:spcBef>
                <a:spcPts val="1199"/>
              </a:spcBef>
              <a:spcAft>
                <a:spcPts val="1199"/>
              </a:spcAft>
              <a:buNone/>
              <a:tabLst>
                <a:tab algn="l" pos="0"/>
              </a:tabLst>
            </a:pPr>
            <a:r>
              <a:rPr b="0" lang="en" sz="1800" spc="-1" strike="noStrike">
                <a:solidFill>
                  <a:srgbClr val="ffffff"/>
                </a:solidFill>
                <a:latin typeface="Proxima Nova"/>
                <a:ea typeface="Proxima Nova"/>
              </a:rPr>
              <a:t>I would like to note that the model can only predict on what it knows, no other health conditions were considered in the data set which can lead to a misdiagnosis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LibreOffice/7.2.5.2$Windows_X86_64 LibreOffice_project/499f9727c189e6ef3471021d6132d4c694f357e5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