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C169E-FA7B-BA8F-009E-38430A5DCF85}" v="847" dt="2024-10-25T13:38:4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13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dataisbeautiful/comments/113mll8/oc_ai_vs_human_chess_elo_ratings_over_time/" TargetMode="External"/><Relationship Id="rId2" Type="http://schemas.openxmlformats.org/officeDocument/2006/relationships/hyperlink" Target="https://www.regencychess.com/blog/artificial-intelligence-and-chess-an-evolving-landscap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5C69E9-B57A-3177-B049-D730A923D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A446E0-FE0A-182A-D18F-A0EC0BCC8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11868D-08FC-FBC3-AE79-ACFE41F57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7" y="726909"/>
            <a:ext cx="7020667" cy="331689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Herm0ni Chess Bot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/>
            </a:br>
            <a:r>
              <a:rPr lang="en-US" sz="2400" dirty="0">
                <a:solidFill>
                  <a:schemeClr val="bg1"/>
                </a:solidFill>
              </a:rPr>
              <a:t>Seán Rourke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C00251168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746" y="5557206"/>
            <a:ext cx="10860407" cy="72583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Final Year Project Presentation</a:t>
            </a:r>
          </a:p>
        </p:txBody>
      </p:sp>
      <p:pic>
        <p:nvPicPr>
          <p:cNvPr id="5" name="Picture 4" descr="A black chess pieces on a white background&#10;&#10;Description automatically generated">
            <a:extLst>
              <a:ext uri="{FF2B5EF4-FFF2-40B4-BE49-F238E27FC236}">
                <a16:creationId xmlns:a16="http://schemas.microsoft.com/office/drawing/2014/main" id="{D00663B3-0F27-149C-9021-3520638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0" y="1127760"/>
            <a:ext cx="38100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CD2C3-55AA-60A4-2AF9-6AEEE40AB4C6}"/>
              </a:ext>
            </a:extLst>
          </p:cNvPr>
          <p:cNvSpPr txBox="1"/>
          <p:nvPr/>
        </p:nvSpPr>
        <p:spPr>
          <a:xfrm>
            <a:off x="8110751" y="4461487"/>
            <a:ext cx="21426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(Vecteezy, n.d.)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C6E87-B893-2849-7099-BD56EDE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0"/>
            <a:ext cx="8222845" cy="35598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AI in Chess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/>
            </a:br>
            <a:r>
              <a:rPr lang="en-US" sz="2000" dirty="0">
                <a:solidFill>
                  <a:schemeClr val="bg1"/>
                </a:solidFill>
              </a:rPr>
              <a:t>First implemented in as early as 1912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First fully automated engine created in 1957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Surpassed human ability in 1997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Current estimated Elo of 3642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Highest human Elo is 2882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77EF-AB62-8E16-ADCB-7F7AC42D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480-A222-5364-D45B-9563C6A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31F44-0BE4-AB1E-234C-C6C8AF7C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81" y="1337328"/>
            <a:ext cx="4621583" cy="3656352"/>
          </a:xfrm>
          <a:prstGeom prst="rect">
            <a:avLst/>
          </a:prstGeom>
        </p:spPr>
      </p:pic>
      <p:pic>
        <p:nvPicPr>
          <p:cNvPr id="8" name="Picture 7" descr="A black chess piece on a white background&#10;&#10;Description automatically generated">
            <a:extLst>
              <a:ext uri="{FF2B5EF4-FFF2-40B4-BE49-F238E27FC236}">
                <a16:creationId xmlns:a16="http://schemas.microsoft.com/office/drawing/2014/main" id="{7F72A4FB-3AAC-F43E-C086-4D4FC4FE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3750945"/>
            <a:ext cx="1600200" cy="226695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F38C9-9156-9E5A-934C-B6EF90549F23}"/>
              </a:ext>
            </a:extLst>
          </p:cNvPr>
          <p:cNvSpPr txBox="1"/>
          <p:nvPr/>
        </p:nvSpPr>
        <p:spPr>
          <a:xfrm>
            <a:off x="6689400" y="5050739"/>
            <a:ext cx="369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1100" b="0" i="0" u="none" strike="noStrike" dirty="0">
                <a:solidFill>
                  <a:srgbClr val="523E32"/>
                </a:solidFill>
                <a:effectLst/>
              </a:rPr>
              <a:t>Ai and Human Elo over time (Genuine Impact, 2023)</a:t>
            </a:r>
            <a:endParaRPr lang="en-GB" sz="1100" b="0" dirty="0">
              <a:effectLst/>
            </a:endParaRPr>
          </a:p>
          <a:p>
            <a:br>
              <a:rPr lang="en-GB" sz="1050" dirty="0"/>
            </a:b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44065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14E09-2242-2F6A-DCF3-4E0AFA96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Practicing with 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C83A-9DEB-D27C-07BF-BA108459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BBC0FC3-0C3A-5AEC-A810-CE5C2FD7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569464"/>
            <a:ext cx="3993175" cy="3555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Over 100 different bots on Chess.com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Vast majority require a paid 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Large skill gaps between free bots</a:t>
            </a:r>
          </a:p>
        </p:txBody>
      </p:sp>
      <p:pic>
        <p:nvPicPr>
          <p:cNvPr id="8" name="Picture 7" descr="A screenshot of a cartoon character&#10;&#10;Description automatically generated">
            <a:extLst>
              <a:ext uri="{FF2B5EF4-FFF2-40B4-BE49-F238E27FC236}">
                <a16:creationId xmlns:a16="http://schemas.microsoft.com/office/drawing/2014/main" id="{4464A5AF-016A-B647-5C69-5B17588E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33" r="6516" b="1"/>
          <a:stretch/>
        </p:blipFill>
        <p:spPr>
          <a:xfrm>
            <a:off x="5105401" y="1"/>
            <a:ext cx="7090851" cy="6857999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642C-BD43-71F3-AF7A-6A8B419C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3FC49D8E-E67E-F7DD-44CA-41DD3A4A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727710"/>
            <a:ext cx="1211580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D6175E-931A-8AA5-9319-8E254A34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5F62EB-B2B6-CC6C-D941-D116DF823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4E818E-26D9-10B3-4383-EA983F3CC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73158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2A7BA-1C23-3A69-4A4B-EC605BF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8" y="541518"/>
            <a:ext cx="8328910" cy="873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The Herm0ni Bot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664C-2B1D-1015-A778-EB39AE76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DBA7-095D-2E4B-9B74-F5FC3BAB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F7558-8986-FD5B-94BC-078DDACD1A9C}"/>
              </a:ext>
            </a:extLst>
          </p:cNvPr>
          <p:cNvSpPr txBox="1"/>
          <p:nvPr/>
        </p:nvSpPr>
        <p:spPr>
          <a:xfrm>
            <a:off x="-2860" y="3042104"/>
            <a:ext cx="121966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 levels of difficulty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Free to play on lichess.org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 against users for fun or practice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 against other bots</a:t>
            </a:r>
          </a:p>
        </p:txBody>
      </p:sp>
      <p:pic>
        <p:nvPicPr>
          <p:cNvPr id="14" name="Picture 13" descr="A logo of a horse head&#10;&#10;Description automatically generated">
            <a:extLst>
              <a:ext uri="{FF2B5EF4-FFF2-40B4-BE49-F238E27FC236}">
                <a16:creationId xmlns:a16="http://schemas.microsoft.com/office/drawing/2014/main" id="{9DBE60B5-09D0-7DF5-9CFB-5CF16832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6" y="2545361"/>
            <a:ext cx="3086100" cy="302895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rtificial Intelligence and Chess: An Evolving Landscape - Regency Chess">
            <a:extLst>
              <a:ext uri="{FF2B5EF4-FFF2-40B4-BE49-F238E27FC236}">
                <a16:creationId xmlns:a16="http://schemas.microsoft.com/office/drawing/2014/main" id="{574C7AA1-09CB-F63B-4972-560AD21A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547" y="3042754"/>
            <a:ext cx="2899347" cy="2127851"/>
          </a:xfrm>
          <a:prstGeom prst="rect">
            <a:avLst/>
          </a:prstGeom>
        </p:spPr>
      </p:pic>
      <p:pic>
        <p:nvPicPr>
          <p:cNvPr id="17" name="Picture 16" descr="A white chess pieces on a black background&#10;&#10;Description automatically generated">
            <a:extLst>
              <a:ext uri="{FF2B5EF4-FFF2-40B4-BE49-F238E27FC236}">
                <a16:creationId xmlns:a16="http://schemas.microsoft.com/office/drawing/2014/main" id="{74E39970-F53B-E183-AB7F-3A696C7D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072" y="-234"/>
            <a:ext cx="2156710" cy="1649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81736-CDD0-2F5A-F48F-07EEFA098A76}"/>
              </a:ext>
            </a:extLst>
          </p:cNvPr>
          <p:cNvSpPr txBox="1"/>
          <p:nvPr/>
        </p:nvSpPr>
        <p:spPr>
          <a:xfrm>
            <a:off x="8213250" y="5253032"/>
            <a:ext cx="3853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Artificial Intelligence and Chess: An Evolving Landscape </a:t>
            </a:r>
          </a:p>
          <a:p>
            <a:pPr algn="ctr"/>
            <a:r>
              <a:rPr lang="en-GB" sz="1100" dirty="0">
                <a:solidFill>
                  <a:schemeClr val="bg1"/>
                </a:solidFill>
              </a:rPr>
              <a:t>(Deverell, 2023)</a:t>
            </a:r>
          </a:p>
        </p:txBody>
      </p:sp>
    </p:spTree>
    <p:extLst>
      <p:ext uri="{BB962C8B-B14F-4D97-AF65-F5344CB8AC3E}">
        <p14:creationId xmlns:p14="http://schemas.microsoft.com/office/powerpoint/2010/main" val="386834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D2642-4A26-3E7A-861C-6FF2354C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84BA-1202-201E-8257-F01DBCF9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12/6/2024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D2E5-637B-2179-F185-58D7BBA9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437" y="702700"/>
            <a:ext cx="6232214" cy="54238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moves using minimax algorithm with alpha-beta pruning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Track positions using bitboards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 </a:t>
            </a:r>
            <a:r>
              <a:rPr lang="en-US" sz="2400" dirty="0" err="1"/>
              <a:t>Lichess</a:t>
            </a:r>
            <a:r>
              <a:rPr lang="en-US" sz="2400" dirty="0"/>
              <a:t> Bot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8D55-DE51-3833-4B7C-C37ECAB2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305730CF-021D-E7BD-D725-96DFA48E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3" y="2343696"/>
            <a:ext cx="3482871" cy="3426034"/>
          </a:xfrm>
          <a:prstGeom prst="rect">
            <a:avLst/>
          </a:prstGeom>
        </p:spPr>
      </p:pic>
      <p:pic>
        <p:nvPicPr>
          <p:cNvPr id="14" name="Picture 13" descr="A white chess pieces on a black background&#10;&#10;Description automatically generated">
            <a:extLst>
              <a:ext uri="{FF2B5EF4-FFF2-40B4-BE49-F238E27FC236}">
                <a16:creationId xmlns:a16="http://schemas.microsoft.com/office/drawing/2014/main" id="{3BA6E84D-9FC0-6826-66CF-2983035E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84" y="3938041"/>
            <a:ext cx="2914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A1BF5-173E-CA32-5EAB-2BC6625E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6A826-659F-87D3-B584-9FC4FD88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74" y="749808"/>
            <a:ext cx="6180481" cy="44065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Technologies</a:t>
            </a:r>
            <a:br>
              <a:rPr lang="en-US" sz="5400" dirty="0"/>
            </a:br>
            <a:br>
              <a:rPr lang="en-US" sz="5400" dirty="0"/>
            </a:br>
            <a:r>
              <a:rPr lang="en-US" sz="4900" dirty="0"/>
              <a:t>C++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Lichess</a:t>
            </a:r>
            <a:r>
              <a:rPr lang="en-US" sz="4900" dirty="0"/>
              <a:t> Bot API (Python)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UCI (JSON)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1F8E86-E751-C2E7-2883-E24DFF3F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208" y="0"/>
            <a:ext cx="4195792" cy="6858000"/>
          </a:xfrm>
          <a:custGeom>
            <a:avLst/>
            <a:gdLst>
              <a:gd name="connsiteX0" fmla="*/ 0 w 4195792"/>
              <a:gd name="connsiteY0" fmla="*/ 0 h 6858000"/>
              <a:gd name="connsiteX1" fmla="*/ 4195792 w 4195792"/>
              <a:gd name="connsiteY1" fmla="*/ 0 h 6858000"/>
              <a:gd name="connsiteX2" fmla="*/ 4195792 w 4195792"/>
              <a:gd name="connsiteY2" fmla="*/ 6858000 h 6858000"/>
              <a:gd name="connsiteX3" fmla="*/ 62923 w 4195792"/>
              <a:gd name="connsiteY3" fmla="*/ 6858000 h 6858000"/>
              <a:gd name="connsiteX4" fmla="*/ 136623 w 4195792"/>
              <a:gd name="connsiteY4" fmla="*/ 6850564 h 6858000"/>
              <a:gd name="connsiteX5" fmla="*/ 677913 w 4195792"/>
              <a:gd name="connsiteY5" fmla="*/ 6185809 h 6858000"/>
              <a:gd name="connsiteX6" fmla="*/ 677913 w 4195792"/>
              <a:gd name="connsiteY6" fmla="*/ 678541 h 6858000"/>
              <a:gd name="connsiteX7" fmla="*/ 0 w 419579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95792" h="6858000">
                <a:moveTo>
                  <a:pt x="0" y="0"/>
                </a:moveTo>
                <a:lnTo>
                  <a:pt x="4195792" y="0"/>
                </a:lnTo>
                <a:lnTo>
                  <a:pt x="4195792" y="6858000"/>
                </a:lnTo>
                <a:lnTo>
                  <a:pt x="62923" y="6858000"/>
                </a:lnTo>
                <a:lnTo>
                  <a:pt x="136623" y="6850564"/>
                </a:lnTo>
                <a:cubicBezTo>
                  <a:pt x="445537" y="6787292"/>
                  <a:pt x="677913" y="6513713"/>
                  <a:pt x="677913" y="6185809"/>
                </a:cubicBezTo>
                <a:lnTo>
                  <a:pt x="677913" y="678541"/>
                </a:lnTo>
                <a:cubicBezTo>
                  <a:pt x="677913" y="303793"/>
                  <a:pt x="374401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AA98-CB20-F5A3-299E-D6E57448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2BE0-2DAB-7F2A-EF18-7118365B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138C18B4-8052-5A25-1D88-53633BA2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59" y="3583820"/>
            <a:ext cx="2168420" cy="2363605"/>
          </a:xfrm>
          <a:prstGeom prst="rect">
            <a:avLst/>
          </a:prstGeom>
        </p:spPr>
      </p:pic>
      <p:pic>
        <p:nvPicPr>
          <p:cNvPr id="8" name="Picture 7" descr="A blue hexagon with white circle and white text&#10;&#10;Description automatically generated">
            <a:extLst>
              <a:ext uri="{FF2B5EF4-FFF2-40B4-BE49-F238E27FC236}">
                <a16:creationId xmlns:a16="http://schemas.microsoft.com/office/drawing/2014/main" id="{0B7C3E5B-EDA6-5FA2-3F37-34D97436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433" y="818760"/>
            <a:ext cx="1852378" cy="2072546"/>
          </a:xfrm>
          <a:prstGeom prst="rect">
            <a:avLst/>
          </a:prstGeom>
        </p:spPr>
      </p:pic>
      <p:pic>
        <p:nvPicPr>
          <p:cNvPr id="9" name="Picture 8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341D0F70-5350-DD37-CBA1-F46B9D82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108" y="2058025"/>
            <a:ext cx="2550670" cy="3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Top 10 Chess Books Every Chess Player Should Read - Chess.com">
            <a:extLst>
              <a:ext uri="{FF2B5EF4-FFF2-40B4-BE49-F238E27FC236}">
                <a16:creationId xmlns:a16="http://schemas.microsoft.com/office/drawing/2014/main" id="{4E1EFB05-B2C5-E5CC-2A74-A9D01F31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6142" b="8708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B8BE6-1C27-DEAD-9A20-74694799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26909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Additional Features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Use of opening book</a:t>
            </a:r>
            <a:r>
              <a:rPr lang="en-US" sz="4000" dirty="0">
                <a:solidFill>
                  <a:srgbClr val="FFFFFF"/>
                </a:solidFill>
              </a:rPr>
              <a:t>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Use of endgame </a:t>
            </a:r>
            <a:r>
              <a:rPr lang="en-US" sz="4000" err="1">
                <a:solidFill>
                  <a:srgbClr val="FFFFFF"/>
                </a:solidFill>
              </a:rPr>
              <a:t>tablebases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9FB3-554A-4A7E-CA0E-DFC69E4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12/6/2024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2C65-CC82-3457-103B-99C33D1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1B08F635-BE04-168D-CD01-6E3B8D3B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1" y="5293714"/>
            <a:ext cx="1042910" cy="1317261"/>
          </a:xfrm>
          <a:prstGeom prst="rect">
            <a:avLst/>
          </a:prstGeom>
        </p:spPr>
      </p:pic>
      <p:pic>
        <p:nvPicPr>
          <p:cNvPr id="12" name="Picture 11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29BF609B-DAE2-FB38-D54A-2F22A65C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81" y="5293713"/>
            <a:ext cx="1042910" cy="1317261"/>
          </a:xfrm>
          <a:prstGeom prst="rect">
            <a:avLst/>
          </a:prstGeom>
        </p:spPr>
      </p:pic>
      <p:pic>
        <p:nvPicPr>
          <p:cNvPr id="14" name="Picture 13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579C8BC6-3B77-E543-E9DD-8032149F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23" y="5293714"/>
            <a:ext cx="1042910" cy="1317261"/>
          </a:xfrm>
          <a:prstGeom prst="rect">
            <a:avLst/>
          </a:prstGeom>
        </p:spPr>
      </p:pic>
      <p:pic>
        <p:nvPicPr>
          <p:cNvPr id="16" name="Picture 15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FCC881B6-2A7D-CDFE-42ED-7B3F8A55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64" y="5293714"/>
            <a:ext cx="1042910" cy="1317261"/>
          </a:xfrm>
          <a:prstGeom prst="rect">
            <a:avLst/>
          </a:prstGeom>
        </p:spPr>
      </p:pic>
      <p:pic>
        <p:nvPicPr>
          <p:cNvPr id="17" name="Picture 16" descr="A white line drawing of a chess piece&#10;&#10;Description automatically generated">
            <a:extLst>
              <a:ext uri="{FF2B5EF4-FFF2-40B4-BE49-F238E27FC236}">
                <a16:creationId xmlns:a16="http://schemas.microsoft.com/office/drawing/2014/main" id="{892467C5-2108-0C8B-5182-17DE11B5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504" y="5293713"/>
            <a:ext cx="1042910" cy="13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271A-0380-E9F3-BD84-879926E1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C1BB-B3F2-2BF0-DFEA-4F5F6C9A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pic>
        <p:nvPicPr>
          <p:cNvPr id="8" name="Content Placeholder 7" descr="What is a chess blunder ? - Chess.com">
            <a:extLst>
              <a:ext uri="{FF2B5EF4-FFF2-40B4-BE49-F238E27FC236}">
                <a16:creationId xmlns:a16="http://schemas.microsoft.com/office/drawing/2014/main" id="{5A419C40-463E-400B-63FF-BB49F5F2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353" y="2351556"/>
            <a:ext cx="3750205" cy="3554412"/>
          </a:xfrm>
        </p:spPr>
      </p:pic>
      <p:pic>
        <p:nvPicPr>
          <p:cNvPr id="7" name="Content Placeholder 6" descr="Pin page">
            <a:extLst>
              <a:ext uri="{FF2B5EF4-FFF2-40B4-BE49-F238E27FC236}">
                <a16:creationId xmlns:a16="http://schemas.microsoft.com/office/drawing/2014/main" id="{6C934492-6228-B835-749E-83ADABAE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0D8C-1B0E-3DE8-3E6F-A2A8115C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5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8259-D420-72D4-1855-AEFBF0D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9E1366-DC8F-6B1F-64A3-6273A4C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045B17-63A8-2370-CA7A-F47ED6F70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321211"/>
          </a:xfrm>
          <a:custGeom>
            <a:avLst/>
            <a:gdLst>
              <a:gd name="connsiteX0" fmla="*/ 0 w 12191999"/>
              <a:gd name="connsiteY0" fmla="*/ 0 h 6321211"/>
              <a:gd name="connsiteX1" fmla="*/ 12191999 w 12191999"/>
              <a:gd name="connsiteY1" fmla="*/ 0 h 6321211"/>
              <a:gd name="connsiteX2" fmla="*/ 12191999 w 12191999"/>
              <a:gd name="connsiteY2" fmla="*/ 5660280 h 6321211"/>
              <a:gd name="connsiteX3" fmla="*/ 11531068 w 12191999"/>
              <a:gd name="connsiteY3" fmla="*/ 6321211 h 6321211"/>
              <a:gd name="connsiteX4" fmla="*/ 660930 w 12191999"/>
              <a:gd name="connsiteY4" fmla="*/ 6321211 h 6321211"/>
              <a:gd name="connsiteX5" fmla="*/ 13427 w 12191999"/>
              <a:gd name="connsiteY5" fmla="*/ 5793481 h 6321211"/>
              <a:gd name="connsiteX6" fmla="*/ 0 w 12191999"/>
              <a:gd name="connsiteY6" fmla="*/ 5660291 h 63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321211">
                <a:moveTo>
                  <a:pt x="0" y="0"/>
                </a:moveTo>
                <a:lnTo>
                  <a:pt x="12191999" y="0"/>
                </a:lnTo>
                <a:lnTo>
                  <a:pt x="12191999" y="5660280"/>
                </a:lnTo>
                <a:cubicBezTo>
                  <a:pt x="12191999" y="6025302"/>
                  <a:pt x="11896090" y="6321211"/>
                  <a:pt x="11531068" y="6321211"/>
                </a:cubicBezTo>
                <a:lnTo>
                  <a:pt x="660930" y="6321211"/>
                </a:lnTo>
                <a:cubicBezTo>
                  <a:pt x="341536" y="6321211"/>
                  <a:pt x="75056" y="6094656"/>
                  <a:pt x="13427" y="5793481"/>
                </a:cubicBezTo>
                <a:lnTo>
                  <a:pt x="0" y="5660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762AF-910C-1077-E245-A93D5EFC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5441"/>
            <a:ext cx="8222845" cy="1163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5370-DA07-0326-2704-877DB935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80D05-4275-0845-95D4-8C30A9ED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8A994-27E2-E20F-7B69-2B476234D054}"/>
              </a:ext>
            </a:extLst>
          </p:cNvPr>
          <p:cNvSpPr txBox="1"/>
          <p:nvPr/>
        </p:nvSpPr>
        <p:spPr>
          <a:xfrm>
            <a:off x="586854" y="2320119"/>
            <a:ext cx="9703558" cy="374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Deverell, J., 2023. </a:t>
            </a:r>
            <a:r>
              <a:rPr lang="en-GB" sz="1800" b="0" i="1" u="none" strike="noStrike" dirty="0">
                <a:solidFill>
                  <a:schemeClr val="bg1"/>
                </a:solidFill>
                <a:effectLst/>
              </a:rPr>
              <a:t>Artificial Intelligence and Chess: An Evolving Landscape. 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[Online] Available at: 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https://www.regencychess.com/blog/artificial-intelligence-and-chess-an-evolving-landscape/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 [Accessed: 24/10/2024].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Genuine Impact (2022). </a:t>
            </a:r>
            <a:r>
              <a:rPr lang="en-GB" sz="1800" b="0" i="1" u="none" strike="noStrike" dirty="0">
                <a:solidFill>
                  <a:schemeClr val="bg1"/>
                </a:solidFill>
                <a:effectLst/>
              </a:rPr>
              <a:t>AI vs human chess Elo ratings over time. 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Available at: </a:t>
            </a:r>
            <a:r>
              <a:rPr lang="en-GB" sz="1800" b="0" i="0" u="sng" strike="noStrike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https://www.reddit.com/r/dataisbeautiful/comments/113mll8/oc_ai_vs_human_chess_elo_ratings_over_time/</a:t>
            </a:r>
            <a:r>
              <a:rPr lang="en-GB" sz="1800" b="0" i="0" u="none" strike="noStrike" dirty="0">
                <a:solidFill>
                  <a:schemeClr val="bg1"/>
                </a:solidFill>
                <a:effectLst/>
              </a:rPr>
              <a:t> (Accessed 20/10/2024).</a:t>
            </a:r>
            <a:endParaRPr lang="en-GB" sz="18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Vecteezy, n.d. </a:t>
            </a:r>
            <a:r>
              <a:rPr lang="en-GB" sz="1800" i="1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Vecteezy. </a:t>
            </a:r>
            <a: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GB" sz="1800" u="sng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https://www.vecteezy.com/free-vector/chess-silhouette</a:t>
            </a:r>
            <a:b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[Accessed 24 November 2024].</a:t>
            </a:r>
          </a:p>
        </p:txBody>
      </p:sp>
    </p:spTree>
    <p:extLst>
      <p:ext uri="{BB962C8B-B14F-4D97-AF65-F5344CB8AC3E}">
        <p14:creationId xmlns:p14="http://schemas.microsoft.com/office/powerpoint/2010/main" val="98421079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333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DylanVTI</vt:lpstr>
      <vt:lpstr>Herm0ni Chess Bot  Seán Rourke C00251168</vt:lpstr>
      <vt:lpstr>AI in Chess  First implemented in as early as 1912  First fully automated engine created in 1957  Surpassed human ability in 1997  Current estimated Elo of 3642  Highest human Elo is 2882  </vt:lpstr>
      <vt:lpstr>Practicing with AI</vt:lpstr>
      <vt:lpstr>The Herm0ni Bot</vt:lpstr>
      <vt:lpstr>Design</vt:lpstr>
      <vt:lpstr>Technologies  C++  Lichess Bot API (Python)  UCI (JSON) </vt:lpstr>
      <vt:lpstr>Additional Features  Use of opening books  Use of endgame tablebases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Seán</dc:creator>
  <cp:lastModifiedBy>(Student  C00251168) Sean Rourke</cp:lastModifiedBy>
  <cp:revision>244</cp:revision>
  <dcterms:created xsi:type="dcterms:W3CDTF">2024-10-25T12:40:04Z</dcterms:created>
  <dcterms:modified xsi:type="dcterms:W3CDTF">2024-12-06T14:04:20Z</dcterms:modified>
</cp:coreProperties>
</file>