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8376F7D-B3DF-42D8-BD97-F0AB2BB50BDB}">
  <a:tblStyle styleId="{A8376F7D-B3DF-42D8-BD97-F0AB2BB50BD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Jacob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Jacob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Ali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Grant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Iqbal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rPr lang="en" sz="1100"/>
              <a:t>Sean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671250" y="990800"/>
            <a:ext cx="7801500" cy="83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AA84F"/>
                </a:solidFill>
              </a:rPr>
              <a:t>Group 5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marR="215900" rtl="0">
              <a:spcBef>
                <a:spcPts val="0"/>
              </a:spcBef>
              <a:buNone/>
            </a:pPr>
            <a:r>
              <a:rPr b="1" lang="en" sz="14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Ali Alsereidi, Iqbal Singh, Jacob Larochelle, </a:t>
            </a:r>
            <a:r>
              <a:rPr b="1" lang="en" sz="14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Lougrant</a:t>
            </a:r>
            <a:r>
              <a:rPr b="1" lang="en" sz="1400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Fernandez, Sean 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692202" y="635275"/>
            <a:ext cx="3401100" cy="33711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Group5Website.com</a:t>
            </a:r>
          </a:p>
        </p:txBody>
      </p:sp>
      <p:sp>
        <p:nvSpPr>
          <p:cNvPr id="61" name="Shape 61"/>
          <p:cNvSpPr/>
          <p:nvPr/>
        </p:nvSpPr>
        <p:spPr>
          <a:xfrm>
            <a:off x="107500" y="1593287"/>
            <a:ext cx="1071375" cy="1152874"/>
          </a:xfrm>
          <a:prstGeom prst="flowChartMagneticDisk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62" name="Shape 62"/>
          <p:cNvSpPr/>
          <p:nvPr/>
        </p:nvSpPr>
        <p:spPr>
          <a:xfrm>
            <a:off x="1222237" y="2011025"/>
            <a:ext cx="426600" cy="317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/>
        </p:nvSpPr>
        <p:spPr>
          <a:xfrm>
            <a:off x="5093300" y="2120450"/>
            <a:ext cx="591900" cy="317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/>
        </p:nvSpPr>
        <p:spPr>
          <a:xfrm>
            <a:off x="5685200" y="1840950"/>
            <a:ext cx="1567188" cy="876420"/>
          </a:xfrm>
          <a:prstGeom prst="cloud">
            <a:avLst/>
          </a:prstGeom>
          <a:solidFill>
            <a:srgbClr val="76A5AF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Billing System API</a:t>
            </a:r>
          </a:p>
        </p:txBody>
      </p:sp>
      <p:sp>
        <p:nvSpPr>
          <p:cNvPr id="65" name="Shape 65"/>
          <p:cNvSpPr/>
          <p:nvPr/>
        </p:nvSpPr>
        <p:spPr>
          <a:xfrm>
            <a:off x="2041150" y="2719825"/>
            <a:ext cx="1071300" cy="630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Account Creation</a:t>
            </a:r>
          </a:p>
        </p:txBody>
      </p:sp>
      <p:sp>
        <p:nvSpPr>
          <p:cNvPr id="66" name="Shape 66"/>
          <p:cNvSpPr/>
          <p:nvPr/>
        </p:nvSpPr>
        <p:spPr>
          <a:xfrm>
            <a:off x="3757675" y="1477612"/>
            <a:ext cx="842100" cy="533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000000"/>
                </a:solidFill>
              </a:rPr>
              <a:t>Play games</a:t>
            </a:r>
          </a:p>
        </p:txBody>
      </p:sp>
      <p:sp>
        <p:nvSpPr>
          <p:cNvPr id="67" name="Shape 67"/>
          <p:cNvSpPr/>
          <p:nvPr/>
        </p:nvSpPr>
        <p:spPr>
          <a:xfrm>
            <a:off x="3227050" y="2838075"/>
            <a:ext cx="1493100" cy="464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Account Management</a:t>
            </a:r>
          </a:p>
        </p:txBody>
      </p:sp>
      <p:sp>
        <p:nvSpPr>
          <p:cNvPr id="68" name="Shape 68"/>
          <p:cNvSpPr/>
          <p:nvPr/>
        </p:nvSpPr>
        <p:spPr>
          <a:xfrm>
            <a:off x="2041150" y="1430975"/>
            <a:ext cx="1264800" cy="533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>
                <a:solidFill>
                  <a:srgbClr val="000000"/>
                </a:solidFill>
              </a:rPr>
              <a:t>Progression / Achievement System</a:t>
            </a:r>
          </a:p>
        </p:txBody>
      </p:sp>
      <p:sp>
        <p:nvSpPr>
          <p:cNvPr id="69" name="Shape 69"/>
          <p:cNvSpPr/>
          <p:nvPr/>
        </p:nvSpPr>
        <p:spPr>
          <a:xfrm>
            <a:off x="7252400" y="2120450"/>
            <a:ext cx="591900" cy="317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844300" y="1630108"/>
            <a:ext cx="1192200" cy="1298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Billing/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Donation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340450" y="347725"/>
            <a:ext cx="634200" cy="6147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</a:t>
            </a:r>
          </a:p>
        </p:txBody>
      </p:sp>
      <p:cxnSp>
        <p:nvCxnSpPr>
          <p:cNvPr id="76" name="Shape 76"/>
          <p:cNvCxnSpPr>
            <a:stCxn id="75" idx="3"/>
          </p:cNvCxnSpPr>
          <p:nvPr/>
        </p:nvCxnSpPr>
        <p:spPr>
          <a:xfrm flipH="1" rot="10800000">
            <a:off x="974650" y="652675"/>
            <a:ext cx="1304400" cy="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7" name="Shape 77"/>
          <p:cNvSpPr/>
          <p:nvPr/>
        </p:nvSpPr>
        <p:spPr>
          <a:xfrm>
            <a:off x="2184962" y="169950"/>
            <a:ext cx="1522500" cy="614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Access Website</a:t>
            </a:r>
          </a:p>
        </p:txBody>
      </p:sp>
      <p:sp>
        <p:nvSpPr>
          <p:cNvPr id="78" name="Shape 78"/>
          <p:cNvSpPr/>
          <p:nvPr/>
        </p:nvSpPr>
        <p:spPr>
          <a:xfrm>
            <a:off x="1357587" y="1104475"/>
            <a:ext cx="1522500" cy="614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Create Student Account</a:t>
            </a:r>
          </a:p>
        </p:txBody>
      </p:sp>
      <p:cxnSp>
        <p:nvCxnSpPr>
          <p:cNvPr id="79" name="Shape 79"/>
          <p:cNvCxnSpPr>
            <a:stCxn id="77" idx="4"/>
            <a:endCxn id="78" idx="7"/>
          </p:cNvCxnSpPr>
          <p:nvPr/>
        </p:nvCxnSpPr>
        <p:spPr>
          <a:xfrm flipH="1">
            <a:off x="2657012" y="784650"/>
            <a:ext cx="289200" cy="40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0" name="Shape 80"/>
          <p:cNvSpPr/>
          <p:nvPr/>
        </p:nvSpPr>
        <p:spPr>
          <a:xfrm>
            <a:off x="3144687" y="1104462"/>
            <a:ext cx="1522500" cy="614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Create Teacher Account</a:t>
            </a:r>
          </a:p>
        </p:txBody>
      </p:sp>
      <p:cxnSp>
        <p:nvCxnSpPr>
          <p:cNvPr id="81" name="Shape 81"/>
          <p:cNvCxnSpPr>
            <a:stCxn id="77" idx="4"/>
            <a:endCxn id="80" idx="1"/>
          </p:cNvCxnSpPr>
          <p:nvPr/>
        </p:nvCxnSpPr>
        <p:spPr>
          <a:xfrm>
            <a:off x="2946212" y="784650"/>
            <a:ext cx="421500" cy="40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2" name="Shape 82"/>
          <p:cNvSpPr/>
          <p:nvPr/>
        </p:nvSpPr>
        <p:spPr>
          <a:xfrm>
            <a:off x="2236112" y="1940125"/>
            <a:ext cx="1522500" cy="614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Access Account</a:t>
            </a:r>
          </a:p>
        </p:txBody>
      </p:sp>
      <p:cxnSp>
        <p:nvCxnSpPr>
          <p:cNvPr id="83" name="Shape 83"/>
          <p:cNvCxnSpPr>
            <a:stCxn id="77" idx="4"/>
            <a:endCxn id="82" idx="0"/>
          </p:cNvCxnSpPr>
          <p:nvPr/>
        </p:nvCxnSpPr>
        <p:spPr>
          <a:xfrm>
            <a:off x="2946212" y="784650"/>
            <a:ext cx="51300" cy="115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4" name="Shape 84"/>
          <p:cNvCxnSpPr>
            <a:stCxn id="80" idx="4"/>
            <a:endCxn id="82" idx="7"/>
          </p:cNvCxnSpPr>
          <p:nvPr/>
        </p:nvCxnSpPr>
        <p:spPr>
          <a:xfrm flipH="1">
            <a:off x="3535737" y="1719162"/>
            <a:ext cx="370200" cy="31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>
            <a:stCxn id="78" idx="4"/>
          </p:cNvCxnSpPr>
          <p:nvPr/>
        </p:nvCxnSpPr>
        <p:spPr>
          <a:xfrm>
            <a:off x="2118837" y="1719175"/>
            <a:ext cx="403500" cy="31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6" name="Shape 86"/>
          <p:cNvSpPr/>
          <p:nvPr/>
        </p:nvSpPr>
        <p:spPr>
          <a:xfrm>
            <a:off x="340437" y="2847925"/>
            <a:ext cx="1522500" cy="614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Play games</a:t>
            </a:r>
          </a:p>
        </p:txBody>
      </p:sp>
      <p:cxnSp>
        <p:nvCxnSpPr>
          <p:cNvPr id="87" name="Shape 87"/>
          <p:cNvCxnSpPr>
            <a:stCxn id="82" idx="3"/>
            <a:endCxn id="86" idx="0"/>
          </p:cNvCxnSpPr>
          <p:nvPr/>
        </p:nvCxnSpPr>
        <p:spPr>
          <a:xfrm flipH="1">
            <a:off x="1101577" y="2464804"/>
            <a:ext cx="1357500" cy="38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88" name="Shape 88"/>
          <p:cNvSpPr/>
          <p:nvPr/>
        </p:nvSpPr>
        <p:spPr>
          <a:xfrm>
            <a:off x="1938087" y="2847925"/>
            <a:ext cx="1522500" cy="614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Student: Join/Leave Class</a:t>
            </a:r>
          </a:p>
        </p:txBody>
      </p:sp>
      <p:cxnSp>
        <p:nvCxnSpPr>
          <p:cNvPr id="89" name="Shape 89"/>
          <p:cNvCxnSpPr>
            <a:stCxn id="82" idx="4"/>
            <a:endCxn id="88" idx="0"/>
          </p:cNvCxnSpPr>
          <p:nvPr/>
        </p:nvCxnSpPr>
        <p:spPr>
          <a:xfrm flipH="1">
            <a:off x="2699462" y="2554825"/>
            <a:ext cx="297900" cy="29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90" name="Shape 90"/>
          <p:cNvSpPr/>
          <p:nvPr/>
        </p:nvSpPr>
        <p:spPr>
          <a:xfrm>
            <a:off x="4041700" y="2491387"/>
            <a:ext cx="1837800" cy="1032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Teacher: Create/Delete Class, Add/Delete Students</a:t>
            </a:r>
          </a:p>
        </p:txBody>
      </p:sp>
      <p:cxnSp>
        <p:nvCxnSpPr>
          <p:cNvPr id="91" name="Shape 91"/>
          <p:cNvCxnSpPr>
            <a:stCxn id="82" idx="5"/>
            <a:endCxn id="90" idx="0"/>
          </p:cNvCxnSpPr>
          <p:nvPr/>
        </p:nvCxnSpPr>
        <p:spPr>
          <a:xfrm>
            <a:off x="3535647" y="2464804"/>
            <a:ext cx="1425000" cy="26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92" name="Shape 92"/>
          <p:cNvSpPr/>
          <p:nvPr/>
        </p:nvSpPr>
        <p:spPr>
          <a:xfrm>
            <a:off x="5355375" y="3922425"/>
            <a:ext cx="1837800" cy="68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Track Student/Child Progression</a:t>
            </a:r>
          </a:p>
        </p:txBody>
      </p:sp>
      <p:cxnSp>
        <p:nvCxnSpPr>
          <p:cNvPr id="93" name="Shape 93"/>
          <p:cNvCxnSpPr>
            <a:stCxn id="90" idx="4"/>
            <a:endCxn id="92" idx="0"/>
          </p:cNvCxnSpPr>
          <p:nvPr/>
        </p:nvCxnSpPr>
        <p:spPr>
          <a:xfrm>
            <a:off x="4960600" y="3523687"/>
            <a:ext cx="1313700" cy="39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4" name="Shape 94"/>
          <p:cNvSpPr/>
          <p:nvPr/>
        </p:nvSpPr>
        <p:spPr>
          <a:xfrm>
            <a:off x="2073087" y="3710300"/>
            <a:ext cx="1159500" cy="614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Contact Teacher</a:t>
            </a:r>
          </a:p>
        </p:txBody>
      </p:sp>
      <p:cxnSp>
        <p:nvCxnSpPr>
          <p:cNvPr id="95" name="Shape 95"/>
          <p:cNvCxnSpPr>
            <a:stCxn id="88" idx="4"/>
            <a:endCxn id="94" idx="0"/>
          </p:cNvCxnSpPr>
          <p:nvPr/>
        </p:nvCxnSpPr>
        <p:spPr>
          <a:xfrm flipH="1">
            <a:off x="2652837" y="3462625"/>
            <a:ext cx="46500" cy="24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6" name="Shape 96"/>
          <p:cNvSpPr/>
          <p:nvPr/>
        </p:nvSpPr>
        <p:spPr>
          <a:xfrm>
            <a:off x="73700" y="3674300"/>
            <a:ext cx="1914000" cy="686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Earn Points/Levels/Achievements</a:t>
            </a:r>
          </a:p>
        </p:txBody>
      </p:sp>
      <p:cxnSp>
        <p:nvCxnSpPr>
          <p:cNvPr id="97" name="Shape 97"/>
          <p:cNvCxnSpPr>
            <a:stCxn id="86" idx="4"/>
            <a:endCxn id="96" idx="0"/>
          </p:cNvCxnSpPr>
          <p:nvPr/>
        </p:nvCxnSpPr>
        <p:spPr>
          <a:xfrm flipH="1">
            <a:off x="1030587" y="3462625"/>
            <a:ext cx="71100" cy="21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98" name="Shape 98"/>
          <p:cNvSpPr/>
          <p:nvPr/>
        </p:nvSpPr>
        <p:spPr>
          <a:xfrm>
            <a:off x="3317999" y="3710300"/>
            <a:ext cx="1683000" cy="614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View Progression</a:t>
            </a:r>
          </a:p>
        </p:txBody>
      </p:sp>
      <p:cxnSp>
        <p:nvCxnSpPr>
          <p:cNvPr id="99" name="Shape 99"/>
          <p:cNvCxnSpPr>
            <a:stCxn id="82" idx="5"/>
            <a:endCxn id="98" idx="0"/>
          </p:cNvCxnSpPr>
          <p:nvPr/>
        </p:nvCxnSpPr>
        <p:spPr>
          <a:xfrm>
            <a:off x="3535647" y="2464804"/>
            <a:ext cx="624000" cy="124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00" name="Shape 100"/>
          <p:cNvSpPr/>
          <p:nvPr/>
        </p:nvSpPr>
        <p:spPr>
          <a:xfrm>
            <a:off x="4960587" y="1129837"/>
            <a:ext cx="1522500" cy="6147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Create Parent Account</a:t>
            </a:r>
          </a:p>
        </p:txBody>
      </p:sp>
      <p:cxnSp>
        <p:nvCxnSpPr>
          <p:cNvPr id="101" name="Shape 101"/>
          <p:cNvCxnSpPr>
            <a:stCxn id="77" idx="6"/>
            <a:endCxn id="100" idx="1"/>
          </p:cNvCxnSpPr>
          <p:nvPr/>
        </p:nvCxnSpPr>
        <p:spPr>
          <a:xfrm>
            <a:off x="3707462" y="477300"/>
            <a:ext cx="1476000" cy="74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2" name="Shape 102"/>
          <p:cNvCxnSpPr>
            <a:stCxn id="100" idx="3"/>
            <a:endCxn id="82" idx="6"/>
          </p:cNvCxnSpPr>
          <p:nvPr/>
        </p:nvCxnSpPr>
        <p:spPr>
          <a:xfrm flipH="1">
            <a:off x="3758552" y="1654516"/>
            <a:ext cx="1425000" cy="59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3" name="Shape 103"/>
          <p:cNvSpPr/>
          <p:nvPr/>
        </p:nvSpPr>
        <p:spPr>
          <a:xfrm>
            <a:off x="5908725" y="2304650"/>
            <a:ext cx="1837800" cy="1032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Parent: Add Children</a:t>
            </a:r>
          </a:p>
        </p:txBody>
      </p:sp>
      <p:cxnSp>
        <p:nvCxnSpPr>
          <p:cNvPr id="104" name="Shape 104"/>
          <p:cNvCxnSpPr>
            <a:stCxn id="82" idx="6"/>
            <a:endCxn id="103" idx="0"/>
          </p:cNvCxnSpPr>
          <p:nvPr/>
        </p:nvCxnSpPr>
        <p:spPr>
          <a:xfrm>
            <a:off x="3758612" y="2247475"/>
            <a:ext cx="3069000" cy="5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05" name="Shape 105"/>
          <p:cNvCxnSpPr>
            <a:stCxn id="103" idx="4"/>
            <a:endCxn id="92" idx="0"/>
          </p:cNvCxnSpPr>
          <p:nvPr/>
        </p:nvCxnSpPr>
        <p:spPr>
          <a:xfrm flipH="1">
            <a:off x="6274425" y="3336950"/>
            <a:ext cx="553200" cy="58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06" name="Shape 106"/>
          <p:cNvSpPr/>
          <p:nvPr/>
        </p:nvSpPr>
        <p:spPr>
          <a:xfrm>
            <a:off x="7145475" y="72175"/>
            <a:ext cx="1837800" cy="10323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Access admin panel</a:t>
            </a:r>
          </a:p>
        </p:txBody>
      </p:sp>
      <p:sp>
        <p:nvSpPr>
          <p:cNvPr id="107" name="Shape 107"/>
          <p:cNvSpPr/>
          <p:nvPr/>
        </p:nvSpPr>
        <p:spPr>
          <a:xfrm>
            <a:off x="5609125" y="72175"/>
            <a:ext cx="866100" cy="6147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Admin</a:t>
            </a:r>
          </a:p>
        </p:txBody>
      </p:sp>
      <p:cxnSp>
        <p:nvCxnSpPr>
          <p:cNvPr id="108" name="Shape 108"/>
          <p:cNvCxnSpPr/>
          <p:nvPr/>
        </p:nvCxnSpPr>
        <p:spPr>
          <a:xfrm>
            <a:off x="6487850" y="200275"/>
            <a:ext cx="767100" cy="14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9" name="Shape 109"/>
          <p:cNvCxnSpPr/>
          <p:nvPr/>
        </p:nvCxnSpPr>
        <p:spPr>
          <a:xfrm flipH="1">
            <a:off x="3747897" y="191845"/>
            <a:ext cx="1880100" cy="14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10" name="Shape 110"/>
          <p:cNvSpPr/>
          <p:nvPr/>
        </p:nvSpPr>
        <p:spPr>
          <a:xfrm>
            <a:off x="6897997" y="1531975"/>
            <a:ext cx="1073100" cy="4995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modify game questions</a:t>
            </a:r>
          </a:p>
        </p:txBody>
      </p:sp>
      <p:sp>
        <p:nvSpPr>
          <p:cNvPr id="111" name="Shape 111"/>
          <p:cNvSpPr/>
          <p:nvPr/>
        </p:nvSpPr>
        <p:spPr>
          <a:xfrm>
            <a:off x="8102075" y="1531975"/>
            <a:ext cx="964800" cy="383100"/>
          </a:xfrm>
          <a:prstGeom prst="ellipse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800"/>
              <a:t>Manage user accounts</a:t>
            </a:r>
          </a:p>
        </p:txBody>
      </p:sp>
      <p:cxnSp>
        <p:nvCxnSpPr>
          <p:cNvPr id="112" name="Shape 112"/>
          <p:cNvCxnSpPr/>
          <p:nvPr/>
        </p:nvCxnSpPr>
        <p:spPr>
          <a:xfrm flipH="1">
            <a:off x="7649375" y="1103225"/>
            <a:ext cx="95100" cy="40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13" name="Shape 113"/>
          <p:cNvCxnSpPr>
            <a:endCxn id="111" idx="0"/>
          </p:cNvCxnSpPr>
          <p:nvPr/>
        </p:nvCxnSpPr>
        <p:spPr>
          <a:xfrm>
            <a:off x="8431175" y="1073875"/>
            <a:ext cx="153300" cy="45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09-15 at 7.48.18 PM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25" y="48087"/>
            <a:ext cx="3048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101925" y="419575"/>
            <a:ext cx="634200" cy="273300"/>
          </a:xfrm>
          <a:prstGeom prst="rect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</a:t>
            </a:r>
          </a:p>
        </p:txBody>
      </p:sp>
      <p:sp>
        <p:nvSpPr>
          <p:cNvPr id="120" name="Shape 120"/>
          <p:cNvSpPr/>
          <p:nvPr/>
        </p:nvSpPr>
        <p:spPr>
          <a:xfrm>
            <a:off x="350175" y="740175"/>
            <a:ext cx="138900" cy="43245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442875" y="193550"/>
            <a:ext cx="858900" cy="5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Main Page</a:t>
            </a:r>
          </a:p>
        </p:txBody>
      </p:sp>
      <p:sp>
        <p:nvSpPr>
          <p:cNvPr id="122" name="Shape 122"/>
          <p:cNvSpPr/>
          <p:nvPr/>
        </p:nvSpPr>
        <p:spPr>
          <a:xfrm>
            <a:off x="1779010" y="834361"/>
            <a:ext cx="216600" cy="862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3" name="Shape 123"/>
          <p:cNvCxnSpPr/>
          <p:nvPr/>
        </p:nvCxnSpPr>
        <p:spPr>
          <a:xfrm>
            <a:off x="596275" y="895520"/>
            <a:ext cx="1182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/>
          <p:nvPr/>
        </p:nvCxnSpPr>
        <p:spPr>
          <a:xfrm rot="10800000">
            <a:off x="552829" y="1137336"/>
            <a:ext cx="1162800" cy="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25" name="Shape 125"/>
          <p:cNvSpPr txBox="1"/>
          <p:nvPr/>
        </p:nvSpPr>
        <p:spPr>
          <a:xfrm>
            <a:off x="588941" y="933445"/>
            <a:ext cx="1090199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 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520075" y="636675"/>
            <a:ext cx="11829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1: Access site </a:t>
            </a:r>
          </a:p>
        </p:txBody>
      </p:sp>
      <p:sp>
        <p:nvSpPr>
          <p:cNvPr id="127" name="Shape 127"/>
          <p:cNvSpPr/>
          <p:nvPr/>
        </p:nvSpPr>
        <p:spPr>
          <a:xfrm>
            <a:off x="4218450" y="208400"/>
            <a:ext cx="1601700" cy="4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User Profile</a:t>
            </a:r>
          </a:p>
        </p:txBody>
      </p:sp>
      <p:sp>
        <p:nvSpPr>
          <p:cNvPr id="128" name="Shape 128"/>
          <p:cNvSpPr/>
          <p:nvPr/>
        </p:nvSpPr>
        <p:spPr>
          <a:xfrm>
            <a:off x="2694875" y="193550"/>
            <a:ext cx="1219800" cy="51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Database</a:t>
            </a:r>
          </a:p>
        </p:txBody>
      </p:sp>
      <p:sp>
        <p:nvSpPr>
          <p:cNvPr id="129" name="Shape 129"/>
          <p:cNvSpPr/>
          <p:nvPr/>
        </p:nvSpPr>
        <p:spPr>
          <a:xfrm>
            <a:off x="4964982" y="1560108"/>
            <a:ext cx="216600" cy="10014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0" name="Shape 130"/>
          <p:cNvCxnSpPr/>
          <p:nvPr/>
        </p:nvCxnSpPr>
        <p:spPr>
          <a:xfrm flipH="1" rot="10800000">
            <a:off x="588941" y="1553033"/>
            <a:ext cx="10401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1" name="Shape 131"/>
          <p:cNvSpPr txBox="1"/>
          <p:nvPr/>
        </p:nvSpPr>
        <p:spPr>
          <a:xfrm>
            <a:off x="596275" y="1085622"/>
            <a:ext cx="9393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2: Create Acc/sign in</a:t>
            </a:r>
          </a:p>
        </p:txBody>
      </p:sp>
      <p:sp>
        <p:nvSpPr>
          <p:cNvPr id="132" name="Shape 132"/>
          <p:cNvSpPr/>
          <p:nvPr/>
        </p:nvSpPr>
        <p:spPr>
          <a:xfrm>
            <a:off x="3225568" y="1423045"/>
            <a:ext cx="216600" cy="26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33" name="Shape 133"/>
          <p:cNvCxnSpPr/>
          <p:nvPr/>
        </p:nvCxnSpPr>
        <p:spPr>
          <a:xfrm flipH="1" rot="10800000">
            <a:off x="2099359" y="1546638"/>
            <a:ext cx="1022400" cy="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4" name="Shape 134"/>
          <p:cNvCxnSpPr/>
          <p:nvPr/>
        </p:nvCxnSpPr>
        <p:spPr>
          <a:xfrm flipH="1" rot="10800000">
            <a:off x="3679545" y="1617627"/>
            <a:ext cx="10401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35" name="Shape 135"/>
          <p:cNvCxnSpPr/>
          <p:nvPr/>
        </p:nvCxnSpPr>
        <p:spPr>
          <a:xfrm flipH="1">
            <a:off x="720022" y="1777732"/>
            <a:ext cx="41325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36" name="Shape 136"/>
          <p:cNvSpPr/>
          <p:nvPr/>
        </p:nvSpPr>
        <p:spPr>
          <a:xfrm>
            <a:off x="6038125" y="208400"/>
            <a:ext cx="1601700" cy="4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Games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x="489231" y="1954199"/>
            <a:ext cx="4376400" cy="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38" name="Shape 138"/>
          <p:cNvSpPr txBox="1"/>
          <p:nvPr/>
        </p:nvSpPr>
        <p:spPr>
          <a:xfrm>
            <a:off x="422877" y="1676696"/>
            <a:ext cx="33663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3:Create/Delete, Join/Leave Classes </a:t>
            </a:r>
          </a:p>
        </p:txBody>
      </p:sp>
      <p:cxnSp>
        <p:nvCxnSpPr>
          <p:cNvPr id="139" name="Shape 139"/>
          <p:cNvCxnSpPr/>
          <p:nvPr/>
        </p:nvCxnSpPr>
        <p:spPr>
          <a:xfrm flipH="1">
            <a:off x="3554695" y="2065471"/>
            <a:ext cx="1300200" cy="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40" name="Shape 140"/>
          <p:cNvSpPr/>
          <p:nvPr/>
        </p:nvSpPr>
        <p:spPr>
          <a:xfrm>
            <a:off x="3227941" y="2000825"/>
            <a:ext cx="216600" cy="22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1" name="Shape 141"/>
          <p:cNvCxnSpPr/>
          <p:nvPr/>
        </p:nvCxnSpPr>
        <p:spPr>
          <a:xfrm rot="10800000">
            <a:off x="700000" y="2124475"/>
            <a:ext cx="2408100" cy="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42" name="Shape 142"/>
          <p:cNvSpPr txBox="1"/>
          <p:nvPr/>
        </p:nvSpPr>
        <p:spPr>
          <a:xfrm>
            <a:off x="512766" y="2089550"/>
            <a:ext cx="16758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4:View Progression </a:t>
            </a:r>
          </a:p>
        </p:txBody>
      </p:sp>
      <p:cxnSp>
        <p:nvCxnSpPr>
          <p:cNvPr id="143" name="Shape 143"/>
          <p:cNvCxnSpPr/>
          <p:nvPr/>
        </p:nvCxnSpPr>
        <p:spPr>
          <a:xfrm flipH="1" rot="10800000">
            <a:off x="489218" y="2380149"/>
            <a:ext cx="43632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44" name="Shape 144"/>
          <p:cNvCxnSpPr/>
          <p:nvPr/>
        </p:nvCxnSpPr>
        <p:spPr>
          <a:xfrm flipH="1">
            <a:off x="720083" y="2561647"/>
            <a:ext cx="2394300" cy="1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45" name="Shape 145"/>
          <p:cNvSpPr/>
          <p:nvPr/>
        </p:nvSpPr>
        <p:spPr>
          <a:xfrm>
            <a:off x="6794575" y="2785253"/>
            <a:ext cx="216600" cy="345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6" name="Shape 146"/>
          <p:cNvCxnSpPr/>
          <p:nvPr/>
        </p:nvCxnSpPr>
        <p:spPr>
          <a:xfrm>
            <a:off x="489218" y="2876540"/>
            <a:ext cx="6187500" cy="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47" name="Shape 147"/>
          <p:cNvSpPr txBox="1"/>
          <p:nvPr/>
        </p:nvSpPr>
        <p:spPr>
          <a:xfrm>
            <a:off x="567543" y="2608703"/>
            <a:ext cx="16758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5:Play Games</a:t>
            </a:r>
            <a:r>
              <a:rPr lang="en" sz="1200"/>
              <a:t> </a:t>
            </a:r>
          </a:p>
        </p:txBody>
      </p:sp>
      <p:cxnSp>
        <p:nvCxnSpPr>
          <p:cNvPr id="148" name="Shape 148"/>
          <p:cNvCxnSpPr/>
          <p:nvPr/>
        </p:nvCxnSpPr>
        <p:spPr>
          <a:xfrm rot="10800000">
            <a:off x="3445610" y="3030190"/>
            <a:ext cx="32244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49" name="Shape 149"/>
          <p:cNvSpPr/>
          <p:nvPr/>
        </p:nvSpPr>
        <p:spPr>
          <a:xfrm>
            <a:off x="3227941" y="2991105"/>
            <a:ext cx="216600" cy="19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0" name="Shape 150"/>
          <p:cNvCxnSpPr/>
          <p:nvPr/>
        </p:nvCxnSpPr>
        <p:spPr>
          <a:xfrm rot="10800000">
            <a:off x="593379" y="3130471"/>
            <a:ext cx="2530800" cy="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51" name="Shape 151"/>
          <p:cNvSpPr/>
          <p:nvPr/>
        </p:nvSpPr>
        <p:spPr>
          <a:xfrm>
            <a:off x="7694800" y="208400"/>
            <a:ext cx="1252200" cy="48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Payment processor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522428" y="3054234"/>
            <a:ext cx="16758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6:Make a payment/donation</a:t>
            </a:r>
            <a:r>
              <a:rPr lang="en" sz="1200"/>
              <a:t> </a:t>
            </a:r>
          </a:p>
        </p:txBody>
      </p:sp>
      <p:sp>
        <p:nvSpPr>
          <p:cNvPr id="153" name="Shape 153"/>
          <p:cNvSpPr/>
          <p:nvPr/>
        </p:nvSpPr>
        <p:spPr>
          <a:xfrm>
            <a:off x="8265505" y="3269923"/>
            <a:ext cx="267600" cy="345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4" name="Shape 154"/>
          <p:cNvCxnSpPr/>
          <p:nvPr/>
        </p:nvCxnSpPr>
        <p:spPr>
          <a:xfrm>
            <a:off x="596275" y="3361210"/>
            <a:ext cx="7644000" cy="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5" name="Shape 155"/>
          <p:cNvCxnSpPr/>
          <p:nvPr/>
        </p:nvCxnSpPr>
        <p:spPr>
          <a:xfrm rot="10800000">
            <a:off x="3542918" y="3496255"/>
            <a:ext cx="4660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56" name="Shape 156"/>
          <p:cNvSpPr/>
          <p:nvPr/>
        </p:nvSpPr>
        <p:spPr>
          <a:xfrm>
            <a:off x="3227941" y="3457170"/>
            <a:ext cx="216600" cy="19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7" name="Shape 157"/>
          <p:cNvCxnSpPr/>
          <p:nvPr/>
        </p:nvCxnSpPr>
        <p:spPr>
          <a:xfrm rot="10800000">
            <a:off x="593379" y="3616947"/>
            <a:ext cx="2530800" cy="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/>
          <p:nvPr/>
        </p:nvCxnSpPr>
        <p:spPr>
          <a:xfrm flipH="1">
            <a:off x="3552953" y="2524287"/>
            <a:ext cx="1300200" cy="2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59" name="Shape 159"/>
          <p:cNvSpPr/>
          <p:nvPr/>
        </p:nvSpPr>
        <p:spPr>
          <a:xfrm>
            <a:off x="3226199" y="2459647"/>
            <a:ext cx="216600" cy="169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423553" y="3616959"/>
            <a:ext cx="16758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Admin:Edit main page</a:t>
            </a:r>
            <a:r>
              <a:rPr lang="en" sz="1200"/>
              <a:t> </a:t>
            </a:r>
          </a:p>
        </p:txBody>
      </p:sp>
      <p:sp>
        <p:nvSpPr>
          <p:cNvPr id="161" name="Shape 161"/>
          <p:cNvSpPr/>
          <p:nvPr/>
        </p:nvSpPr>
        <p:spPr>
          <a:xfrm>
            <a:off x="1750475" y="3920208"/>
            <a:ext cx="216600" cy="2235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2" name="Shape 162"/>
          <p:cNvCxnSpPr/>
          <p:nvPr/>
        </p:nvCxnSpPr>
        <p:spPr>
          <a:xfrm>
            <a:off x="552825" y="3981370"/>
            <a:ext cx="1182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63" name="Shape 163"/>
          <p:cNvSpPr/>
          <p:nvPr/>
        </p:nvSpPr>
        <p:spPr>
          <a:xfrm>
            <a:off x="3228099" y="4498375"/>
            <a:ext cx="216600" cy="2631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4" name="Shape 164"/>
          <p:cNvCxnSpPr/>
          <p:nvPr/>
        </p:nvCxnSpPr>
        <p:spPr>
          <a:xfrm>
            <a:off x="553024" y="4592925"/>
            <a:ext cx="2567400" cy="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65" name="Shape 165"/>
          <p:cNvCxnSpPr/>
          <p:nvPr/>
        </p:nvCxnSpPr>
        <p:spPr>
          <a:xfrm rot="10800000">
            <a:off x="538379" y="4103486"/>
            <a:ext cx="1162800" cy="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66" name="Shape 166"/>
          <p:cNvCxnSpPr/>
          <p:nvPr/>
        </p:nvCxnSpPr>
        <p:spPr>
          <a:xfrm flipH="1">
            <a:off x="552825" y="4706350"/>
            <a:ext cx="2541300" cy="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ot"/>
            <a:round/>
            <a:headEnd len="lg" w="lg" type="none"/>
            <a:tailEnd len="lg" w="lg" type="triangle"/>
          </a:ln>
        </p:spPr>
      </p:cxnSp>
      <p:sp>
        <p:nvSpPr>
          <p:cNvPr id="167" name="Shape 167"/>
          <p:cNvSpPr txBox="1"/>
          <p:nvPr/>
        </p:nvSpPr>
        <p:spPr>
          <a:xfrm>
            <a:off x="489225" y="4104925"/>
            <a:ext cx="3065400" cy="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rgbClr val="FFFFFF"/>
                </a:solidFill>
              </a:rPr>
              <a:t>Admin:Edit Database. Remove accounts, edit game questions, edit classes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Shape 172"/>
          <p:cNvGraphicFramePr/>
          <p:nvPr/>
        </p:nvGraphicFramePr>
        <p:xfrm>
          <a:off x="1060825" y="95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{A8376F7D-B3DF-42D8-BD97-F0AB2BB50BDB}</a:tableStyleId>
              </a:tblPr>
              <a:tblGrid>
                <a:gridCol w="1776125"/>
                <a:gridCol w="5246225"/>
              </a:tblGrid>
              <a:tr h="33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Summer Math Game</a:t>
                      </a:r>
                    </a:p>
                  </a:txBody>
                  <a:tcPr marT="91425" marB="91425" marR="91425" marL="91425"/>
                </a:tc>
              </a:tr>
              <a:tr h="33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ID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Group 5</a:t>
                      </a:r>
                    </a:p>
                  </a:txBody>
                  <a:tcPr marT="91425" marB="91425" marR="91425" marL="91425"/>
                </a:tc>
              </a:tr>
              <a:tr h="507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Description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A user creates an account. If it’s a student account, he/she can join or leave a class, and play math games.</a:t>
                      </a:r>
                      <a:br>
                        <a:rPr lang="en" sz="1200">
                          <a:solidFill>
                            <a:srgbClr val="D9D9D9"/>
                          </a:solidFill>
                        </a:rPr>
                      </a:b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If it’s a teacher account, he/she can create or delete a class, and add or delete a student.</a:t>
                      </a:r>
                    </a:p>
                  </a:txBody>
                  <a:tcPr marT="91425" marB="91425" marR="91425" marL="91425"/>
                </a:tc>
              </a:tr>
              <a:tr h="33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Actors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Student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Teacher</a:t>
                      </a:r>
                    </a:p>
                    <a:p>
                      <a:pPr indent="-30480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Char char="●"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Admin</a:t>
                      </a:r>
                    </a:p>
                  </a:txBody>
                  <a:tcPr marT="91425" marB="91425" marR="91425" marL="91425"/>
                </a:tc>
              </a:tr>
              <a:tr h="507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Organizational Benefits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Increase the skill of math for students in summer break.</a:t>
                      </a:r>
                    </a:p>
                  </a:txBody>
                  <a:tcPr marT="91425" marB="91425" marR="91425" marL="91425"/>
                </a:tc>
              </a:tr>
              <a:tr h="33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Frequency of use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Students will be playing games daily during summer break.</a:t>
                      </a:r>
                    </a:p>
                  </a:txBody>
                  <a:tcPr marT="91425" marB="91425" marR="91425" marL="91425"/>
                </a:tc>
              </a:tr>
              <a:tr h="334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Trigger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The user signs up for an account.</a:t>
                      </a:r>
                    </a:p>
                  </a:txBody>
                  <a:tcPr marT="91425" marB="91425" marR="91425" marL="91425"/>
                </a:tc>
              </a:tr>
              <a:tr h="3308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Preconditions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The user visits the main website and does not have an account.</a:t>
                      </a:r>
                      <a:br>
                        <a:rPr lang="en" sz="1200">
                          <a:solidFill>
                            <a:srgbClr val="D9D9D9"/>
                          </a:solidFill>
                        </a:rPr>
                      </a:br>
                    </a:p>
                  </a:txBody>
                  <a:tcPr marT="91425" marB="91425" marR="91425" marL="91425"/>
                </a:tc>
              </a:tr>
              <a:tr h="7780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Postconditions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User wants to change account info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User wants to change profile picture</a:t>
                      </a:r>
                      <a:br>
                        <a:rPr lang="en" sz="1200">
                          <a:solidFill>
                            <a:srgbClr val="D9D9D9"/>
                          </a:solidFill>
                        </a:rPr>
                      </a:b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User wants to join, leave, create, or delete a class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User wants to play a math game</a:t>
                      </a:r>
                      <a:br>
                        <a:rPr lang="en" sz="1200">
                          <a:solidFill>
                            <a:srgbClr val="D9D9D9"/>
                          </a:solidFill>
                        </a:rPr>
                      </a:b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Shape 177"/>
          <p:cNvGraphicFramePr/>
          <p:nvPr/>
        </p:nvGraphicFramePr>
        <p:xfrm>
          <a:off x="883900" y="7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{A8376F7D-B3DF-42D8-BD97-F0AB2BB50BDB}</a:tableStyleId>
              </a:tblPr>
              <a:tblGrid>
                <a:gridCol w="3619500"/>
                <a:gridCol w="3619500"/>
              </a:tblGrid>
              <a:tr h="716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91666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Main Course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1.User visits homepage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2.User creates an account (student/teacher account)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3.User confirms to save his/her account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4.User logs 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5.User chooses a math game to play</a:t>
                      </a:r>
                    </a:p>
                  </a:txBody>
                  <a:tcPr marT="91425" marB="91425" marR="91425" marL="91425"/>
                </a:tc>
              </a:tr>
              <a:tr h="21375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Alternative Course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D9D9D9"/>
                          </a:solidFill>
                        </a:rPr>
                        <a:t>AC1 Returning user wants to view account/change account settings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rgbClr val="D9D9D9"/>
                          </a:solidFill>
                        </a:rPr>
                        <a:t>Return to Main Course step 4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rgbClr val="D9D9D9"/>
                          </a:solidFill>
                        </a:rPr>
                        <a:t>Proceed to view account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D9D9D9"/>
                          </a:solidFill>
                        </a:rPr>
                        <a:t>AC2 Returning user wants to play games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rgbClr val="D9D9D9"/>
                          </a:solidFill>
                        </a:rPr>
                        <a:t>Return to Main Course step 4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rgbClr val="D9D9D9"/>
                          </a:solidFill>
                        </a:rPr>
                        <a:t>Proceed to games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D9D9D9"/>
                          </a:solidFill>
                        </a:rPr>
                        <a:t> AC3 Returning user wants to view progress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rgbClr val="D9D9D9"/>
                          </a:solidFill>
                        </a:rPr>
                        <a:t>Return to Main Course step 4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rgbClr val="D9D9D9"/>
                          </a:solidFill>
                        </a:rPr>
                        <a:t>Proceed to view profile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D9D9D9"/>
                          </a:solidFill>
                        </a:rPr>
                        <a:t>AC4 User would like to make a donation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rgbClr val="D9D9D9"/>
                          </a:solidFill>
                        </a:rPr>
                        <a:t>Return to Main Course 1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rgbClr val="D9D9D9"/>
                          </a:solidFill>
                        </a:rPr>
                        <a:t>Proceed to donation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D9D9D9"/>
                          </a:solidFill>
                        </a:rPr>
                        <a:t>AC5 User does not have an account ready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rgbClr val="D9D9D9"/>
                          </a:solidFill>
                        </a:rPr>
                        <a:t>Return to Main Course 2</a:t>
                      </a:r>
                    </a:p>
                  </a:txBody>
                  <a:tcPr marT="91425" marB="91425" marR="91425" marL="91425"/>
                </a:tc>
              </a:tr>
              <a:tr h="12488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>
                          <a:solidFill>
                            <a:srgbClr val="D9D9D9"/>
                          </a:solidFill>
                        </a:rPr>
                        <a:t>Exception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D9D9D9"/>
                          </a:solidFill>
                        </a:rPr>
                        <a:t>EX1 Payment failure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rgbClr val="D9D9D9"/>
                          </a:solidFill>
                        </a:rPr>
                        <a:t>User gives another form of payment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D9D9D9"/>
                          </a:solidFill>
                        </a:rPr>
                        <a:t>EX2 System failure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rgbClr val="D9D9D9"/>
                          </a:solidFill>
                        </a:rPr>
                        <a:t>User refreshes browser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rgbClr val="D9D9D9"/>
                          </a:solidFill>
                        </a:rPr>
                        <a:t>Return to Main Course 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D9D9D9"/>
                          </a:solidFill>
                        </a:rPr>
                        <a:t>EX3 Browser refresh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rgbClr val="D9D9D9"/>
                          </a:solidFill>
                        </a:rPr>
                        <a:t>Prompt alerts user to confirm leaving the page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rgbClr val="D9D9D9"/>
                          </a:solidFill>
                        </a:rPr>
                        <a:t>Server should return user to last visited page if user confirms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D9D9D9"/>
                          </a:solidFill>
                        </a:rPr>
                        <a:t>EX4. User leaves game page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rgbClr val="D9D9D9"/>
                          </a:solidFill>
                        </a:rPr>
                        <a:t>Prompt alerts user to confirm leaving the page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900">
                          <a:solidFill>
                            <a:srgbClr val="D9D9D9"/>
                          </a:solidFill>
                        </a:rPr>
                        <a:t>EX5 Close browser</a:t>
                      </a:r>
                    </a:p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rgbClr val="D9D9D9"/>
                        </a:buClr>
                        <a:buSzPct val="100000"/>
                        <a:buAutoNum type="arabicPeriod"/>
                      </a:pPr>
                      <a:r>
                        <a:rPr lang="en" sz="900">
                          <a:solidFill>
                            <a:srgbClr val="D9D9D9"/>
                          </a:solidFill>
                        </a:rPr>
                        <a:t>This is more of a browser’s problem to deal with, but upon re entry the page should work like a refresh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Shape 182"/>
          <p:cNvGraphicFramePr/>
          <p:nvPr/>
        </p:nvGraphicFramePr>
        <p:xfrm>
          <a:off x="4763900" y="318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{A8376F7D-B3DF-42D8-BD97-F0AB2BB50BDB}</a:tableStyleId>
              </a:tblPr>
              <a:tblGrid>
                <a:gridCol w="1437500"/>
              </a:tblGrid>
              <a:tr h="375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</a:rPr>
                        <a:t>TeacherUser</a:t>
                      </a:r>
                    </a:p>
                  </a:txBody>
                  <a:tcPr marT="91425" marB="91425" marR="91425" marL="91425"/>
                </a:tc>
              </a:tr>
              <a:tr h="377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rgbClr val="B6D7A8"/>
                          </a:solidFill>
                        </a:rPr>
                        <a:t>classReport : String</a:t>
                      </a:r>
                    </a:p>
                  </a:txBody>
                  <a:tcPr marT="91425" marB="91425" marR="91425" marL="91425"/>
                </a:tc>
              </a:tr>
              <a:tr h="10047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AA84F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6AA84F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</a:rPr>
                        <a:t>getClassReport()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AA84F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AA84F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3" name="Shape 183"/>
          <p:cNvGraphicFramePr/>
          <p:nvPr/>
        </p:nvGraphicFramePr>
        <p:xfrm>
          <a:off x="7774375" y="34498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{A8376F7D-B3DF-42D8-BD97-F0AB2BB50BDB}</a:tableStyleId>
              </a:tblPr>
              <a:tblGrid>
                <a:gridCol w="1361575"/>
              </a:tblGrid>
              <a:tr h="3272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D9D9D9"/>
                          </a:solidFill>
                        </a:rPr>
                        <a:t>StudentUser</a:t>
                      </a:r>
                    </a:p>
                  </a:txBody>
                  <a:tcPr marT="91425" marB="91425" marR="91425" marL="91425"/>
                </a:tc>
              </a:tr>
              <a:tr h="2929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6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playGame()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78571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4" name="Shape 184"/>
          <p:cNvGraphicFramePr/>
          <p:nvPr/>
        </p:nvGraphicFramePr>
        <p:xfrm>
          <a:off x="3213362" y="30229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{A8376F7D-B3DF-42D8-BD97-F0AB2BB50BDB}</a:tableStyleId>
              </a:tblPr>
              <a:tblGrid>
                <a:gridCol w="1491075"/>
              </a:tblGrid>
              <a:tr h="302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</a:rPr>
                        <a:t>AdminUser</a:t>
                      </a:r>
                    </a:p>
                  </a:txBody>
                  <a:tcPr marT="91425" marB="91425" marR="91425" marL="91425"/>
                </a:tc>
              </a:tr>
              <a:tr h="3050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70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91666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EFEFEF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</a:rPr>
                        <a:t>getClassData()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EFEFEF"/>
                          </a:solidFill>
                        </a:rPr>
                        <a:t>editQuestions()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AA84F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5" name="Shape 185"/>
          <p:cNvGraphicFramePr/>
          <p:nvPr/>
        </p:nvGraphicFramePr>
        <p:xfrm>
          <a:off x="5612625" y="126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{A8376F7D-B3DF-42D8-BD97-F0AB2BB50BDB}</a:tableStyleId>
              </a:tblPr>
              <a:tblGrid>
                <a:gridCol w="1657600"/>
              </a:tblGrid>
              <a:tr h="4026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i="1" lang="en">
                          <a:solidFill>
                            <a:srgbClr val="D9D9D9"/>
                          </a:solidFill>
                        </a:rPr>
                        <a:t>User</a:t>
                      </a:r>
                    </a:p>
                  </a:txBody>
                  <a:tcPr marT="91425" marB="91425" marR="91425" marL="91425"/>
                </a:tc>
              </a:tr>
              <a:tr h="406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B6D7A8"/>
                          </a:solidFill>
                        </a:rPr>
                        <a:t>Name : String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B6D7A8"/>
                          </a:solidFill>
                        </a:rPr>
                        <a:t>Password : String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B6D7A8"/>
                          </a:solidFill>
                        </a:rPr>
                        <a:t>Score : integer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B6D7A8"/>
                          </a:solidFill>
                        </a:rPr>
                        <a:t>currentGame : Games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65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D9D9D9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setUserName()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setPassword()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getUserName()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getPassword()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getUserScore()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6" name="Shape 186"/>
          <p:cNvCxnSpPr/>
          <p:nvPr/>
        </p:nvCxnSpPr>
        <p:spPr>
          <a:xfrm flipH="1">
            <a:off x="5826525" y="2691275"/>
            <a:ext cx="300600" cy="4236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7" name="Shape 187"/>
          <p:cNvCxnSpPr/>
          <p:nvPr/>
        </p:nvCxnSpPr>
        <p:spPr>
          <a:xfrm>
            <a:off x="6728225" y="2698125"/>
            <a:ext cx="294000" cy="7026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8" name="Shape 188"/>
          <p:cNvCxnSpPr/>
          <p:nvPr/>
        </p:nvCxnSpPr>
        <p:spPr>
          <a:xfrm>
            <a:off x="7097075" y="2704950"/>
            <a:ext cx="1268700" cy="6789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189" name="Shape 189"/>
          <p:cNvGraphicFramePr/>
          <p:nvPr/>
        </p:nvGraphicFramePr>
        <p:xfrm>
          <a:off x="178787" y="1909019"/>
          <a:ext cx="3000000" cy="2999999"/>
        </p:xfrm>
        <a:graphic>
          <a:graphicData uri="http://schemas.openxmlformats.org/drawingml/2006/table">
            <a:tbl>
              <a:tblPr>
                <a:noFill/>
                <a:tableStyleId>{A8376F7D-B3DF-42D8-BD97-F0AB2BB50BDB}</a:tableStyleId>
              </a:tblPr>
              <a:tblGrid>
                <a:gridCol w="1766225"/>
              </a:tblGrid>
              <a:tr h="3174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D9D9D9"/>
                          </a:solidFill>
                        </a:rPr>
                        <a:t>Games</a:t>
                      </a:r>
                    </a:p>
                  </a:txBody>
                  <a:tcPr marT="91425" marB="91425" marR="91425" marL="91425"/>
                </a:tc>
              </a:tr>
              <a:tr h="548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B6D7A8"/>
                          </a:solidFill>
                        </a:rPr>
                        <a:t>gameName : String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B6D7A8"/>
                          </a:solidFill>
                        </a:rPr>
                        <a:t>Level : integer </a:t>
                      </a:r>
                    </a:p>
                  </a:txBody>
                  <a:tcPr marT="91425" marB="91425" marR="91425" marL="91425"/>
                </a:tc>
              </a:tr>
              <a:tr h="5482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playGame()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100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saveProgress()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0" name="Shape 190"/>
          <p:cNvGraphicFramePr/>
          <p:nvPr/>
        </p:nvGraphicFramePr>
        <p:xfrm>
          <a:off x="178787" y="145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{A8376F7D-B3DF-42D8-BD97-F0AB2BB50BDB}</a:tableStyleId>
              </a:tblPr>
              <a:tblGrid>
                <a:gridCol w="2373000"/>
              </a:tblGrid>
              <a:tr h="33812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D9D9D9"/>
                          </a:solidFill>
                        </a:rPr>
                        <a:t>PaymentProcessor</a:t>
                      </a:r>
                    </a:p>
                  </a:txBody>
                  <a:tcPr marT="91425" marB="91425" marR="91425" marL="91425"/>
                </a:tc>
              </a:tr>
              <a:tr h="520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B6D7A8"/>
                          </a:solidFill>
                        </a:rPr>
                        <a:t>totalCost : double 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B6D7A8"/>
                          </a:solidFill>
                        </a:rPr>
                        <a:t>currentUser : User </a:t>
                      </a:r>
                    </a:p>
                  </a:txBody>
                  <a:tcPr marT="91425" marB="91425" marR="91425" marL="91425"/>
                </a:tc>
              </a:tr>
              <a:tr h="520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acceptPayment()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1" name="Shape 191"/>
          <p:cNvGraphicFramePr/>
          <p:nvPr/>
        </p:nvGraphicFramePr>
        <p:xfrm>
          <a:off x="6260850" y="34551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{A8376F7D-B3DF-42D8-BD97-F0AB2BB50BDB}</a:tableStyleId>
              </a:tblPr>
              <a:tblGrid>
                <a:gridCol w="1454075"/>
              </a:tblGrid>
              <a:tr h="2857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EFEFEF"/>
                          </a:solidFill>
                        </a:rPr>
                        <a:t>ParentUser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rgbClr val="B6D7A8"/>
                          </a:solidFill>
                        </a:rPr>
                        <a:t>ParentReport : String</a:t>
                      </a:r>
                    </a:p>
                  </a:txBody>
                  <a:tcPr marT="91425" marB="91425" marR="91425" marL="91425"/>
                </a:tc>
              </a:tr>
              <a:tr h="617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D9D9D9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rgbClr val="D9D9D9"/>
                          </a:solidFill>
                        </a:rPr>
                        <a:t>getParentReport()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AA84F"/>
                        </a:solidFill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rgbClr val="000000"/>
                        </a:buClr>
                        <a:buSzPct val="122222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2" name="Shape 192"/>
          <p:cNvCxnSpPr/>
          <p:nvPr/>
        </p:nvCxnSpPr>
        <p:spPr>
          <a:xfrm flipH="1">
            <a:off x="4460300" y="2636650"/>
            <a:ext cx="1106700" cy="2937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lg" w="lg" type="none"/>
            <a:tailEnd len="lg" w="lg" type="triangle"/>
          </a:ln>
        </p:spPr>
      </p:cxnSp>
      <p:graphicFrame>
        <p:nvGraphicFramePr>
          <p:cNvPr id="193" name="Shape 193"/>
          <p:cNvGraphicFramePr/>
          <p:nvPr/>
        </p:nvGraphicFramePr>
        <p:xfrm>
          <a:off x="3184612" y="145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{A8376F7D-B3DF-42D8-BD97-F0AB2BB50BDB}</a:tableStyleId>
              </a:tblPr>
              <a:tblGrid>
                <a:gridCol w="1657600"/>
              </a:tblGrid>
              <a:tr h="3240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>
                          <a:solidFill>
                            <a:srgbClr val="D9D9D9"/>
                          </a:solidFill>
                        </a:rPr>
                        <a:t>DBConnection</a:t>
                      </a:r>
                    </a:p>
                  </a:txBody>
                  <a:tcPr marT="91425" marB="91425" marR="91425" marL="91425"/>
                </a:tc>
              </a:tr>
              <a:tr h="3481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B6D7A8"/>
                          </a:solidFill>
                        </a:rPr>
                        <a:t>currentUser : User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88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connect()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disconnect()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retrieveUserScore()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updateUserScore()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D9D9D9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retrieveClassList()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addQuestion()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removeQuestion()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D9D9D9"/>
                          </a:solidFill>
                        </a:rPr>
                        <a:t>getAllQuestions()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Shape 198"/>
          <p:cNvGraphicFramePr/>
          <p:nvPr/>
        </p:nvGraphicFramePr>
        <p:xfrm>
          <a:off x="969700" y="3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{A8376F7D-B3DF-42D8-BD97-F0AB2BB50BDB}</a:tableStyleId>
              </a:tblPr>
              <a:tblGrid>
                <a:gridCol w="1641275"/>
                <a:gridCol w="1461350"/>
                <a:gridCol w="980975"/>
                <a:gridCol w="2481525"/>
              </a:tblGrid>
              <a:tr h="49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rgbClr val="FFFFFF"/>
                          </a:solidFill>
                        </a:rPr>
                        <a:t>Candidate term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rgbClr val="FFFFFF"/>
                          </a:solidFill>
                        </a:rPr>
                        <a:t>Not a class because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rgbClr val="FFFFFF"/>
                          </a:solidFill>
                        </a:rPr>
                        <a:t>Class name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sng" cap="none" strike="noStrike">
                          <a:solidFill>
                            <a:srgbClr val="FFFFFF"/>
                          </a:solidFill>
                        </a:rPr>
                        <a:t>Class purpose </a:t>
                      </a:r>
                    </a:p>
                  </a:txBody>
                  <a:tcPr marT="91425" marB="91425" marR="91425" marL="91425"/>
                </a:tc>
              </a:tr>
              <a:tr h="369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User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User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Parent </a:t>
                      </a: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class that different types of users inherit from</a:t>
                      </a:r>
                    </a:p>
                  </a:txBody>
                  <a:tcPr marT="91425" marB="91425" marR="91425" marL="91425"/>
                </a:tc>
              </a:tr>
              <a:tr h="461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Questions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Questions will be stored in the Database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697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Donations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Unnecessary class that wouldn’t get used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Games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Games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Defines different games that can be played</a:t>
                      </a:r>
                    </a:p>
                  </a:txBody>
                  <a:tcPr marT="91425" marB="91425" marR="91425" marL="91425"/>
                </a:tc>
              </a:tr>
              <a:tr h="2775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Student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Student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Defines Student User. low privileges, can play games.</a:t>
                      </a:r>
                    </a:p>
                  </a:txBody>
                  <a:tcPr marT="91425" marB="91425" marR="91425" marL="91425"/>
                </a:tc>
              </a:tr>
              <a:tr h="4619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Teacher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Teacher</a:t>
                      </a: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Medium privileges; can look at students who are in their classes data, such as progression and scores.</a:t>
                      </a: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Admin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FFFFFF"/>
                          </a:solidFill>
                        </a:rPr>
                        <a:t>High privileges; able to edit site, accounts, database, ban users etc. 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2154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 Summary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277675" y="746250"/>
            <a:ext cx="8520600" cy="3980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D9D9D9"/>
                </a:solidFill>
              </a:rPr>
              <a:t>Main Product Features</a:t>
            </a: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AutoNum type="arabicPeriod"/>
            </a:pPr>
            <a:r>
              <a:rPr lang="en" sz="1400">
                <a:solidFill>
                  <a:srgbClr val="D9D9D9"/>
                </a:solidFill>
              </a:rPr>
              <a:t>Website with login/signup for users</a:t>
            </a:r>
            <a:br>
              <a:rPr lang="en" sz="1400">
                <a:solidFill>
                  <a:srgbClr val="D9D9D9"/>
                </a:solidFill>
              </a:rPr>
            </a:br>
            <a:r>
              <a:rPr lang="en" sz="1400">
                <a:solidFill>
                  <a:srgbClr val="D9D9D9"/>
                </a:solidFill>
              </a:rPr>
              <a:t>-We will use Node.js to build our web app. </a:t>
            </a:r>
            <a:br>
              <a:rPr lang="en" sz="1400">
                <a:solidFill>
                  <a:srgbClr val="D9D9D9"/>
                </a:solidFill>
              </a:rPr>
            </a:br>
            <a:r>
              <a:rPr lang="en" sz="1400">
                <a:solidFill>
                  <a:srgbClr val="D9D9D9"/>
                </a:solidFill>
              </a:rPr>
              <a:t>	Advantages: </a:t>
            </a:r>
            <a:br>
              <a:rPr lang="en" sz="1400">
                <a:solidFill>
                  <a:srgbClr val="D9D9D9"/>
                </a:solidFill>
              </a:rPr>
            </a:br>
            <a:r>
              <a:rPr lang="en" sz="1400">
                <a:solidFill>
                  <a:srgbClr val="D9D9D9"/>
                </a:solidFill>
              </a:rPr>
              <a:t>		Javascript for the server and the website.</a:t>
            </a:r>
            <a:br>
              <a:rPr lang="en" sz="1400">
                <a:solidFill>
                  <a:srgbClr val="D9D9D9"/>
                </a:solidFill>
              </a:rPr>
            </a:br>
            <a:r>
              <a:rPr lang="en" sz="1400">
                <a:solidFill>
                  <a:srgbClr val="D9D9D9"/>
                </a:solidFill>
              </a:rPr>
              <a:t>		Many modules and libraries to use in node ecosystem 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</a:endParaRP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AutoNum type="arabicPeriod"/>
            </a:pPr>
            <a:r>
              <a:rPr lang="en" sz="1400">
                <a:solidFill>
                  <a:srgbClr val="D9D9D9"/>
                </a:solidFill>
              </a:rPr>
              <a:t>Database that stores user information</a:t>
            </a:r>
            <a:br>
              <a:rPr lang="en" sz="1400">
                <a:solidFill>
                  <a:srgbClr val="D9D9D9"/>
                </a:solidFill>
              </a:rPr>
            </a:br>
            <a:r>
              <a:rPr lang="en" sz="1400">
                <a:solidFill>
                  <a:srgbClr val="D9D9D9"/>
                </a:solidFill>
              </a:rPr>
              <a:t> - considering mongodb or mysql</a:t>
            </a:r>
            <a:br>
              <a:rPr lang="en" sz="1400">
                <a:solidFill>
                  <a:srgbClr val="D9D9D9"/>
                </a:solidFill>
              </a:rPr>
            </a:b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AutoNum type="arabicPeriod"/>
            </a:pPr>
            <a:r>
              <a:rPr lang="en" sz="1400">
                <a:solidFill>
                  <a:srgbClr val="D9D9D9"/>
                </a:solidFill>
              </a:rPr>
              <a:t>Several mini games for students to practice math</a:t>
            </a: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AutoNum type="arabicPeriod"/>
            </a:pPr>
            <a:r>
              <a:rPr lang="en" sz="1400">
                <a:solidFill>
                  <a:srgbClr val="D9D9D9"/>
                </a:solidFill>
              </a:rPr>
              <a:t>Donations can be made from users</a:t>
            </a:r>
            <a:br>
              <a:rPr lang="en" sz="1400">
                <a:solidFill>
                  <a:srgbClr val="D9D9D9"/>
                </a:solidFill>
              </a:rPr>
            </a:br>
            <a:r>
              <a:rPr lang="en" sz="1400">
                <a:solidFill>
                  <a:srgbClr val="D9D9D9"/>
                </a:solidFill>
              </a:rPr>
              <a:t>- Nodejs Paypal SDK for payment processing</a:t>
            </a:r>
            <a:br>
              <a:rPr lang="en" sz="1400">
                <a:solidFill>
                  <a:srgbClr val="D9D9D9"/>
                </a:solidFill>
              </a:rPr>
            </a:b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AutoNum type="arabicPeriod"/>
            </a:pPr>
            <a:r>
              <a:rPr lang="en" sz="1400">
                <a:solidFill>
                  <a:srgbClr val="D9D9D9"/>
                </a:solidFill>
              </a:rPr>
              <a:t>Game progression tracking</a:t>
            </a:r>
            <a:br>
              <a:rPr lang="en" sz="1400">
                <a:solidFill>
                  <a:srgbClr val="D9D9D9"/>
                </a:solidFill>
              </a:rPr>
            </a:br>
            <a:r>
              <a:rPr lang="en" sz="1400">
                <a:solidFill>
                  <a:srgbClr val="D9D9D9"/>
                </a:solidFill>
              </a:rPr>
              <a:t>- Students gain experience points to level up and earn trophies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9D9D9"/>
              </a:solidFill>
            </a:endParaRPr>
          </a:p>
          <a:p>
            <a:pPr indent="-317500" lvl="0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AutoNum type="arabicPeriod"/>
            </a:pPr>
            <a:r>
              <a:rPr lang="en" sz="1400">
                <a:solidFill>
                  <a:srgbClr val="D9D9D9"/>
                </a:solidFill>
              </a:rPr>
              <a:t>Paid subscriptions after first year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