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Sean Ki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C1C11F-4E97-40C4-B8A8-EDFCDC4071A7}">
  <a:tblStyle styleId="{82C1C11F-4E97-40C4-B8A8-EDFCDC4071A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-Don't forget about your system administrator and what they have to do.
-What do you mean by "classes"?
-Use case needs to describe activities of all roles not just student.  ﻿﻿﻿﻿﻿﻿﻿﻿﻿When you describe activities of different user then specify which one.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-Don't forget about your system administrator and what they have to do.
-What do you mean by "classes"?
-Use case needs to describe activities of all roles not just student. ﻿﻿﻿﻿﻿﻿﻿﻿﻿When you describe activities of different user then specify which one.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-For exceptions: System shouldn't kick you back to start if you accidentally refresh the browser - not user-friendly.  What happens if they accidentally close the browser?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-For sequence diagram: don't forget about storing relevant info related to game,scores,donations,payments, etc.
-Also for sequence diagram - need to include any administrative functionalities plus payments.  With the payments make sure to show how your website will interact with the payment processor.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93700" y="2918600"/>
            <a:ext cx="32907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Ali Alsereidi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Lougrant Fernandez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Sean King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Jacob Larochelle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Iqbal Singh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698262" y="1150000"/>
            <a:ext cx="4630753" cy="12195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Group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40450" y="347725"/>
            <a:ext cx="634200" cy="614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cxnSp>
        <p:nvCxnSpPr>
          <p:cNvPr id="61" name="Shape 61"/>
          <p:cNvCxnSpPr>
            <a:stCxn id="60" idx="3"/>
          </p:cNvCxnSpPr>
          <p:nvPr/>
        </p:nvCxnSpPr>
        <p:spPr>
          <a:xfrm flipH="1" rot="10800000">
            <a:off x="974650" y="652675"/>
            <a:ext cx="1304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2236112" y="3477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Access Website</a:t>
            </a:r>
          </a:p>
        </p:txBody>
      </p:sp>
      <p:sp>
        <p:nvSpPr>
          <p:cNvPr id="63" name="Shape 63"/>
          <p:cNvSpPr/>
          <p:nvPr/>
        </p:nvSpPr>
        <p:spPr>
          <a:xfrm>
            <a:off x="1357587" y="110447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Student Account</a:t>
            </a:r>
          </a:p>
        </p:txBody>
      </p:sp>
      <p:cxnSp>
        <p:nvCxnSpPr>
          <p:cNvPr id="64" name="Shape 64"/>
          <p:cNvCxnSpPr>
            <a:stCxn id="62" idx="4"/>
            <a:endCxn id="63" idx="7"/>
          </p:cNvCxnSpPr>
          <p:nvPr/>
        </p:nvCxnSpPr>
        <p:spPr>
          <a:xfrm flipH="1">
            <a:off x="2657162" y="962425"/>
            <a:ext cx="3402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3144687" y="1104462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Teacher Account</a:t>
            </a:r>
          </a:p>
        </p:txBody>
      </p:sp>
      <p:cxnSp>
        <p:nvCxnSpPr>
          <p:cNvPr id="66" name="Shape 66"/>
          <p:cNvCxnSpPr>
            <a:stCxn id="62" idx="4"/>
            <a:endCxn id="65" idx="1"/>
          </p:cNvCxnSpPr>
          <p:nvPr/>
        </p:nvCxnSpPr>
        <p:spPr>
          <a:xfrm>
            <a:off x="2997362" y="962425"/>
            <a:ext cx="3702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2236112" y="19401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Access Account</a:t>
            </a:r>
          </a:p>
        </p:txBody>
      </p:sp>
      <p:cxnSp>
        <p:nvCxnSpPr>
          <p:cNvPr id="68" name="Shape 68"/>
          <p:cNvCxnSpPr>
            <a:stCxn id="62" idx="4"/>
            <a:endCxn id="67" idx="0"/>
          </p:cNvCxnSpPr>
          <p:nvPr/>
        </p:nvCxnSpPr>
        <p:spPr>
          <a:xfrm>
            <a:off x="2997362" y="962425"/>
            <a:ext cx="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5" idx="4"/>
            <a:endCxn id="67" idx="7"/>
          </p:cNvCxnSpPr>
          <p:nvPr/>
        </p:nvCxnSpPr>
        <p:spPr>
          <a:xfrm flipH="1">
            <a:off x="3535737" y="1719162"/>
            <a:ext cx="3702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3" idx="4"/>
          </p:cNvCxnSpPr>
          <p:nvPr/>
        </p:nvCxnSpPr>
        <p:spPr>
          <a:xfrm>
            <a:off x="2118837" y="1719175"/>
            <a:ext cx="4035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/>
          <p:nvPr/>
        </p:nvSpPr>
        <p:spPr>
          <a:xfrm>
            <a:off x="340437" y="28479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 games</a:t>
            </a:r>
          </a:p>
        </p:txBody>
      </p:sp>
      <p:cxnSp>
        <p:nvCxnSpPr>
          <p:cNvPr id="72" name="Shape 72"/>
          <p:cNvCxnSpPr>
            <a:stCxn id="67" idx="3"/>
            <a:endCxn id="71" idx="0"/>
          </p:cNvCxnSpPr>
          <p:nvPr/>
        </p:nvCxnSpPr>
        <p:spPr>
          <a:xfrm flipH="1">
            <a:off x="1101577" y="2464804"/>
            <a:ext cx="13575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3" name="Shape 73"/>
          <p:cNvSpPr/>
          <p:nvPr/>
        </p:nvSpPr>
        <p:spPr>
          <a:xfrm>
            <a:off x="1938087" y="28479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Student: Join/Leave Class</a:t>
            </a:r>
          </a:p>
        </p:txBody>
      </p:sp>
      <p:cxnSp>
        <p:nvCxnSpPr>
          <p:cNvPr id="74" name="Shape 74"/>
          <p:cNvCxnSpPr>
            <a:stCxn id="67" idx="4"/>
            <a:endCxn id="73" idx="0"/>
          </p:cNvCxnSpPr>
          <p:nvPr/>
        </p:nvCxnSpPr>
        <p:spPr>
          <a:xfrm flipH="1">
            <a:off x="2699462" y="2554825"/>
            <a:ext cx="2979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5" name="Shape 75"/>
          <p:cNvSpPr/>
          <p:nvPr/>
        </p:nvSpPr>
        <p:spPr>
          <a:xfrm>
            <a:off x="4070925" y="2647150"/>
            <a:ext cx="1837800" cy="1032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Teacher: Create/Delete Class, Add/Delete Students</a:t>
            </a:r>
          </a:p>
        </p:txBody>
      </p:sp>
      <p:cxnSp>
        <p:nvCxnSpPr>
          <p:cNvPr id="76" name="Shape 76"/>
          <p:cNvCxnSpPr>
            <a:stCxn id="67" idx="5"/>
            <a:endCxn id="75" idx="0"/>
          </p:cNvCxnSpPr>
          <p:nvPr/>
        </p:nvCxnSpPr>
        <p:spPr>
          <a:xfrm>
            <a:off x="3535647" y="2464804"/>
            <a:ext cx="14541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7" name="Shape 77"/>
          <p:cNvSpPr/>
          <p:nvPr/>
        </p:nvSpPr>
        <p:spPr>
          <a:xfrm>
            <a:off x="5055825" y="3674300"/>
            <a:ext cx="1705800" cy="68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Track Student </a:t>
            </a:r>
            <a:r>
              <a:rPr lang="en"/>
              <a:t>Progression</a:t>
            </a:r>
          </a:p>
        </p:txBody>
      </p:sp>
      <p:cxnSp>
        <p:nvCxnSpPr>
          <p:cNvPr id="78" name="Shape 78"/>
          <p:cNvCxnSpPr>
            <a:stCxn id="75" idx="4"/>
            <a:endCxn id="77" idx="0"/>
          </p:cNvCxnSpPr>
          <p:nvPr/>
        </p:nvCxnSpPr>
        <p:spPr>
          <a:xfrm flipH="1" rot="10800000">
            <a:off x="4989825" y="3674350"/>
            <a:ext cx="918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2073087" y="3710300"/>
            <a:ext cx="1159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Contact Teacher</a:t>
            </a:r>
          </a:p>
        </p:txBody>
      </p:sp>
      <p:cxnSp>
        <p:nvCxnSpPr>
          <p:cNvPr id="80" name="Shape 80"/>
          <p:cNvCxnSpPr>
            <a:stCxn id="73" idx="4"/>
            <a:endCxn id="79" idx="0"/>
          </p:cNvCxnSpPr>
          <p:nvPr/>
        </p:nvCxnSpPr>
        <p:spPr>
          <a:xfrm flipH="1">
            <a:off x="2652837" y="3462625"/>
            <a:ext cx="465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/>
          <p:nvPr/>
        </p:nvSpPr>
        <p:spPr>
          <a:xfrm>
            <a:off x="73700" y="3674300"/>
            <a:ext cx="1914000" cy="68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Earn Points/Levels/Achievements</a:t>
            </a:r>
          </a:p>
        </p:txBody>
      </p:sp>
      <p:cxnSp>
        <p:nvCxnSpPr>
          <p:cNvPr id="82" name="Shape 82"/>
          <p:cNvCxnSpPr>
            <a:stCxn id="71" idx="4"/>
            <a:endCxn id="81" idx="0"/>
          </p:cNvCxnSpPr>
          <p:nvPr/>
        </p:nvCxnSpPr>
        <p:spPr>
          <a:xfrm flipH="1">
            <a:off x="1030587" y="3462625"/>
            <a:ext cx="711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3317999" y="3710300"/>
            <a:ext cx="16830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View Progression</a:t>
            </a:r>
          </a:p>
        </p:txBody>
      </p:sp>
      <p:cxnSp>
        <p:nvCxnSpPr>
          <p:cNvPr id="84" name="Shape 84"/>
          <p:cNvCxnSpPr>
            <a:stCxn id="67" idx="5"/>
            <a:endCxn id="83" idx="0"/>
          </p:cNvCxnSpPr>
          <p:nvPr/>
        </p:nvCxnSpPr>
        <p:spPr>
          <a:xfrm>
            <a:off x="3535647" y="2464804"/>
            <a:ext cx="624000" cy="1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Shape 89"/>
          <p:cNvGraphicFramePr/>
          <p:nvPr/>
        </p:nvGraphicFramePr>
        <p:xfrm>
          <a:off x="1060825" y="95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{82C1C11F-4E97-40C4-B8A8-EDFCDC4071A7}</a:tableStyleId>
              </a:tblPr>
              <a:tblGrid>
                <a:gridCol w="1776125"/>
                <a:gridCol w="5246225"/>
              </a:tblGrid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Summer Math Game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Group 5</a:t>
                      </a:r>
                    </a:p>
                  </a:txBody>
                  <a:tcPr marT="91425" marB="91425" marR="91425" marL="91425"/>
                </a:tc>
              </a:tr>
              <a:tr h="507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 user creates an account. If it’s a student account, he/she can join or leave a class, and play math games.</a:t>
                      </a:r>
                      <a:br>
                        <a:rPr lang="en" sz="1200"/>
                      </a:br>
                      <a:r>
                        <a:rPr lang="en" sz="1200"/>
                        <a:t>If it’s a teacher account, he/she can create or delete a class, and add or delete a student.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Student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Teacher</a:t>
                      </a:r>
                    </a:p>
                    <a:p>
                      <a:pPr indent="-30480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Admin</a:t>
                      </a:r>
                    </a:p>
                  </a:txBody>
                  <a:tcPr marT="91425" marB="91425" marR="91425" marL="91425"/>
                </a:tc>
              </a:tr>
              <a:tr h="507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Organizational Benefits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Increase the skill of math for students in summer break.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Frequency of 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Students will be playing games daily during summer break.</a:t>
                      </a:r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Trigger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user signs up for an account.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user visits the main website and </a:t>
                      </a:r>
                      <a:r>
                        <a:rPr lang="en" sz="1200"/>
                        <a:t>does not</a:t>
                      </a:r>
                      <a:r>
                        <a:rPr lang="en" sz="1200"/>
                        <a:t> have an account.</a:t>
                      </a:r>
                      <a:br>
                        <a:rPr lang="en" sz="1200"/>
                      </a:br>
                    </a:p>
                  </a:txBody>
                  <a:tcPr marT="91425" marB="91425" marR="91425" marL="91425"/>
                </a:tc>
              </a:tr>
              <a:tr h="778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Postconditions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User wants to change account info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User wants to change profile picture</a:t>
                      </a:r>
                      <a:br>
                        <a:rPr lang="en" sz="1200"/>
                      </a:br>
                      <a:r>
                        <a:rPr lang="en" sz="1200"/>
                        <a:t>User wants to join, leave, create, or delete a class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User wants to play a math game</a:t>
                      </a:r>
                      <a:br>
                        <a:rPr lang="en" sz="1200"/>
                      </a:b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Shape 94"/>
          <p:cNvGraphicFramePr/>
          <p:nvPr/>
        </p:nvGraphicFramePr>
        <p:xfrm>
          <a:off x="883900" y="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{82C1C11F-4E97-40C4-B8A8-EDFCDC4071A7}</a:tableStyleId>
              </a:tblPr>
              <a:tblGrid>
                <a:gridCol w="3619500"/>
                <a:gridCol w="3619500"/>
              </a:tblGrid>
              <a:tr h="71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Main Course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1.User visits homepage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2.User creates an account (student/teacher account)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3.User confirms to save his/her account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4.User logs 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5.User chooses a math game to play</a:t>
                      </a:r>
                    </a:p>
                  </a:txBody>
                  <a:tcPr marT="91425" marB="91425" marR="91425" marL="91425"/>
                </a:tc>
              </a:tr>
              <a:tr h="2137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Alternative Course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AC1 Returning user wants to view account/change account settings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Return to Main Course step 4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Proceed to view account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AC2 Returning user wants to play games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Return to Main Course step 4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Proceed to games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 AC3 Returning user wants to view progress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Return to Main Course step 4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Proceed to view profile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AC4 User would like to make a donation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Return to Main Course 1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Proceed to donation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AC5 User does not have an account ready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Return to Main Course 2</a:t>
                      </a:r>
                    </a:p>
                  </a:txBody>
                  <a:tcPr marT="91425" marB="91425" marR="91425" marL="91425"/>
                </a:tc>
              </a:tr>
              <a:tr h="12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Exception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EX1 </a:t>
                      </a:r>
                      <a:r>
                        <a:rPr b="1" lang="en" sz="900"/>
                        <a:t>Payment failure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User gives another form of payment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EX2 System failure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/>
                        <a:t>User refreshes browser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Return to Main Course 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EX3 Browser refresh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Prompt alerts user to confirm leaving the page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Server should return user to last visited page if user confirms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EX4. User leaves game page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Prompt alerts user to confirm leaving the page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EX5 Close browser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This is more of a browser’s problem to deal with, but upon re entry the page should work like a refresh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15 at 7.48.18 PM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25" y="48087"/>
            <a:ext cx="3048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101925" y="419575"/>
            <a:ext cx="634200" cy="273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01" name="Shape 101"/>
          <p:cNvSpPr/>
          <p:nvPr/>
        </p:nvSpPr>
        <p:spPr>
          <a:xfrm>
            <a:off x="350175" y="740175"/>
            <a:ext cx="138900" cy="4324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442875" y="193550"/>
            <a:ext cx="858900" cy="5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Main Page</a:t>
            </a:r>
          </a:p>
        </p:txBody>
      </p:sp>
      <p:sp>
        <p:nvSpPr>
          <p:cNvPr id="103" name="Shape 103"/>
          <p:cNvSpPr/>
          <p:nvPr/>
        </p:nvSpPr>
        <p:spPr>
          <a:xfrm>
            <a:off x="1779010" y="834361"/>
            <a:ext cx="216600" cy="862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596275" y="895520"/>
            <a:ext cx="11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552829" y="1137336"/>
            <a:ext cx="116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588941" y="933445"/>
            <a:ext cx="1090199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20075" y="636675"/>
            <a:ext cx="11829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1: Access site </a:t>
            </a:r>
          </a:p>
        </p:txBody>
      </p:sp>
      <p:sp>
        <p:nvSpPr>
          <p:cNvPr id="108" name="Shape 108"/>
          <p:cNvSpPr/>
          <p:nvPr/>
        </p:nvSpPr>
        <p:spPr>
          <a:xfrm>
            <a:off x="4218450" y="208400"/>
            <a:ext cx="1601700" cy="4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 Profile</a:t>
            </a:r>
          </a:p>
        </p:txBody>
      </p:sp>
      <p:sp>
        <p:nvSpPr>
          <p:cNvPr id="109" name="Shape 109"/>
          <p:cNvSpPr/>
          <p:nvPr/>
        </p:nvSpPr>
        <p:spPr>
          <a:xfrm>
            <a:off x="2694875" y="193550"/>
            <a:ext cx="1219800" cy="5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10" name="Shape 110"/>
          <p:cNvSpPr/>
          <p:nvPr/>
        </p:nvSpPr>
        <p:spPr>
          <a:xfrm>
            <a:off x="4964982" y="1560108"/>
            <a:ext cx="216600" cy="1001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588941" y="1553033"/>
            <a:ext cx="104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596275" y="1085622"/>
            <a:ext cx="939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2: Create Acc/sign in</a:t>
            </a:r>
          </a:p>
        </p:txBody>
      </p:sp>
      <p:sp>
        <p:nvSpPr>
          <p:cNvPr id="113" name="Shape 113"/>
          <p:cNvSpPr/>
          <p:nvPr/>
        </p:nvSpPr>
        <p:spPr>
          <a:xfrm>
            <a:off x="3225568" y="1423045"/>
            <a:ext cx="216600" cy="26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 flipH="1" rot="10800000">
            <a:off x="2099359" y="1546638"/>
            <a:ext cx="1022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3679545" y="1617627"/>
            <a:ext cx="104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x="720022" y="1777732"/>
            <a:ext cx="4132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6038125" y="208400"/>
            <a:ext cx="1601700" cy="4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Games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489231" y="1954199"/>
            <a:ext cx="4376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422877" y="1676696"/>
            <a:ext cx="33663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3:Create/Delete, Join/Leave Classes</a:t>
            </a:r>
            <a:r>
              <a:rPr lang="en" sz="1200"/>
              <a:t> </a:t>
            </a:r>
          </a:p>
        </p:txBody>
      </p:sp>
      <p:cxnSp>
        <p:nvCxnSpPr>
          <p:cNvPr id="120" name="Shape 120"/>
          <p:cNvCxnSpPr/>
          <p:nvPr/>
        </p:nvCxnSpPr>
        <p:spPr>
          <a:xfrm flipH="1">
            <a:off x="3554695" y="2065471"/>
            <a:ext cx="1300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3227941" y="2000825"/>
            <a:ext cx="216600" cy="22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748594" y="2165884"/>
            <a:ext cx="2316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512766" y="2089550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4</a:t>
            </a:r>
            <a:r>
              <a:rPr lang="en" sz="1200"/>
              <a:t>:View Progression 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489218" y="2380149"/>
            <a:ext cx="4363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>
            <a:off x="720083" y="2561647"/>
            <a:ext cx="23943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6794575" y="2785253"/>
            <a:ext cx="216600" cy="34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489218" y="2876540"/>
            <a:ext cx="6187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567543" y="2608703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5:Play Games</a:t>
            </a:r>
            <a:r>
              <a:rPr lang="en" sz="1200"/>
              <a:t> 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3445610" y="3030190"/>
            <a:ext cx="32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3227941" y="2991105"/>
            <a:ext cx="216600" cy="19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/>
          <p:nvPr/>
        </p:nvCxnSpPr>
        <p:spPr>
          <a:xfrm rot="10800000">
            <a:off x="593379" y="3130471"/>
            <a:ext cx="2530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7694800" y="208400"/>
            <a:ext cx="1252200" cy="4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Payment processor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22428" y="3054234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6:Make a payment</a:t>
            </a:r>
            <a:r>
              <a:rPr lang="en" sz="1200"/>
              <a:t> </a:t>
            </a:r>
          </a:p>
        </p:txBody>
      </p:sp>
      <p:sp>
        <p:nvSpPr>
          <p:cNvPr id="134" name="Shape 134"/>
          <p:cNvSpPr/>
          <p:nvPr/>
        </p:nvSpPr>
        <p:spPr>
          <a:xfrm>
            <a:off x="8265505" y="3269923"/>
            <a:ext cx="267600" cy="34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596275" y="3361210"/>
            <a:ext cx="7644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3542918" y="3496255"/>
            <a:ext cx="46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3227941" y="3457170"/>
            <a:ext cx="216600" cy="19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593379" y="3616947"/>
            <a:ext cx="2530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 flipH="1">
            <a:off x="3552953" y="2524287"/>
            <a:ext cx="1300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3226199" y="2459647"/>
            <a:ext cx="216600" cy="169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23553" y="3616959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Admin:Edit main page</a:t>
            </a:r>
            <a:r>
              <a:rPr lang="en" sz="1200"/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1750475" y="3920208"/>
            <a:ext cx="216600" cy="22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552825" y="3981370"/>
            <a:ext cx="11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/>
          <p:nvPr/>
        </p:nvSpPr>
        <p:spPr>
          <a:xfrm>
            <a:off x="3228099" y="4498375"/>
            <a:ext cx="216600" cy="26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553024" y="4592925"/>
            <a:ext cx="2567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538379" y="4103486"/>
            <a:ext cx="116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 flipH="1">
            <a:off x="552825" y="4706350"/>
            <a:ext cx="254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489225" y="4081325"/>
            <a:ext cx="30654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Admin:Edit Database. Remove accounts, edit game questions, edit classes,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