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8A92-19D7-4EFA-8976-888EAAC38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96174-52E6-4D19-951F-A26905BA6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2DB35-5DC1-43B6-807D-9E025F91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6B05-C9DC-4B21-A99C-BD10551D135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1ADD7-0559-4B7D-B93D-B8E65A32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026BD-3B1A-4282-9258-6FD8237A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BF83-388F-4A58-94A2-E230865F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5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4DC5-FF60-4CB8-BAC3-4833F4F1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97D6D-DBB8-40B3-86E5-9FE603FBA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6A882-F30E-4C28-B7B2-8CA68938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6B05-C9DC-4B21-A99C-BD10551D135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C99B-9989-4830-85E2-06CF573D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7BF0B-DF8B-46A7-AA71-34866591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BF83-388F-4A58-94A2-E230865F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2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E108F-0FD7-4B03-8BA2-CD334732A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1E377-1440-4A71-ABA4-AD0F56FC9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0594B-C475-45BB-878D-9957A4EA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6B05-C9DC-4B21-A99C-BD10551D135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32B0-20D1-4C40-A628-AE7FBC5B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1C126-760D-49A7-8996-3D252694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BF83-388F-4A58-94A2-E230865F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3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4C37-DB05-4D47-80E3-4AF5DA99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0E5C3-E00A-4E42-98B7-879824FDF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404D7-703F-4026-A5E2-63B19A8C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6B05-C9DC-4B21-A99C-BD10551D135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CA167-6B5A-4130-838A-83B45704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D7245-816A-48B3-9FAC-4EA1113E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BF83-388F-4A58-94A2-E230865F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5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7E5A-C170-475D-9A15-892E1445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79771-3E3B-41A4-8BBC-8EEB19B89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BC437-CF7D-4396-BD6A-9472FDCD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6B05-C9DC-4B21-A99C-BD10551D135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3C6FE-76AE-46AB-9BA6-6BF70413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3142-2A0E-402F-B67C-E40EBE2E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BF83-388F-4A58-94A2-E230865F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2FCF-CA99-4187-BE8C-DF7D1498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EA06-6EE9-4E83-9E7F-579834E00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E3D87-3E84-4A2D-AEA7-D23E83731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E1A1B-D643-464C-A6E9-08F295BE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6B05-C9DC-4B21-A99C-BD10551D135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4BF2E-04AA-4BC8-B39E-11C02499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C6408-3928-4C05-9406-7AC4E6E8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BF83-388F-4A58-94A2-E230865F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B1EF-3D31-4E6F-AE02-8DF0EC6C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54D4F-D9F2-4FA5-A962-49F6E3278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3099E-DE63-4875-B236-40B71660E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8962A-E559-4F77-B939-E37FCB808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153A7-8816-4748-9DFB-7083743D9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752CD-0EA0-4098-84F2-9EDE2617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6B05-C9DC-4B21-A99C-BD10551D135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2E1CC-EEE2-4617-842E-78D220C1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425FB-17B9-4941-886D-CAF7C6D7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BF83-388F-4A58-94A2-E230865F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6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BD2C-1378-4B30-A97C-86A69A9E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1C205-F09F-4F07-9BC4-3D2B0E61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6B05-C9DC-4B21-A99C-BD10551D135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45A78-7890-4834-9F88-52923B7C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F022F-D90D-4E54-84DA-A985F9B9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BF83-388F-4A58-94A2-E230865F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3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9D735-10F3-4AAF-9A2A-CC31B51F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6B05-C9DC-4B21-A99C-BD10551D135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11ED7-6DE8-4475-B40A-CC3A1006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1C7A6-B827-49FF-9F53-C1258600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BF83-388F-4A58-94A2-E230865F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19C2-B800-48AB-8A10-FDD53046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1D4A4-9C8C-4B2E-A37F-2734AF3F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8D9FE-B914-475C-88C4-8A95AA98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296FE-15FF-445D-B3E0-7A4831F5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6B05-C9DC-4B21-A99C-BD10551D135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08CBE-5170-4BFF-BCD1-33B48118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F3F3F-CB7C-4F7A-976A-ADED9A42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BF83-388F-4A58-94A2-E230865F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2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9D18-8A96-4C7C-845C-786BE5B9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4E730-9255-4A65-A652-21462EF1B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C64D7-C1B0-4551-A0F6-E19AE36E3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5D14D-50C8-4A12-95BC-434DF395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6B05-C9DC-4B21-A99C-BD10551D135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C4736-B1A1-445F-8B79-A7ED3CF8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38761-C326-4DAF-835B-12D0CE20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2BF83-388F-4A58-94A2-E230865F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8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58E0F-9FE3-4297-83E0-0C82CC990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725F2-9B2D-48A8-A69B-08F195B36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3A7EE-DB49-45E4-AA8A-CD48CF8CE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A6B05-C9DC-4B21-A99C-BD10551D135F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4A1E0-A7F4-486C-87D4-74F6AEA5B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12F01-7565-43ED-94BA-5FE778B3F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2BF83-388F-4A58-94A2-E230865F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4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730AA-DBA1-428A-8035-388289EBF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Predicting Hours Worked and Successful Sales Targets via Sentiment Features: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A Supervised Learning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ABF3B-6D51-47BB-9395-83BDB5AA0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Sean Steinle</a:t>
            </a:r>
          </a:p>
          <a:p>
            <a:pPr algn="l"/>
            <a:r>
              <a:rPr lang="en-US" dirty="0"/>
              <a:t>University of Pittsburgh, Computer Science and Linguistics 2022</a:t>
            </a:r>
          </a:p>
        </p:txBody>
      </p:sp>
    </p:spTree>
    <p:extLst>
      <p:ext uri="{BB962C8B-B14F-4D97-AF65-F5344CB8AC3E}">
        <p14:creationId xmlns:p14="http://schemas.microsoft.com/office/powerpoint/2010/main" val="1426543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2C8E0-038A-4C54-BDBE-CC5E0365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/>
              <a:t>Best Models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5665-1C7C-49ED-A5BC-D875D35DF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1500" dirty="0"/>
              <a:t>little performance gap between linear models and more complex algorithms</a:t>
            </a:r>
          </a:p>
          <a:p>
            <a:r>
              <a:rPr lang="en-US" sz="1500" dirty="0"/>
              <a:t>examined 3 linear models further</a:t>
            </a:r>
          </a:p>
          <a:p>
            <a:pPr lvl="1"/>
            <a:r>
              <a:rPr lang="en-US" sz="1500" dirty="0"/>
              <a:t>additive with continuous terms, interact region</a:t>
            </a:r>
          </a:p>
          <a:p>
            <a:pPr lvl="1"/>
            <a:r>
              <a:rPr lang="en-US" sz="1500" dirty="0"/>
              <a:t>additive with 2</a:t>
            </a:r>
            <a:r>
              <a:rPr lang="en-US" sz="1500" baseline="30000" dirty="0"/>
              <a:t>nd</a:t>
            </a:r>
            <a:r>
              <a:rPr lang="en-US" sz="1500" dirty="0"/>
              <a:t> degree polynomials</a:t>
            </a:r>
          </a:p>
          <a:p>
            <a:pPr lvl="1"/>
            <a:r>
              <a:rPr lang="en-US" sz="1500" dirty="0"/>
              <a:t>additive with 2</a:t>
            </a:r>
            <a:r>
              <a:rPr lang="en-US" sz="1500" baseline="30000" dirty="0"/>
              <a:t>nd</a:t>
            </a:r>
            <a:r>
              <a:rPr lang="en-US" sz="1500" dirty="0"/>
              <a:t> degree polynomials, interact region and customer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88075BD6-0AD9-488F-A0C8-9AF5C97E6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2633894"/>
            <a:ext cx="3584448" cy="3584448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BD20C5A-3987-413A-AA97-FABE6E812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599" y="2633894"/>
            <a:ext cx="3584448" cy="3584448"/>
          </a:xfrm>
          <a:prstGeom prst="rect">
            <a:avLst/>
          </a:prstGeom>
        </p:spPr>
      </p:pic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5C9B399C-6E92-41F4-B9C2-311FCAAD8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15" y="2633894"/>
            <a:ext cx="3584448" cy="358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29551-5E14-4A1D-B609-F620F2C8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US" sz="2800"/>
              <a:t>Best Model: Coefficients and Predictive Trend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1EA95-CDE6-450A-BB91-DF89E393B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r>
              <a:rPr lang="en-US" sz="1700" dirty="0"/>
              <a:t>dropped the model with no interactions</a:t>
            </a:r>
          </a:p>
          <a:p>
            <a:pPr lvl="1"/>
            <a:r>
              <a:rPr lang="en-US" sz="1700" dirty="0"/>
              <a:t>worst performance</a:t>
            </a:r>
          </a:p>
          <a:p>
            <a:r>
              <a:rPr lang="en-US" sz="1700" dirty="0"/>
              <a:t>examined interaction models with and without polynomial features</a:t>
            </a:r>
          </a:p>
          <a:p>
            <a:r>
              <a:rPr lang="en-US" sz="1700" dirty="0"/>
              <a:t>run-style plots and by-feature plots</a:t>
            </a:r>
          </a:p>
          <a:p>
            <a:pPr lvl="1"/>
            <a:r>
              <a:rPr lang="en-US" sz="1700" dirty="0"/>
              <a:t>complex model had huge coefficients, had to crop</a:t>
            </a:r>
          </a:p>
        </p:txBody>
      </p:sp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02473AC3-037A-4A97-BF38-E61151A1B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57" y="3551745"/>
            <a:ext cx="3248351" cy="2318703"/>
          </a:xfrm>
          <a:prstGeom prst="rect">
            <a:avLst/>
          </a:prstGeom>
        </p:spPr>
      </p:pic>
      <p:pic>
        <p:nvPicPr>
          <p:cNvPr id="11" name="Picture 10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23E2684-289B-4BD1-971B-7ED0705B3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2" y="801441"/>
            <a:ext cx="3248352" cy="2318704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E7D26C4-2ACB-41D2-9942-3596BB207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2" y="3429000"/>
            <a:ext cx="3248352" cy="2318704"/>
          </a:xfrm>
          <a:prstGeom prst="rect">
            <a:avLst/>
          </a:prstGeom>
        </p:spPr>
      </p:pic>
      <p:pic>
        <p:nvPicPr>
          <p:cNvPr id="15" name="Picture 14" descr="Diagram, schematic&#10;&#10;Description automatically generated">
            <a:extLst>
              <a:ext uri="{FF2B5EF4-FFF2-40B4-BE49-F238E27FC236}">
                <a16:creationId xmlns:a16="http://schemas.microsoft.com/office/drawing/2014/main" id="{74EECAD5-5C0E-4B8D-91CB-DFADDE275A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56" y="800652"/>
            <a:ext cx="3248352" cy="208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8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all painted with an arrow and a dartboard">
            <a:extLst>
              <a:ext uri="{FF2B5EF4-FFF2-40B4-BE49-F238E27FC236}">
                <a16:creationId xmlns:a16="http://schemas.microsoft.com/office/drawing/2014/main" id="{88B09C99-8045-35BA-E782-A41F69A9C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E7712-9673-4370-A8DA-14B743F9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Task II: Predicting Sales Target Success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58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0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D829E-45C8-424D-AFA6-12DBCC69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The Full Model Suite</a:t>
            </a:r>
          </a:p>
        </p:txBody>
      </p:sp>
      <p:grpSp>
        <p:nvGrpSpPr>
          <p:cNvPr id="32" name="Group 2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2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15147-B6F1-4543-965E-CCF311EE1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1700"/>
              <a:t>tried a combination of:</a:t>
            </a:r>
          </a:p>
          <a:p>
            <a:pPr lvl="1"/>
            <a:r>
              <a:rPr lang="en-US" sz="1700"/>
              <a:t>linear models</a:t>
            </a:r>
          </a:p>
          <a:p>
            <a:pPr lvl="2"/>
            <a:r>
              <a:rPr lang="en-US" sz="1700"/>
              <a:t>4 sets of features, includes interactions</a:t>
            </a:r>
          </a:p>
          <a:p>
            <a:pPr lvl="1"/>
            <a:r>
              <a:rPr lang="en-US" sz="1700"/>
              <a:t>neural networks</a:t>
            </a:r>
          </a:p>
          <a:p>
            <a:pPr lvl="2"/>
            <a:r>
              <a:rPr lang="en-US" sz="1700"/>
              <a:t>simple</a:t>
            </a:r>
          </a:p>
          <a:p>
            <a:pPr lvl="2"/>
            <a:r>
              <a:rPr lang="en-US" sz="1700"/>
              <a:t>deep</a:t>
            </a:r>
          </a:p>
          <a:p>
            <a:pPr lvl="1"/>
            <a:r>
              <a:rPr lang="en-US" sz="1700"/>
              <a:t>elasticnet</a:t>
            </a:r>
          </a:p>
          <a:p>
            <a:pPr lvl="2"/>
            <a:r>
              <a:rPr lang="en-US" sz="1700"/>
              <a:t>2 sets of features</a:t>
            </a:r>
          </a:p>
          <a:p>
            <a:pPr lvl="1"/>
            <a:r>
              <a:rPr lang="en-US" sz="1700"/>
              <a:t>random forest</a:t>
            </a:r>
          </a:p>
          <a:p>
            <a:pPr lvl="1"/>
            <a:r>
              <a:rPr lang="en-US" sz="1700"/>
              <a:t>xgboost</a:t>
            </a:r>
          </a:p>
          <a:p>
            <a:pPr lvl="1"/>
            <a:r>
              <a:rPr lang="en-US" sz="1700"/>
              <a:t>partial least squares</a:t>
            </a:r>
          </a:p>
          <a:p>
            <a:r>
              <a:rPr lang="en-US" sz="1700"/>
              <a:t>one linear model was horrible, so had to remove it from model summary</a:t>
            </a:r>
          </a:p>
          <a:p>
            <a:endParaRPr lang="en-US" sz="17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7B1F4847-D7DF-4586-A932-0DCBCEDC3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761" y="581892"/>
            <a:ext cx="2518756" cy="251875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97C93B91-8B3B-4352-90F5-E9F35B0A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829" y="3707894"/>
            <a:ext cx="2518756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86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016CB47-C4D4-4332-9ED0-DBB916252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1D47-C889-4904-BA61-7E6061CB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en-US" sz="3600"/>
              <a:t>Best Models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E8BBB52-E7B5-4951-A0DD-9F1775088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34" y="384463"/>
            <a:ext cx="2811320" cy="281132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8F48A8C-BDF4-4527-B40F-056D74183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212" y="384462"/>
            <a:ext cx="2811320" cy="281132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FF9B5C0-9A8F-4B29-A7A7-D2F5E9E21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572" y="384462"/>
            <a:ext cx="2811320" cy="281132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CA63F-822B-4085-A226-5C772B92E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little performance gap between linear models and more complex algorithms</a:t>
            </a:r>
          </a:p>
          <a:p>
            <a:r>
              <a:rPr lang="en-US" sz="2000" dirty="0"/>
              <a:t>examined 3 linear models further</a:t>
            </a:r>
          </a:p>
          <a:p>
            <a:pPr lvl="1"/>
            <a:r>
              <a:rPr lang="en-US" sz="2000"/>
              <a:t>additive with continuous predictors</a:t>
            </a:r>
          </a:p>
          <a:p>
            <a:pPr lvl="1"/>
            <a:r>
              <a:rPr lang="en-US" sz="2000"/>
              <a:t>additive with continuous and categorical predictors</a:t>
            </a:r>
          </a:p>
          <a:p>
            <a:pPr lvl="1"/>
            <a:r>
              <a:rPr lang="en-US" sz="2000"/>
              <a:t>additive with 2</a:t>
            </a:r>
            <a:r>
              <a:rPr lang="en-US" sz="2000" baseline="30000"/>
              <a:t>nd</a:t>
            </a:r>
            <a:r>
              <a:rPr lang="en-US" sz="2000"/>
              <a:t> degree polynomials, interact region and customer</a:t>
            </a:r>
          </a:p>
        </p:txBody>
      </p:sp>
    </p:spTree>
    <p:extLst>
      <p:ext uri="{BB962C8B-B14F-4D97-AF65-F5344CB8AC3E}">
        <p14:creationId xmlns:p14="http://schemas.microsoft.com/office/powerpoint/2010/main" val="2099060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53860BD-2B77-4099-8348-E7AB857CD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1E799-71AF-4B6B-A712-874959C0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en-US" sz="3600"/>
              <a:t>Best Model: Coefficients and Predictive Trends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9E85028B-C9F8-4D17-924C-2347E91023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4" r="29513" b="-25"/>
          <a:stretch/>
        </p:blipFill>
        <p:spPr>
          <a:xfrm>
            <a:off x="778779" y="380770"/>
            <a:ext cx="2507107" cy="2811320"/>
          </a:xfrm>
          <a:prstGeom prst="rect">
            <a:avLst/>
          </a:prstGeom>
        </p:spPr>
      </p:pic>
      <p:pic>
        <p:nvPicPr>
          <p:cNvPr id="15" name="Picture 14" descr="Diagram, schematic&#10;&#10;Description automatically generated">
            <a:extLst>
              <a:ext uri="{FF2B5EF4-FFF2-40B4-BE49-F238E27FC236}">
                <a16:creationId xmlns:a16="http://schemas.microsoft.com/office/drawing/2014/main" id="{5335D881-27E0-45AB-92E5-05DE31BD26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2" r="29433" b="-25"/>
          <a:stretch/>
        </p:blipFill>
        <p:spPr>
          <a:xfrm>
            <a:off x="3544829" y="380769"/>
            <a:ext cx="2507982" cy="2811320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EB6937B-3CDC-4F73-96B6-531E31C08E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05" b="-25"/>
          <a:stretch/>
        </p:blipFill>
        <p:spPr>
          <a:xfrm>
            <a:off x="6259368" y="380769"/>
            <a:ext cx="2507982" cy="2811320"/>
          </a:xfrm>
          <a:prstGeom prst="rect">
            <a:avLst/>
          </a:prstGeom>
        </p:spPr>
      </p:pic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7778345F-BADC-4156-BFEC-309E7364E7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" r="36049" b="-25"/>
          <a:stretch/>
        </p:blipFill>
        <p:spPr>
          <a:xfrm>
            <a:off x="8973905" y="380770"/>
            <a:ext cx="2515016" cy="281132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38046-021C-4F03-AEB6-4FD4D3B25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r>
              <a:rPr lang="en-US" sz="1900"/>
              <a:t>dropped the most complex model </a:t>
            </a:r>
          </a:p>
          <a:p>
            <a:pPr lvl="1"/>
            <a:r>
              <a:rPr lang="en-US" sz="1900"/>
              <a:t>complex model had huge coefficients, had to crop</a:t>
            </a:r>
          </a:p>
          <a:p>
            <a:pPr lvl="1"/>
            <a:r>
              <a:rPr lang="en-US" sz="1900"/>
              <a:t>overfitting concerns</a:t>
            </a:r>
          </a:p>
          <a:p>
            <a:pPr lvl="1"/>
            <a:r>
              <a:rPr lang="en-US" sz="1900"/>
              <a:t>training warnings</a:t>
            </a:r>
          </a:p>
          <a:p>
            <a:r>
              <a:rPr lang="en-US" sz="1900"/>
              <a:t>examined linear additive models with and without categorical features</a:t>
            </a:r>
          </a:p>
          <a:p>
            <a:r>
              <a:rPr lang="en-US" sz="1900"/>
              <a:t>run-style plots and by-feature plots</a:t>
            </a:r>
          </a:p>
        </p:txBody>
      </p:sp>
    </p:spTree>
    <p:extLst>
      <p:ext uri="{BB962C8B-B14F-4D97-AF65-F5344CB8AC3E}">
        <p14:creationId xmlns:p14="http://schemas.microsoft.com/office/powerpoint/2010/main" val="174078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Freeform: Shape 5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7" name="Freeform: Shape 5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82C18-7FB4-4BF9-A891-CA42448A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 descr="Pipette adding DNA sample to a petri dish">
            <a:extLst>
              <a:ext uri="{FF2B5EF4-FFF2-40B4-BE49-F238E27FC236}">
                <a16:creationId xmlns:a16="http://schemas.microsoft.com/office/drawing/2014/main" id="{5904D04C-BA29-E0A2-26A7-614BCA613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5414356" y="818233"/>
            <a:ext cx="6408836" cy="507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8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89A7C-6649-4AFF-8306-A7EF58CD9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anchor="b">
            <a:normAutofit/>
          </a:bodyPr>
          <a:lstStyle/>
          <a:p>
            <a:r>
              <a:rPr lang="en-US" sz="5400"/>
              <a:t>Factors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C020C03-5156-49D1-89EA-EEFB59B88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53" y="2315691"/>
            <a:ext cx="2648073" cy="1890220"/>
          </a:xfrm>
          <a:prstGeom prst="rect">
            <a:avLst/>
          </a:prstGeom>
        </p:spPr>
      </p:pic>
      <p:sp>
        <p:nvSpPr>
          <p:cNvPr id="30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5EEB6-E5D8-4481-A20E-7FA208909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04819"/>
            <a:ext cx="6986016" cy="3672144"/>
          </a:xfrm>
        </p:spPr>
        <p:txBody>
          <a:bodyPr>
            <a:normAutofit/>
          </a:bodyPr>
          <a:lstStyle/>
          <a:p>
            <a:r>
              <a:rPr lang="en-US" sz="2200" dirty="0"/>
              <a:t>two factors: region and customer</a:t>
            </a:r>
          </a:p>
          <a:p>
            <a:r>
              <a:rPr lang="en-US" sz="2200" dirty="0"/>
              <a:t>region: 3 regions of similar sizes</a:t>
            </a:r>
          </a:p>
          <a:p>
            <a:pPr lvl="1"/>
            <a:r>
              <a:rPr lang="en-US" sz="2200" dirty="0"/>
              <a:t>ZZ has highest project success rate, then YY, then XX</a:t>
            </a:r>
            <a:endParaRPr lang="en-US" sz="2200"/>
          </a:p>
          <a:p>
            <a:r>
              <a:rPr lang="en-US" sz="2200" dirty="0"/>
              <a:t>customer: 8 main customers and “other”</a:t>
            </a:r>
          </a:p>
          <a:p>
            <a:pPr lvl="1"/>
            <a:r>
              <a:rPr lang="en-US" sz="2200" dirty="0"/>
              <a:t>“other” the largest category, main customers differ in size</a:t>
            </a:r>
          </a:p>
          <a:p>
            <a:r>
              <a:rPr lang="en-US" sz="2200" dirty="0"/>
              <a:t>customer-region: only some customers in some regions</a:t>
            </a:r>
          </a:p>
          <a:p>
            <a:pPr lvl="1"/>
            <a:r>
              <a:rPr lang="en-US" sz="2200" dirty="0"/>
              <a:t>(K,M only in region ZZ)</a:t>
            </a:r>
          </a:p>
        </p:txBody>
      </p:sp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2CB57869-364C-4564-A84B-AF647B04D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52" y="212736"/>
            <a:ext cx="2648073" cy="1890220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F0A56D91-9C99-4303-A9DE-DA0D3B102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54" y="4358181"/>
            <a:ext cx="2648073" cy="18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8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75CF8-396C-4032-BA5B-61B9ADC9A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Responses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DD0C-93CB-4A15-B89D-B76D1EEF8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/>
              <a:t>two responses: hours worked and project success</a:t>
            </a:r>
          </a:p>
          <a:p>
            <a:r>
              <a:rPr lang="en-US" sz="2200"/>
              <a:t>hours worked:</a:t>
            </a:r>
          </a:p>
          <a:p>
            <a:pPr lvl="1"/>
            <a:r>
              <a:rPr lang="en-US" sz="2200"/>
              <a:t>most jobs take 2-3 hours, one outlier took 20</a:t>
            </a:r>
          </a:p>
          <a:p>
            <a:pPr lvl="1"/>
            <a:r>
              <a:rPr lang="en-US" sz="2200"/>
              <a:t>predict in log-space to respect lower bound of 0</a:t>
            </a:r>
          </a:p>
          <a:p>
            <a:r>
              <a:rPr lang="en-US" sz="2200"/>
              <a:t>project success:</a:t>
            </a:r>
          </a:p>
          <a:p>
            <a:pPr lvl="1"/>
            <a:r>
              <a:rPr lang="en-US" sz="2200"/>
              <a:t>highly imbalanced: ~80% of projects fail</a:t>
            </a:r>
          </a:p>
          <a:p>
            <a:pPr lvl="1"/>
            <a:endParaRPr lang="en-US" sz="2200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B4EBE695-BE42-4E2F-BB58-759338286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611475"/>
            <a:ext cx="4014216" cy="2865385"/>
          </a:xfrm>
          <a:prstGeom prst="rect">
            <a:avLst/>
          </a:prstGeom>
        </p:spPr>
      </p:pic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7E6A1D8A-2163-4FB0-B14A-CE9917409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467" y="4079193"/>
            <a:ext cx="3408674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0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1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CE371-B359-41D6-B14B-8EA6789E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7" y="637523"/>
            <a:ext cx="3608896" cy="1690993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Predictors</a:t>
            </a:r>
          </a:p>
        </p:txBody>
      </p:sp>
      <p:pic>
        <p:nvPicPr>
          <p:cNvPr id="15" name="Picture 14" descr="Diagram, engineering drawing&#10;&#10;Description automatically generated">
            <a:extLst>
              <a:ext uri="{FF2B5EF4-FFF2-40B4-BE49-F238E27FC236}">
                <a16:creationId xmlns:a16="http://schemas.microsoft.com/office/drawing/2014/main" id="{0D6CFCC7-993D-4FE5-86F6-A6AFB5D98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080" y="516692"/>
            <a:ext cx="2062593" cy="14722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2F23E-7473-4142-9B05-90F996BD6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256" y="2474260"/>
            <a:ext cx="3607930" cy="3677158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5 sets of sentiment analysis features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vary by bounds, discreteness</a:t>
            </a:r>
          </a:p>
          <a:p>
            <a:r>
              <a:rPr lang="en-US" sz="2000">
                <a:solidFill>
                  <a:srgbClr val="FFFFFF"/>
                </a:solidFill>
              </a:rPr>
              <a:t>3 dominated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AFINN, Bing, NRC</a:t>
            </a:r>
          </a:p>
          <a:p>
            <a:r>
              <a:rPr lang="en-US" sz="2000">
                <a:solidFill>
                  <a:srgbClr val="FFFFFF"/>
                </a:solidFill>
              </a:rPr>
              <a:t>other 2 mostly useless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sentimentr, word-based</a:t>
            </a:r>
          </a:p>
          <a:p>
            <a:r>
              <a:rPr lang="en-US" sz="2000">
                <a:solidFill>
                  <a:srgbClr val="FFFFFF"/>
                </a:solidFill>
              </a:rPr>
              <a:t>not at all interpretable, no “golden” feature</a:t>
            </a:r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34AE0241-8A11-4521-8745-3D074FB24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081" y="2692851"/>
            <a:ext cx="2062593" cy="1472298"/>
          </a:xfrm>
          <a:prstGeom prst="rect">
            <a:avLst/>
          </a:prstGeom>
        </p:spPr>
      </p:pic>
      <p:pic>
        <p:nvPicPr>
          <p:cNvPr id="18" name="Picture 17" descr="Diagram, engineering drawing&#10;&#10;Description automatically generated">
            <a:extLst>
              <a:ext uri="{FF2B5EF4-FFF2-40B4-BE49-F238E27FC236}">
                <a16:creationId xmlns:a16="http://schemas.microsoft.com/office/drawing/2014/main" id="{1098B345-6EC2-42B5-9BD7-52A182951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474" y="325904"/>
            <a:ext cx="4121868" cy="2942229"/>
          </a:xfrm>
          <a:prstGeom prst="rect">
            <a:avLst/>
          </a:prstGeom>
        </p:spPr>
      </p:pic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ED644BCD-3A51-480B-80AB-4E6CDA897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486" y="4843510"/>
            <a:ext cx="2062593" cy="1472298"/>
          </a:xfrm>
          <a:prstGeom prst="rect">
            <a:avLst/>
          </a:prstGeom>
        </p:spPr>
      </p:pic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F387BCEE-5E78-451B-8D69-1CBDB6D3B4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197" y="3589866"/>
            <a:ext cx="4116421" cy="293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94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9ECD1F-1B32-4E48-9736-A1BC9A323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56734-F3EC-4655-B3B3-7D6E76C4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Factor-Response Visualizations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B28E4A1-19A5-46AE-B923-233C535B5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0" r="-11" b="-11"/>
          <a:stretch/>
        </p:blipFill>
        <p:spPr>
          <a:xfrm>
            <a:off x="4054251" y="883463"/>
            <a:ext cx="3721608" cy="2542032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38F796C-AD32-4E79-8B15-0E7DD794BB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6" b="17"/>
          <a:stretch/>
        </p:blipFill>
        <p:spPr>
          <a:xfrm>
            <a:off x="7910946" y="883463"/>
            <a:ext cx="3719192" cy="2542032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5C6EBD3-7CF8-4564-8580-C62CD7358F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0" r="-11" b="-11"/>
          <a:stretch/>
        </p:blipFill>
        <p:spPr>
          <a:xfrm>
            <a:off x="4054251" y="3548348"/>
            <a:ext cx="3721608" cy="2542032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E8654963-58EA-4342-B56F-357C42E48D0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6" b="17"/>
          <a:stretch/>
        </p:blipFill>
        <p:spPr>
          <a:xfrm>
            <a:off x="7916372" y="3548347"/>
            <a:ext cx="3719192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2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61F840E-3C64-4C20-815D-14C0F0343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475" y="642938"/>
            <a:ext cx="4445000" cy="3152775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B07483C9-9B6F-42AB-8F77-B4E6D639F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150" y="642938"/>
            <a:ext cx="2187575" cy="1541463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6B4B77A6-B06A-43A0-AB67-7380232D00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150" y="2252663"/>
            <a:ext cx="2187575" cy="1541463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AA80DA8F-ED8B-4F8F-94FC-744B3B6EFD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475" y="3863975"/>
            <a:ext cx="3316288" cy="2346325"/>
          </a:xfrm>
          <a:prstGeom prst="rect">
            <a:avLst/>
          </a:prstGeom>
        </p:spPr>
      </p:pic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F2EC1B5-51BF-4FDD-956C-5963989F8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25" y="3863975"/>
            <a:ext cx="3316288" cy="234632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5170BC-8DB9-44A8-84A7-61EC6DC1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Response-Predictor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98103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609CC-EEA8-4D15-935E-45DBA9F6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I: Predicting Hours Worked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Hand holding a pen shading number on a sheet">
            <a:extLst>
              <a:ext uri="{FF2B5EF4-FFF2-40B4-BE49-F238E27FC236}">
                <a16:creationId xmlns:a16="http://schemas.microsoft.com/office/drawing/2014/main" id="{E15BA54B-1172-7293-8319-4296D325D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5414356" y="818239"/>
            <a:ext cx="6408836" cy="507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3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1E772-59F0-4A7D-BEF4-859860EB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The Full Model Suite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C2915-26A9-4565-B0DF-4A4710E5D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/>
              <a:t>tried a combination of:</a:t>
            </a:r>
          </a:p>
          <a:p>
            <a:pPr lvl="1"/>
            <a:r>
              <a:rPr lang="en-US" sz="1700" dirty="0"/>
              <a:t>linear models</a:t>
            </a:r>
          </a:p>
          <a:p>
            <a:pPr lvl="2"/>
            <a:r>
              <a:rPr lang="en-US" sz="1700" dirty="0"/>
              <a:t>4 sets of features, includes interactions</a:t>
            </a:r>
          </a:p>
          <a:p>
            <a:pPr lvl="1"/>
            <a:r>
              <a:rPr lang="en-US" sz="1700" dirty="0"/>
              <a:t>neural networks</a:t>
            </a:r>
          </a:p>
          <a:p>
            <a:pPr lvl="2"/>
            <a:r>
              <a:rPr lang="en-US" sz="1700" dirty="0"/>
              <a:t>simple</a:t>
            </a:r>
          </a:p>
          <a:p>
            <a:pPr lvl="2"/>
            <a:r>
              <a:rPr lang="en-US" sz="1700" dirty="0"/>
              <a:t>deep</a:t>
            </a:r>
          </a:p>
          <a:p>
            <a:pPr lvl="1"/>
            <a:r>
              <a:rPr lang="en-US" sz="1700" dirty="0" err="1"/>
              <a:t>elasticnet</a:t>
            </a:r>
            <a:endParaRPr lang="en-US" sz="1700" dirty="0"/>
          </a:p>
          <a:p>
            <a:pPr lvl="2"/>
            <a:r>
              <a:rPr lang="en-US" sz="1700" dirty="0"/>
              <a:t>2 sets of features</a:t>
            </a:r>
          </a:p>
          <a:p>
            <a:pPr lvl="1"/>
            <a:r>
              <a:rPr lang="en-US" sz="1700" dirty="0"/>
              <a:t>random forest</a:t>
            </a:r>
          </a:p>
          <a:p>
            <a:pPr lvl="1"/>
            <a:r>
              <a:rPr lang="en-US" sz="1700" dirty="0" err="1"/>
              <a:t>xgboost</a:t>
            </a:r>
            <a:endParaRPr lang="en-US" sz="1700" dirty="0"/>
          </a:p>
          <a:p>
            <a:pPr lvl="1"/>
            <a:r>
              <a:rPr lang="en-US" sz="1700" dirty="0"/>
              <a:t>partial least squares</a:t>
            </a:r>
          </a:p>
          <a:p>
            <a:r>
              <a:rPr lang="en-US" sz="1700" dirty="0"/>
              <a:t>one linear model was horrible, so had to remove it from model summary</a:t>
            </a:r>
          </a:p>
          <a:p>
            <a:pPr lvl="1"/>
            <a:endParaRPr lang="en-US" sz="1700" dirty="0"/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1980596B-9799-4F76-AA90-A87E9547A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963" y="329183"/>
            <a:ext cx="3429969" cy="342996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D3182B8-3523-45AA-9720-52AF1B153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668" y="4079193"/>
            <a:ext cx="2176272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14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436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Predicting Hours Worked and Successful Sales Targets via Sentiment Features: A Supervised Learning Approach</vt:lpstr>
      <vt:lpstr>Exploratory Data Analysis</vt:lpstr>
      <vt:lpstr>Factors</vt:lpstr>
      <vt:lpstr>Responses</vt:lpstr>
      <vt:lpstr>Predictors</vt:lpstr>
      <vt:lpstr>Factor-Response Visualizations</vt:lpstr>
      <vt:lpstr>Response-Predictor Visualizations</vt:lpstr>
      <vt:lpstr>Task I: Predicting Hours Worked</vt:lpstr>
      <vt:lpstr>The Full Model Suite</vt:lpstr>
      <vt:lpstr>Best Models</vt:lpstr>
      <vt:lpstr>Best Model: Coefficients and Predictive Trend</vt:lpstr>
      <vt:lpstr>Task II: Predicting Sales Target Success</vt:lpstr>
      <vt:lpstr>The Full Model Suite</vt:lpstr>
      <vt:lpstr>Best Models</vt:lpstr>
      <vt:lpstr>Best Model: Coefficients and Predictive Trends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Steinle, Sean</dc:creator>
  <cp:lastModifiedBy>Steinle, Sean</cp:lastModifiedBy>
  <cp:revision>37</cp:revision>
  <dcterms:created xsi:type="dcterms:W3CDTF">2022-04-27T14:29:32Z</dcterms:created>
  <dcterms:modified xsi:type="dcterms:W3CDTF">2022-04-27T20:20:19Z</dcterms:modified>
</cp:coreProperties>
</file>