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51b1e1bf8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051b1e1bf8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575796e771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575796e771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051b1e1bf8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051b1e1bf8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051b1e1bf8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051b1e1bf8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051b1e1bf8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051b1e1bf8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75796e771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75796e771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808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4"/>
        </a:solidFill>
      </p:bgPr>
    </p:bg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9" name="Google Shape;59;p11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4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title"/>
          </p:nvPr>
        </p:nvSpPr>
        <p:spPr>
          <a:xfrm>
            <a:off x="390906" y="733806"/>
            <a:ext cx="8367000" cy="1097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65" name="Google Shape;65;p13"/>
          <p:cNvSpPr txBox="1"/>
          <p:nvPr>
            <p:ph idx="1" type="body"/>
          </p:nvPr>
        </p:nvSpPr>
        <p:spPr>
          <a:xfrm>
            <a:off x="390906" y="1933956"/>
            <a:ext cx="38748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2" type="body"/>
          </p:nvPr>
        </p:nvSpPr>
        <p:spPr>
          <a:xfrm>
            <a:off x="4889754" y="1933956"/>
            <a:ext cx="3874800" cy="28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0" type="dt"/>
          </p:nvPr>
        </p:nvSpPr>
        <p:spPr>
          <a:xfrm>
            <a:off x="390906" y="4814316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8" name="Google Shape;68;p13"/>
          <p:cNvSpPr txBox="1"/>
          <p:nvPr>
            <p:ph idx="11" type="ftr"/>
          </p:nvPr>
        </p:nvSpPr>
        <p:spPr>
          <a:xfrm>
            <a:off x="390906" y="75438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8593074" y="4814316"/>
            <a:ext cx="4803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0" name="Google Shape;40;p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1" name="Google Shape;41;p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" name="Google Shape;47;p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9" name="Google Shape;49;p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" name="Google Shape;50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1" name="Google Shape;51;p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0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56" name="Google Shape;56;p1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sz="32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sz="18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drive.google.com/file/d/1e41qLlsser1bzQRDkF1dwOB2OdWlSCSG/view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drive.google.com/file/d/1bq-gu-fKHuEX29xGvyD_A2UNdD8Qluxh/view" TargetMode="External"/><Relationship Id="rId4" Type="http://schemas.openxmlformats.org/officeDocument/2006/relationships/image" Target="../media/image3.jpg"/><Relationship Id="rId5" Type="http://schemas.openxmlformats.org/officeDocument/2006/relationships/hyperlink" Target="http://drive.google.com/file/d/1aYoDnZpbkyK2MlOLQHu2ozMiqF2FGg00/view" TargetMode="External"/><Relationship Id="rId6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4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n abstract genetic concept" id="75" name="Google Shape;75;p14"/>
          <p:cNvPicPr preferRelativeResize="0"/>
          <p:nvPr/>
        </p:nvPicPr>
        <p:blipFill rotWithShape="1">
          <a:blip r:embed="rId3">
            <a:alphaModFix/>
          </a:blip>
          <a:srcRect b="18140" l="0" r="0" t="25610"/>
          <a:stretch/>
        </p:blipFill>
        <p:spPr>
          <a:xfrm>
            <a:off x="15" y="8"/>
            <a:ext cx="9143987" cy="5143491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4"/>
          <p:cNvSpPr/>
          <p:nvPr/>
        </p:nvSpPr>
        <p:spPr>
          <a:xfrm>
            <a:off x="70866" y="124726"/>
            <a:ext cx="9002400" cy="3933900"/>
          </a:xfrm>
          <a:prstGeom prst="frame">
            <a:avLst>
              <a:gd fmla="val 8000" name="adj1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0" y="4183380"/>
            <a:ext cx="9144000" cy="960000"/>
          </a:xfrm>
          <a:prstGeom prst="rect">
            <a:avLst/>
          </a:prstGeom>
          <a:solidFill>
            <a:schemeClr val="dk1">
              <a:alpha val="27840"/>
            </a:scheme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8" name="Google Shape;78;p14"/>
          <p:cNvSpPr txBox="1"/>
          <p:nvPr>
            <p:ph type="ctrTitle"/>
          </p:nvPr>
        </p:nvSpPr>
        <p:spPr>
          <a:xfrm>
            <a:off x="146037" y="4298685"/>
            <a:ext cx="76977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300"/>
              <a:buFont typeface="Arial"/>
              <a:buNone/>
            </a:pPr>
            <a:r>
              <a:rPr lang="en" sz="3300"/>
              <a:t>World Models for Human Motion!</a:t>
            </a:r>
            <a:endParaRPr/>
          </a:p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6453377" y="4298685"/>
            <a:ext cx="2544600" cy="72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 lnSpcReduction="10000"/>
          </a:bodyPr>
          <a:lstStyle/>
          <a:p>
            <a:pPr indent="0" lvl="0" marL="0" rtl="0" algn="r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/>
              <a:t>Kiya Aminfar</a:t>
            </a:r>
            <a:endParaRPr sz="1800"/>
          </a:p>
          <a:p>
            <a:pPr indent="0" lvl="0" marL="0" rtl="0" algn="r">
              <a:lnSpc>
                <a:spcPct val="11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" sz="1800"/>
              <a:t>Sean Steinle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Models Blend Reinforcement Learning with Generative AI to Master Environments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177800" lvl="0" marL="1778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Core Components</a:t>
            </a:r>
            <a:endParaRPr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VAE (V) – </a:t>
            </a:r>
            <a:r>
              <a:rPr b="1" lang="en" sz="1700"/>
              <a:t>distill observations</a:t>
            </a:r>
            <a:endParaRPr b="1"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MDN-RNN (M) – </a:t>
            </a:r>
            <a:r>
              <a:rPr b="1" lang="en" sz="1700"/>
              <a:t>predict next state</a:t>
            </a:r>
            <a:endParaRPr b="1"/>
          </a:p>
          <a:p>
            <a:pPr indent="-184150" lvl="1" marL="520700" rtl="0" algn="l">
              <a:lnSpc>
                <a:spcPct val="11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700"/>
              <a:buChar char="○"/>
            </a:pPr>
            <a:r>
              <a:rPr lang="en" sz="1700"/>
              <a:t>Controller (C) – </a:t>
            </a:r>
            <a:r>
              <a:rPr b="1" lang="en" sz="1700"/>
              <a:t>take action</a:t>
            </a:r>
            <a:endParaRPr b="1"/>
          </a:p>
          <a:p>
            <a:pPr indent="-177800" lvl="0" marL="177800" rtl="0" algn="l">
              <a:lnSpc>
                <a:spcPct val="110000"/>
              </a:lnSpc>
              <a:spcBef>
                <a:spcPts val="8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n"/>
              <a:t>Because system is complex, original authors implemented simple components</a:t>
            </a:r>
            <a:endParaRPr/>
          </a:p>
        </p:txBody>
      </p:sp>
      <p:pic>
        <p:nvPicPr>
          <p:cNvPr descr="World Models (the long version) - ADG Efficiency" id="86" name="Google Shape;86;p15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16352" l="19522" r="17540" t="0"/>
          <a:stretch/>
        </p:blipFill>
        <p:spPr>
          <a:xfrm>
            <a:off x="5177314" y="2071007"/>
            <a:ext cx="3299400" cy="248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Can World Models Learn Human Motion?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task: </a:t>
            </a:r>
            <a:r>
              <a:rPr b="1" lang="en"/>
              <a:t>make a human walk</a:t>
            </a:r>
            <a:r>
              <a:rPr lang="en"/>
              <a:t>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Gym/MuJoCo’s ‘Humanoid-v5’ task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Task is </a:t>
            </a:r>
            <a:r>
              <a:rPr b="1" lang="en"/>
              <a:t>highly dimensional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&gt;300 observations per step, 17-dimensional actions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Compared with random and PPO policies</a:t>
            </a:r>
            <a:endParaRPr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17125" y="1804013"/>
            <a:ext cx="2940325" cy="294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Models Might Physical Dynamics Well</a:t>
            </a:r>
            <a:endParaRPr/>
          </a:p>
        </p:txBody>
      </p:sp>
      <p:sp>
        <p:nvSpPr>
          <p:cNvPr id="99" name="Google Shape;99;p17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Learning human motion is </a:t>
            </a:r>
            <a:r>
              <a:rPr b="1" lang="en"/>
              <a:t>expensive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PPO had ~2 hours to train, world model ~10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Neither policy performed better than random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World models have a</a:t>
            </a:r>
            <a:r>
              <a:rPr b="1" lang="en"/>
              <a:t> </a:t>
            </a:r>
            <a:r>
              <a:rPr b="1" lang="en"/>
              <a:t>sub random</a:t>
            </a:r>
            <a:r>
              <a:rPr b="1" lang="en"/>
              <a:t> resting reward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Poor world learning leads to reward sinks?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Both models exhibit </a:t>
            </a:r>
            <a:r>
              <a:rPr b="1" lang="en"/>
              <a:t>learning momentum</a:t>
            </a:r>
            <a:endParaRPr b="1"/>
          </a:p>
        </p:txBody>
      </p:sp>
      <p:pic>
        <p:nvPicPr>
          <p:cNvPr id="100" name="Google Shape;100;p17" title="sequential_reward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0" y="1736638"/>
            <a:ext cx="4100099" cy="307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World Models Can ‘Dream’ Up Physics!</a:t>
            </a:r>
            <a:endParaRPr/>
          </a:p>
        </p:txBody>
      </p:sp>
      <p:sp>
        <p:nvSpPr>
          <p:cNvPr id="106" name="Google Shape;106;p18"/>
          <p:cNvSpPr txBox="1"/>
          <p:nvPr>
            <p:ph idx="1" type="body"/>
          </p:nvPr>
        </p:nvSpPr>
        <p:spPr>
          <a:xfrm>
            <a:off x="471900" y="1919075"/>
            <a:ext cx="4100100" cy="271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didn’t get to ‘in-dream’ training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But, we did attempt to visualize dreams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Rendering from observations is incredibly lossy in MuJoCo</a:t>
            </a:r>
            <a:endParaRPr/>
          </a:p>
        </p:txBody>
      </p:sp>
      <p:pic>
        <p:nvPicPr>
          <p:cNvPr id="107" name="Google Shape;107;p18" title="true_state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35725" y="1965663"/>
            <a:ext cx="3489376" cy="2617025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4917013" y="4582700"/>
            <a:ext cx="35268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Rendered from true state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Rendering From Observations is Suboptimal</a:t>
            </a:r>
            <a:endParaRPr/>
          </a:p>
        </p:txBody>
      </p:sp>
      <p:pic>
        <p:nvPicPr>
          <p:cNvPr id="114" name="Google Shape;114;p19" title="true_obs.mp4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63950" y="1856400"/>
            <a:ext cx="2710200" cy="271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9" title="reconstr_obs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2825" y="1722925"/>
            <a:ext cx="2710200" cy="271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9"/>
          <p:cNvSpPr txBox="1"/>
          <p:nvPr>
            <p:ph idx="1" type="body"/>
          </p:nvPr>
        </p:nvSpPr>
        <p:spPr>
          <a:xfrm>
            <a:off x="655650" y="4566600"/>
            <a:ext cx="3526800" cy="57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Rendered from true observations</a:t>
            </a:r>
            <a:endParaRPr/>
          </a:p>
        </p:txBody>
      </p:sp>
      <p:sp>
        <p:nvSpPr>
          <p:cNvPr id="117" name="Google Shape;117;p19"/>
          <p:cNvSpPr txBox="1"/>
          <p:nvPr>
            <p:ph idx="1" type="body"/>
          </p:nvPr>
        </p:nvSpPr>
        <p:spPr>
          <a:xfrm>
            <a:off x="5284450" y="4418400"/>
            <a:ext cx="3138300" cy="8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Rendered from reconstructed observations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1A237E"/>
      </a:accent5>
      <a:accent6>
        <a:srgbClr val="F4B400"/>
      </a:accent6>
      <a:hlink>
        <a:srgbClr val="1A237E"/>
      </a:hlink>
      <a:folHlink>
        <a:srgbClr val="1A237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