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2" r:id="rId9"/>
    <p:sldId id="264" r:id="rId10"/>
    <p:sldId id="273" r:id="rId11"/>
    <p:sldId id="274" r:id="rId12"/>
    <p:sldId id="275" r:id="rId13"/>
    <p:sldId id="27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58374-6FAC-445E-8217-C817A84F0347}" v="2841" dt="2024-03-26T19:25:1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66" autoAdjust="0"/>
  </p:normalViewPr>
  <p:slideViewPr>
    <p:cSldViewPr snapToGrid="0">
      <p:cViewPr varScale="1">
        <p:scale>
          <a:sx n="55" d="100"/>
          <a:sy n="55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42BCE-7085-4A6B-A4DE-AA4DA9CCD775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1FB40-C9F0-4C66-BBE9-3B07E86ED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55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1FB40-C9F0-4C66-BBE9-3B07E86ED6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1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Sequence of proposal densities </a:t>
                </a:r>
                <a:r>
                  <a:rPr lang="en-US" b="0" i="0">
                    <a:latin typeface="Cambria Math" panose="02040503050406030204" pitchFamily="18" charset="0"/>
                  </a:rPr>
                  <a:t>{𝜋_𝑡 (𝑥)}_(𝑡∈𝑁)</a:t>
                </a:r>
                <a:endParaRPr lang="en-US" dirty="0"/>
              </a:p>
              <a:p>
                <a:r>
                  <a:rPr lang="en-US" dirty="0"/>
                  <a:t>If the sample is rejected the next </a:t>
                </a:r>
                <a:r>
                  <a:rPr lang="en-US" b="0" i="0">
                    <a:latin typeface="Cambria Math" panose="02040503050406030204" pitchFamily="18" charset="0"/>
                  </a:rPr>
                  <a:t>𝜋_(𝑡+1)</a:t>
                </a:r>
                <a:r>
                  <a:rPr lang="en-US" dirty="0"/>
                  <a:t> can be constructed so to improve mean acceptance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01FB40-C9F0-4C66-BBE9-3B07E86ED6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3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9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6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32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6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2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7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F8002-CE7F-4B7B-A7D9-BC058829996A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FF1CF-0B06-4B8E-B9E1-D1AF64B85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372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A590-7724-A918-75B4-D093BFC1F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Adaptive Independent Metropolis-Hastings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799E8-AE1C-F12B-572F-859D878F20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by Lars Holden, Ragnar Hauge and </a:t>
            </a:r>
            <a:r>
              <a:rPr lang="en-US" dirty="0" err="1"/>
              <a:t>Marit</a:t>
            </a:r>
            <a:r>
              <a:rPr lang="en-US" dirty="0"/>
              <a:t> Holden</a:t>
            </a:r>
          </a:p>
        </p:txBody>
      </p:sp>
    </p:spTree>
    <p:extLst>
      <p:ext uri="{BB962C8B-B14F-4D97-AF65-F5344CB8AC3E}">
        <p14:creationId xmlns:p14="http://schemas.microsoft.com/office/powerpoint/2010/main" val="226305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E02B5-3149-417B-F127-3BE53832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EEFC18-BC32-B511-A90A-D5C3F60D7F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𝑚𝑖𝑛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00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, 0 otherwise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1600" dirty="0"/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=1, 2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1−2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otherwise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 are the best guesses. Observations that have the highest density value.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the step length.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is the probability of proposing a local jump.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9EEFC18-BC32-B511-A90A-D5C3F60D7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hoto montage effect ofinvertir-imagen-online-negativo 64">
            <a:extLst>
              <a:ext uri="{FF2B5EF4-FFF2-40B4-BE49-F238E27FC236}">
                <a16:creationId xmlns:a16="http://schemas.microsoft.com/office/drawing/2014/main" id="{0E98A35A-15C5-0B6A-BB93-FD3415DFA8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84698"/>
            <a:ext cx="5181600" cy="363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5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48264C-1268-5C33-A8A4-433370C49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403679"/>
            <a:ext cx="10515600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2050" name="Picture 2" descr="photo montage effect ofinvertir-imagen-online-negativo 64">
            <a:extLst>
              <a:ext uri="{FF2B5EF4-FFF2-40B4-BE49-F238E27FC236}">
                <a16:creationId xmlns:a16="http://schemas.microsoft.com/office/drawing/2014/main" id="{528B56E5-4C04-0867-A04F-DC41545A3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605" y="403396"/>
            <a:ext cx="9205452" cy="645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55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129C7-D5B9-BB07-AC96-10650611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FA9EA-F543-74D8-FD6A-56D5812BB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Use Bayesian approach with uninformative prior and the likelihood: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Approximation of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a linear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Proposal function is proportional to the likelihood but with linear model above.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FFA9EA-F543-74D8-FD6A-56D5812BB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841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8D24-FB6D-57AE-54E0-2419A841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589715"/>
            <a:ext cx="10515600" cy="132556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pic>
        <p:nvPicPr>
          <p:cNvPr id="4098" name="Picture 2" descr="photo montage effect ofinvertir-imagen-online-negativo 64">
            <a:extLst>
              <a:ext uri="{FF2B5EF4-FFF2-40B4-BE49-F238E27FC236}">
                <a16:creationId xmlns:a16="http://schemas.microsoft.com/office/drawing/2014/main" id="{20E0385D-3F55-D279-7803-E45B99803A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9" y="365125"/>
            <a:ext cx="8887326" cy="621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3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0F08-B9D7-6C44-021E-D42079DC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21695-93D6-411D-6C0A-24C51238F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arial" panose="020B0604020202020204" pitchFamily="34" charset="0"/>
              </a:rPr>
              <a:t>Holden, L., Hauge, R., &amp; Holden, M. (2009). Adaptive independent Metropolis–Hastings. The Annals of Applied Probability, 19(1), 395–413. </a:t>
            </a:r>
            <a:r>
              <a:rPr lang="en-US" b="0" i="0">
                <a:effectLst/>
                <a:latin typeface="arial" panose="020B0604020202020204" pitchFamily="34" charset="0"/>
              </a:rPr>
              <a:t>https://doi.org/10.1214/08-AAP545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0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DFFB-EFBA-CBA7-49B5-0B5DF338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C3FC6-1B62-AAEF-331B-124BE8E604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an arbitrary point. Choose proposal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(symmetric)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iteration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Propose a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from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Calculate the acceptance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Generate a uniform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Accept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Reject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9C3FC6-1B62-AAEF-331B-124BE8E60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471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C5A618B5-F34F-ABCD-88FC-D9FBF8213A4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function proportional to the target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C5A618B5-F34F-ABCD-88FC-D9FBF8213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15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6C4D0-9682-4531-3281-F64F52BD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EE34-19F4-EC52-C33D-EEF81407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400" dirty="0"/>
              <a:t>Remember Generalized Adaptive Rejection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53ECE-B833-43B6-CE3B-7937721FA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adaptivity is coming from using rejected observations to tune the proposal density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Store rejected observations, produce proposal density that uses the rejected observations</a:t>
            </a:r>
          </a:p>
        </p:txBody>
      </p:sp>
    </p:spTree>
    <p:extLst>
      <p:ext uri="{BB962C8B-B14F-4D97-AF65-F5344CB8AC3E}">
        <p14:creationId xmlns:p14="http://schemas.microsoft.com/office/powerpoint/2010/main" val="33268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2936-C115-0023-B69B-CF2418024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Metropolis-Hastings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41B6-9ACD-524D-9703-109F61CDF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Generate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from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Generate a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⁡{1,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otherwise append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rejected</a:t>
                </a:r>
              </a:p>
              <a:p>
                <a:pPr marL="1428750" lvl="2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accepted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F41B6-9ACD-524D-9703-109F61CDF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294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43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A71573-393E-4ED7-7746-FAFF9CD8D7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Using The History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For Proposal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DA71573-393E-4ED7-7746-FAFF9CD8D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52B17-A448-B032-D185-FF0301F74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history vector is used to choose proposal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Parametric</a:t>
                </a:r>
              </a:p>
              <a:p>
                <a:pPr lvl="1"/>
                <a:r>
                  <a:rPr lang="en-US" dirty="0"/>
                  <a:t>Use the history vector to estimate parameters</a:t>
                </a:r>
              </a:p>
              <a:p>
                <a:pPr lvl="1"/>
                <a:r>
                  <a:rPr lang="en-US" dirty="0"/>
                  <a:t>Target distribution complexity could be an issue</a:t>
                </a:r>
              </a:p>
              <a:p>
                <a:r>
                  <a:rPr lang="en-US" dirty="0"/>
                  <a:t>Non-Parametric</a:t>
                </a:r>
              </a:p>
              <a:p>
                <a:r>
                  <a:rPr lang="en-US" dirty="0"/>
                  <a:t>Issues with large history vector</a:t>
                </a:r>
              </a:p>
              <a:p>
                <a:r>
                  <a:rPr lang="en-US" dirty="0"/>
                  <a:t>Proposal density should not adapt too fast and should have heavier tails than the target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52B17-A448-B032-D185-FF0301F74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36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3341-07E9-C0C4-D2B8-22B7EE10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2B22C-F3DB-9B61-AF9A-7D0A33992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Doeblin condition: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be a constant. Condition is satisfied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/>
                  <a:t> and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 err="1"/>
                  <a:t>Doeblin</a:t>
                </a:r>
                <a:r>
                  <a:rPr lang="en-US" dirty="0"/>
                  <a:t> condition requires that the proposed distribution has heavier tails than the target distribution.</a:t>
                </a:r>
              </a:p>
              <a:p>
                <a:pPr marL="0" indent="0">
                  <a:buNone/>
                </a:pPr>
                <a:r>
                  <a:rPr lang="en-US" dirty="0"/>
                  <a:t>This can be achieved by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is a density with very heavy tails.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62B22C-F3DB-9B61-AF9A-7D0A33992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10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F49F-D0DF-3750-0D67-0012BD51D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E4B3EA-CE65-6311-F2DF-E113BEC0A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iterations and let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be the conditional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given the history vector.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E4B3EA-CE65-6311-F2DF-E113BEC0A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32746-2F6D-E760-0D37-26DF9E1C055A}"/>
                  </a:ext>
                </a:extLst>
              </p:cNvPr>
              <p:cNvSpPr txBox="1"/>
              <p:nvPr/>
            </p:nvSpPr>
            <p:spPr>
              <a:xfrm>
                <a:off x="838200" y="2982684"/>
                <a:ext cx="10624457" cy="21255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Theorem 1. </a:t>
                </a:r>
                <a:r>
                  <a:rPr lang="en-US" sz="3200" i="1" dirty="0"/>
                  <a:t>The limiting density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200" i="1" dirty="0"/>
                  <a:t> conditioned on the history is invariant for the adaptive independent Metropolis-Hastings algorithm, that is,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32746-2F6D-E760-0D37-26DF9E1C0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82684"/>
                <a:ext cx="10624457" cy="2125518"/>
              </a:xfrm>
              <a:prstGeom prst="rect">
                <a:avLst/>
              </a:prstGeom>
              <a:blipFill>
                <a:blip r:embed="rId3"/>
                <a:stretch>
                  <a:fillRect l="-1374" t="-2825" r="-63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80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E4B3EA-CE65-6311-F2DF-E113BEC0A2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2628" y="237457"/>
                <a:ext cx="10515600" cy="4351338"/>
              </a:xfrm>
            </p:spPr>
            <p:txBody>
              <a:bodyPr/>
              <a:lstStyle/>
              <a:p>
                <a:r>
                  <a:rPr lang="en-US" sz="2000" dirty="0"/>
                  <a:t>Total Variance (TV) norm or total variation distance is given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E4B3EA-CE65-6311-F2DF-E113BEC0A2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628" y="237457"/>
                <a:ext cx="10515600" cy="4351338"/>
              </a:xfrm>
              <a:blipFill>
                <a:blip r:embed="rId2"/>
                <a:stretch>
                  <a:fillRect l="-52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32746-2F6D-E760-0D37-26DF9E1C055A}"/>
                  </a:ext>
                </a:extLst>
              </p:cNvPr>
              <p:cNvSpPr txBox="1"/>
              <p:nvPr/>
            </p:nvSpPr>
            <p:spPr>
              <a:xfrm>
                <a:off x="783771" y="1425361"/>
                <a:ext cx="10624457" cy="474354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Theorem 2. Assume the adaptive independent Metropolis-Hastings algorithm satisfies </a:t>
                </a:r>
                <a:r>
                  <a:rPr lang="en-US" sz="2000" dirty="0" err="1"/>
                  <a:t>Doeblin</a:t>
                </a:r>
                <a:r>
                  <a:rPr lang="en-US" sz="2000" dirty="0"/>
                  <a:t> Condition.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≤2</m:t>
                      </m:r>
                      <m:nary>
                        <m:naryPr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 dirty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d>
                                <m:dPr>
                                  <m:ctrlPr>
                                    <a:rPr lang="en-US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nary>
                        <m:naryPr>
                          <m:chr m:val="∏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i="1" dirty="0"/>
              </a:p>
              <a:p>
                <a:r>
                  <a:rPr lang="en-US" sz="2000" i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i="1" dirty="0"/>
                  <a:t> for all j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i="1" dirty="0"/>
                  <a:t>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𝑇𝑉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2</m:t>
                      </m:r>
                      <m:nary>
                        <m:naryPr>
                          <m:chr m:val="∏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000" i="1" dirty="0"/>
              </a:p>
              <a:p>
                <a:r>
                  <a:rPr lang="en-US" sz="2000" i="1" dirty="0"/>
                  <a:t>This algorithm converges if this product goes to zero 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i="1" dirty="0"/>
                  <a:t>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i="1" dirty="0"/>
                  <a:t> infinitely often, the algorithm samples from the target distribution within a finite number of samples with a probability arbitrarily close to 1.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032746-2F6D-E760-0D37-26DF9E1C0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1" y="1425361"/>
                <a:ext cx="10624457" cy="4743543"/>
              </a:xfrm>
              <a:prstGeom prst="rect">
                <a:avLst/>
              </a:prstGeom>
              <a:blipFill>
                <a:blip r:embed="rId3"/>
                <a:stretch>
                  <a:fillRect l="-515" t="-511" b="-102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882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3067-AA57-26E8-CFEA-B8CD5515F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7D37-5DE6-68FB-FF43-2CF7C588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4D7F76-F986-1A64-A4D4-CAF472D5B1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Convergence is geometric</a:t>
                </a:r>
              </a:p>
              <a:p>
                <a:r>
                  <a:rPr lang="en-US" dirty="0"/>
                  <a:t>In each iteration chain jumps to the limiting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Chain then remains in this density due to the invariance (Theorem 1)</a:t>
                </a:r>
              </a:p>
              <a:p>
                <a:r>
                  <a:rPr lang="en-US" dirty="0"/>
                  <a:t>Success in generating better proposal distribution increase the probability of a jump to the limiting density</a:t>
                </a:r>
              </a:p>
              <a:p>
                <a:r>
                  <a:rPr lang="en-US" dirty="0"/>
                  <a:t>This will also decrease the number of iterations before convergence.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64D7F76-F986-1A64-A4D4-CAF472D5B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5072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924</TotalTime>
  <Words>763</Words>
  <Application>Microsoft Office PowerPoint</Application>
  <PresentationFormat>Widescreen</PresentationFormat>
  <Paragraphs>85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Cambria Math</vt:lpstr>
      <vt:lpstr>Office Theme</vt:lpstr>
      <vt:lpstr>Adaptive Independent Metropolis-Hastings</vt:lpstr>
      <vt:lpstr>Standard Metropolis-Hastings</vt:lpstr>
      <vt:lpstr>Remember Generalized Adaptive Rejection Sampling</vt:lpstr>
      <vt:lpstr>Adaptive Metropolis-Hastings</vt:lpstr>
      <vt:lpstr>Using The History Vector y ̃^i For Proposal</vt:lpstr>
      <vt:lpstr>Convergence</vt:lpstr>
      <vt:lpstr>Convergence</vt:lpstr>
      <vt:lpstr>PowerPoint Presentation</vt:lpstr>
      <vt:lpstr>Theorem 2</vt:lpstr>
      <vt:lpstr>Example 1</vt:lpstr>
      <vt:lpstr>Example 1</vt:lpstr>
      <vt:lpstr>Example 2</vt:lpstr>
      <vt:lpstr>Example 2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Generalized Adaptive Rejection Sampling</dc:title>
  <dc:creator>Arman Azizyan</dc:creator>
  <cp:lastModifiedBy>Arman Azizyan</cp:lastModifiedBy>
  <cp:revision>4</cp:revision>
  <dcterms:created xsi:type="dcterms:W3CDTF">2024-02-27T04:29:36Z</dcterms:created>
  <dcterms:modified xsi:type="dcterms:W3CDTF">2024-03-26T19:27:46Z</dcterms:modified>
</cp:coreProperties>
</file>