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501E6-F74B-405A-AA11-74D9354829C5}" type="datetimeFigureOut">
              <a:rPr lang="en-US" smtClean="0"/>
              <a:t>18-Jan-25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D7E66-2079-4302-B3FB-285F007DC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02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BD7E66-2079-4302-B3FB-285F007DC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7A98-D187-4788-8544-AD68302D2B0C}" type="datetimeFigureOut">
              <a:rPr lang="en-US" smtClean="0"/>
              <a:t>18-Jan-25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7429390-51F2-43EC-8DB5-9746CB23A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1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7A98-D187-4788-8544-AD68302D2B0C}" type="datetimeFigureOut">
              <a:rPr lang="en-US" smtClean="0"/>
              <a:t>18-Jan-25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7429390-51F2-43EC-8DB5-9746CB23A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2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7A98-D187-4788-8544-AD68302D2B0C}" type="datetimeFigureOut">
              <a:rPr lang="en-US" smtClean="0"/>
              <a:t>18-Jan-25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7429390-51F2-43EC-8DB5-9746CB23A2F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724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7A98-D187-4788-8544-AD68302D2B0C}" type="datetimeFigureOut">
              <a:rPr lang="en-US" smtClean="0"/>
              <a:t>18-Jan-25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7429390-51F2-43EC-8DB5-9746CB23A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33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7A98-D187-4788-8544-AD68302D2B0C}" type="datetimeFigureOut">
              <a:rPr lang="en-US" smtClean="0"/>
              <a:t>18-Jan-25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7429390-51F2-43EC-8DB5-9746CB23A2F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2626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7A98-D187-4788-8544-AD68302D2B0C}" type="datetimeFigureOut">
              <a:rPr lang="en-US" smtClean="0"/>
              <a:t>18-Jan-25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7429390-51F2-43EC-8DB5-9746CB23A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00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7A98-D187-4788-8544-AD68302D2B0C}" type="datetimeFigureOut">
              <a:rPr lang="en-US" smtClean="0"/>
              <a:t>18-Jan-25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9390-51F2-43EC-8DB5-9746CB23A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80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7A98-D187-4788-8544-AD68302D2B0C}" type="datetimeFigureOut">
              <a:rPr lang="en-US" smtClean="0"/>
              <a:t>18-Jan-25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9390-51F2-43EC-8DB5-9746CB23A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5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7A98-D187-4788-8544-AD68302D2B0C}" type="datetimeFigureOut">
              <a:rPr lang="en-US" smtClean="0"/>
              <a:t>18-Jan-25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9390-51F2-43EC-8DB5-9746CB23A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8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7A98-D187-4788-8544-AD68302D2B0C}" type="datetimeFigureOut">
              <a:rPr lang="en-US" smtClean="0"/>
              <a:t>18-Jan-25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7429390-51F2-43EC-8DB5-9746CB23A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2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7A98-D187-4788-8544-AD68302D2B0C}" type="datetimeFigureOut">
              <a:rPr lang="en-US" smtClean="0"/>
              <a:t>18-Jan-25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7429390-51F2-43EC-8DB5-9746CB23A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1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7A98-D187-4788-8544-AD68302D2B0C}" type="datetimeFigureOut">
              <a:rPr lang="en-US" smtClean="0"/>
              <a:t>18-Jan-25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7429390-51F2-43EC-8DB5-9746CB23A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2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7A98-D187-4788-8544-AD68302D2B0C}" type="datetimeFigureOut">
              <a:rPr lang="en-US" smtClean="0"/>
              <a:t>18-Jan-25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9390-51F2-43EC-8DB5-9746CB23A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8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7A98-D187-4788-8544-AD68302D2B0C}" type="datetimeFigureOut">
              <a:rPr lang="en-US" smtClean="0"/>
              <a:t>18-Jan-25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9390-51F2-43EC-8DB5-9746CB23A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9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7A98-D187-4788-8544-AD68302D2B0C}" type="datetimeFigureOut">
              <a:rPr lang="en-US" smtClean="0"/>
              <a:t>18-Jan-25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29390-51F2-43EC-8DB5-9746CB23A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7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7A98-D187-4788-8544-AD68302D2B0C}" type="datetimeFigureOut">
              <a:rPr lang="en-US" smtClean="0"/>
              <a:t>18-Jan-25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7429390-51F2-43EC-8DB5-9746CB23A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5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F7A98-D187-4788-8544-AD68302D2B0C}" type="datetimeFigureOut">
              <a:rPr lang="en-US" smtClean="0"/>
              <a:t>18-Jan-25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7429390-51F2-43EC-8DB5-9746CB23A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1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E221-F6E1-C83C-B75D-FC1BB4F4F8D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-478465" y="28538"/>
            <a:ext cx="8651875" cy="6445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u="sng" dirty="0">
                <a:latin typeface="Georgia" panose="02040502050405020303" pitchFamily="18" charset="0"/>
              </a:rPr>
              <a:t>‘Internal’ Factors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55CC7-9058-0148-EEDA-18AD27C4856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775637" y="726586"/>
            <a:ext cx="10416363" cy="16827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Using the Renting Flats 2024 dataset provided, there are 3 main ‘internal’ factors to explore and consider if they have any impact on rent prices of HDB flats in Singapore: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Date (year)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Town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Flat type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B128240-DB43-E4D9-C1DB-37CE7A37D92E}"/>
              </a:ext>
            </a:extLst>
          </p:cNvPr>
          <p:cNvSpPr txBox="1">
            <a:spLocks/>
          </p:cNvSpPr>
          <p:nvPr/>
        </p:nvSpPr>
        <p:spPr>
          <a:xfrm>
            <a:off x="2705278" y="2733743"/>
            <a:ext cx="1591299" cy="298943"/>
          </a:xfrm>
          <a:prstGeom prst="rect">
            <a:avLst/>
          </a:prstGeom>
          <a:ln cap="rnd"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1591299"/>
                      <a:gd name="connsiteY0" fmla="*/ 0 h 298943"/>
                      <a:gd name="connsiteX1" fmla="*/ 1591299 w 1591299"/>
                      <a:gd name="connsiteY1" fmla="*/ 0 h 298943"/>
                      <a:gd name="connsiteX2" fmla="*/ 1591299 w 1591299"/>
                      <a:gd name="connsiteY2" fmla="*/ 298943 h 298943"/>
                      <a:gd name="connsiteX3" fmla="*/ 0 w 1591299"/>
                      <a:gd name="connsiteY3" fmla="*/ 298943 h 298943"/>
                      <a:gd name="connsiteX4" fmla="*/ 0 w 1591299"/>
                      <a:gd name="connsiteY4" fmla="*/ 0 h 2989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91299" h="298943" fill="none" extrusionOk="0">
                        <a:moveTo>
                          <a:pt x="0" y="0"/>
                        </a:moveTo>
                        <a:cubicBezTo>
                          <a:pt x="726488" y="32502"/>
                          <a:pt x="1041456" y="5049"/>
                          <a:pt x="1591299" y="0"/>
                        </a:cubicBezTo>
                        <a:cubicBezTo>
                          <a:pt x="1574789" y="74933"/>
                          <a:pt x="1569569" y="178906"/>
                          <a:pt x="1591299" y="298943"/>
                        </a:cubicBezTo>
                        <a:cubicBezTo>
                          <a:pt x="1190279" y="270454"/>
                          <a:pt x="644776" y="365545"/>
                          <a:pt x="0" y="298943"/>
                        </a:cubicBezTo>
                        <a:cubicBezTo>
                          <a:pt x="-16782" y="257382"/>
                          <a:pt x="-3434" y="81899"/>
                          <a:pt x="0" y="0"/>
                        </a:cubicBezTo>
                        <a:close/>
                      </a:path>
                      <a:path w="1591299" h="298943" stroke="0" extrusionOk="0">
                        <a:moveTo>
                          <a:pt x="0" y="0"/>
                        </a:moveTo>
                        <a:cubicBezTo>
                          <a:pt x="452198" y="-110297"/>
                          <a:pt x="941172" y="-28456"/>
                          <a:pt x="1591299" y="0"/>
                        </a:cubicBezTo>
                        <a:cubicBezTo>
                          <a:pt x="1579055" y="96485"/>
                          <a:pt x="1616990" y="205988"/>
                          <a:pt x="1591299" y="298943"/>
                        </a:cubicBezTo>
                        <a:cubicBezTo>
                          <a:pt x="1042559" y="358074"/>
                          <a:pt x="562864" y="213585"/>
                          <a:pt x="0" y="298943"/>
                        </a:cubicBezTo>
                        <a:cubicBezTo>
                          <a:pt x="26110" y="169178"/>
                          <a:pt x="-6219" y="1154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Year x Flat type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8CCEA7C-773B-46AC-F490-F5342246AE5A}"/>
              </a:ext>
            </a:extLst>
          </p:cNvPr>
          <p:cNvSpPr txBox="1">
            <a:spLocks/>
          </p:cNvSpPr>
          <p:nvPr/>
        </p:nvSpPr>
        <p:spPr>
          <a:xfrm>
            <a:off x="6157316" y="2733743"/>
            <a:ext cx="1338637" cy="2936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Year x Town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6E9B27F-E4C2-FFE6-E28D-3DBA2E211052}"/>
              </a:ext>
            </a:extLst>
          </p:cNvPr>
          <p:cNvSpPr txBox="1">
            <a:spLocks/>
          </p:cNvSpPr>
          <p:nvPr/>
        </p:nvSpPr>
        <p:spPr>
          <a:xfrm>
            <a:off x="9285921" y="2733743"/>
            <a:ext cx="1773181" cy="2936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Flat type x Town</a:t>
            </a:r>
          </a:p>
        </p:txBody>
      </p:sp>
      <p:pic>
        <p:nvPicPr>
          <p:cNvPr id="1026" name="image_0">
            <a:extLst>
              <a:ext uri="{FF2B5EF4-FFF2-40B4-BE49-F238E27FC236}">
                <a16:creationId xmlns:a16="http://schemas.microsoft.com/office/drawing/2014/main" id="{6B975CC8-F0A1-D851-B8FE-28A5925F9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488" y="3272459"/>
            <a:ext cx="2982538" cy="2912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07F832D2-D80B-6E45-834F-198E381C7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389" y="3061515"/>
            <a:ext cx="2819461" cy="36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256BFF3-702C-E471-A230-3D28A83A6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985" y="3135635"/>
            <a:ext cx="3167054" cy="3068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63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75D0A-1EBC-6786-708A-192C6ED09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3035" y="644546"/>
            <a:ext cx="10095430" cy="2364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There are factors which affect rent prices of HDB that are mostly outside of the housing environment as well:</a:t>
            </a:r>
          </a:p>
          <a:p>
            <a:pPr>
              <a:buFontTx/>
              <a:buChar char="-"/>
            </a:pPr>
            <a:r>
              <a:rPr lang="en-US" sz="1600" dirty="0">
                <a:latin typeface="Georgia" panose="02040502050405020303" pitchFamily="18" charset="0"/>
              </a:rPr>
              <a:t>Bank interest rates</a:t>
            </a:r>
          </a:p>
          <a:p>
            <a:pPr>
              <a:buFontTx/>
              <a:buChar char="-"/>
            </a:pPr>
            <a:r>
              <a:rPr lang="en-US" sz="1600" dirty="0">
                <a:latin typeface="Georgia" panose="02040502050405020303" pitchFamily="18" charset="0"/>
              </a:rPr>
              <a:t>Rising income levels</a:t>
            </a:r>
          </a:p>
          <a:p>
            <a:pPr>
              <a:buFontTx/>
              <a:buChar char="-"/>
            </a:pPr>
            <a:r>
              <a:rPr lang="en-US" sz="1600" dirty="0">
                <a:latin typeface="Georgia" panose="02040502050405020303" pitchFamily="18" charset="0"/>
              </a:rPr>
              <a:t>No. of foreigners in the workforce</a:t>
            </a:r>
          </a:p>
          <a:p>
            <a:pPr>
              <a:buFontTx/>
              <a:buChar char="-"/>
            </a:pPr>
            <a:r>
              <a:rPr lang="en-US" sz="1600" dirty="0">
                <a:latin typeface="Georgia" panose="02040502050405020303" pitchFamily="18" charset="0"/>
              </a:rPr>
              <a:t>Unemployment rate</a:t>
            </a:r>
          </a:p>
          <a:p>
            <a:pPr>
              <a:buFontTx/>
              <a:buChar char="-"/>
            </a:pPr>
            <a:r>
              <a:rPr lang="en-US" sz="1600" dirty="0">
                <a:latin typeface="Georgia" panose="02040502050405020303" pitchFamily="18" charset="0"/>
              </a:rPr>
              <a:t>Resale flat prices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51E523-C90E-A51C-4522-06C9A06B970E}"/>
              </a:ext>
            </a:extLst>
          </p:cNvPr>
          <p:cNvSpPr txBox="1">
            <a:spLocks/>
          </p:cNvSpPr>
          <p:nvPr/>
        </p:nvSpPr>
        <p:spPr>
          <a:xfrm>
            <a:off x="-410062" y="0"/>
            <a:ext cx="8652776" cy="64454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u="sng" dirty="0">
                <a:latin typeface="Georgia" panose="02040502050405020303" pitchFamily="18" charset="0"/>
              </a:rPr>
              <a:t>‘External’ Factors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2711003-E49E-9BB4-9D44-B35AFCD0383F}"/>
              </a:ext>
            </a:extLst>
          </p:cNvPr>
          <p:cNvSpPr txBox="1">
            <a:spLocks/>
          </p:cNvSpPr>
          <p:nvPr/>
        </p:nvSpPr>
        <p:spPr>
          <a:xfrm>
            <a:off x="2948484" y="3130057"/>
            <a:ext cx="2376357" cy="298943"/>
          </a:xfrm>
          <a:prstGeom prst="rect">
            <a:avLst/>
          </a:prstGeom>
          <a:ln cap="rnd"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1591299"/>
                      <a:gd name="connsiteY0" fmla="*/ 0 h 298943"/>
                      <a:gd name="connsiteX1" fmla="*/ 1591299 w 1591299"/>
                      <a:gd name="connsiteY1" fmla="*/ 0 h 298943"/>
                      <a:gd name="connsiteX2" fmla="*/ 1591299 w 1591299"/>
                      <a:gd name="connsiteY2" fmla="*/ 298943 h 298943"/>
                      <a:gd name="connsiteX3" fmla="*/ 0 w 1591299"/>
                      <a:gd name="connsiteY3" fmla="*/ 298943 h 298943"/>
                      <a:gd name="connsiteX4" fmla="*/ 0 w 1591299"/>
                      <a:gd name="connsiteY4" fmla="*/ 0 h 2989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91299" h="298943" fill="none" extrusionOk="0">
                        <a:moveTo>
                          <a:pt x="0" y="0"/>
                        </a:moveTo>
                        <a:cubicBezTo>
                          <a:pt x="726488" y="32502"/>
                          <a:pt x="1041456" y="5049"/>
                          <a:pt x="1591299" y="0"/>
                        </a:cubicBezTo>
                        <a:cubicBezTo>
                          <a:pt x="1574789" y="74933"/>
                          <a:pt x="1569569" y="178906"/>
                          <a:pt x="1591299" y="298943"/>
                        </a:cubicBezTo>
                        <a:cubicBezTo>
                          <a:pt x="1190279" y="270454"/>
                          <a:pt x="644776" y="365545"/>
                          <a:pt x="0" y="298943"/>
                        </a:cubicBezTo>
                        <a:cubicBezTo>
                          <a:pt x="-16782" y="257382"/>
                          <a:pt x="-3434" y="81899"/>
                          <a:pt x="0" y="0"/>
                        </a:cubicBezTo>
                        <a:close/>
                      </a:path>
                      <a:path w="1591299" h="298943" stroke="0" extrusionOk="0">
                        <a:moveTo>
                          <a:pt x="0" y="0"/>
                        </a:moveTo>
                        <a:cubicBezTo>
                          <a:pt x="452198" y="-110297"/>
                          <a:pt x="941172" y="-28456"/>
                          <a:pt x="1591299" y="0"/>
                        </a:cubicBezTo>
                        <a:cubicBezTo>
                          <a:pt x="1579055" y="96485"/>
                          <a:pt x="1616990" y="205988"/>
                          <a:pt x="1591299" y="298943"/>
                        </a:cubicBezTo>
                        <a:cubicBezTo>
                          <a:pt x="1042559" y="358074"/>
                          <a:pt x="562864" y="213585"/>
                          <a:pt x="0" y="298943"/>
                        </a:cubicBezTo>
                        <a:cubicBezTo>
                          <a:pt x="26110" y="169178"/>
                          <a:pt x="-6219" y="1154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Bank interest rate trend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59E6A2-631B-029A-BC7B-2529EE03E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704" y="3606897"/>
            <a:ext cx="2975919" cy="288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B4A5350E-DC84-4111-CEE2-08F52E216EAF}"/>
              </a:ext>
            </a:extLst>
          </p:cNvPr>
          <p:cNvSpPr txBox="1">
            <a:spLocks/>
          </p:cNvSpPr>
          <p:nvPr/>
        </p:nvSpPr>
        <p:spPr>
          <a:xfrm>
            <a:off x="7587823" y="3009014"/>
            <a:ext cx="3688005" cy="298943"/>
          </a:xfrm>
          <a:prstGeom prst="rect">
            <a:avLst/>
          </a:prstGeom>
          <a:ln cap="rnd"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1591299"/>
                      <a:gd name="connsiteY0" fmla="*/ 0 h 298943"/>
                      <a:gd name="connsiteX1" fmla="*/ 1591299 w 1591299"/>
                      <a:gd name="connsiteY1" fmla="*/ 0 h 298943"/>
                      <a:gd name="connsiteX2" fmla="*/ 1591299 w 1591299"/>
                      <a:gd name="connsiteY2" fmla="*/ 298943 h 298943"/>
                      <a:gd name="connsiteX3" fmla="*/ 0 w 1591299"/>
                      <a:gd name="connsiteY3" fmla="*/ 298943 h 298943"/>
                      <a:gd name="connsiteX4" fmla="*/ 0 w 1591299"/>
                      <a:gd name="connsiteY4" fmla="*/ 0 h 2989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91299" h="298943" fill="none" extrusionOk="0">
                        <a:moveTo>
                          <a:pt x="0" y="0"/>
                        </a:moveTo>
                        <a:cubicBezTo>
                          <a:pt x="726488" y="32502"/>
                          <a:pt x="1041456" y="5049"/>
                          <a:pt x="1591299" y="0"/>
                        </a:cubicBezTo>
                        <a:cubicBezTo>
                          <a:pt x="1574789" y="74933"/>
                          <a:pt x="1569569" y="178906"/>
                          <a:pt x="1591299" y="298943"/>
                        </a:cubicBezTo>
                        <a:cubicBezTo>
                          <a:pt x="1190279" y="270454"/>
                          <a:pt x="644776" y="365545"/>
                          <a:pt x="0" y="298943"/>
                        </a:cubicBezTo>
                        <a:cubicBezTo>
                          <a:pt x="-16782" y="257382"/>
                          <a:pt x="-3434" y="81899"/>
                          <a:pt x="0" y="0"/>
                        </a:cubicBezTo>
                        <a:close/>
                      </a:path>
                      <a:path w="1591299" h="298943" stroke="0" extrusionOk="0">
                        <a:moveTo>
                          <a:pt x="0" y="0"/>
                        </a:moveTo>
                        <a:cubicBezTo>
                          <a:pt x="452198" y="-110297"/>
                          <a:pt x="941172" y="-28456"/>
                          <a:pt x="1591299" y="0"/>
                        </a:cubicBezTo>
                        <a:cubicBezTo>
                          <a:pt x="1579055" y="96485"/>
                          <a:pt x="1616990" y="205988"/>
                          <a:pt x="1591299" y="298943"/>
                        </a:cubicBezTo>
                        <a:cubicBezTo>
                          <a:pt x="1042559" y="358074"/>
                          <a:pt x="562864" y="213585"/>
                          <a:pt x="0" y="298943"/>
                        </a:cubicBezTo>
                        <a:cubicBezTo>
                          <a:pt x="26110" y="169178"/>
                          <a:pt x="-6219" y="1154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Tax payers above $80k per annum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1C8D4138-9544-BDBB-69DF-14ED15FAF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948" y="3558190"/>
            <a:ext cx="3104928" cy="292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0467C12-4584-F73C-B923-010C1E059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826" y="3558190"/>
            <a:ext cx="2669898" cy="292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298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3ACFFF3F-8A13-EE14-B56D-E051453899D4}"/>
              </a:ext>
            </a:extLst>
          </p:cNvPr>
          <p:cNvSpPr txBox="1">
            <a:spLocks/>
          </p:cNvSpPr>
          <p:nvPr/>
        </p:nvSpPr>
        <p:spPr>
          <a:xfrm>
            <a:off x="2204204" y="2077435"/>
            <a:ext cx="2376357" cy="298943"/>
          </a:xfrm>
          <a:prstGeom prst="rect">
            <a:avLst/>
          </a:prstGeom>
          <a:ln cap="rnd"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1591299"/>
                      <a:gd name="connsiteY0" fmla="*/ 0 h 298943"/>
                      <a:gd name="connsiteX1" fmla="*/ 1591299 w 1591299"/>
                      <a:gd name="connsiteY1" fmla="*/ 0 h 298943"/>
                      <a:gd name="connsiteX2" fmla="*/ 1591299 w 1591299"/>
                      <a:gd name="connsiteY2" fmla="*/ 298943 h 298943"/>
                      <a:gd name="connsiteX3" fmla="*/ 0 w 1591299"/>
                      <a:gd name="connsiteY3" fmla="*/ 298943 h 298943"/>
                      <a:gd name="connsiteX4" fmla="*/ 0 w 1591299"/>
                      <a:gd name="connsiteY4" fmla="*/ 0 h 2989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91299" h="298943" fill="none" extrusionOk="0">
                        <a:moveTo>
                          <a:pt x="0" y="0"/>
                        </a:moveTo>
                        <a:cubicBezTo>
                          <a:pt x="726488" y="32502"/>
                          <a:pt x="1041456" y="5049"/>
                          <a:pt x="1591299" y="0"/>
                        </a:cubicBezTo>
                        <a:cubicBezTo>
                          <a:pt x="1574789" y="74933"/>
                          <a:pt x="1569569" y="178906"/>
                          <a:pt x="1591299" y="298943"/>
                        </a:cubicBezTo>
                        <a:cubicBezTo>
                          <a:pt x="1190279" y="270454"/>
                          <a:pt x="644776" y="365545"/>
                          <a:pt x="0" y="298943"/>
                        </a:cubicBezTo>
                        <a:cubicBezTo>
                          <a:pt x="-16782" y="257382"/>
                          <a:pt x="-3434" y="81899"/>
                          <a:pt x="0" y="0"/>
                        </a:cubicBezTo>
                        <a:close/>
                      </a:path>
                      <a:path w="1591299" h="298943" stroke="0" extrusionOk="0">
                        <a:moveTo>
                          <a:pt x="0" y="0"/>
                        </a:moveTo>
                        <a:cubicBezTo>
                          <a:pt x="452198" y="-110297"/>
                          <a:pt x="941172" y="-28456"/>
                          <a:pt x="1591299" y="0"/>
                        </a:cubicBezTo>
                        <a:cubicBezTo>
                          <a:pt x="1579055" y="96485"/>
                          <a:pt x="1616990" y="205988"/>
                          <a:pt x="1591299" y="298943"/>
                        </a:cubicBezTo>
                        <a:cubicBezTo>
                          <a:pt x="1042559" y="358074"/>
                          <a:pt x="562864" y="213585"/>
                          <a:pt x="0" y="298943"/>
                        </a:cubicBezTo>
                        <a:cubicBezTo>
                          <a:pt x="26110" y="169178"/>
                          <a:pt x="-6219" y="1154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Employment and S Pass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FDE70A-3548-EF23-B179-B568C636A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0643" y="817475"/>
            <a:ext cx="1536221" cy="482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>
                <a:latin typeface="Georgia" panose="02040502050405020303" pitchFamily="18" charset="0"/>
              </a:rPr>
              <a:t>Continued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FDCA81D-B810-24E9-AD0A-3510BB2ED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779" y="2674605"/>
            <a:ext cx="3197208" cy="3035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B2AE5DE-AF62-D53C-6D21-EAB2C60E0ADD}"/>
              </a:ext>
            </a:extLst>
          </p:cNvPr>
          <p:cNvSpPr txBox="1">
            <a:spLocks/>
          </p:cNvSpPr>
          <p:nvPr/>
        </p:nvSpPr>
        <p:spPr>
          <a:xfrm>
            <a:off x="5689911" y="2077434"/>
            <a:ext cx="2376357" cy="298943"/>
          </a:xfrm>
          <a:prstGeom prst="rect">
            <a:avLst/>
          </a:prstGeom>
          <a:ln cap="rnd"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1591299"/>
                      <a:gd name="connsiteY0" fmla="*/ 0 h 298943"/>
                      <a:gd name="connsiteX1" fmla="*/ 1591299 w 1591299"/>
                      <a:gd name="connsiteY1" fmla="*/ 0 h 298943"/>
                      <a:gd name="connsiteX2" fmla="*/ 1591299 w 1591299"/>
                      <a:gd name="connsiteY2" fmla="*/ 298943 h 298943"/>
                      <a:gd name="connsiteX3" fmla="*/ 0 w 1591299"/>
                      <a:gd name="connsiteY3" fmla="*/ 298943 h 298943"/>
                      <a:gd name="connsiteX4" fmla="*/ 0 w 1591299"/>
                      <a:gd name="connsiteY4" fmla="*/ 0 h 2989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91299" h="298943" fill="none" extrusionOk="0">
                        <a:moveTo>
                          <a:pt x="0" y="0"/>
                        </a:moveTo>
                        <a:cubicBezTo>
                          <a:pt x="726488" y="32502"/>
                          <a:pt x="1041456" y="5049"/>
                          <a:pt x="1591299" y="0"/>
                        </a:cubicBezTo>
                        <a:cubicBezTo>
                          <a:pt x="1574789" y="74933"/>
                          <a:pt x="1569569" y="178906"/>
                          <a:pt x="1591299" y="298943"/>
                        </a:cubicBezTo>
                        <a:cubicBezTo>
                          <a:pt x="1190279" y="270454"/>
                          <a:pt x="644776" y="365545"/>
                          <a:pt x="0" y="298943"/>
                        </a:cubicBezTo>
                        <a:cubicBezTo>
                          <a:pt x="-16782" y="257382"/>
                          <a:pt x="-3434" y="81899"/>
                          <a:pt x="0" y="0"/>
                        </a:cubicBezTo>
                        <a:close/>
                      </a:path>
                      <a:path w="1591299" h="298943" stroke="0" extrusionOk="0">
                        <a:moveTo>
                          <a:pt x="0" y="0"/>
                        </a:moveTo>
                        <a:cubicBezTo>
                          <a:pt x="452198" y="-110297"/>
                          <a:pt x="941172" y="-28456"/>
                          <a:pt x="1591299" y="0"/>
                        </a:cubicBezTo>
                        <a:cubicBezTo>
                          <a:pt x="1579055" y="96485"/>
                          <a:pt x="1616990" y="205988"/>
                          <a:pt x="1591299" y="298943"/>
                        </a:cubicBezTo>
                        <a:cubicBezTo>
                          <a:pt x="1042559" y="358074"/>
                          <a:pt x="562864" y="213585"/>
                          <a:pt x="0" y="298943"/>
                        </a:cubicBezTo>
                        <a:cubicBezTo>
                          <a:pt x="26110" y="169178"/>
                          <a:pt x="-6219" y="1154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Unemployment rate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47AA3326-8CF2-CCAF-33D7-6248EA182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440" y="2674605"/>
            <a:ext cx="2823298" cy="3035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F050A4E3-097E-E2AE-E964-0FE0EE734E2D}"/>
              </a:ext>
            </a:extLst>
          </p:cNvPr>
          <p:cNvSpPr txBox="1">
            <a:spLocks/>
          </p:cNvSpPr>
          <p:nvPr/>
        </p:nvSpPr>
        <p:spPr>
          <a:xfrm>
            <a:off x="9175617" y="2077434"/>
            <a:ext cx="2376357" cy="298943"/>
          </a:xfrm>
          <a:prstGeom prst="rect">
            <a:avLst/>
          </a:prstGeom>
          <a:ln cap="rnd"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1591299"/>
                      <a:gd name="connsiteY0" fmla="*/ 0 h 298943"/>
                      <a:gd name="connsiteX1" fmla="*/ 1591299 w 1591299"/>
                      <a:gd name="connsiteY1" fmla="*/ 0 h 298943"/>
                      <a:gd name="connsiteX2" fmla="*/ 1591299 w 1591299"/>
                      <a:gd name="connsiteY2" fmla="*/ 298943 h 298943"/>
                      <a:gd name="connsiteX3" fmla="*/ 0 w 1591299"/>
                      <a:gd name="connsiteY3" fmla="*/ 298943 h 298943"/>
                      <a:gd name="connsiteX4" fmla="*/ 0 w 1591299"/>
                      <a:gd name="connsiteY4" fmla="*/ 0 h 2989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91299" h="298943" fill="none" extrusionOk="0">
                        <a:moveTo>
                          <a:pt x="0" y="0"/>
                        </a:moveTo>
                        <a:cubicBezTo>
                          <a:pt x="726488" y="32502"/>
                          <a:pt x="1041456" y="5049"/>
                          <a:pt x="1591299" y="0"/>
                        </a:cubicBezTo>
                        <a:cubicBezTo>
                          <a:pt x="1574789" y="74933"/>
                          <a:pt x="1569569" y="178906"/>
                          <a:pt x="1591299" y="298943"/>
                        </a:cubicBezTo>
                        <a:cubicBezTo>
                          <a:pt x="1190279" y="270454"/>
                          <a:pt x="644776" y="365545"/>
                          <a:pt x="0" y="298943"/>
                        </a:cubicBezTo>
                        <a:cubicBezTo>
                          <a:pt x="-16782" y="257382"/>
                          <a:pt x="-3434" y="81899"/>
                          <a:pt x="0" y="0"/>
                        </a:cubicBezTo>
                        <a:close/>
                      </a:path>
                      <a:path w="1591299" h="298943" stroke="0" extrusionOk="0">
                        <a:moveTo>
                          <a:pt x="0" y="0"/>
                        </a:moveTo>
                        <a:cubicBezTo>
                          <a:pt x="452198" y="-110297"/>
                          <a:pt x="941172" y="-28456"/>
                          <a:pt x="1591299" y="0"/>
                        </a:cubicBezTo>
                        <a:cubicBezTo>
                          <a:pt x="1579055" y="96485"/>
                          <a:pt x="1616990" y="205988"/>
                          <a:pt x="1591299" y="298943"/>
                        </a:cubicBezTo>
                        <a:cubicBezTo>
                          <a:pt x="1042559" y="358074"/>
                          <a:pt x="562864" y="213585"/>
                          <a:pt x="0" y="298943"/>
                        </a:cubicBezTo>
                        <a:cubicBezTo>
                          <a:pt x="26110" y="169178"/>
                          <a:pt x="-6219" y="11544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Resale price of flats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87B1FE9-92CF-D0CD-4A73-056D51DDA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68" y="2620482"/>
            <a:ext cx="3182453" cy="314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53701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</TotalTime>
  <Words>121</Words>
  <Application>Microsoft Office PowerPoint</Application>
  <PresentationFormat>Widescreen</PresentationFormat>
  <Paragraphs>22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Arial</vt:lpstr>
      <vt:lpstr>Century Gothic</vt:lpstr>
      <vt:lpstr>Georgia</vt:lpstr>
      <vt:lpstr>Wingdings 3</vt:lpstr>
      <vt:lpstr>Wisp</vt:lpstr>
      <vt:lpstr>‘Internal’ Factors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Teng Yeow Hong</dc:creator>
  <cp:lastModifiedBy>Teng Yeow Hong</cp:lastModifiedBy>
  <cp:revision>3</cp:revision>
  <dcterms:created xsi:type="dcterms:W3CDTF">2025-01-18T13:43:53Z</dcterms:created>
  <dcterms:modified xsi:type="dcterms:W3CDTF">2025-01-18T14:31:36Z</dcterms:modified>
</cp:coreProperties>
</file>