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'1.0' encoding='UTF-8' standalone='yes'?>
<Relationships xmlns="http://schemas.openxmlformats.org/package/2006/relationships">
 <Relationship Target="docProps/core.xml" Type="http://schemas.openxmlformats.org/package/2006/relationships/metadata/core-properties" Id="rId3"/>
 <Relationship Target="docProps/thumbnail.jpeg" Type="http://schemas.openxmlformats.org/package/2006/relationships/metadata/thumbnail" Id="rId2"/>
 <Relationship Target="ppt/presentation.xml" Type="http://schemas.openxmlformats.org/officeDocument/2006/relationships/officeDocument" Id="rId1"/>
 <Relationship Target="docProps/app.xml" Type="http://schemas.openxmlformats.org/officeDocument/2006/relationships/extended-properties" Id="rId4"/>
 <Relationship Target="docProps/custom.xml" Type="http://schemas.openxmlformats.org/officeDocument/2006/relationships/custom-properties" Id="rId5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58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B5B5"/>
    <a:srgbClr val="777777"/>
    <a:srgbClr val="D3D3D3"/>
    <a:srgbClr val="ACA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61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1D27A-B1FF-4D4E-9B2D-86A3C5BA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F7735A-B509-4F5A-B97E-33E96BD9E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E89AC1-88FE-4885-AC10-CC869A3E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14EC-6BC5-49D5-A293-120B6E2B1E79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AAB6F2-854A-4590-9BB7-B8665C6B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7AD46B-B213-4204-A8EA-BFD84E4A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86C-801F-4523-BC93-3096FF32E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34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0C27E-182A-4DC9-9929-E63F4F65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922D55-B68D-4F6E-8E14-5D02C3F6B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D5F866-D72B-456C-9AB8-27FE8817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14EC-6BC5-49D5-A293-120B6E2B1E79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BFD82-B1F0-43D3-942A-F1F7DD10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76273-A66E-4B6A-BFBC-3143FF02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86C-801F-4523-BC93-3096FF32E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01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42E38B-51B3-438F-A9B1-C183C2C74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75A4A7-D588-43E7-B76D-E2C8371BE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DE274C-EA4F-4E26-BCC6-9D159E0CD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14EC-6BC5-49D5-A293-120B6E2B1E79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A14F3-5A62-4A1B-A1E1-C4AE3A5A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59505C-F5D7-43C8-994D-7DFAD320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86C-801F-4523-BC93-3096FF32E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58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18DED-545D-479F-A06B-0325C3D59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6B1B4-82B0-4128-A789-055CBAF0D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81B8A5-EA63-4433-A838-F2C68D535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14EC-6BC5-49D5-A293-120B6E2B1E79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4E51A8-C63E-4910-B9CE-6B7AAB329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86295-2ED8-4C23-BEBC-CFA1AB1A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86C-801F-4523-BC93-3096FF32E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70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66BBE-CDB2-4CF1-9AD6-8D7FFABEA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E0D06F-3BC3-44BB-A3E7-D0BEE2A43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706703-5897-4D11-B3FC-FFDB44A6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14EC-6BC5-49D5-A293-120B6E2B1E79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C8C4A-42BC-4D8B-AFA1-955FA6FFD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F5F2F-3F0F-4A73-B415-E7D451A3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86C-801F-4523-BC93-3096FF32E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32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4B47B-3A7D-454B-81C9-EF972404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97CF8-0D96-474F-842B-9702133D8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F6D9EE-A079-44B7-944F-4BFD0B050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BD6531-06CF-46EE-855A-C2762572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14EC-6BC5-49D5-A293-120B6E2B1E79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A1B8C2-295E-423F-8D4E-7D9F7566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96BC0F-A4FA-4936-A863-A8768D5F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86C-801F-4523-BC93-3096FF32E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28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DCAD2-018B-4502-929C-CB0D1CBC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84D726-24EC-4441-AF5F-18EC4FE7D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8D6F7F-79D2-4446-ADDC-4ABD7F734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4AF618-6F98-4FC8-93C6-B5CF29016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2E0AA8-A59C-474D-9682-DDCA5406B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6DCA15-DEB0-40E6-9A52-ED84ED94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14EC-6BC5-49D5-A293-120B6E2B1E79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761780-BC7B-46B1-B0A7-E81F6229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033FD6-5280-44F6-AD4B-6F1E3ED5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86C-801F-4523-BC93-3096FF32E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26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2AE4A-2AD6-41F6-8A8D-97B67079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731B81-91E1-416D-9DAE-2A0FA2065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14EC-6BC5-49D5-A293-120B6E2B1E79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E6D285-13AC-4FAD-A7D5-B5A46CFE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F4851C-9F19-4D18-8C02-7DCF2766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86C-801F-4523-BC93-3096FF32E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47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9AAD5A-8167-43F7-8414-ABB806B1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14EC-6BC5-49D5-A293-120B6E2B1E79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5E2C71-A74D-4123-8443-F30CDE073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D3920C-8EBE-4B14-8C48-A0399341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86C-801F-4523-BC93-3096FF32E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46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4505C-52EA-4298-BF74-643ACC0B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AA678D-888E-46DE-8397-70FB43F9F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772345-433D-40A4-BDA4-319EDFE6B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2A0E26-8253-47B1-AA13-29240D2E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14EC-6BC5-49D5-A293-120B6E2B1E79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0025D9-E769-4EBE-9307-BF605545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B868BE-195E-435D-A2D9-4507FD5A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86C-801F-4523-BC93-3096FF32E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18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082CD-E418-4EFD-819B-6E8CB995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8076B6-7E6E-4C98-80A3-E56012AA2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0A3C42-5988-48F0-9CD1-D74701A2A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F4429A-BF2E-47A7-90C6-7E00E11C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14EC-6BC5-49D5-A293-120B6E2B1E79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13164F-EF2D-4727-AB99-F46F27DB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A3769E-59E8-4035-81F5-CA9EB5AA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86C-801F-4523-BC93-3096FF32E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19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5DCCF7-1FA6-43EC-8619-3CF198830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0F57F6-71D9-41A2-88EC-E5C3926D8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D470BD-419C-45AE-9509-26DE3F8F5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714EC-6BC5-49D5-A293-120B6E2B1E79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D3996-C1D3-421B-B27D-C6FBE83DA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25924-3C05-4F62-8670-FE84F71C3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F686C-801F-4523-BC93-3096FF32E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33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141204E0-F317-438D-A427-3B1D7FC05384}"/>
              </a:ext>
            </a:extLst>
          </p:cNvPr>
          <p:cNvGrpSpPr/>
          <p:nvPr/>
        </p:nvGrpSpPr>
        <p:grpSpPr>
          <a:xfrm>
            <a:off x="359770" y="684065"/>
            <a:ext cx="11472461" cy="6016873"/>
            <a:chOff x="240401" y="378904"/>
            <a:chExt cx="11472461" cy="601687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69854EB-BC74-4439-BCFC-3293485F1A1C}"/>
                </a:ext>
              </a:extLst>
            </p:cNvPr>
            <p:cNvSpPr/>
            <p:nvPr/>
          </p:nvSpPr>
          <p:spPr>
            <a:xfrm>
              <a:off x="1233291" y="527073"/>
              <a:ext cx="3481170" cy="3481170"/>
            </a:xfrm>
            <a:prstGeom prst="ellipse">
              <a:avLst/>
            </a:prstGeom>
            <a:noFill/>
            <a:ln w="127000">
              <a:gradFill>
                <a:gsLst>
                  <a:gs pos="0">
                    <a:schemeClr val="bg2">
                      <a:lumMod val="10000"/>
                      <a:alpha val="40000"/>
                    </a:schemeClr>
                  </a:gs>
                  <a:gs pos="36000">
                    <a:schemeClr val="bg1">
                      <a:alpha val="4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F36486E-C473-432F-BC2E-DD724DC40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74542" y="463569"/>
              <a:ext cx="3638320" cy="5475315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1303200-8707-4BE8-B166-BA6812214226}"/>
                </a:ext>
              </a:extLst>
            </p:cNvPr>
            <p:cNvSpPr txBox="1"/>
            <p:nvPr/>
          </p:nvSpPr>
          <p:spPr>
            <a:xfrm>
              <a:off x="240401" y="936010"/>
              <a:ext cx="7290582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5600" dirty="0">
                  <a:gradFill>
                    <a:gsLst>
                      <a:gs pos="0">
                        <a:schemeClr val="bg2">
                          <a:lumMod val="10000"/>
                        </a:schemeClr>
                      </a:gs>
                      <a:gs pos="92000">
                        <a:srgbClr val="B5B5B5"/>
                      </a:gs>
                      <a:gs pos="0">
                        <a:schemeClr val="bg1"/>
                      </a:gs>
                    </a:gsLst>
                    <a:lin ang="5400000" scaled="1"/>
                  </a:gradFill>
                  <a:latin typeface="AngsanaUPC" panose="02020603050405020304" pitchFamily="18" charset="-34"/>
                  <a:cs typeface="AngsanaUPC" panose="02020603050405020304" pitchFamily="18" charset="-34"/>
                </a:rPr>
                <a:t>CLOTHING</a:t>
              </a:r>
              <a:endParaRPr lang="zh-CN" altLang="en-US" sz="15600" dirty="0">
                <a:gradFill>
                  <a:gsLst>
                    <a:gs pos="0">
                      <a:schemeClr val="bg2">
                        <a:lumMod val="10000"/>
                      </a:schemeClr>
                    </a:gs>
                    <a:gs pos="92000">
                      <a:srgbClr val="B5B5B5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80E2671-F574-432B-BBAB-0F1CBEADC9D6}"/>
                </a:ext>
              </a:extLst>
            </p:cNvPr>
            <p:cNvSpPr/>
            <p:nvPr/>
          </p:nvSpPr>
          <p:spPr>
            <a:xfrm>
              <a:off x="240401" y="378904"/>
              <a:ext cx="613955" cy="613955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rgbClr val="B5B5B5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17FB6C1-4EB3-4993-AF37-72B7F8565368}"/>
                </a:ext>
              </a:extLst>
            </p:cNvPr>
            <p:cNvSpPr txBox="1"/>
            <p:nvPr/>
          </p:nvSpPr>
          <p:spPr>
            <a:xfrm>
              <a:off x="240401" y="3012928"/>
              <a:ext cx="7290582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8600" dirty="0">
                  <a:solidFill>
                    <a:srgbClr val="B5B5B5"/>
                  </a:solidFill>
                  <a:latin typeface="思源黑体 Bold" panose="020B0800000000000000" pitchFamily="34" charset="-122"/>
                  <a:ea typeface="思源黑体 Bold" panose="020B0800000000000000" pitchFamily="34" charset="-122"/>
                  <a:cs typeface="AngsanaUPC" panose="02020603050405020304" pitchFamily="18" charset="-34"/>
                </a:rPr>
                <a:t>新品服装发布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FDE68FA-78C6-457D-B674-2BD0D5EF600F}"/>
                </a:ext>
              </a:extLst>
            </p:cNvPr>
            <p:cNvSpPr txBox="1"/>
            <p:nvPr/>
          </p:nvSpPr>
          <p:spPr>
            <a:xfrm>
              <a:off x="240401" y="4993485"/>
              <a:ext cx="7290582" cy="53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rgbClr val="B5B5B5"/>
                  </a:solidFill>
                  <a:latin typeface="+mn-ea"/>
                </a:rPr>
                <a:t>秦汉服饰</a:t>
              </a:r>
              <a:r>
                <a:rPr lang="en-US" altLang="zh-CN" sz="1000" dirty="0">
                  <a:solidFill>
                    <a:srgbClr val="B5B5B5"/>
                  </a:solidFill>
                  <a:latin typeface="+mn-ea"/>
                </a:rPr>
                <a:t>(</a:t>
              </a:r>
              <a:r>
                <a:rPr lang="zh-CN" altLang="en-US" sz="1000" dirty="0">
                  <a:solidFill>
                    <a:srgbClr val="B5B5B5"/>
                  </a:solidFill>
                  <a:latin typeface="+mn-ea"/>
                </a:rPr>
                <a:t>公元前</a:t>
              </a:r>
              <a:r>
                <a:rPr lang="en-US" altLang="zh-CN" sz="1000" dirty="0">
                  <a:solidFill>
                    <a:srgbClr val="B5B5B5"/>
                  </a:solidFill>
                  <a:latin typeface="+mn-ea"/>
                </a:rPr>
                <a:t>221</a:t>
              </a:r>
              <a:r>
                <a:rPr lang="zh-CN" altLang="en-US" sz="1000" dirty="0">
                  <a:solidFill>
                    <a:srgbClr val="B5B5B5"/>
                  </a:solidFill>
                  <a:latin typeface="+mn-ea"/>
                </a:rPr>
                <a:t>～公元</a:t>
              </a:r>
              <a:r>
                <a:rPr lang="en-US" altLang="zh-CN" sz="1000" dirty="0">
                  <a:solidFill>
                    <a:srgbClr val="B5B5B5"/>
                  </a:solidFill>
                  <a:latin typeface="+mn-ea"/>
                </a:rPr>
                <a:t>220)</a:t>
              </a:r>
              <a:r>
                <a:rPr lang="zh-CN" altLang="en-US" sz="1000" dirty="0">
                  <a:solidFill>
                    <a:srgbClr val="B5B5B5"/>
                  </a:solidFill>
                  <a:latin typeface="+mn-ea"/>
                </a:rPr>
                <a:t>这一时期的衣料较春秋战国时期丰富，深衣也得到了新的发展。特别在汉代，随着舆服制度的建立，服饰的官阶等级区别也更加严格。秦汉服装面料仍重锦绣。秦汉服饰</a:t>
              </a:r>
              <a:r>
                <a:rPr lang="en-US" altLang="zh-CN" sz="1000" dirty="0">
                  <a:solidFill>
                    <a:srgbClr val="B5B5B5"/>
                  </a:solidFill>
                  <a:latin typeface="+mn-ea"/>
                </a:rPr>
                <a:t>(</a:t>
              </a:r>
              <a:r>
                <a:rPr lang="zh-CN" altLang="en-US" sz="1000" dirty="0">
                  <a:solidFill>
                    <a:srgbClr val="B5B5B5"/>
                  </a:solidFill>
                  <a:latin typeface="+mn-ea"/>
                </a:rPr>
                <a:t>公元前</a:t>
              </a:r>
              <a:r>
                <a:rPr lang="en-US" altLang="zh-CN" sz="1000" dirty="0">
                  <a:solidFill>
                    <a:srgbClr val="B5B5B5"/>
                  </a:solidFill>
                  <a:latin typeface="+mn-ea"/>
                </a:rPr>
                <a:t>221</a:t>
              </a:r>
              <a:r>
                <a:rPr lang="zh-CN" altLang="en-US" sz="1000" dirty="0">
                  <a:solidFill>
                    <a:srgbClr val="B5B5B5"/>
                  </a:solidFill>
                  <a:latin typeface="+mn-ea"/>
                </a:rPr>
                <a:t>～公元</a:t>
              </a:r>
              <a:r>
                <a:rPr lang="en-US" altLang="zh-CN" sz="1000" dirty="0">
                  <a:solidFill>
                    <a:srgbClr val="B5B5B5"/>
                  </a:solidFill>
                  <a:latin typeface="+mn-ea"/>
                </a:rPr>
                <a:t>220)</a:t>
              </a:r>
              <a:r>
                <a:rPr lang="zh-CN" altLang="en-US" sz="1000" dirty="0">
                  <a:solidFill>
                    <a:srgbClr val="B5B5B5"/>
                  </a:solidFill>
                  <a:latin typeface="+mn-ea"/>
                </a:rPr>
                <a:t>这一时期的衣料较春秋战国时期。</a:t>
              </a:r>
              <a:endParaRPr lang="zh-CN" altLang="en-US" sz="1000" dirty="0">
                <a:solidFill>
                  <a:srgbClr val="B5B5B5"/>
                </a:solidFill>
                <a:latin typeface="+mn-ea"/>
                <a:cs typeface="AngsanaUPC" panose="02020603050405020304" pitchFamily="18" charset="-34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FB04BEA-516F-411B-AB0F-83412BBA7BB2}"/>
                </a:ext>
              </a:extLst>
            </p:cNvPr>
            <p:cNvSpPr txBox="1"/>
            <p:nvPr/>
          </p:nvSpPr>
          <p:spPr>
            <a:xfrm>
              <a:off x="240401" y="4395097"/>
              <a:ext cx="71163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3000" dirty="0">
                  <a:solidFill>
                    <a:srgbClr val="B5B5B5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THE CLOTHING MATERIALS OF QIN AND HAN WERE</a:t>
              </a:r>
              <a:endParaRPr lang="zh-CN" altLang="en-US" sz="3000" dirty="0">
                <a:solidFill>
                  <a:srgbClr val="B5B5B5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3D405C7-F7B2-49FA-80A0-6E025DD06687}"/>
                </a:ext>
              </a:extLst>
            </p:cNvPr>
            <p:cNvCxnSpPr>
              <a:cxnSpLocks/>
            </p:cNvCxnSpPr>
            <p:nvPr/>
          </p:nvCxnSpPr>
          <p:spPr>
            <a:xfrm>
              <a:off x="302747" y="4972702"/>
              <a:ext cx="6825416" cy="0"/>
            </a:xfrm>
            <a:prstGeom prst="line">
              <a:avLst/>
            </a:prstGeom>
            <a:ln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47C4974-8C2C-4891-8117-6A6ADCF859D0}"/>
                </a:ext>
              </a:extLst>
            </p:cNvPr>
            <p:cNvSpPr/>
            <p:nvPr/>
          </p:nvSpPr>
          <p:spPr>
            <a:xfrm>
              <a:off x="5815745" y="5781822"/>
              <a:ext cx="613955" cy="613955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rgbClr val="B5B5B5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11EDB8A-7C8E-4BC8-B7A5-FD37A8363165}"/>
                </a:ext>
              </a:extLst>
            </p:cNvPr>
            <p:cNvSpPr/>
            <p:nvPr/>
          </p:nvSpPr>
          <p:spPr>
            <a:xfrm>
              <a:off x="11152806" y="737243"/>
              <a:ext cx="363745" cy="363745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629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954EEEA0-C4F9-43CA-BB65-C5BCCCA72229}"/>
              </a:ext>
            </a:extLst>
          </p:cNvPr>
          <p:cNvGrpSpPr/>
          <p:nvPr/>
        </p:nvGrpSpPr>
        <p:grpSpPr>
          <a:xfrm>
            <a:off x="595992" y="688029"/>
            <a:ext cx="11000016" cy="5481942"/>
            <a:chOff x="674914" y="436417"/>
            <a:chExt cx="11000016" cy="548194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7C2A14D-EE68-423E-924E-BCCCCD7006E5}"/>
                </a:ext>
              </a:extLst>
            </p:cNvPr>
            <p:cNvSpPr/>
            <p:nvPr/>
          </p:nvSpPr>
          <p:spPr>
            <a:xfrm>
              <a:off x="674914" y="620485"/>
              <a:ext cx="5306786" cy="5297873"/>
            </a:xfrm>
            <a:prstGeom prst="rect">
              <a:avLst/>
            </a:pr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E14359F-0982-49FD-86EE-4C4E7F810768}"/>
                </a:ext>
              </a:extLst>
            </p:cNvPr>
            <p:cNvSpPr txBox="1"/>
            <p:nvPr/>
          </p:nvSpPr>
          <p:spPr>
            <a:xfrm>
              <a:off x="6210304" y="1049754"/>
              <a:ext cx="5464626" cy="2127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B5B5B5"/>
                  </a:solidFill>
                  <a:latin typeface="+mn-ea"/>
                </a:rPr>
                <a:t>秦汉服饰</a:t>
              </a:r>
              <a:r>
                <a:rPr lang="en-US" altLang="zh-CN" dirty="0">
                  <a:solidFill>
                    <a:srgbClr val="B5B5B5"/>
                  </a:solidFill>
                  <a:latin typeface="+mn-ea"/>
                </a:rPr>
                <a:t>(</a:t>
              </a:r>
              <a:r>
                <a:rPr lang="zh-CN" altLang="en-US" dirty="0">
                  <a:solidFill>
                    <a:srgbClr val="B5B5B5"/>
                  </a:solidFill>
                  <a:latin typeface="+mn-ea"/>
                </a:rPr>
                <a:t>公元前</a:t>
              </a:r>
              <a:r>
                <a:rPr lang="en-US" altLang="zh-CN" dirty="0">
                  <a:solidFill>
                    <a:srgbClr val="B5B5B5"/>
                  </a:solidFill>
                  <a:latin typeface="+mn-ea"/>
                </a:rPr>
                <a:t>221</a:t>
              </a:r>
              <a:r>
                <a:rPr lang="zh-CN" altLang="en-US" dirty="0">
                  <a:solidFill>
                    <a:srgbClr val="B5B5B5"/>
                  </a:solidFill>
                  <a:latin typeface="+mn-ea"/>
                </a:rPr>
                <a:t>～公</a:t>
              </a:r>
              <a:r>
                <a:rPr lang="en-US" altLang="zh-CN" dirty="0">
                  <a:solidFill>
                    <a:srgbClr val="B5B5B5"/>
                  </a:solidFill>
                  <a:latin typeface="+mn-ea"/>
                </a:rPr>
                <a:t>220)</a:t>
              </a:r>
              <a:r>
                <a:rPr lang="zh-CN" altLang="en-US" dirty="0">
                  <a:solidFill>
                    <a:srgbClr val="B5B5B5"/>
                  </a:solidFill>
                  <a:latin typeface="+mn-ea"/>
                </a:rPr>
                <a:t>这一时期的衣料较春秋战国时期丰富，深衣也得到了新的发展。特别在汉代，随着舆服制度的建立国时期。秦汉服饰</a:t>
              </a:r>
              <a:r>
                <a:rPr lang="en-US" altLang="zh-CN" dirty="0">
                  <a:solidFill>
                    <a:srgbClr val="B5B5B5"/>
                  </a:solidFill>
                  <a:latin typeface="+mn-ea"/>
                </a:rPr>
                <a:t>(</a:t>
              </a:r>
              <a:r>
                <a:rPr lang="zh-CN" altLang="en-US" dirty="0">
                  <a:solidFill>
                    <a:srgbClr val="B5B5B5"/>
                  </a:solidFill>
                  <a:latin typeface="+mn-ea"/>
                </a:rPr>
                <a:t>公元前</a:t>
              </a:r>
              <a:r>
                <a:rPr lang="en-US" altLang="zh-CN" dirty="0">
                  <a:solidFill>
                    <a:srgbClr val="B5B5B5"/>
                  </a:solidFill>
                  <a:latin typeface="+mn-ea"/>
                </a:rPr>
                <a:t>221</a:t>
              </a:r>
              <a:r>
                <a:rPr lang="zh-CN" altLang="en-US" dirty="0">
                  <a:solidFill>
                    <a:srgbClr val="B5B5B5"/>
                  </a:solidFill>
                  <a:latin typeface="+mn-ea"/>
                </a:rPr>
                <a:t>～公</a:t>
              </a:r>
              <a:r>
                <a:rPr lang="en-US" altLang="zh-CN" dirty="0">
                  <a:solidFill>
                    <a:srgbClr val="B5B5B5"/>
                  </a:solidFill>
                  <a:latin typeface="+mn-ea"/>
                </a:rPr>
                <a:t>220)</a:t>
              </a:r>
              <a:r>
                <a:rPr lang="zh-CN" altLang="en-US" dirty="0">
                  <a:solidFill>
                    <a:srgbClr val="B5B5B5"/>
                  </a:solidFill>
                  <a:latin typeface="+mn-ea"/>
                </a:rPr>
                <a:t>这一时期的衣料较春秋战国时期丰富，深衣也得到了新的发展。</a:t>
              </a:r>
              <a:endParaRPr lang="zh-CN" altLang="en-US" dirty="0">
                <a:solidFill>
                  <a:srgbClr val="B5B5B5"/>
                </a:solidFill>
                <a:latin typeface="+mn-ea"/>
                <a:cs typeface="AngsanaUPC" panose="02020603050405020304" pitchFamily="18" charset="-34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C2905E0-7EC4-4D94-AD63-2798AFDFFFFE}"/>
                </a:ext>
              </a:extLst>
            </p:cNvPr>
            <p:cNvSpPr txBox="1"/>
            <p:nvPr/>
          </p:nvSpPr>
          <p:spPr>
            <a:xfrm>
              <a:off x="6210302" y="436417"/>
              <a:ext cx="1673678" cy="631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600" dirty="0">
                  <a:solidFill>
                    <a:srgbClr val="B5B5B5"/>
                  </a:solidFill>
                  <a:latin typeface="+mn-ea"/>
                  <a:cs typeface="AngsanaUPC" panose="02020603050405020304" pitchFamily="18" charset="-34"/>
                </a:rPr>
                <a:t>衣服材质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199B6D2-59BE-4D6D-8125-6CB7CA0033EE}"/>
                </a:ext>
              </a:extLst>
            </p:cNvPr>
            <p:cNvSpPr txBox="1"/>
            <p:nvPr/>
          </p:nvSpPr>
          <p:spPr>
            <a:xfrm>
              <a:off x="6210304" y="3790725"/>
              <a:ext cx="5464626" cy="2127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B5B5B5"/>
                  </a:solidFill>
                  <a:latin typeface="+mn-ea"/>
                </a:rPr>
                <a:t>秦汉服饰</a:t>
              </a:r>
              <a:r>
                <a:rPr lang="en-US" altLang="zh-CN" dirty="0">
                  <a:solidFill>
                    <a:srgbClr val="B5B5B5"/>
                  </a:solidFill>
                  <a:latin typeface="+mn-ea"/>
                </a:rPr>
                <a:t>(</a:t>
              </a:r>
              <a:r>
                <a:rPr lang="zh-CN" altLang="en-US" dirty="0">
                  <a:solidFill>
                    <a:srgbClr val="B5B5B5"/>
                  </a:solidFill>
                  <a:latin typeface="+mn-ea"/>
                </a:rPr>
                <a:t>公元前</a:t>
              </a:r>
              <a:r>
                <a:rPr lang="en-US" altLang="zh-CN" dirty="0">
                  <a:solidFill>
                    <a:srgbClr val="B5B5B5"/>
                  </a:solidFill>
                  <a:latin typeface="+mn-ea"/>
                </a:rPr>
                <a:t>221</a:t>
              </a:r>
              <a:r>
                <a:rPr lang="zh-CN" altLang="en-US" dirty="0">
                  <a:solidFill>
                    <a:srgbClr val="B5B5B5"/>
                  </a:solidFill>
                  <a:latin typeface="+mn-ea"/>
                </a:rPr>
                <a:t>～公</a:t>
              </a:r>
              <a:r>
                <a:rPr lang="en-US" altLang="zh-CN" dirty="0">
                  <a:solidFill>
                    <a:srgbClr val="B5B5B5"/>
                  </a:solidFill>
                  <a:latin typeface="+mn-ea"/>
                </a:rPr>
                <a:t>220)</a:t>
              </a:r>
              <a:r>
                <a:rPr lang="zh-CN" altLang="en-US" dirty="0">
                  <a:solidFill>
                    <a:srgbClr val="B5B5B5"/>
                  </a:solidFill>
                  <a:latin typeface="+mn-ea"/>
                </a:rPr>
                <a:t>这一时期的衣料较春秋战国时期丰富，深衣也得到了新的发展。特别在汉代，随着舆服制度的建立国时期。秦汉服饰</a:t>
              </a:r>
              <a:r>
                <a:rPr lang="en-US" altLang="zh-CN" dirty="0">
                  <a:solidFill>
                    <a:srgbClr val="B5B5B5"/>
                  </a:solidFill>
                  <a:latin typeface="+mn-ea"/>
                </a:rPr>
                <a:t>(</a:t>
              </a:r>
              <a:r>
                <a:rPr lang="zh-CN" altLang="en-US" dirty="0">
                  <a:solidFill>
                    <a:srgbClr val="B5B5B5"/>
                  </a:solidFill>
                  <a:latin typeface="+mn-ea"/>
                </a:rPr>
                <a:t>公元前</a:t>
              </a:r>
              <a:r>
                <a:rPr lang="en-US" altLang="zh-CN" dirty="0">
                  <a:solidFill>
                    <a:srgbClr val="B5B5B5"/>
                  </a:solidFill>
                  <a:latin typeface="+mn-ea"/>
                </a:rPr>
                <a:t>221</a:t>
              </a:r>
              <a:r>
                <a:rPr lang="zh-CN" altLang="en-US" dirty="0">
                  <a:solidFill>
                    <a:srgbClr val="B5B5B5"/>
                  </a:solidFill>
                  <a:latin typeface="+mn-ea"/>
                </a:rPr>
                <a:t>～公</a:t>
              </a:r>
              <a:r>
                <a:rPr lang="en-US" altLang="zh-CN" dirty="0">
                  <a:solidFill>
                    <a:srgbClr val="B5B5B5"/>
                  </a:solidFill>
                  <a:latin typeface="+mn-ea"/>
                </a:rPr>
                <a:t>220)</a:t>
              </a:r>
              <a:r>
                <a:rPr lang="zh-CN" altLang="en-US" dirty="0">
                  <a:solidFill>
                    <a:srgbClr val="B5B5B5"/>
                  </a:solidFill>
                  <a:latin typeface="+mn-ea"/>
                </a:rPr>
                <a:t>这一时期的衣料较春秋战国时期丰富，深衣也得到了新的发展。</a:t>
              </a:r>
              <a:endParaRPr lang="zh-CN" altLang="en-US" dirty="0">
                <a:solidFill>
                  <a:srgbClr val="B5B5B5"/>
                </a:solidFill>
                <a:latin typeface="+mn-ea"/>
                <a:cs typeface="AngsanaUPC" panose="02020603050405020304" pitchFamily="18" charset="-34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9C65C04-ACE7-4AB1-BFA8-9BDCFC8ADB13}"/>
                </a:ext>
              </a:extLst>
            </p:cNvPr>
            <p:cNvSpPr txBox="1"/>
            <p:nvPr/>
          </p:nvSpPr>
          <p:spPr>
            <a:xfrm>
              <a:off x="6210302" y="3177388"/>
              <a:ext cx="1673678" cy="631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600" dirty="0">
                  <a:solidFill>
                    <a:srgbClr val="B5B5B5"/>
                  </a:solidFill>
                  <a:latin typeface="+mn-ea"/>
                  <a:cs typeface="AngsanaUPC" panose="02020603050405020304" pitchFamily="18" charset="-34"/>
                </a:rPr>
                <a:t>服装描述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9098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141204E0-F317-438D-A427-3B1D7FC05384}"/>
              </a:ext>
            </a:extLst>
          </p:cNvPr>
          <p:cNvGrpSpPr/>
          <p:nvPr/>
        </p:nvGrpSpPr>
        <p:grpSpPr>
          <a:xfrm>
            <a:off x="359770" y="684065"/>
            <a:ext cx="11472461" cy="6016873"/>
            <a:chOff x="240401" y="378904"/>
            <a:chExt cx="11472461" cy="601687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69854EB-BC74-4439-BCFC-3293485F1A1C}"/>
                </a:ext>
              </a:extLst>
            </p:cNvPr>
            <p:cNvSpPr/>
            <p:nvPr/>
          </p:nvSpPr>
          <p:spPr>
            <a:xfrm>
              <a:off x="1233291" y="527073"/>
              <a:ext cx="3481170" cy="3481170"/>
            </a:xfrm>
            <a:prstGeom prst="ellipse">
              <a:avLst/>
            </a:prstGeom>
            <a:noFill/>
            <a:ln w="127000">
              <a:gradFill>
                <a:gsLst>
                  <a:gs pos="0">
                    <a:schemeClr val="bg2">
                      <a:lumMod val="10000"/>
                      <a:alpha val="40000"/>
                    </a:schemeClr>
                  </a:gs>
                  <a:gs pos="36000">
                    <a:schemeClr val="bg1">
                      <a:alpha val="4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F36486E-C473-432F-BC2E-DD724DC40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74542" y="463569"/>
              <a:ext cx="3638320" cy="5475315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1303200-8707-4BE8-B166-BA6812214226}"/>
                </a:ext>
              </a:extLst>
            </p:cNvPr>
            <p:cNvSpPr txBox="1"/>
            <p:nvPr/>
          </p:nvSpPr>
          <p:spPr>
            <a:xfrm>
              <a:off x="240401" y="936010"/>
              <a:ext cx="7290582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5600" dirty="0">
                  <a:gradFill>
                    <a:gsLst>
                      <a:gs pos="0">
                        <a:schemeClr val="bg2">
                          <a:lumMod val="10000"/>
                        </a:schemeClr>
                      </a:gs>
                      <a:gs pos="92000">
                        <a:srgbClr val="B5B5B5"/>
                      </a:gs>
                      <a:gs pos="0">
                        <a:schemeClr val="bg1"/>
                      </a:gs>
                    </a:gsLst>
                    <a:lin ang="5400000" scaled="1"/>
                  </a:gradFill>
                  <a:latin typeface="AngsanaUPC" panose="02020603050405020304" pitchFamily="18" charset="-34"/>
                  <a:cs typeface="AngsanaUPC" panose="02020603050405020304" pitchFamily="18" charset="-34"/>
                </a:rPr>
                <a:t>CLOTHING</a:t>
              </a:r>
              <a:endParaRPr lang="zh-CN" altLang="en-US" sz="15600" dirty="0">
                <a:gradFill>
                  <a:gsLst>
                    <a:gs pos="0">
                      <a:schemeClr val="bg2">
                        <a:lumMod val="10000"/>
                      </a:schemeClr>
                    </a:gs>
                    <a:gs pos="92000">
                      <a:srgbClr val="B5B5B5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80E2671-F574-432B-BBAB-0F1CBEADC9D6}"/>
                </a:ext>
              </a:extLst>
            </p:cNvPr>
            <p:cNvSpPr/>
            <p:nvPr/>
          </p:nvSpPr>
          <p:spPr>
            <a:xfrm>
              <a:off x="240401" y="378904"/>
              <a:ext cx="613955" cy="613955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rgbClr val="B5B5B5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17FB6C1-4EB3-4993-AF37-72B7F8565368}"/>
                </a:ext>
              </a:extLst>
            </p:cNvPr>
            <p:cNvSpPr txBox="1"/>
            <p:nvPr/>
          </p:nvSpPr>
          <p:spPr>
            <a:xfrm>
              <a:off x="240401" y="3012928"/>
              <a:ext cx="7290582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8600" dirty="0">
                  <a:solidFill>
                    <a:srgbClr val="B5B5B5"/>
                  </a:solidFill>
                  <a:latin typeface="思源黑体 Bold" panose="020B0800000000000000" pitchFamily="34" charset="-122"/>
                  <a:ea typeface="思源黑体 Bold" panose="020B0800000000000000" pitchFamily="34" charset="-122"/>
                  <a:cs typeface="AngsanaUPC" panose="02020603050405020304" pitchFamily="18" charset="-34"/>
                </a:rPr>
                <a:t>感谢下载支持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FDE68FA-78C6-457D-B674-2BD0D5EF600F}"/>
                </a:ext>
              </a:extLst>
            </p:cNvPr>
            <p:cNvSpPr txBox="1"/>
            <p:nvPr/>
          </p:nvSpPr>
          <p:spPr>
            <a:xfrm>
              <a:off x="240401" y="4993485"/>
              <a:ext cx="7290582" cy="53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rgbClr val="B5B5B5"/>
                  </a:solidFill>
                  <a:latin typeface="+mn-ea"/>
                </a:rPr>
                <a:t>秦汉服饰</a:t>
              </a:r>
              <a:r>
                <a:rPr lang="en-US" altLang="zh-CN" sz="1000" dirty="0">
                  <a:solidFill>
                    <a:srgbClr val="B5B5B5"/>
                  </a:solidFill>
                  <a:latin typeface="+mn-ea"/>
                </a:rPr>
                <a:t>(</a:t>
              </a:r>
              <a:r>
                <a:rPr lang="zh-CN" altLang="en-US" sz="1000" dirty="0">
                  <a:solidFill>
                    <a:srgbClr val="B5B5B5"/>
                  </a:solidFill>
                  <a:latin typeface="+mn-ea"/>
                </a:rPr>
                <a:t>公元前</a:t>
              </a:r>
              <a:r>
                <a:rPr lang="en-US" altLang="zh-CN" sz="1000" dirty="0">
                  <a:solidFill>
                    <a:srgbClr val="B5B5B5"/>
                  </a:solidFill>
                  <a:latin typeface="+mn-ea"/>
                </a:rPr>
                <a:t>221</a:t>
              </a:r>
              <a:r>
                <a:rPr lang="zh-CN" altLang="en-US" sz="1000" dirty="0">
                  <a:solidFill>
                    <a:srgbClr val="B5B5B5"/>
                  </a:solidFill>
                  <a:latin typeface="+mn-ea"/>
                </a:rPr>
                <a:t>～公元</a:t>
              </a:r>
              <a:r>
                <a:rPr lang="en-US" altLang="zh-CN" sz="1000" dirty="0">
                  <a:solidFill>
                    <a:srgbClr val="B5B5B5"/>
                  </a:solidFill>
                  <a:latin typeface="+mn-ea"/>
                </a:rPr>
                <a:t>220)</a:t>
              </a:r>
              <a:r>
                <a:rPr lang="zh-CN" altLang="en-US" sz="1000" dirty="0">
                  <a:solidFill>
                    <a:srgbClr val="B5B5B5"/>
                  </a:solidFill>
                  <a:latin typeface="+mn-ea"/>
                </a:rPr>
                <a:t>这一时期的衣料较春秋战国时期丰富，深衣也得到了新的发展。特别在汉代，随着舆服制度的建立，服饰的官阶等级区别也更加严格。秦汉服装面料仍重锦绣。秦汉服饰</a:t>
              </a:r>
              <a:r>
                <a:rPr lang="en-US" altLang="zh-CN" sz="1000" dirty="0">
                  <a:solidFill>
                    <a:srgbClr val="B5B5B5"/>
                  </a:solidFill>
                  <a:latin typeface="+mn-ea"/>
                </a:rPr>
                <a:t>(</a:t>
              </a:r>
              <a:r>
                <a:rPr lang="zh-CN" altLang="en-US" sz="1000" dirty="0">
                  <a:solidFill>
                    <a:srgbClr val="B5B5B5"/>
                  </a:solidFill>
                  <a:latin typeface="+mn-ea"/>
                </a:rPr>
                <a:t>公元前</a:t>
              </a:r>
              <a:r>
                <a:rPr lang="en-US" altLang="zh-CN" sz="1000" dirty="0">
                  <a:solidFill>
                    <a:srgbClr val="B5B5B5"/>
                  </a:solidFill>
                  <a:latin typeface="+mn-ea"/>
                </a:rPr>
                <a:t>221</a:t>
              </a:r>
              <a:r>
                <a:rPr lang="zh-CN" altLang="en-US" sz="1000" dirty="0">
                  <a:solidFill>
                    <a:srgbClr val="B5B5B5"/>
                  </a:solidFill>
                  <a:latin typeface="+mn-ea"/>
                </a:rPr>
                <a:t>～公元</a:t>
              </a:r>
              <a:r>
                <a:rPr lang="en-US" altLang="zh-CN" sz="1000" dirty="0">
                  <a:solidFill>
                    <a:srgbClr val="B5B5B5"/>
                  </a:solidFill>
                  <a:latin typeface="+mn-ea"/>
                </a:rPr>
                <a:t>220)</a:t>
              </a:r>
              <a:r>
                <a:rPr lang="zh-CN" altLang="en-US" sz="1000" dirty="0">
                  <a:solidFill>
                    <a:srgbClr val="B5B5B5"/>
                  </a:solidFill>
                  <a:latin typeface="+mn-ea"/>
                </a:rPr>
                <a:t>这一时期的衣料较春秋战国时期。</a:t>
              </a:r>
              <a:endParaRPr lang="zh-CN" altLang="en-US" sz="1000" dirty="0">
                <a:solidFill>
                  <a:srgbClr val="B5B5B5"/>
                </a:solidFill>
                <a:latin typeface="+mn-ea"/>
                <a:cs typeface="AngsanaUPC" panose="02020603050405020304" pitchFamily="18" charset="-34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FB04BEA-516F-411B-AB0F-83412BBA7BB2}"/>
                </a:ext>
              </a:extLst>
            </p:cNvPr>
            <p:cNvSpPr txBox="1"/>
            <p:nvPr/>
          </p:nvSpPr>
          <p:spPr>
            <a:xfrm>
              <a:off x="240401" y="4395097"/>
              <a:ext cx="71163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3000" dirty="0">
                  <a:solidFill>
                    <a:srgbClr val="B5B5B5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THE CLOTHING MATERIALS OF QIN AND HAN WERE</a:t>
              </a:r>
              <a:endParaRPr lang="zh-CN" altLang="en-US" sz="3000" dirty="0">
                <a:solidFill>
                  <a:srgbClr val="B5B5B5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3D405C7-F7B2-49FA-80A0-6E025DD06687}"/>
                </a:ext>
              </a:extLst>
            </p:cNvPr>
            <p:cNvCxnSpPr>
              <a:cxnSpLocks/>
            </p:cNvCxnSpPr>
            <p:nvPr/>
          </p:nvCxnSpPr>
          <p:spPr>
            <a:xfrm>
              <a:off x="302747" y="4972702"/>
              <a:ext cx="6825416" cy="0"/>
            </a:xfrm>
            <a:prstGeom prst="line">
              <a:avLst/>
            </a:prstGeom>
            <a:ln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47C4974-8C2C-4891-8117-6A6ADCF859D0}"/>
                </a:ext>
              </a:extLst>
            </p:cNvPr>
            <p:cNvSpPr/>
            <p:nvPr/>
          </p:nvSpPr>
          <p:spPr>
            <a:xfrm>
              <a:off x="5815745" y="5781822"/>
              <a:ext cx="613955" cy="613955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rgbClr val="B5B5B5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11EDB8A-7C8E-4BC8-B7A5-FD37A8363165}"/>
                </a:ext>
              </a:extLst>
            </p:cNvPr>
            <p:cNvSpPr/>
            <p:nvPr/>
          </p:nvSpPr>
          <p:spPr>
            <a:xfrm>
              <a:off x="11152806" y="737243"/>
              <a:ext cx="363745" cy="363745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95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4BF17255-0622-4157-935B-02BBE2C5978D}"/>
              </a:ext>
            </a:extLst>
          </p:cNvPr>
          <p:cNvGrpSpPr/>
          <p:nvPr/>
        </p:nvGrpSpPr>
        <p:grpSpPr>
          <a:xfrm>
            <a:off x="-239506" y="930991"/>
            <a:ext cx="11883204" cy="5395452"/>
            <a:chOff x="-239506" y="930991"/>
            <a:chExt cx="11883204" cy="539545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CEF4561-5BE8-45FE-B675-793D1B7E9270}"/>
                </a:ext>
              </a:extLst>
            </p:cNvPr>
            <p:cNvSpPr/>
            <p:nvPr/>
          </p:nvSpPr>
          <p:spPr>
            <a:xfrm>
              <a:off x="651400" y="1035300"/>
              <a:ext cx="3481170" cy="3481170"/>
            </a:xfrm>
            <a:prstGeom prst="ellipse">
              <a:avLst/>
            </a:prstGeom>
            <a:noFill/>
            <a:ln w="127000">
              <a:gradFill>
                <a:gsLst>
                  <a:gs pos="0">
                    <a:schemeClr val="bg2">
                      <a:lumMod val="10000"/>
                      <a:alpha val="40000"/>
                    </a:schemeClr>
                  </a:gs>
                  <a:gs pos="36000">
                    <a:schemeClr val="bg1">
                      <a:alpha val="4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E9EFF72-3BA7-469C-A606-3BE63F2AC877}"/>
                </a:ext>
              </a:extLst>
            </p:cNvPr>
            <p:cNvSpPr txBox="1"/>
            <p:nvPr/>
          </p:nvSpPr>
          <p:spPr>
            <a:xfrm rot="5400000">
              <a:off x="795197" y="1018209"/>
              <a:ext cx="3193574" cy="526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33600" dirty="0">
                  <a:gradFill>
                    <a:gsLst>
                      <a:gs pos="0">
                        <a:schemeClr val="bg2">
                          <a:lumMod val="10000"/>
                        </a:schemeClr>
                      </a:gs>
                      <a:gs pos="92000">
                        <a:srgbClr val="B5B5B5"/>
                      </a:gs>
                      <a:gs pos="0">
                        <a:schemeClr val="bg1"/>
                      </a:gs>
                    </a:gsLst>
                    <a:lin ang="5400000" scaled="1"/>
                  </a:gradFill>
                  <a:latin typeface="AngsanaUPC" panose="02020603050405020304" pitchFamily="18" charset="-34"/>
                  <a:cs typeface="AngsanaUPC" panose="02020603050405020304" pitchFamily="18" charset="-34"/>
                </a:rPr>
                <a:t>01</a:t>
              </a:r>
              <a:endParaRPr lang="zh-CN" altLang="en-US" sz="33600" dirty="0">
                <a:gradFill>
                  <a:gsLst>
                    <a:gs pos="0">
                      <a:schemeClr val="bg2">
                        <a:lumMod val="10000"/>
                      </a:schemeClr>
                    </a:gs>
                    <a:gs pos="92000">
                      <a:srgbClr val="B5B5B5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1421B4E-14C9-466E-8F1C-CD85CD4ED0A9}"/>
                </a:ext>
              </a:extLst>
            </p:cNvPr>
            <p:cNvSpPr/>
            <p:nvPr/>
          </p:nvSpPr>
          <p:spPr>
            <a:xfrm>
              <a:off x="651400" y="5712488"/>
              <a:ext cx="613955" cy="613955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rgbClr val="B5B5B5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B2CA27C-58BA-4394-8A65-B359AAAA32B3}"/>
                </a:ext>
              </a:extLst>
            </p:cNvPr>
            <p:cNvSpPr/>
            <p:nvPr/>
          </p:nvSpPr>
          <p:spPr>
            <a:xfrm>
              <a:off x="4475172" y="1227069"/>
              <a:ext cx="7168526" cy="4197936"/>
            </a:xfrm>
            <a:prstGeom prst="rect">
              <a:avLst/>
            </a:pr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338BB2D-CDF9-4E10-90D3-B920D3654DC0}"/>
                </a:ext>
              </a:extLst>
            </p:cNvPr>
            <p:cNvSpPr/>
            <p:nvPr/>
          </p:nvSpPr>
          <p:spPr>
            <a:xfrm rot="5400000">
              <a:off x="8000652" y="-2594492"/>
              <a:ext cx="117559" cy="7168525"/>
            </a:xfrm>
            <a:prstGeom prst="rect">
              <a:avLst/>
            </a:prstGeom>
            <a:gradFill>
              <a:gsLst>
                <a:gs pos="100000">
                  <a:srgbClr val="B5B5B5">
                    <a:alpha val="59000"/>
                  </a:srgbClr>
                </a:gs>
                <a:gs pos="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06D23D9-1B3A-4F5C-9AA9-B080E9568224}"/>
                </a:ext>
              </a:extLst>
            </p:cNvPr>
            <p:cNvSpPr txBox="1"/>
            <p:nvPr/>
          </p:nvSpPr>
          <p:spPr>
            <a:xfrm>
              <a:off x="4475169" y="5565081"/>
              <a:ext cx="7168525" cy="53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rgbClr val="B5B5B5"/>
                  </a:solidFill>
                  <a:latin typeface="+mn-ea"/>
                </a:rPr>
                <a:t>秦汉服饰</a:t>
              </a:r>
              <a:r>
                <a:rPr lang="en-US" altLang="zh-CN" sz="1000" dirty="0">
                  <a:solidFill>
                    <a:srgbClr val="B5B5B5"/>
                  </a:solidFill>
                  <a:latin typeface="+mn-ea"/>
                </a:rPr>
                <a:t>(</a:t>
              </a:r>
              <a:r>
                <a:rPr lang="zh-CN" altLang="en-US" sz="1000" dirty="0">
                  <a:solidFill>
                    <a:srgbClr val="B5B5B5"/>
                  </a:solidFill>
                  <a:latin typeface="+mn-ea"/>
                </a:rPr>
                <a:t>公元前</a:t>
              </a:r>
              <a:r>
                <a:rPr lang="en-US" altLang="zh-CN" sz="1000" dirty="0">
                  <a:solidFill>
                    <a:srgbClr val="B5B5B5"/>
                  </a:solidFill>
                  <a:latin typeface="+mn-ea"/>
                </a:rPr>
                <a:t>221</a:t>
              </a:r>
              <a:r>
                <a:rPr lang="zh-CN" altLang="en-US" sz="1000" dirty="0">
                  <a:solidFill>
                    <a:srgbClr val="B5B5B5"/>
                  </a:solidFill>
                  <a:latin typeface="+mn-ea"/>
                </a:rPr>
                <a:t>～公元</a:t>
              </a:r>
              <a:r>
                <a:rPr lang="en-US" altLang="zh-CN" sz="1000" dirty="0">
                  <a:solidFill>
                    <a:srgbClr val="B5B5B5"/>
                  </a:solidFill>
                  <a:latin typeface="+mn-ea"/>
                </a:rPr>
                <a:t>220)</a:t>
              </a:r>
              <a:r>
                <a:rPr lang="zh-CN" altLang="en-US" sz="1000" dirty="0">
                  <a:solidFill>
                    <a:srgbClr val="B5B5B5"/>
                  </a:solidFill>
                  <a:latin typeface="+mn-ea"/>
                </a:rPr>
                <a:t>这一时期的衣料较春秋战国时期丰富，深衣也得到了新的发展。特别在汉代，随着舆服制度的建立，服饰的官阶等级区别也更加严格。秦汉服装面料仍重锦绣。秦汉服饰</a:t>
              </a:r>
              <a:r>
                <a:rPr lang="en-US" altLang="zh-CN" sz="1000" dirty="0">
                  <a:solidFill>
                    <a:srgbClr val="B5B5B5"/>
                  </a:solidFill>
                  <a:latin typeface="+mn-ea"/>
                </a:rPr>
                <a:t>(</a:t>
              </a:r>
              <a:r>
                <a:rPr lang="zh-CN" altLang="en-US" sz="1000" dirty="0">
                  <a:solidFill>
                    <a:srgbClr val="B5B5B5"/>
                  </a:solidFill>
                  <a:latin typeface="+mn-ea"/>
                </a:rPr>
                <a:t>公元前</a:t>
              </a:r>
              <a:r>
                <a:rPr lang="en-US" altLang="zh-CN" sz="1000" dirty="0">
                  <a:solidFill>
                    <a:srgbClr val="B5B5B5"/>
                  </a:solidFill>
                  <a:latin typeface="+mn-ea"/>
                </a:rPr>
                <a:t>221</a:t>
              </a:r>
              <a:r>
                <a:rPr lang="zh-CN" altLang="en-US" sz="1000" dirty="0">
                  <a:solidFill>
                    <a:srgbClr val="B5B5B5"/>
                  </a:solidFill>
                  <a:latin typeface="+mn-ea"/>
                </a:rPr>
                <a:t>～公元</a:t>
              </a:r>
              <a:r>
                <a:rPr lang="en-US" altLang="zh-CN" sz="1000" dirty="0">
                  <a:solidFill>
                    <a:srgbClr val="B5B5B5"/>
                  </a:solidFill>
                  <a:latin typeface="+mn-ea"/>
                </a:rPr>
                <a:t>220)</a:t>
              </a:r>
              <a:r>
                <a:rPr lang="zh-CN" altLang="en-US" sz="1000" dirty="0">
                  <a:solidFill>
                    <a:srgbClr val="B5B5B5"/>
                  </a:solidFill>
                  <a:latin typeface="+mn-ea"/>
                </a:rPr>
                <a:t>这一时期的衣料较春秋战国</a:t>
              </a:r>
              <a:endParaRPr lang="zh-CN" altLang="en-US" sz="1000" dirty="0">
                <a:solidFill>
                  <a:srgbClr val="B5B5B5"/>
                </a:solidFill>
                <a:latin typeface="+mn-ea"/>
                <a:cs typeface="AngsanaUPC" panose="02020603050405020304" pitchFamily="18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25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0DF6CBA1-CD5E-426B-8C4A-5A4D99C1191A}"/>
              </a:ext>
            </a:extLst>
          </p:cNvPr>
          <p:cNvGrpSpPr/>
          <p:nvPr/>
        </p:nvGrpSpPr>
        <p:grpSpPr>
          <a:xfrm>
            <a:off x="540327" y="332508"/>
            <a:ext cx="11620672" cy="6192984"/>
            <a:chOff x="540327" y="332508"/>
            <a:chExt cx="11620672" cy="619298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31802D3-DFC0-4CDD-A44F-098D5047674D}"/>
                </a:ext>
              </a:extLst>
            </p:cNvPr>
            <p:cNvGrpSpPr/>
            <p:nvPr/>
          </p:nvGrpSpPr>
          <p:grpSpPr>
            <a:xfrm>
              <a:off x="540327" y="332509"/>
              <a:ext cx="6858000" cy="6192983"/>
              <a:chOff x="540327" y="332509"/>
              <a:chExt cx="6858000" cy="6192983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C4EEEE9-0C18-4701-8337-6882D338A2A6}"/>
                  </a:ext>
                </a:extLst>
              </p:cNvPr>
              <p:cNvSpPr/>
              <p:nvPr/>
            </p:nvSpPr>
            <p:spPr>
              <a:xfrm>
                <a:off x="540327" y="332509"/>
                <a:ext cx="6858000" cy="2909455"/>
              </a:xfrm>
              <a:prstGeom prst="rect">
                <a:avLst/>
              </a:prstGeom>
              <a:blipFill dpi="0" rotWithShape="1"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54AF3EC-860F-40AD-9A79-D225907470F9}"/>
                  </a:ext>
                </a:extLst>
              </p:cNvPr>
              <p:cNvSpPr/>
              <p:nvPr/>
            </p:nvSpPr>
            <p:spPr>
              <a:xfrm>
                <a:off x="540327" y="3616037"/>
                <a:ext cx="6858000" cy="2909455"/>
              </a:xfrm>
              <a:prstGeom prst="rect">
                <a:avLst/>
              </a:prstGeom>
              <a:blipFill dpi="0" rotWithShape="1"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B30875B-EF13-4D88-8DE2-E6C2A25379E3}"/>
                </a:ext>
              </a:extLst>
            </p:cNvPr>
            <p:cNvSpPr/>
            <p:nvPr/>
          </p:nvSpPr>
          <p:spPr>
            <a:xfrm>
              <a:off x="1911927" y="332508"/>
              <a:ext cx="3927764" cy="6192983"/>
            </a:xfrm>
            <a:prstGeom prst="rect">
              <a:avLst/>
            </a:prstGeom>
            <a:solidFill>
              <a:srgbClr val="D3D3D3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DE5FAD4-4CED-4290-B4B2-68A0C6E5A8AD}"/>
                </a:ext>
              </a:extLst>
            </p:cNvPr>
            <p:cNvSpPr txBox="1"/>
            <p:nvPr/>
          </p:nvSpPr>
          <p:spPr>
            <a:xfrm rot="5400000">
              <a:off x="1111826" y="2413338"/>
              <a:ext cx="552796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2600" dirty="0"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LOGOO</a:t>
              </a:r>
              <a:endParaRPr lang="zh-CN" altLang="en-US" sz="12600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8A478E4-F207-4B40-B398-DCE00AD7AD86}"/>
                </a:ext>
              </a:extLst>
            </p:cNvPr>
            <p:cNvSpPr txBox="1"/>
            <p:nvPr/>
          </p:nvSpPr>
          <p:spPr>
            <a:xfrm>
              <a:off x="7628660" y="3512127"/>
              <a:ext cx="4133849" cy="2919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zh-CN" altLang="en-US" sz="2500" dirty="0">
                  <a:solidFill>
                    <a:srgbClr val="B5B5B5"/>
                  </a:solidFill>
                  <a:latin typeface="+mn-ea"/>
                </a:rPr>
                <a:t>秦汉服饰</a:t>
              </a:r>
              <a:r>
                <a:rPr lang="en-US" altLang="zh-CN" sz="2500" dirty="0">
                  <a:solidFill>
                    <a:srgbClr val="B5B5B5"/>
                  </a:solidFill>
                  <a:latin typeface="+mn-ea"/>
                </a:rPr>
                <a:t>(</a:t>
              </a:r>
              <a:r>
                <a:rPr lang="zh-CN" altLang="en-US" sz="2500" dirty="0">
                  <a:solidFill>
                    <a:srgbClr val="B5B5B5"/>
                  </a:solidFill>
                  <a:latin typeface="+mn-ea"/>
                </a:rPr>
                <a:t>公元前</a:t>
              </a:r>
              <a:r>
                <a:rPr lang="en-US" altLang="zh-CN" sz="2500" dirty="0">
                  <a:solidFill>
                    <a:srgbClr val="B5B5B5"/>
                  </a:solidFill>
                  <a:latin typeface="+mn-ea"/>
                </a:rPr>
                <a:t>221</a:t>
              </a:r>
              <a:r>
                <a:rPr lang="zh-CN" altLang="en-US" sz="2500" dirty="0">
                  <a:solidFill>
                    <a:srgbClr val="B5B5B5"/>
                  </a:solidFill>
                  <a:latin typeface="+mn-ea"/>
                </a:rPr>
                <a:t>～公元</a:t>
              </a:r>
              <a:r>
                <a:rPr lang="en-US" altLang="zh-CN" sz="2500" dirty="0">
                  <a:solidFill>
                    <a:srgbClr val="B5B5B5"/>
                  </a:solidFill>
                  <a:latin typeface="+mn-ea"/>
                </a:rPr>
                <a:t>220)</a:t>
              </a:r>
              <a:r>
                <a:rPr lang="zh-CN" altLang="en-US" sz="2500" dirty="0">
                  <a:solidFill>
                    <a:srgbClr val="B5B5B5"/>
                  </a:solidFill>
                  <a:latin typeface="+mn-ea"/>
                </a:rPr>
                <a:t>这一时期的衣料较春秋战国时期丰富，深衣也得到了新的发展。特别在汉代，随着舆服制度的建立国时期。</a:t>
              </a:r>
              <a:endParaRPr lang="zh-CN" altLang="en-US" sz="2500" dirty="0">
                <a:solidFill>
                  <a:srgbClr val="B5B5B5"/>
                </a:solidFill>
                <a:latin typeface="+mn-ea"/>
                <a:cs typeface="AngsanaUPC" panose="02020603050405020304" pitchFamily="18" charset="-34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91E01A6-46CF-4F9F-8065-67CEE15722E2}"/>
                </a:ext>
              </a:extLst>
            </p:cNvPr>
            <p:cNvGrpSpPr/>
            <p:nvPr/>
          </p:nvGrpSpPr>
          <p:grpSpPr>
            <a:xfrm>
              <a:off x="7612331" y="932684"/>
              <a:ext cx="4548668" cy="2738275"/>
              <a:chOff x="7587916" y="376843"/>
              <a:chExt cx="4548668" cy="2738275"/>
            </a:xfrm>
          </p:grpSpPr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29BCFD2-FB43-4BFB-B226-FEB4FEAE1E1D}"/>
                  </a:ext>
                </a:extLst>
              </p:cNvPr>
              <p:cNvSpPr txBox="1"/>
              <p:nvPr/>
            </p:nvSpPr>
            <p:spPr>
              <a:xfrm>
                <a:off x="7587916" y="376843"/>
                <a:ext cx="328691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600" dirty="0">
                    <a:solidFill>
                      <a:srgbClr val="B5B5B5"/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CLOTH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61815E6-4B97-49D4-B16E-1AA856B57FE9}"/>
                  </a:ext>
                </a:extLst>
              </p:cNvPr>
              <p:cNvSpPr/>
              <p:nvPr/>
            </p:nvSpPr>
            <p:spPr>
              <a:xfrm rot="5400000" flipH="1">
                <a:off x="8991788" y="500037"/>
                <a:ext cx="45719" cy="2482018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D4AB406-F61E-4926-8F1A-9ED30A4D68F7}"/>
                  </a:ext>
                </a:extLst>
              </p:cNvPr>
              <p:cNvSpPr txBox="1"/>
              <p:nvPr/>
            </p:nvSpPr>
            <p:spPr>
              <a:xfrm>
                <a:off x="7587916" y="1545458"/>
                <a:ext cx="454866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600" dirty="0">
                    <a:solidFill>
                      <a:srgbClr val="B5B5B5"/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CONFEREN</a:t>
                </a:r>
                <a:endParaRPr lang="zh-CN" altLang="en-US" sz="9600" dirty="0">
                  <a:solidFill>
                    <a:srgbClr val="B5B5B5"/>
                  </a:solidFill>
                  <a:latin typeface="AngsanaUPC" panose="02020603050405020304" pitchFamily="18" charset="-34"/>
                  <a:cs typeface="AngsanaUPC" panose="02020603050405020304" pitchFamily="18" charset="-3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790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9D86020-C787-4774-BC4C-9346C400A8D2}"/>
              </a:ext>
            </a:extLst>
          </p:cNvPr>
          <p:cNvGrpSpPr/>
          <p:nvPr/>
        </p:nvGrpSpPr>
        <p:grpSpPr>
          <a:xfrm>
            <a:off x="322487" y="123501"/>
            <a:ext cx="11723371" cy="6304020"/>
            <a:chOff x="322487" y="123501"/>
            <a:chExt cx="11723371" cy="630402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DB193B0-DDBB-4785-B92E-890A51E074DB}"/>
                </a:ext>
              </a:extLst>
            </p:cNvPr>
            <p:cNvGrpSpPr/>
            <p:nvPr/>
          </p:nvGrpSpPr>
          <p:grpSpPr>
            <a:xfrm>
              <a:off x="322487" y="902154"/>
              <a:ext cx="3286128" cy="5510892"/>
              <a:chOff x="191859" y="673554"/>
              <a:chExt cx="3286128" cy="5510892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A55369F-8AEE-4B44-91F6-F9415A136D2C}"/>
                  </a:ext>
                </a:extLst>
              </p:cNvPr>
              <p:cNvSpPr/>
              <p:nvPr/>
            </p:nvSpPr>
            <p:spPr>
              <a:xfrm>
                <a:off x="322491" y="673554"/>
                <a:ext cx="3155496" cy="2755446"/>
              </a:xfrm>
              <a:prstGeom prst="rect">
                <a:avLst/>
              </a:prstGeom>
              <a:blipFill dpi="0" rotWithShape="1"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9820637-CB4F-43EF-BF09-313944910671}"/>
                  </a:ext>
                </a:extLst>
              </p:cNvPr>
              <p:cNvSpPr txBox="1"/>
              <p:nvPr/>
            </p:nvSpPr>
            <p:spPr>
              <a:xfrm>
                <a:off x="191861" y="4056812"/>
                <a:ext cx="3286126" cy="2127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B5B5B5"/>
                    </a:solidFill>
                    <a:latin typeface="+mn-ea"/>
                  </a:rPr>
                  <a:t>秦汉服饰</a:t>
                </a:r>
                <a:r>
                  <a:rPr lang="en-US" altLang="zh-CN" dirty="0">
                    <a:solidFill>
                      <a:srgbClr val="B5B5B5"/>
                    </a:solidFill>
                    <a:latin typeface="+mn-ea"/>
                  </a:rPr>
                  <a:t>(</a:t>
                </a:r>
                <a:r>
                  <a:rPr lang="zh-CN" altLang="en-US" dirty="0">
                    <a:solidFill>
                      <a:srgbClr val="B5B5B5"/>
                    </a:solidFill>
                    <a:latin typeface="+mn-ea"/>
                  </a:rPr>
                  <a:t>公元前</a:t>
                </a:r>
                <a:r>
                  <a:rPr lang="en-US" altLang="zh-CN" dirty="0">
                    <a:solidFill>
                      <a:srgbClr val="B5B5B5"/>
                    </a:solidFill>
                    <a:latin typeface="+mn-ea"/>
                  </a:rPr>
                  <a:t>221</a:t>
                </a:r>
                <a:r>
                  <a:rPr lang="zh-CN" altLang="en-US" dirty="0">
                    <a:solidFill>
                      <a:srgbClr val="B5B5B5"/>
                    </a:solidFill>
                    <a:latin typeface="+mn-ea"/>
                  </a:rPr>
                  <a:t>～公</a:t>
                </a:r>
                <a:r>
                  <a:rPr lang="en-US" altLang="zh-CN" dirty="0">
                    <a:solidFill>
                      <a:srgbClr val="B5B5B5"/>
                    </a:solidFill>
                    <a:latin typeface="+mn-ea"/>
                  </a:rPr>
                  <a:t>220)</a:t>
                </a:r>
                <a:r>
                  <a:rPr lang="zh-CN" altLang="en-US" dirty="0">
                    <a:solidFill>
                      <a:srgbClr val="B5B5B5"/>
                    </a:solidFill>
                    <a:latin typeface="+mn-ea"/>
                  </a:rPr>
                  <a:t>这一时期的衣料较春秋战国时期丰富，深衣也得到了新的发展。特别在汉代，随着舆服制度的建立国时期。</a:t>
                </a:r>
                <a:endParaRPr lang="zh-CN" altLang="en-US" dirty="0">
                  <a:solidFill>
                    <a:srgbClr val="B5B5B5"/>
                  </a:solidFill>
                  <a:latin typeface="+mn-ea"/>
                  <a:cs typeface="AngsanaUPC" panose="02020603050405020304" pitchFamily="18" charset="-34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1F226F1-8AF5-4B75-B74C-6AF415981D08}"/>
                  </a:ext>
                </a:extLst>
              </p:cNvPr>
              <p:cNvSpPr txBox="1"/>
              <p:nvPr/>
            </p:nvSpPr>
            <p:spPr>
              <a:xfrm>
                <a:off x="191859" y="3443475"/>
                <a:ext cx="1673678" cy="631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600" dirty="0">
                    <a:solidFill>
                      <a:srgbClr val="B5B5B5"/>
                    </a:solidFill>
                    <a:latin typeface="+mn-ea"/>
                    <a:cs typeface="AngsanaUPC" panose="02020603050405020304" pitchFamily="18" charset="-34"/>
                  </a:rPr>
                  <a:t>衣服材质</a:t>
                </a: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77155D1-5B49-48C7-8B54-85AA2018994F}"/>
                </a:ext>
              </a:extLst>
            </p:cNvPr>
            <p:cNvGrpSpPr/>
            <p:nvPr/>
          </p:nvGrpSpPr>
          <p:grpSpPr>
            <a:xfrm>
              <a:off x="4387620" y="902154"/>
              <a:ext cx="3286128" cy="5510892"/>
              <a:chOff x="191859" y="673554"/>
              <a:chExt cx="3286128" cy="5510892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F3474C4-AC28-4039-A200-163CC1C70B9A}"/>
                  </a:ext>
                </a:extLst>
              </p:cNvPr>
              <p:cNvSpPr/>
              <p:nvPr/>
            </p:nvSpPr>
            <p:spPr>
              <a:xfrm>
                <a:off x="322491" y="673554"/>
                <a:ext cx="3155496" cy="2755446"/>
              </a:xfrm>
              <a:prstGeom prst="rect">
                <a:avLst/>
              </a:prstGeom>
              <a:blipFill dpi="0" rotWithShape="1"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DA8EE11-0994-49BE-A60A-4D4D7F2776B8}"/>
                  </a:ext>
                </a:extLst>
              </p:cNvPr>
              <p:cNvSpPr txBox="1"/>
              <p:nvPr/>
            </p:nvSpPr>
            <p:spPr>
              <a:xfrm>
                <a:off x="191861" y="4056812"/>
                <a:ext cx="3286126" cy="2127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B5B5B5"/>
                    </a:solidFill>
                    <a:latin typeface="+mn-ea"/>
                  </a:rPr>
                  <a:t>秦汉服饰</a:t>
                </a:r>
                <a:r>
                  <a:rPr lang="en-US" altLang="zh-CN" dirty="0">
                    <a:solidFill>
                      <a:srgbClr val="B5B5B5"/>
                    </a:solidFill>
                    <a:latin typeface="+mn-ea"/>
                  </a:rPr>
                  <a:t>(</a:t>
                </a:r>
                <a:r>
                  <a:rPr lang="zh-CN" altLang="en-US" dirty="0">
                    <a:solidFill>
                      <a:srgbClr val="B5B5B5"/>
                    </a:solidFill>
                    <a:latin typeface="+mn-ea"/>
                  </a:rPr>
                  <a:t>公元前</a:t>
                </a:r>
                <a:r>
                  <a:rPr lang="en-US" altLang="zh-CN" dirty="0">
                    <a:solidFill>
                      <a:srgbClr val="B5B5B5"/>
                    </a:solidFill>
                    <a:latin typeface="+mn-ea"/>
                  </a:rPr>
                  <a:t>221</a:t>
                </a:r>
                <a:r>
                  <a:rPr lang="zh-CN" altLang="en-US" dirty="0">
                    <a:solidFill>
                      <a:srgbClr val="B5B5B5"/>
                    </a:solidFill>
                    <a:latin typeface="+mn-ea"/>
                  </a:rPr>
                  <a:t>～公</a:t>
                </a:r>
                <a:r>
                  <a:rPr lang="en-US" altLang="zh-CN" dirty="0">
                    <a:solidFill>
                      <a:srgbClr val="B5B5B5"/>
                    </a:solidFill>
                    <a:latin typeface="+mn-ea"/>
                  </a:rPr>
                  <a:t>220)</a:t>
                </a:r>
                <a:r>
                  <a:rPr lang="zh-CN" altLang="en-US" dirty="0">
                    <a:solidFill>
                      <a:srgbClr val="B5B5B5"/>
                    </a:solidFill>
                    <a:latin typeface="+mn-ea"/>
                  </a:rPr>
                  <a:t>这一时期的衣料较春秋战国时期丰富，深衣也得到了新的发展。特别在汉代，随着舆服制度的建立国时期。</a:t>
                </a:r>
                <a:endParaRPr lang="zh-CN" altLang="en-US" dirty="0">
                  <a:solidFill>
                    <a:srgbClr val="B5B5B5"/>
                  </a:solidFill>
                  <a:latin typeface="+mn-ea"/>
                  <a:cs typeface="AngsanaUPC" panose="02020603050405020304" pitchFamily="18" charset="-34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8242314-E951-4387-B368-DA7C1CD5DC21}"/>
                  </a:ext>
                </a:extLst>
              </p:cNvPr>
              <p:cNvSpPr txBox="1"/>
              <p:nvPr/>
            </p:nvSpPr>
            <p:spPr>
              <a:xfrm>
                <a:off x="191859" y="3443475"/>
                <a:ext cx="1673678" cy="631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600" dirty="0">
                    <a:solidFill>
                      <a:srgbClr val="B5B5B5"/>
                    </a:solidFill>
                    <a:latin typeface="+mn-ea"/>
                    <a:cs typeface="AngsanaUPC" panose="02020603050405020304" pitchFamily="18" charset="-34"/>
                  </a:rPr>
                  <a:t>衣服材质</a:t>
                </a: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D0E6F1A-2C9F-4709-87C5-8A0355FDE6D3}"/>
                </a:ext>
              </a:extLst>
            </p:cNvPr>
            <p:cNvGrpSpPr/>
            <p:nvPr/>
          </p:nvGrpSpPr>
          <p:grpSpPr>
            <a:xfrm>
              <a:off x="8452753" y="916629"/>
              <a:ext cx="3286128" cy="5510892"/>
              <a:chOff x="191859" y="673554"/>
              <a:chExt cx="3286128" cy="5510892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7110AA0-1232-4183-85DC-DB27C3F82FC6}"/>
                  </a:ext>
                </a:extLst>
              </p:cNvPr>
              <p:cNvSpPr/>
              <p:nvPr/>
            </p:nvSpPr>
            <p:spPr>
              <a:xfrm>
                <a:off x="322491" y="673554"/>
                <a:ext cx="3155496" cy="2755446"/>
              </a:xfrm>
              <a:prstGeom prst="rect">
                <a:avLst/>
              </a:prstGeom>
              <a:blipFill dpi="0"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DCEF9BA-C007-4EA9-A765-58CDB4F88E47}"/>
                  </a:ext>
                </a:extLst>
              </p:cNvPr>
              <p:cNvSpPr txBox="1"/>
              <p:nvPr/>
            </p:nvSpPr>
            <p:spPr>
              <a:xfrm>
                <a:off x="191861" y="4056812"/>
                <a:ext cx="3286126" cy="2127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B5B5B5"/>
                    </a:solidFill>
                    <a:latin typeface="+mn-ea"/>
                  </a:rPr>
                  <a:t>秦汉服饰</a:t>
                </a:r>
                <a:r>
                  <a:rPr lang="en-US" altLang="zh-CN" dirty="0">
                    <a:solidFill>
                      <a:srgbClr val="B5B5B5"/>
                    </a:solidFill>
                    <a:latin typeface="+mn-ea"/>
                  </a:rPr>
                  <a:t>(</a:t>
                </a:r>
                <a:r>
                  <a:rPr lang="zh-CN" altLang="en-US" dirty="0">
                    <a:solidFill>
                      <a:srgbClr val="B5B5B5"/>
                    </a:solidFill>
                    <a:latin typeface="+mn-ea"/>
                  </a:rPr>
                  <a:t>公元前</a:t>
                </a:r>
                <a:r>
                  <a:rPr lang="en-US" altLang="zh-CN" dirty="0">
                    <a:solidFill>
                      <a:srgbClr val="B5B5B5"/>
                    </a:solidFill>
                    <a:latin typeface="+mn-ea"/>
                  </a:rPr>
                  <a:t>221</a:t>
                </a:r>
                <a:r>
                  <a:rPr lang="zh-CN" altLang="en-US" dirty="0">
                    <a:solidFill>
                      <a:srgbClr val="B5B5B5"/>
                    </a:solidFill>
                    <a:latin typeface="+mn-ea"/>
                  </a:rPr>
                  <a:t>～公</a:t>
                </a:r>
                <a:r>
                  <a:rPr lang="en-US" altLang="zh-CN" dirty="0">
                    <a:solidFill>
                      <a:srgbClr val="B5B5B5"/>
                    </a:solidFill>
                    <a:latin typeface="+mn-ea"/>
                  </a:rPr>
                  <a:t>220)</a:t>
                </a:r>
                <a:r>
                  <a:rPr lang="zh-CN" altLang="en-US" dirty="0">
                    <a:solidFill>
                      <a:srgbClr val="B5B5B5"/>
                    </a:solidFill>
                    <a:latin typeface="+mn-ea"/>
                  </a:rPr>
                  <a:t>这一时期的衣料较春秋战国时期丰富，深衣也得到了新的发展。特别在汉代，随着舆服制度的建立国时期。</a:t>
                </a:r>
                <a:endParaRPr lang="zh-CN" altLang="en-US" dirty="0">
                  <a:solidFill>
                    <a:srgbClr val="B5B5B5"/>
                  </a:solidFill>
                  <a:latin typeface="+mn-ea"/>
                  <a:cs typeface="AngsanaUPC" panose="02020603050405020304" pitchFamily="18" charset="-34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CA80459-FD0C-47F2-B1B1-2B681062F4BD}"/>
                  </a:ext>
                </a:extLst>
              </p:cNvPr>
              <p:cNvSpPr txBox="1"/>
              <p:nvPr/>
            </p:nvSpPr>
            <p:spPr>
              <a:xfrm>
                <a:off x="191859" y="3443475"/>
                <a:ext cx="1673678" cy="631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600" dirty="0">
                    <a:solidFill>
                      <a:srgbClr val="B5B5B5"/>
                    </a:solidFill>
                    <a:latin typeface="+mn-ea"/>
                    <a:cs typeface="AngsanaUPC" panose="02020603050405020304" pitchFamily="18" charset="-34"/>
                  </a:rPr>
                  <a:t>衣服材质</a:t>
                </a:r>
              </a:p>
            </p:txBody>
          </p:sp>
        </p:grp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4F20B28-98C2-40E4-BB9F-57D37E773831}"/>
                </a:ext>
              </a:extLst>
            </p:cNvPr>
            <p:cNvSpPr/>
            <p:nvPr/>
          </p:nvSpPr>
          <p:spPr>
            <a:xfrm>
              <a:off x="11431903" y="123501"/>
              <a:ext cx="613955" cy="613955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rgbClr val="B5B5B5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006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4BF17255-0622-4157-935B-02BBE2C5978D}"/>
              </a:ext>
            </a:extLst>
          </p:cNvPr>
          <p:cNvGrpSpPr/>
          <p:nvPr/>
        </p:nvGrpSpPr>
        <p:grpSpPr>
          <a:xfrm>
            <a:off x="-239506" y="930991"/>
            <a:ext cx="11883204" cy="5395452"/>
            <a:chOff x="-239506" y="930991"/>
            <a:chExt cx="11883204" cy="539545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CEF4561-5BE8-45FE-B675-793D1B7E9270}"/>
                </a:ext>
              </a:extLst>
            </p:cNvPr>
            <p:cNvSpPr/>
            <p:nvPr/>
          </p:nvSpPr>
          <p:spPr>
            <a:xfrm>
              <a:off x="651400" y="1035300"/>
              <a:ext cx="3481170" cy="3481170"/>
            </a:xfrm>
            <a:prstGeom prst="ellipse">
              <a:avLst/>
            </a:prstGeom>
            <a:noFill/>
            <a:ln w="127000">
              <a:gradFill>
                <a:gsLst>
                  <a:gs pos="0">
                    <a:schemeClr val="bg2">
                      <a:lumMod val="10000"/>
                      <a:alpha val="40000"/>
                    </a:schemeClr>
                  </a:gs>
                  <a:gs pos="36000">
                    <a:schemeClr val="bg1">
                      <a:alpha val="4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E9EFF72-3BA7-469C-A606-3BE63F2AC877}"/>
                </a:ext>
              </a:extLst>
            </p:cNvPr>
            <p:cNvSpPr txBox="1"/>
            <p:nvPr/>
          </p:nvSpPr>
          <p:spPr>
            <a:xfrm rot="5400000">
              <a:off x="795197" y="1018209"/>
              <a:ext cx="3193574" cy="526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33600" dirty="0">
                  <a:gradFill>
                    <a:gsLst>
                      <a:gs pos="0">
                        <a:schemeClr val="bg2">
                          <a:lumMod val="10000"/>
                        </a:schemeClr>
                      </a:gs>
                      <a:gs pos="92000">
                        <a:srgbClr val="B5B5B5"/>
                      </a:gs>
                      <a:gs pos="0">
                        <a:schemeClr val="bg1"/>
                      </a:gs>
                    </a:gsLst>
                    <a:lin ang="5400000" scaled="1"/>
                  </a:gradFill>
                  <a:latin typeface="AngsanaUPC" panose="02020603050405020304" pitchFamily="18" charset="-34"/>
                  <a:cs typeface="AngsanaUPC" panose="02020603050405020304" pitchFamily="18" charset="-34"/>
                </a:rPr>
                <a:t>02</a:t>
              </a:r>
              <a:endParaRPr lang="zh-CN" altLang="en-US" sz="33600" dirty="0">
                <a:gradFill>
                  <a:gsLst>
                    <a:gs pos="0">
                      <a:schemeClr val="bg2">
                        <a:lumMod val="10000"/>
                      </a:schemeClr>
                    </a:gs>
                    <a:gs pos="92000">
                      <a:srgbClr val="B5B5B5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1421B4E-14C9-466E-8F1C-CD85CD4ED0A9}"/>
                </a:ext>
              </a:extLst>
            </p:cNvPr>
            <p:cNvSpPr/>
            <p:nvPr/>
          </p:nvSpPr>
          <p:spPr>
            <a:xfrm>
              <a:off x="651400" y="5712488"/>
              <a:ext cx="613955" cy="613955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rgbClr val="B5B5B5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B2CA27C-58BA-4394-8A65-B359AAAA32B3}"/>
                </a:ext>
              </a:extLst>
            </p:cNvPr>
            <p:cNvSpPr/>
            <p:nvPr/>
          </p:nvSpPr>
          <p:spPr>
            <a:xfrm>
              <a:off x="4475172" y="1227069"/>
              <a:ext cx="7168526" cy="4197936"/>
            </a:xfrm>
            <a:prstGeom prst="rect">
              <a:avLst/>
            </a:prstGeom>
            <a:blipFill dpi="0"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338BB2D-CDF9-4E10-90D3-B920D3654DC0}"/>
                </a:ext>
              </a:extLst>
            </p:cNvPr>
            <p:cNvSpPr/>
            <p:nvPr/>
          </p:nvSpPr>
          <p:spPr>
            <a:xfrm rot="5400000">
              <a:off x="8000652" y="-2594492"/>
              <a:ext cx="117559" cy="7168525"/>
            </a:xfrm>
            <a:prstGeom prst="rect">
              <a:avLst/>
            </a:prstGeom>
            <a:gradFill>
              <a:gsLst>
                <a:gs pos="100000">
                  <a:srgbClr val="B5B5B5">
                    <a:alpha val="59000"/>
                  </a:srgbClr>
                </a:gs>
                <a:gs pos="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06D23D9-1B3A-4F5C-9AA9-B080E9568224}"/>
                </a:ext>
              </a:extLst>
            </p:cNvPr>
            <p:cNvSpPr txBox="1"/>
            <p:nvPr/>
          </p:nvSpPr>
          <p:spPr>
            <a:xfrm>
              <a:off x="4475169" y="5565081"/>
              <a:ext cx="7168525" cy="53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rgbClr val="B5B5B5"/>
                  </a:solidFill>
                  <a:latin typeface="+mn-ea"/>
                </a:rPr>
                <a:t>秦汉服饰</a:t>
              </a:r>
              <a:r>
                <a:rPr lang="en-US" altLang="zh-CN" sz="1000" dirty="0">
                  <a:solidFill>
                    <a:srgbClr val="B5B5B5"/>
                  </a:solidFill>
                  <a:latin typeface="+mn-ea"/>
                </a:rPr>
                <a:t>(</a:t>
              </a:r>
              <a:r>
                <a:rPr lang="zh-CN" altLang="en-US" sz="1000" dirty="0">
                  <a:solidFill>
                    <a:srgbClr val="B5B5B5"/>
                  </a:solidFill>
                  <a:latin typeface="+mn-ea"/>
                </a:rPr>
                <a:t>公元前</a:t>
              </a:r>
              <a:r>
                <a:rPr lang="en-US" altLang="zh-CN" sz="1000" dirty="0">
                  <a:solidFill>
                    <a:srgbClr val="B5B5B5"/>
                  </a:solidFill>
                  <a:latin typeface="+mn-ea"/>
                </a:rPr>
                <a:t>221</a:t>
              </a:r>
              <a:r>
                <a:rPr lang="zh-CN" altLang="en-US" sz="1000" dirty="0">
                  <a:solidFill>
                    <a:srgbClr val="B5B5B5"/>
                  </a:solidFill>
                  <a:latin typeface="+mn-ea"/>
                </a:rPr>
                <a:t>～公元</a:t>
              </a:r>
              <a:r>
                <a:rPr lang="en-US" altLang="zh-CN" sz="1000" dirty="0">
                  <a:solidFill>
                    <a:srgbClr val="B5B5B5"/>
                  </a:solidFill>
                  <a:latin typeface="+mn-ea"/>
                </a:rPr>
                <a:t>220)</a:t>
              </a:r>
              <a:r>
                <a:rPr lang="zh-CN" altLang="en-US" sz="1000" dirty="0">
                  <a:solidFill>
                    <a:srgbClr val="B5B5B5"/>
                  </a:solidFill>
                  <a:latin typeface="+mn-ea"/>
                </a:rPr>
                <a:t>这一时期的衣料较春秋战国时期丰富，深衣也得到了新的发展。特别在汉代，随着舆服制度的建立，服饰的官阶等级区别也更加严格。秦汉服装面料仍重锦绣。秦汉服饰</a:t>
              </a:r>
              <a:r>
                <a:rPr lang="en-US" altLang="zh-CN" sz="1000" dirty="0">
                  <a:solidFill>
                    <a:srgbClr val="B5B5B5"/>
                  </a:solidFill>
                  <a:latin typeface="+mn-ea"/>
                </a:rPr>
                <a:t>(</a:t>
              </a:r>
              <a:r>
                <a:rPr lang="zh-CN" altLang="en-US" sz="1000" dirty="0">
                  <a:solidFill>
                    <a:srgbClr val="B5B5B5"/>
                  </a:solidFill>
                  <a:latin typeface="+mn-ea"/>
                </a:rPr>
                <a:t>公元前</a:t>
              </a:r>
              <a:r>
                <a:rPr lang="en-US" altLang="zh-CN" sz="1000" dirty="0">
                  <a:solidFill>
                    <a:srgbClr val="B5B5B5"/>
                  </a:solidFill>
                  <a:latin typeface="+mn-ea"/>
                </a:rPr>
                <a:t>221</a:t>
              </a:r>
              <a:r>
                <a:rPr lang="zh-CN" altLang="en-US" sz="1000" dirty="0">
                  <a:solidFill>
                    <a:srgbClr val="B5B5B5"/>
                  </a:solidFill>
                  <a:latin typeface="+mn-ea"/>
                </a:rPr>
                <a:t>～公元</a:t>
              </a:r>
              <a:r>
                <a:rPr lang="en-US" altLang="zh-CN" sz="1000" dirty="0">
                  <a:solidFill>
                    <a:srgbClr val="B5B5B5"/>
                  </a:solidFill>
                  <a:latin typeface="+mn-ea"/>
                </a:rPr>
                <a:t>220)</a:t>
              </a:r>
              <a:r>
                <a:rPr lang="zh-CN" altLang="en-US" sz="1000" dirty="0">
                  <a:solidFill>
                    <a:srgbClr val="B5B5B5"/>
                  </a:solidFill>
                  <a:latin typeface="+mn-ea"/>
                </a:rPr>
                <a:t>这一时期的衣料较春秋战国</a:t>
              </a:r>
              <a:endParaRPr lang="zh-CN" altLang="en-US" sz="1000" dirty="0">
                <a:solidFill>
                  <a:srgbClr val="B5B5B5"/>
                </a:solidFill>
                <a:latin typeface="+mn-ea"/>
                <a:cs typeface="AngsanaUPC" panose="02020603050405020304" pitchFamily="18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454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CAD33454-F561-4D61-A10B-2B5E9BBD07BB}"/>
              </a:ext>
            </a:extLst>
          </p:cNvPr>
          <p:cNvGrpSpPr/>
          <p:nvPr/>
        </p:nvGrpSpPr>
        <p:grpSpPr>
          <a:xfrm>
            <a:off x="436419" y="15367"/>
            <a:ext cx="11319162" cy="6323088"/>
            <a:chOff x="436419" y="15367"/>
            <a:chExt cx="11319162" cy="632308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04BA266-AA52-4E10-A406-011DFD3E5C47}"/>
                </a:ext>
              </a:extLst>
            </p:cNvPr>
            <p:cNvSpPr/>
            <p:nvPr/>
          </p:nvSpPr>
          <p:spPr>
            <a:xfrm>
              <a:off x="436419" y="852054"/>
              <a:ext cx="3241964" cy="3241964"/>
            </a:xfrm>
            <a:prstGeom prst="rect">
              <a:avLst/>
            </a:prstGeom>
            <a:blipFill dpi="0"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2EA4E82-6B19-4190-B901-E1687CE7CFF9}"/>
                </a:ext>
              </a:extLst>
            </p:cNvPr>
            <p:cNvSpPr/>
            <p:nvPr/>
          </p:nvSpPr>
          <p:spPr>
            <a:xfrm>
              <a:off x="3678383" y="4094018"/>
              <a:ext cx="2244437" cy="2244437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022F39C-58DE-420F-A102-22874D79B5A5}"/>
                </a:ext>
              </a:extLst>
            </p:cNvPr>
            <p:cNvSpPr/>
            <p:nvPr/>
          </p:nvSpPr>
          <p:spPr>
            <a:xfrm>
              <a:off x="673489" y="5216236"/>
              <a:ext cx="860825" cy="860825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rgbClr val="B5B5B5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F320CBE-FDF2-4DEA-9E74-DDAC3EE6CC67}"/>
                </a:ext>
              </a:extLst>
            </p:cNvPr>
            <p:cNvSpPr txBox="1"/>
            <p:nvPr/>
          </p:nvSpPr>
          <p:spPr>
            <a:xfrm>
              <a:off x="3716854" y="15367"/>
              <a:ext cx="8038727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5600" dirty="0">
                  <a:gradFill>
                    <a:gsLst>
                      <a:gs pos="0">
                        <a:schemeClr val="bg2">
                          <a:lumMod val="10000"/>
                        </a:schemeClr>
                      </a:gs>
                      <a:gs pos="92000">
                        <a:srgbClr val="B5B5B5"/>
                      </a:gs>
                      <a:gs pos="0">
                        <a:schemeClr val="bg1"/>
                      </a:gs>
                    </a:gsLst>
                    <a:lin ang="5400000" scaled="1"/>
                  </a:gradFill>
                  <a:latin typeface="AngsanaUPC" panose="02020603050405020304" pitchFamily="18" charset="-34"/>
                  <a:cs typeface="AngsanaUPC" panose="02020603050405020304" pitchFamily="18" charset="-34"/>
                </a:rPr>
                <a:t>CLOTHING</a:t>
              </a:r>
              <a:endParaRPr lang="zh-CN" altLang="en-US" sz="15600" dirty="0">
                <a:gradFill>
                  <a:gsLst>
                    <a:gs pos="0">
                      <a:schemeClr val="bg2">
                        <a:lumMod val="10000"/>
                      </a:schemeClr>
                    </a:gs>
                    <a:gs pos="92000">
                      <a:srgbClr val="B5B5B5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07B67C1-F828-436B-BDF2-E059588A4A01}"/>
                </a:ext>
              </a:extLst>
            </p:cNvPr>
            <p:cNvSpPr txBox="1"/>
            <p:nvPr/>
          </p:nvSpPr>
          <p:spPr>
            <a:xfrm>
              <a:off x="3848100" y="2054552"/>
              <a:ext cx="7907481" cy="1831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500" dirty="0">
                  <a:solidFill>
                    <a:srgbClr val="B5B5B5"/>
                  </a:solidFill>
                  <a:latin typeface="+mn-ea"/>
                </a:rPr>
                <a:t>秦汉服饰</a:t>
              </a:r>
              <a:r>
                <a:rPr lang="en-US" altLang="zh-CN" sz="2500" dirty="0">
                  <a:solidFill>
                    <a:srgbClr val="B5B5B5"/>
                  </a:solidFill>
                  <a:latin typeface="+mn-ea"/>
                </a:rPr>
                <a:t>(</a:t>
              </a:r>
              <a:r>
                <a:rPr lang="zh-CN" altLang="en-US" sz="2500" dirty="0">
                  <a:solidFill>
                    <a:srgbClr val="B5B5B5"/>
                  </a:solidFill>
                  <a:latin typeface="+mn-ea"/>
                </a:rPr>
                <a:t>公元前</a:t>
              </a:r>
              <a:r>
                <a:rPr lang="en-US" altLang="zh-CN" sz="2500" dirty="0">
                  <a:solidFill>
                    <a:srgbClr val="B5B5B5"/>
                  </a:solidFill>
                  <a:latin typeface="+mn-ea"/>
                </a:rPr>
                <a:t>221</a:t>
              </a:r>
              <a:r>
                <a:rPr lang="zh-CN" altLang="en-US" sz="2500" dirty="0">
                  <a:solidFill>
                    <a:srgbClr val="B5B5B5"/>
                  </a:solidFill>
                  <a:latin typeface="+mn-ea"/>
                </a:rPr>
                <a:t>～公元</a:t>
              </a:r>
              <a:r>
                <a:rPr lang="en-US" altLang="zh-CN" sz="2500" dirty="0">
                  <a:solidFill>
                    <a:srgbClr val="B5B5B5"/>
                  </a:solidFill>
                  <a:latin typeface="+mn-ea"/>
                </a:rPr>
                <a:t>220)</a:t>
              </a:r>
              <a:r>
                <a:rPr lang="zh-CN" altLang="en-US" sz="2500" dirty="0">
                  <a:solidFill>
                    <a:srgbClr val="B5B5B5"/>
                  </a:solidFill>
                  <a:latin typeface="+mn-ea"/>
                </a:rPr>
                <a:t>这一时期的衣料较春秋战国时期丰富，深衣也得到了新的发展。特别在汉代，随着舆服制度的建立国时期。</a:t>
              </a:r>
              <a:endParaRPr lang="zh-CN" altLang="en-US" sz="2500" dirty="0">
                <a:solidFill>
                  <a:srgbClr val="B5B5B5"/>
                </a:solidFill>
                <a:latin typeface="+mn-ea"/>
                <a:cs typeface="AngsanaUPC" panose="02020603050405020304" pitchFamily="18" charset="-34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6951E7F-BBC3-4FEF-BB1D-CDD5E74E9C00}"/>
                </a:ext>
              </a:extLst>
            </p:cNvPr>
            <p:cNvSpPr/>
            <p:nvPr/>
          </p:nvSpPr>
          <p:spPr>
            <a:xfrm>
              <a:off x="6476229" y="4094018"/>
              <a:ext cx="2244437" cy="2244437"/>
            </a:xfrm>
            <a:prstGeom prst="rect">
              <a:avLst/>
            </a:prstGeom>
            <a:blipFill dpi="0"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680D3FC-D7A5-4468-880E-8A63E9E4CF8D}"/>
                </a:ext>
              </a:extLst>
            </p:cNvPr>
            <p:cNvSpPr/>
            <p:nvPr/>
          </p:nvSpPr>
          <p:spPr>
            <a:xfrm>
              <a:off x="9274074" y="4094018"/>
              <a:ext cx="2244437" cy="2244437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4415ACE-8C32-427F-BF76-27373CCB63A5}"/>
                </a:ext>
              </a:extLst>
            </p:cNvPr>
            <p:cNvCxnSpPr/>
            <p:nvPr/>
          </p:nvCxnSpPr>
          <p:spPr>
            <a:xfrm>
              <a:off x="3990109" y="2012988"/>
              <a:ext cx="7507620" cy="0"/>
            </a:xfrm>
            <a:prstGeom prst="line">
              <a:avLst/>
            </a:prstGeom>
            <a:ln>
              <a:solidFill>
                <a:srgbClr val="D3D3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40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AC1E0755-1435-4472-875C-85A3C4EADD2E}"/>
              </a:ext>
            </a:extLst>
          </p:cNvPr>
          <p:cNvGrpSpPr/>
          <p:nvPr/>
        </p:nvGrpSpPr>
        <p:grpSpPr>
          <a:xfrm>
            <a:off x="514350" y="967468"/>
            <a:ext cx="11163300" cy="4923064"/>
            <a:chOff x="514350" y="612323"/>
            <a:chExt cx="11163300" cy="4923064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68EFCA8-4C59-4A68-B9A3-EC79A68CF2EC}"/>
                </a:ext>
              </a:extLst>
            </p:cNvPr>
            <p:cNvGrpSpPr/>
            <p:nvPr/>
          </p:nvGrpSpPr>
          <p:grpSpPr>
            <a:xfrm>
              <a:off x="514351" y="612323"/>
              <a:ext cx="11163299" cy="4923064"/>
              <a:chOff x="636815" y="612320"/>
              <a:chExt cx="11163299" cy="563335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4CC921C-3C8C-4274-95B2-BD3AD1149604}"/>
                  </a:ext>
                </a:extLst>
              </p:cNvPr>
              <p:cNvSpPr/>
              <p:nvPr/>
            </p:nvSpPr>
            <p:spPr>
              <a:xfrm>
                <a:off x="636815" y="612320"/>
                <a:ext cx="3102428" cy="5633357"/>
              </a:xfrm>
              <a:prstGeom prst="rect">
                <a:avLst/>
              </a:prstGeom>
              <a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98E3A5B-6BF9-4DA1-9536-009A8A12DEC2}"/>
                  </a:ext>
                </a:extLst>
              </p:cNvPr>
              <p:cNvSpPr/>
              <p:nvPr/>
            </p:nvSpPr>
            <p:spPr>
              <a:xfrm>
                <a:off x="4667251" y="612320"/>
                <a:ext cx="3102428" cy="5633357"/>
              </a:xfrm>
              <a:prstGeom prst="rect">
                <a:avLst/>
              </a:prstGeom>
              <a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EE02908-5EDE-4806-9948-33F4790A8435}"/>
                  </a:ext>
                </a:extLst>
              </p:cNvPr>
              <p:cNvSpPr/>
              <p:nvPr/>
            </p:nvSpPr>
            <p:spPr>
              <a:xfrm>
                <a:off x="8697686" y="612320"/>
                <a:ext cx="3102428" cy="5633357"/>
              </a:xfrm>
              <a:prstGeom prst="rect">
                <a:avLst/>
              </a:prstGeom>
              <a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EDBD36A-2A6A-4E45-AB29-544F0DC091CE}"/>
                </a:ext>
              </a:extLst>
            </p:cNvPr>
            <p:cNvSpPr/>
            <p:nvPr/>
          </p:nvSpPr>
          <p:spPr>
            <a:xfrm>
              <a:off x="514350" y="1481819"/>
              <a:ext cx="11163299" cy="3184072"/>
            </a:xfrm>
            <a:prstGeom prst="rect">
              <a:avLst/>
            </a:prstGeom>
            <a:solidFill>
              <a:srgbClr val="D3D3D3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65C1B86-BB6A-4020-AE18-35285330B051}"/>
                </a:ext>
              </a:extLst>
            </p:cNvPr>
            <p:cNvSpPr txBox="1"/>
            <p:nvPr/>
          </p:nvSpPr>
          <p:spPr>
            <a:xfrm>
              <a:off x="668916" y="1080923"/>
              <a:ext cx="8038727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5600" dirty="0">
                  <a:solidFill>
                    <a:schemeClr val="bg1"/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CLOTHING</a:t>
              </a:r>
              <a:endParaRPr lang="zh-CN" altLang="en-US" sz="15600" dirty="0">
                <a:solidFill>
                  <a:schemeClr val="bg1"/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F5C84DC-D266-4A0D-92D6-5CF80ADDA01F}"/>
                </a:ext>
              </a:extLst>
            </p:cNvPr>
            <p:cNvSpPr txBox="1"/>
            <p:nvPr/>
          </p:nvSpPr>
          <p:spPr>
            <a:xfrm>
              <a:off x="732682" y="3073855"/>
              <a:ext cx="10857882" cy="1187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500" dirty="0">
                  <a:solidFill>
                    <a:schemeClr val="bg1"/>
                  </a:solidFill>
                  <a:latin typeface="+mn-ea"/>
                </a:rPr>
                <a:t>秦汉服饰</a:t>
              </a:r>
              <a:r>
                <a:rPr lang="en-US" altLang="zh-CN" sz="2500" dirty="0">
                  <a:solidFill>
                    <a:schemeClr val="bg1"/>
                  </a:solidFill>
                  <a:latin typeface="+mn-ea"/>
                </a:rPr>
                <a:t>(</a:t>
              </a:r>
              <a:r>
                <a:rPr lang="zh-CN" altLang="en-US" sz="2500" dirty="0">
                  <a:solidFill>
                    <a:schemeClr val="bg1"/>
                  </a:solidFill>
                  <a:latin typeface="+mn-ea"/>
                </a:rPr>
                <a:t>公元前</a:t>
              </a:r>
              <a:r>
                <a:rPr lang="en-US" altLang="zh-CN" sz="2500" dirty="0">
                  <a:solidFill>
                    <a:schemeClr val="bg1"/>
                  </a:solidFill>
                  <a:latin typeface="+mn-ea"/>
                </a:rPr>
                <a:t>221</a:t>
              </a:r>
              <a:r>
                <a:rPr lang="zh-CN" altLang="en-US" sz="2500" dirty="0">
                  <a:solidFill>
                    <a:schemeClr val="bg1"/>
                  </a:solidFill>
                  <a:latin typeface="+mn-ea"/>
                </a:rPr>
                <a:t>～公元</a:t>
              </a:r>
              <a:r>
                <a:rPr lang="en-US" altLang="zh-CN" sz="2500" dirty="0">
                  <a:solidFill>
                    <a:schemeClr val="bg1"/>
                  </a:solidFill>
                  <a:latin typeface="+mn-ea"/>
                </a:rPr>
                <a:t>220)</a:t>
              </a:r>
              <a:r>
                <a:rPr lang="zh-CN" altLang="en-US" sz="2500" dirty="0">
                  <a:solidFill>
                    <a:schemeClr val="bg1"/>
                  </a:solidFill>
                  <a:latin typeface="+mn-ea"/>
                </a:rPr>
                <a:t>这一时期的衣料较春秋战国时期丰富，深衣也得到了新的发展。特别在汉代，随着舆服制度的建立国时期。</a:t>
              </a:r>
              <a:endParaRPr lang="zh-CN" altLang="en-US" sz="2500" dirty="0">
                <a:solidFill>
                  <a:schemeClr val="bg1"/>
                </a:solidFill>
                <a:latin typeface="+mn-ea"/>
                <a:cs typeface="AngsanaUPC" panose="02020603050405020304" pitchFamily="18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70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4BF17255-0622-4157-935B-02BBE2C5978D}"/>
              </a:ext>
            </a:extLst>
          </p:cNvPr>
          <p:cNvGrpSpPr/>
          <p:nvPr/>
        </p:nvGrpSpPr>
        <p:grpSpPr>
          <a:xfrm>
            <a:off x="-239506" y="930991"/>
            <a:ext cx="11883204" cy="5395452"/>
            <a:chOff x="-239506" y="930991"/>
            <a:chExt cx="11883204" cy="539545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CEF4561-5BE8-45FE-B675-793D1B7E9270}"/>
                </a:ext>
              </a:extLst>
            </p:cNvPr>
            <p:cNvSpPr/>
            <p:nvPr/>
          </p:nvSpPr>
          <p:spPr>
            <a:xfrm>
              <a:off x="651400" y="1035300"/>
              <a:ext cx="3481170" cy="3481170"/>
            </a:xfrm>
            <a:prstGeom prst="ellipse">
              <a:avLst/>
            </a:prstGeom>
            <a:noFill/>
            <a:ln w="127000">
              <a:gradFill>
                <a:gsLst>
                  <a:gs pos="0">
                    <a:schemeClr val="bg2">
                      <a:lumMod val="10000"/>
                      <a:alpha val="40000"/>
                    </a:schemeClr>
                  </a:gs>
                  <a:gs pos="36000">
                    <a:schemeClr val="bg1">
                      <a:alpha val="4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E9EFF72-3BA7-469C-A606-3BE63F2AC877}"/>
                </a:ext>
              </a:extLst>
            </p:cNvPr>
            <p:cNvSpPr txBox="1"/>
            <p:nvPr/>
          </p:nvSpPr>
          <p:spPr>
            <a:xfrm rot="5400000">
              <a:off x="795197" y="1018209"/>
              <a:ext cx="3193574" cy="526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33600" dirty="0">
                  <a:gradFill>
                    <a:gsLst>
                      <a:gs pos="0">
                        <a:schemeClr val="bg2">
                          <a:lumMod val="10000"/>
                        </a:schemeClr>
                      </a:gs>
                      <a:gs pos="92000">
                        <a:srgbClr val="B5B5B5"/>
                      </a:gs>
                      <a:gs pos="0">
                        <a:schemeClr val="bg1"/>
                      </a:gs>
                    </a:gsLst>
                    <a:lin ang="5400000" scaled="1"/>
                  </a:gradFill>
                  <a:latin typeface="AngsanaUPC" panose="02020603050405020304" pitchFamily="18" charset="-34"/>
                  <a:cs typeface="AngsanaUPC" panose="02020603050405020304" pitchFamily="18" charset="-34"/>
                </a:rPr>
                <a:t>03</a:t>
              </a:r>
              <a:endParaRPr lang="zh-CN" altLang="en-US" sz="33600" dirty="0">
                <a:gradFill>
                  <a:gsLst>
                    <a:gs pos="0">
                      <a:schemeClr val="bg2">
                        <a:lumMod val="10000"/>
                      </a:schemeClr>
                    </a:gs>
                    <a:gs pos="92000">
                      <a:srgbClr val="B5B5B5"/>
                    </a:gs>
                    <a:gs pos="0">
                      <a:schemeClr val="bg1"/>
                    </a:gs>
                  </a:gsLst>
                  <a:lin ang="5400000" scaled="1"/>
                </a:gra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1421B4E-14C9-466E-8F1C-CD85CD4ED0A9}"/>
                </a:ext>
              </a:extLst>
            </p:cNvPr>
            <p:cNvSpPr/>
            <p:nvPr/>
          </p:nvSpPr>
          <p:spPr>
            <a:xfrm>
              <a:off x="651400" y="5712488"/>
              <a:ext cx="613955" cy="613955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rgbClr val="B5B5B5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B2CA27C-58BA-4394-8A65-B359AAAA32B3}"/>
                </a:ext>
              </a:extLst>
            </p:cNvPr>
            <p:cNvSpPr/>
            <p:nvPr/>
          </p:nvSpPr>
          <p:spPr>
            <a:xfrm>
              <a:off x="4475172" y="1227069"/>
              <a:ext cx="7168526" cy="4197936"/>
            </a:xfrm>
            <a:prstGeom prst="rect">
              <a:avLst/>
            </a:prstGeom>
            <a:blipFill dpi="0"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338BB2D-CDF9-4E10-90D3-B920D3654DC0}"/>
                </a:ext>
              </a:extLst>
            </p:cNvPr>
            <p:cNvSpPr/>
            <p:nvPr/>
          </p:nvSpPr>
          <p:spPr>
            <a:xfrm rot="5400000">
              <a:off x="8000652" y="-2594492"/>
              <a:ext cx="117559" cy="7168525"/>
            </a:xfrm>
            <a:prstGeom prst="rect">
              <a:avLst/>
            </a:prstGeom>
            <a:gradFill>
              <a:gsLst>
                <a:gs pos="100000">
                  <a:srgbClr val="B5B5B5">
                    <a:alpha val="59000"/>
                  </a:srgbClr>
                </a:gs>
                <a:gs pos="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06D23D9-1B3A-4F5C-9AA9-B080E9568224}"/>
                </a:ext>
              </a:extLst>
            </p:cNvPr>
            <p:cNvSpPr txBox="1"/>
            <p:nvPr/>
          </p:nvSpPr>
          <p:spPr>
            <a:xfrm>
              <a:off x="4475169" y="5565081"/>
              <a:ext cx="7168525" cy="53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rgbClr val="B5B5B5"/>
                  </a:solidFill>
                  <a:latin typeface="+mn-ea"/>
                </a:rPr>
                <a:t>秦汉服饰</a:t>
              </a:r>
              <a:r>
                <a:rPr lang="en-US" altLang="zh-CN" sz="1000" dirty="0">
                  <a:solidFill>
                    <a:srgbClr val="B5B5B5"/>
                  </a:solidFill>
                  <a:latin typeface="+mn-ea"/>
                </a:rPr>
                <a:t>(</a:t>
              </a:r>
              <a:r>
                <a:rPr lang="zh-CN" altLang="en-US" sz="1000" dirty="0">
                  <a:solidFill>
                    <a:srgbClr val="B5B5B5"/>
                  </a:solidFill>
                  <a:latin typeface="+mn-ea"/>
                </a:rPr>
                <a:t>公元前</a:t>
              </a:r>
              <a:r>
                <a:rPr lang="en-US" altLang="zh-CN" sz="1000" dirty="0">
                  <a:solidFill>
                    <a:srgbClr val="B5B5B5"/>
                  </a:solidFill>
                  <a:latin typeface="+mn-ea"/>
                </a:rPr>
                <a:t>221</a:t>
              </a:r>
              <a:r>
                <a:rPr lang="zh-CN" altLang="en-US" sz="1000" dirty="0">
                  <a:solidFill>
                    <a:srgbClr val="B5B5B5"/>
                  </a:solidFill>
                  <a:latin typeface="+mn-ea"/>
                </a:rPr>
                <a:t>～公元</a:t>
              </a:r>
              <a:r>
                <a:rPr lang="en-US" altLang="zh-CN" sz="1000" dirty="0">
                  <a:solidFill>
                    <a:srgbClr val="B5B5B5"/>
                  </a:solidFill>
                  <a:latin typeface="+mn-ea"/>
                </a:rPr>
                <a:t>220)</a:t>
              </a:r>
              <a:r>
                <a:rPr lang="zh-CN" altLang="en-US" sz="1000" dirty="0">
                  <a:solidFill>
                    <a:srgbClr val="B5B5B5"/>
                  </a:solidFill>
                  <a:latin typeface="+mn-ea"/>
                </a:rPr>
                <a:t>这一时期的衣料较春秋战国时期丰富，深衣也得到了新的发展。特别在汉代，随着舆服制度的建立，服饰的官阶等级区别也更加严格。秦汉服装面料仍重锦绣。秦汉服饰</a:t>
              </a:r>
              <a:r>
                <a:rPr lang="en-US" altLang="zh-CN" sz="1000" dirty="0">
                  <a:solidFill>
                    <a:srgbClr val="B5B5B5"/>
                  </a:solidFill>
                  <a:latin typeface="+mn-ea"/>
                </a:rPr>
                <a:t>(</a:t>
              </a:r>
              <a:r>
                <a:rPr lang="zh-CN" altLang="en-US" sz="1000" dirty="0">
                  <a:solidFill>
                    <a:srgbClr val="B5B5B5"/>
                  </a:solidFill>
                  <a:latin typeface="+mn-ea"/>
                </a:rPr>
                <a:t>公元前</a:t>
              </a:r>
              <a:r>
                <a:rPr lang="en-US" altLang="zh-CN" sz="1000" dirty="0">
                  <a:solidFill>
                    <a:srgbClr val="B5B5B5"/>
                  </a:solidFill>
                  <a:latin typeface="+mn-ea"/>
                </a:rPr>
                <a:t>221</a:t>
              </a:r>
              <a:r>
                <a:rPr lang="zh-CN" altLang="en-US" sz="1000" dirty="0">
                  <a:solidFill>
                    <a:srgbClr val="B5B5B5"/>
                  </a:solidFill>
                  <a:latin typeface="+mn-ea"/>
                </a:rPr>
                <a:t>～公元</a:t>
              </a:r>
              <a:r>
                <a:rPr lang="en-US" altLang="zh-CN" sz="1000" dirty="0">
                  <a:solidFill>
                    <a:srgbClr val="B5B5B5"/>
                  </a:solidFill>
                  <a:latin typeface="+mn-ea"/>
                </a:rPr>
                <a:t>220)</a:t>
              </a:r>
              <a:r>
                <a:rPr lang="zh-CN" altLang="en-US" sz="1000" dirty="0">
                  <a:solidFill>
                    <a:srgbClr val="B5B5B5"/>
                  </a:solidFill>
                  <a:latin typeface="+mn-ea"/>
                </a:rPr>
                <a:t>这一时期的衣料较春秋战国</a:t>
              </a:r>
              <a:endParaRPr lang="zh-CN" altLang="en-US" sz="1000" dirty="0">
                <a:solidFill>
                  <a:srgbClr val="B5B5B5"/>
                </a:solidFill>
                <a:latin typeface="+mn-ea"/>
                <a:cs typeface="AngsanaUPC" panose="02020603050405020304" pitchFamily="18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205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8C64171E-76AF-4867-92FC-0A507137FC43}"/>
              </a:ext>
            </a:extLst>
          </p:cNvPr>
          <p:cNvGrpSpPr/>
          <p:nvPr/>
        </p:nvGrpSpPr>
        <p:grpSpPr>
          <a:xfrm>
            <a:off x="734786" y="354774"/>
            <a:ext cx="11038113" cy="6062355"/>
            <a:chOff x="734786" y="354774"/>
            <a:chExt cx="11038113" cy="6062355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8D25271-64A0-4B48-AD3A-B4486299DEE8}"/>
                </a:ext>
              </a:extLst>
            </p:cNvPr>
            <p:cNvGrpSpPr/>
            <p:nvPr/>
          </p:nvGrpSpPr>
          <p:grpSpPr>
            <a:xfrm>
              <a:off x="734786" y="387432"/>
              <a:ext cx="2244437" cy="6029697"/>
              <a:chOff x="826542" y="387432"/>
              <a:chExt cx="2244437" cy="7205354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4F4E034-9CCF-40F5-AC0F-4604227BF6DB}"/>
                  </a:ext>
                </a:extLst>
              </p:cNvPr>
              <p:cNvSpPr/>
              <p:nvPr/>
            </p:nvSpPr>
            <p:spPr>
              <a:xfrm>
                <a:off x="826542" y="387432"/>
                <a:ext cx="2244437" cy="2244437"/>
              </a:xfrm>
              <a:prstGeom prst="rect">
                <a:avLst/>
              </a:prstGeom>
              <a:blipFill dpi="0" rotWithShape="1"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FF10F16-84A4-4C38-BAE4-6C1E5E0AF7D7}"/>
                  </a:ext>
                </a:extLst>
              </p:cNvPr>
              <p:cNvSpPr/>
              <p:nvPr/>
            </p:nvSpPr>
            <p:spPr>
              <a:xfrm>
                <a:off x="826542" y="2867891"/>
                <a:ext cx="2244437" cy="2244437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C0AA6FE-AE9A-498C-9E4B-D2C92561B482}"/>
                  </a:ext>
                </a:extLst>
              </p:cNvPr>
              <p:cNvSpPr/>
              <p:nvPr/>
            </p:nvSpPr>
            <p:spPr>
              <a:xfrm>
                <a:off x="826542" y="5348349"/>
                <a:ext cx="2244437" cy="2244437"/>
              </a:xfrm>
              <a:prstGeom prst="rect">
                <a:avLst/>
              </a:prstGeom>
              <a:blipFill dpi="0" rotWithShape="1"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9EE2A90-11C0-4DAE-97B5-7EF823AC30E5}"/>
                </a:ext>
              </a:extLst>
            </p:cNvPr>
            <p:cNvSpPr txBox="1"/>
            <p:nvPr/>
          </p:nvSpPr>
          <p:spPr>
            <a:xfrm>
              <a:off x="3179988" y="968111"/>
              <a:ext cx="8592911" cy="129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B5B5B5"/>
                  </a:solidFill>
                  <a:latin typeface="+mn-ea"/>
                </a:rPr>
                <a:t>秦汉服饰</a:t>
              </a:r>
              <a:r>
                <a:rPr lang="en-US" altLang="zh-CN" dirty="0">
                  <a:solidFill>
                    <a:srgbClr val="B5B5B5"/>
                  </a:solidFill>
                  <a:latin typeface="+mn-ea"/>
                </a:rPr>
                <a:t>(</a:t>
              </a:r>
              <a:r>
                <a:rPr lang="zh-CN" altLang="en-US" dirty="0">
                  <a:solidFill>
                    <a:srgbClr val="B5B5B5"/>
                  </a:solidFill>
                  <a:latin typeface="+mn-ea"/>
                </a:rPr>
                <a:t>公元前</a:t>
              </a:r>
              <a:r>
                <a:rPr lang="en-US" altLang="zh-CN" dirty="0">
                  <a:solidFill>
                    <a:srgbClr val="B5B5B5"/>
                  </a:solidFill>
                  <a:latin typeface="+mn-ea"/>
                </a:rPr>
                <a:t>221</a:t>
              </a:r>
              <a:r>
                <a:rPr lang="zh-CN" altLang="en-US" dirty="0">
                  <a:solidFill>
                    <a:srgbClr val="B5B5B5"/>
                  </a:solidFill>
                  <a:latin typeface="+mn-ea"/>
                </a:rPr>
                <a:t>～公</a:t>
              </a:r>
              <a:r>
                <a:rPr lang="en-US" altLang="zh-CN" dirty="0">
                  <a:solidFill>
                    <a:srgbClr val="B5B5B5"/>
                  </a:solidFill>
                  <a:latin typeface="+mn-ea"/>
                </a:rPr>
                <a:t>220)</a:t>
              </a:r>
              <a:r>
                <a:rPr lang="zh-CN" altLang="en-US" dirty="0">
                  <a:solidFill>
                    <a:srgbClr val="B5B5B5"/>
                  </a:solidFill>
                  <a:latin typeface="+mn-ea"/>
                </a:rPr>
                <a:t>这一时期的衣料较春秋战国时期丰富，深衣也得到了新的发展。特别在汉代，随着舆服制度的建立国时期。秦汉服饰</a:t>
              </a:r>
              <a:r>
                <a:rPr lang="en-US" altLang="zh-CN" dirty="0">
                  <a:solidFill>
                    <a:srgbClr val="B5B5B5"/>
                  </a:solidFill>
                  <a:latin typeface="+mn-ea"/>
                </a:rPr>
                <a:t>(</a:t>
              </a:r>
              <a:r>
                <a:rPr lang="zh-CN" altLang="en-US" dirty="0">
                  <a:solidFill>
                    <a:srgbClr val="B5B5B5"/>
                  </a:solidFill>
                  <a:latin typeface="+mn-ea"/>
                </a:rPr>
                <a:t>公元前</a:t>
              </a:r>
              <a:r>
                <a:rPr lang="en-US" altLang="zh-CN" dirty="0">
                  <a:solidFill>
                    <a:srgbClr val="B5B5B5"/>
                  </a:solidFill>
                  <a:latin typeface="+mn-ea"/>
                </a:rPr>
                <a:t>221</a:t>
              </a:r>
              <a:r>
                <a:rPr lang="zh-CN" altLang="en-US" dirty="0">
                  <a:solidFill>
                    <a:srgbClr val="B5B5B5"/>
                  </a:solidFill>
                  <a:latin typeface="+mn-ea"/>
                </a:rPr>
                <a:t>～公</a:t>
              </a:r>
              <a:r>
                <a:rPr lang="en-US" altLang="zh-CN" dirty="0">
                  <a:solidFill>
                    <a:srgbClr val="B5B5B5"/>
                  </a:solidFill>
                  <a:latin typeface="+mn-ea"/>
                </a:rPr>
                <a:t>220)</a:t>
              </a:r>
              <a:r>
                <a:rPr lang="zh-CN" altLang="en-US" dirty="0">
                  <a:solidFill>
                    <a:srgbClr val="B5B5B5"/>
                  </a:solidFill>
                  <a:latin typeface="+mn-ea"/>
                </a:rPr>
                <a:t>这一时期的衣料较春秋战国时期丰富，深衣也得到了新的发展。</a:t>
              </a:r>
              <a:endParaRPr lang="zh-CN" altLang="en-US" dirty="0">
                <a:solidFill>
                  <a:srgbClr val="B5B5B5"/>
                </a:solidFill>
                <a:latin typeface="+mn-ea"/>
                <a:cs typeface="AngsanaUPC" panose="02020603050405020304" pitchFamily="18" charset="-34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18E8D4B-1891-4896-BF9D-73C9557E9C0A}"/>
                </a:ext>
              </a:extLst>
            </p:cNvPr>
            <p:cNvSpPr txBox="1"/>
            <p:nvPr/>
          </p:nvSpPr>
          <p:spPr>
            <a:xfrm>
              <a:off x="3179987" y="354774"/>
              <a:ext cx="1673678" cy="631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600" dirty="0">
                  <a:solidFill>
                    <a:srgbClr val="B5B5B5"/>
                  </a:solidFill>
                  <a:latin typeface="+mn-ea"/>
                  <a:cs typeface="AngsanaUPC" panose="02020603050405020304" pitchFamily="18" charset="-34"/>
                </a:rPr>
                <a:t>衣服材质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561BBF9-6E86-4623-9845-693E8DE7F7BC}"/>
                </a:ext>
              </a:extLst>
            </p:cNvPr>
            <p:cNvSpPr/>
            <p:nvPr/>
          </p:nvSpPr>
          <p:spPr>
            <a:xfrm>
              <a:off x="3314700" y="2463168"/>
              <a:ext cx="8458199" cy="3953961"/>
            </a:xfrm>
            <a:prstGeom prst="rect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970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878</Words>
  <Application>Microsoft Office PowerPoint</Application>
  <PresentationFormat>宽屏</PresentationFormat>
  <Paragraphs>34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思源黑体 Bold</vt:lpstr>
      <vt:lpstr>AngsanaUPC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108</cp:revision>
  <dcterms:created xsi:type="dcterms:W3CDTF">2019-08-22T00:41:02Z</dcterms:created>
  <dcterms:modified xsi:type="dcterms:W3CDTF">2019-08-22T02:06:51Z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  <property fmtid="{D5CDD505-2E9C-101B-9397-08002B2CF9AE}" pid="3" name="KSOTemplateUUID">
    <vt:lpwstr>v1.0_mb_fco1crqPeXf4maypAwqz0Q==</vt:lpwstr>
  </property>
</Properties>
</file>