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1"/>
  </p:notesMasterIdLst>
  <p:handoutMasterIdLst>
    <p:handoutMasterId r:id="rId12"/>
  </p:handoutMasterIdLst>
  <p:sldIdLst>
    <p:sldId id="257" r:id="rId5"/>
    <p:sldId id="389" r:id="rId6"/>
    <p:sldId id="384" r:id="rId7"/>
    <p:sldId id="317" r:id="rId8"/>
    <p:sldId id="277" r:id="rId9"/>
    <p:sldId id="39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8" autoAdjust="0"/>
    <p:restoredTop sz="93725" autoAdjust="0"/>
  </p:normalViewPr>
  <p:slideViewPr>
    <p:cSldViewPr snapToGrid="0">
      <p:cViewPr>
        <p:scale>
          <a:sx n="74" d="100"/>
          <a:sy n="74" d="100"/>
        </p:scale>
        <p:origin x="780" y="71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6/16/2023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6/16/2023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650050" y="2376251"/>
            <a:ext cx="4005039" cy="2384898"/>
          </a:xfrm>
        </p:spPr>
        <p:txBody>
          <a:bodyPr anchor="b" anchorCtr="0">
            <a:normAutofit fontScale="90000"/>
          </a:bodyPr>
          <a:lstStyle/>
          <a:p>
            <a:r>
              <a:rPr lang="en-US" dirty="0"/>
              <a:t>Southern </a:t>
            </a:r>
            <a:br>
              <a:rPr lang="en-US" dirty="0"/>
            </a:br>
            <a:r>
              <a:rPr lang="en-US" dirty="0"/>
              <a:t>New </a:t>
            </a:r>
            <a:br>
              <a:rPr lang="en-US" dirty="0"/>
            </a:br>
            <a:r>
              <a:rPr lang="en-US" dirty="0"/>
              <a:t>Hampshire University </a:t>
            </a:r>
            <a:br>
              <a:rPr lang="en-US" dirty="0"/>
            </a:br>
            <a:r>
              <a:rPr lang="en-US" dirty="0"/>
              <a:t>Travel </a:t>
            </a:r>
            <a:br>
              <a:rPr lang="en-US" dirty="0"/>
            </a:br>
            <a:r>
              <a:rPr lang="en-US" dirty="0"/>
              <a:t>Scrum-Agile Team</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endParaRPr lang="en-US" dirty="0"/>
          </a:p>
          <a:p>
            <a:endParaRPr lang="en-US" dirty="0"/>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3" y="0"/>
            <a:ext cx="7910556" cy="893989"/>
          </a:xfrm>
        </p:spPr>
        <p:txBody>
          <a:bodyPr/>
          <a:lstStyle/>
          <a:p>
            <a:r>
              <a:rPr lang="en-US" dirty="0"/>
              <a:t>Scrum-Agile Team Roles</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112713"/>
            <a:ext cx="11271943" cy="3415519"/>
          </a:xfrm>
        </p:spPr>
        <p:txBody>
          <a:bodyPr/>
          <a:lstStyle/>
          <a:p>
            <a:pPr marL="0" indent="0"/>
            <a:r>
              <a:rPr lang="en-US" u="sng" dirty="0"/>
              <a:t>Product Owner </a:t>
            </a:r>
            <a:r>
              <a:rPr lang="en-US" dirty="0"/>
              <a:t>– the Product Owner is accountable for creating a valuable, visible, and transparent backlog. The Product Owner also gives direction to the work of the development team. </a:t>
            </a:r>
          </a:p>
          <a:p>
            <a:pPr marL="0" indent="0"/>
            <a:r>
              <a:rPr lang="en-US" u="sng" dirty="0"/>
              <a:t>Scrum Master </a:t>
            </a:r>
            <a:r>
              <a:rPr lang="en-US" dirty="0"/>
              <a:t>– The Scrum Master is responsible for leading Scrum events. The Scrum Master maximizes the value of Scrum events such as sprint planning, daily scrums, backlog refinement, sprint reviews and sprint retrospective. It is the Scrum Masters responsibility to ensure that all scrum events adhere to Scrum theory, practices and rules.</a:t>
            </a:r>
          </a:p>
          <a:p>
            <a:pPr marL="0" indent="0"/>
            <a:r>
              <a:rPr lang="en-US" u="sng" dirty="0"/>
              <a:t>Developers</a:t>
            </a:r>
            <a:r>
              <a:rPr lang="en-US" dirty="0"/>
              <a:t> – It is a Developers responsibility to plan, design and code the software for a project.  Developers are responsible for creating high-standard code using elaborate design templates and other development tools. Developers must know and understand all system requirements and be able to communicate with other team members about requirements. </a:t>
            </a:r>
          </a:p>
          <a:p>
            <a:pPr marL="0" indent="0"/>
            <a:r>
              <a:rPr lang="en-US" u="sng" dirty="0"/>
              <a:t>Testers</a:t>
            </a:r>
            <a:r>
              <a:rPr lang="en-US" dirty="0"/>
              <a:t> – A Tester’s duty is to test already developed software and work out any bugs that may exist.  A Tester uses information given from the Product Owner to create user stories to ensure that the software that is being developed will meet all the client and stakeholders’ needs. If software needs debugged or updated it is a Tester’s job to fix the code or communicate with the Product Owner or Developers. </a:t>
            </a:r>
          </a:p>
          <a:p>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63" name="Freeform: Shape 62">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Oval 63">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Freeform: Shape 65">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68" name="Rectangle 6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4879972" y="119996"/>
            <a:ext cx="5437185" cy="1997855"/>
          </a:xfrm>
        </p:spPr>
        <p:txBody>
          <a:bodyPr vert="horz" wrap="square" lIns="0" tIns="0" rIns="0" bIns="0" rtlCol="0" anchor="b" anchorCtr="0">
            <a:normAutofit/>
          </a:bodyPr>
          <a:lstStyle/>
          <a:p>
            <a:r>
              <a:rPr lang="en-US" sz="4100" dirty="0"/>
              <a:t>Phases of an Agile Software Development Life Cycle</a:t>
            </a:r>
          </a:p>
        </p:txBody>
      </p:sp>
      <p:pic>
        <p:nvPicPr>
          <p:cNvPr id="37" name="Picture 36">
            <a:extLst>
              <a:ext uri="{FF2B5EF4-FFF2-40B4-BE49-F238E27FC236}">
                <a16:creationId xmlns:a16="http://schemas.microsoft.com/office/drawing/2014/main" id="{0DEE76CA-9C71-DD9D-E907-AB10B230B79E}"/>
              </a:ext>
            </a:extLst>
          </p:cNvPr>
          <p:cNvPicPr>
            <a:picLocks noChangeAspect="1"/>
          </p:cNvPicPr>
          <p:nvPr/>
        </p:nvPicPr>
        <p:blipFill>
          <a:blip r:embed="rId3"/>
          <a:stretch>
            <a:fillRect/>
          </a:stretch>
        </p:blipFill>
        <p:spPr>
          <a:xfrm>
            <a:off x="309541" y="293956"/>
            <a:ext cx="3953470" cy="2990749"/>
          </a:xfrm>
          <a:custGeom>
            <a:avLst/>
            <a:gdLst/>
            <a:ahLst/>
            <a:cxnLst/>
            <a:rect l="l" t="t" r="r" b="b"/>
            <a:pathLst>
              <a:path w="5092062" h="5759450">
                <a:moveTo>
                  <a:pt x="0" y="0"/>
                </a:moveTo>
                <a:lnTo>
                  <a:pt x="5092062" y="0"/>
                </a:lnTo>
                <a:lnTo>
                  <a:pt x="5092062" y="5759450"/>
                </a:lnTo>
                <a:lnTo>
                  <a:pt x="0" y="5759450"/>
                </a:lnTo>
                <a:close/>
              </a:path>
            </a:pathLst>
          </a:custGeom>
        </p:spPr>
      </p:pic>
      <p:sp>
        <p:nvSpPr>
          <p:cNvPr id="28" name="TextBox 27">
            <a:extLst>
              <a:ext uri="{FF2B5EF4-FFF2-40B4-BE49-F238E27FC236}">
                <a16:creationId xmlns:a16="http://schemas.microsoft.com/office/drawing/2014/main" id="{BA67E770-921F-DA50-073E-51EE53F442D0}"/>
              </a:ext>
            </a:extLst>
          </p:cNvPr>
          <p:cNvSpPr txBox="1"/>
          <p:nvPr/>
        </p:nvSpPr>
        <p:spPr>
          <a:xfrm>
            <a:off x="4726262" y="2237847"/>
            <a:ext cx="7101849" cy="4269365"/>
          </a:xfrm>
          <a:prstGeom prst="rect">
            <a:avLst/>
          </a:prstGeom>
        </p:spPr>
        <p:txBody>
          <a:bodyPr vert="horz" wrap="square" lIns="0" tIns="0" rIns="0" bIns="0" rtlCol="0" anchor="t">
            <a:normAutofit fontScale="92500" lnSpcReduction="10000"/>
          </a:bodyPr>
          <a:lstStyle/>
          <a:p>
            <a:pPr marL="342900" indent="-228600">
              <a:spcAft>
                <a:spcPts val="800"/>
              </a:spcAft>
              <a:buFont typeface="Arial" panose="020B0604020202020204" pitchFamily="34" charset="0"/>
              <a:buChar char="•"/>
            </a:pPr>
            <a:r>
              <a:rPr lang="en-US" sz="2000" dirty="0">
                <a:solidFill>
                  <a:schemeClr val="tx1">
                    <a:alpha val="60000"/>
                  </a:schemeClr>
                </a:solidFill>
              </a:rPr>
              <a:t>Analysis – In the analysis phase of the SDLC all the project requirements are collected from the client and stakeholders.  </a:t>
            </a:r>
          </a:p>
          <a:p>
            <a:pPr marL="342900" indent="-228600">
              <a:spcAft>
                <a:spcPts val="800"/>
              </a:spcAft>
              <a:buFont typeface="Arial" panose="020B0604020202020204" pitchFamily="34" charset="0"/>
              <a:buChar char="•"/>
            </a:pPr>
            <a:r>
              <a:rPr lang="en-US" sz="2000" dirty="0">
                <a:solidFill>
                  <a:schemeClr val="tx1">
                    <a:alpha val="60000"/>
                  </a:schemeClr>
                </a:solidFill>
              </a:rPr>
              <a:t>Design – In the design phase of the SDLC charts and diagrams will be created to describe the system that will be developed using the system requirements. </a:t>
            </a:r>
          </a:p>
          <a:p>
            <a:pPr marL="342900" indent="-228600">
              <a:spcAft>
                <a:spcPts val="800"/>
              </a:spcAft>
              <a:buFont typeface="Arial" panose="020B0604020202020204" pitchFamily="34" charset="0"/>
              <a:buChar char="•"/>
            </a:pPr>
            <a:r>
              <a:rPr lang="en-US" sz="2000" dirty="0">
                <a:solidFill>
                  <a:schemeClr val="tx1">
                    <a:alpha val="60000"/>
                  </a:schemeClr>
                </a:solidFill>
              </a:rPr>
              <a:t>Development – The development phase is the process of producing little bits of system code for testing and deployment.</a:t>
            </a:r>
          </a:p>
          <a:p>
            <a:pPr marL="342900" indent="-228600">
              <a:spcAft>
                <a:spcPts val="800"/>
              </a:spcAft>
              <a:buFont typeface="Arial" panose="020B0604020202020204" pitchFamily="34" charset="0"/>
              <a:buChar char="•"/>
            </a:pPr>
            <a:r>
              <a:rPr lang="en-US" sz="2000" dirty="0">
                <a:solidFill>
                  <a:schemeClr val="tx1">
                    <a:alpha val="60000"/>
                  </a:schemeClr>
                </a:solidFill>
              </a:rPr>
              <a:t>Testing – The testing phase is where code that has been developed will be tested with use stories and debugged. </a:t>
            </a:r>
          </a:p>
          <a:p>
            <a:pPr marL="342900" indent="-228600">
              <a:spcAft>
                <a:spcPts val="800"/>
              </a:spcAft>
              <a:buFont typeface="Arial" panose="020B0604020202020204" pitchFamily="34" charset="0"/>
              <a:buChar char="•"/>
            </a:pPr>
            <a:r>
              <a:rPr lang="en-US" sz="2000" dirty="0">
                <a:solidFill>
                  <a:schemeClr val="tx1">
                    <a:alpha val="60000"/>
                  </a:schemeClr>
                </a:solidFill>
              </a:rPr>
              <a:t>Deployment – The deployment phase of the agile process is when the software will be deployed.</a:t>
            </a:r>
          </a:p>
          <a:p>
            <a:pPr marL="342900" indent="-228600">
              <a:spcAft>
                <a:spcPts val="800"/>
              </a:spcAft>
              <a:buFont typeface="Arial" panose="020B0604020202020204" pitchFamily="34" charset="0"/>
              <a:buChar char="•"/>
            </a:pPr>
            <a:r>
              <a:rPr lang="en-US" sz="2000" dirty="0">
                <a:solidFill>
                  <a:schemeClr val="tx1">
                    <a:alpha val="60000"/>
                  </a:schemeClr>
                </a:solidFill>
              </a:rPr>
              <a:t>Maintenance –  After each step in the agile process, the maintenance phase may be implemented if necessary. The maintenance phase is the phase where any maintenance to the system will be done. </a:t>
            </a:r>
          </a:p>
          <a:p>
            <a:pPr marL="342900" indent="-228600">
              <a:spcAft>
                <a:spcPts val="800"/>
              </a:spcAft>
              <a:buFont typeface="Arial" panose="020B0604020202020204" pitchFamily="34" charset="0"/>
              <a:buChar char="•"/>
            </a:pPr>
            <a:endParaRPr lang="en-US" sz="2000" dirty="0">
              <a:solidFill>
                <a:schemeClr val="tx1">
                  <a:alpha val="60000"/>
                </a:schemeClr>
              </a:solidFill>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a:t>
            </a:fld>
            <a:endParaRPr lang="en-US">
              <a:solidFill>
                <a:schemeClr val="tx1">
                  <a:alpha val="80000"/>
                </a:schemeClr>
              </a:solidFill>
            </a:endParaRP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288686" y="3240455"/>
            <a:ext cx="11614627" cy="2986234"/>
          </a:xfrm>
        </p:spPr>
        <p:txBody>
          <a:bodyPr vert="horz" wrap="square" lIns="0" tIns="0" rIns="0" bIns="0" rtlCol="0" anchor="b" anchorCtr="0">
            <a:normAutofit/>
          </a:bodyPr>
          <a:lstStyle/>
          <a:p>
            <a:pPr>
              <a:lnSpc>
                <a:spcPct val="100000"/>
              </a:lnSpc>
            </a:pPr>
            <a:r>
              <a:rPr lang="en-US" sz="2800" kern="1200" dirty="0">
                <a:solidFill>
                  <a:schemeClr val="tx1"/>
                </a:solidFill>
                <a:latin typeface="+mj-lt"/>
                <a:ea typeface="+mj-ea"/>
                <a:cs typeface="+mj-cs"/>
              </a:rPr>
              <a:t>The Difference Between A Waterfall and Agile Approach</a:t>
            </a:r>
            <a:br>
              <a:rPr lang="en-US" sz="2800" kern="1200" dirty="0">
                <a:solidFill>
                  <a:schemeClr val="tx1"/>
                </a:solidFill>
                <a:latin typeface="+mj-lt"/>
                <a:ea typeface="+mj-ea"/>
                <a:cs typeface="+mj-cs"/>
              </a:rPr>
            </a:br>
            <a:br>
              <a:rPr lang="en-US" sz="1800" dirty="0">
                <a:latin typeface="+mn-lt"/>
              </a:rPr>
            </a:br>
            <a:r>
              <a:rPr lang="en-US" sz="1800" dirty="0">
                <a:latin typeface="+mn-lt"/>
              </a:rPr>
              <a:t>The phases of a waterfall approach and an agile approach have similar phases but different processes.  If a waterfall development approach was used for the SNHU Travel project, the team would have used a top-down development approach; meaning that the phases of the SDLC are completed in sequence. Using a waterfall approach would not have allowed the team to move through SDLC phases freely. Code for the product would have also been developed completely and then tested when all the code was finished. By using an agile approach, the team was able to cycle through any phase of the SDLC at any stage of development with ease. By using the agile approach, code was developed in segments and tested frequently.   </a:t>
            </a:r>
            <a:br>
              <a:rPr lang="en-US" sz="2800" kern="1200" dirty="0">
                <a:solidFill>
                  <a:schemeClr val="tx1"/>
                </a:solidFill>
                <a:latin typeface="+mj-lt"/>
                <a:ea typeface="+mj-ea"/>
                <a:cs typeface="+mj-cs"/>
              </a:rPr>
            </a:br>
            <a:endParaRPr lang="en-US" sz="28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815977" y="1084072"/>
            <a:ext cx="5437187" cy="2265216"/>
          </a:xfrm>
        </p:spPr>
        <p:txBody>
          <a:bodyPr vert="horz" wrap="square" lIns="0" tIns="0" rIns="0" bIns="0" rtlCol="0">
            <a:normAutofit/>
          </a:bodyPr>
          <a:lstStyle/>
          <a:p>
            <a:pPr marL="0" indent="0">
              <a:lnSpc>
                <a:spcPct val="100000"/>
              </a:lnSpc>
              <a:buNone/>
            </a:pPr>
            <a:r>
              <a:rPr lang="en-US" dirty="0"/>
              <a:t>VS.</a:t>
            </a:r>
            <a:endParaRPr lang="en-US" kern="1200"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pic>
        <p:nvPicPr>
          <p:cNvPr id="6" name="Picture 5">
            <a:extLst>
              <a:ext uri="{FF2B5EF4-FFF2-40B4-BE49-F238E27FC236}">
                <a16:creationId xmlns:a16="http://schemas.microsoft.com/office/drawing/2014/main" id="{F901AF95-0E43-1EAB-44C8-B141F8B69705}"/>
              </a:ext>
            </a:extLst>
          </p:cNvPr>
          <p:cNvPicPr>
            <a:picLocks noChangeAspect="1"/>
          </p:cNvPicPr>
          <p:nvPr/>
        </p:nvPicPr>
        <p:blipFill>
          <a:blip r:embed="rId3"/>
          <a:stretch>
            <a:fillRect/>
          </a:stretch>
        </p:blipFill>
        <p:spPr>
          <a:xfrm>
            <a:off x="6449423" y="262466"/>
            <a:ext cx="3499440" cy="2692985"/>
          </a:xfrm>
          <a:prstGeom prst="rect">
            <a:avLst/>
          </a:prstGeom>
        </p:spPr>
      </p:pic>
      <p:pic>
        <p:nvPicPr>
          <p:cNvPr id="9" name="Picture 8">
            <a:extLst>
              <a:ext uri="{FF2B5EF4-FFF2-40B4-BE49-F238E27FC236}">
                <a16:creationId xmlns:a16="http://schemas.microsoft.com/office/drawing/2014/main" id="{24C390C1-D244-E4AD-22A1-B4333FBA2AE7}"/>
              </a:ext>
            </a:extLst>
          </p:cNvPr>
          <p:cNvPicPr>
            <a:picLocks noChangeAspect="1"/>
          </p:cNvPicPr>
          <p:nvPr/>
        </p:nvPicPr>
        <p:blipFill>
          <a:blip r:embed="rId4"/>
          <a:stretch>
            <a:fillRect/>
          </a:stretch>
        </p:blipFill>
        <p:spPr>
          <a:xfrm>
            <a:off x="2160802" y="262466"/>
            <a:ext cx="3415667" cy="2703494"/>
          </a:xfrm>
          <a:prstGeom prst="rect">
            <a:avLst/>
          </a:prstGeom>
        </p:spPr>
      </p:pic>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3" name="Title 2">
            <a:extLst>
              <a:ext uri="{FF2B5EF4-FFF2-40B4-BE49-F238E27FC236}">
                <a16:creationId xmlns:a16="http://schemas.microsoft.com/office/drawing/2014/main" id="{BE94C481-2847-8746-2D2C-555619EF025D}"/>
              </a:ext>
            </a:extLst>
          </p:cNvPr>
          <p:cNvSpPr>
            <a:spLocks noGrp="1"/>
          </p:cNvSpPr>
          <p:nvPr>
            <p:ph type="title"/>
          </p:nvPr>
        </p:nvSpPr>
        <p:spPr/>
        <p:txBody>
          <a:bodyPr/>
          <a:lstStyle/>
          <a:p>
            <a:pPr algn="ctr"/>
            <a:r>
              <a:rPr lang="en-US" dirty="0"/>
              <a:t>How to Choose Between a Waterfall or Agile Approach</a:t>
            </a:r>
          </a:p>
        </p:txBody>
      </p:sp>
      <p:sp>
        <p:nvSpPr>
          <p:cNvPr id="9" name="Content Placeholder 8">
            <a:extLst>
              <a:ext uri="{FF2B5EF4-FFF2-40B4-BE49-F238E27FC236}">
                <a16:creationId xmlns:a16="http://schemas.microsoft.com/office/drawing/2014/main" id="{93468528-0618-4F11-4B79-183F76C21EBF}"/>
              </a:ext>
            </a:extLst>
          </p:cNvPr>
          <p:cNvSpPr>
            <a:spLocks noGrp="1"/>
          </p:cNvSpPr>
          <p:nvPr>
            <p:ph idx="1"/>
          </p:nvPr>
        </p:nvSpPr>
        <p:spPr>
          <a:xfrm>
            <a:off x="550863" y="2604531"/>
            <a:ext cx="11090274" cy="3979625"/>
          </a:xfrm>
        </p:spPr>
        <p:txBody>
          <a:bodyPr/>
          <a:lstStyle/>
          <a:p>
            <a:r>
              <a:rPr lang="en-US" dirty="0"/>
              <a:t>The best way to determine whether a waterfall or agile approach is best for a project is to analyze the requirements. If a project surely will have concrete timelines and concrete requirements a waterfall approach is the logical path. If a project doesn’t have a set timeline and can intuitively be declared as a complex design process, an agile approach is best. </a:t>
            </a:r>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45A1E-5325-3CA8-5723-AE301BCE3E9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DA235B3-7068-C819-566B-AE1E24150310}"/>
              </a:ext>
            </a:extLst>
          </p:cNvPr>
          <p:cNvSpPr>
            <a:spLocks noGrp="1"/>
          </p:cNvSpPr>
          <p:nvPr>
            <p:ph idx="1"/>
          </p:nvPr>
        </p:nvSpPr>
        <p:spPr/>
        <p:txBody>
          <a:bodyPr/>
          <a:lstStyle/>
          <a:p>
            <a:pPr marL="0" indent="0" algn="l" fontAlgn="base">
              <a:buNone/>
            </a:pPr>
            <a:r>
              <a:rPr lang="en-US" sz="2400" b="0" i="0" dirty="0">
                <a:solidFill>
                  <a:schemeClr val="tx1"/>
                </a:solidFill>
                <a:effectLst/>
                <a:latin typeface="Helvetica" panose="020B0604020202020204" pitchFamily="34" charset="0"/>
              </a:rPr>
              <a:t>Charles G. Cobb. (2015). </a:t>
            </a:r>
            <a:r>
              <a:rPr lang="en-US" sz="2400" b="0" i="1" dirty="0">
                <a:solidFill>
                  <a:schemeClr val="tx1"/>
                </a:solidFill>
                <a:effectLst/>
                <a:latin typeface="Helvetica" panose="020B0604020202020204" pitchFamily="34" charset="0"/>
              </a:rPr>
              <a:t>The Project Manager’s Guide to Mastering Agile : Principles and Practices for an Adaptive Approach</a:t>
            </a:r>
            <a:r>
              <a:rPr lang="en-US" sz="2400" b="0" i="0" dirty="0">
                <a:solidFill>
                  <a:schemeClr val="tx1"/>
                </a:solidFill>
                <a:effectLst/>
                <a:latin typeface="Helvetica" panose="020B0604020202020204" pitchFamily="34" charset="0"/>
              </a:rPr>
              <a:t>. Wiley.</a:t>
            </a:r>
          </a:p>
          <a:p>
            <a:pPr marL="0" indent="0" algn="l" fontAlgn="base">
              <a:buNone/>
            </a:pPr>
            <a:r>
              <a:rPr lang="en-US" sz="2400" b="0" i="0" dirty="0" err="1">
                <a:solidFill>
                  <a:schemeClr val="tx1"/>
                </a:solidFill>
                <a:effectLst/>
                <a:latin typeface="Helvetica" panose="020B0604020202020204" pitchFamily="34" charset="0"/>
              </a:rPr>
              <a:t>Schwaber</a:t>
            </a:r>
            <a:r>
              <a:rPr lang="en-US" sz="2400" b="0" i="0" dirty="0">
                <a:solidFill>
                  <a:schemeClr val="tx1"/>
                </a:solidFill>
                <a:effectLst/>
                <a:latin typeface="Helvetica" panose="020B0604020202020204" pitchFamily="34" charset="0"/>
              </a:rPr>
              <a:t>, K. (2020). SCRUM development process. Business object design and implementation (pp. 117-134). London: Springer London. </a:t>
            </a:r>
          </a:p>
        </p:txBody>
      </p:sp>
      <p:sp>
        <p:nvSpPr>
          <p:cNvPr id="4" name="Date Placeholder 3">
            <a:extLst>
              <a:ext uri="{FF2B5EF4-FFF2-40B4-BE49-F238E27FC236}">
                <a16:creationId xmlns:a16="http://schemas.microsoft.com/office/drawing/2014/main" id="{6943E987-6277-7880-6B23-E544698532DC}"/>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995E8F19-B74C-2875-8B55-71AA602085C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C3E9A07-4C4B-C745-6C85-E97677D394CF}"/>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2447612632"/>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{656C9646-C402-49A5-8B43-B5F79BF77E5B}tf33713516_win32</Template>
  <TotalTime>1161</TotalTime>
  <Words>676</Words>
  <Application>Microsoft Office PowerPoint</Application>
  <PresentationFormat>Widescreen</PresentationFormat>
  <Paragraphs>30</Paragraphs>
  <Slides>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Gill Sans MT</vt:lpstr>
      <vt:lpstr>Helvetica</vt:lpstr>
      <vt:lpstr>Walbaum Display</vt:lpstr>
      <vt:lpstr>3DFloatVTI</vt:lpstr>
      <vt:lpstr>Southern  New  Hampshire University  Travel  Scrum-Agile Team</vt:lpstr>
      <vt:lpstr>Scrum-Agile Team Roles</vt:lpstr>
      <vt:lpstr>Phases of an Agile Software Development Life Cycle</vt:lpstr>
      <vt:lpstr>The Difference Between A Waterfall and Agile Approach  The phases of a waterfall approach and an agile approach have similar phases but different processes.  If a waterfall development approach was used for the SNHU Travel project, the team would have used a top-down development approach; meaning that the phases of the SDLC are completed in sequence. Using a waterfall approach would not have allowed the team to move through SDLC phases freely. Code for the product would have also been developed completely and then tested when all the code was finished. By using an agile approach, the team was able to cycle through any phase of the SDLC at any stage of development with ease. By using the agile approach, code was developed in segments and tested frequently.    </vt:lpstr>
      <vt:lpstr>How to Choose Between a Waterfall or Agile Approach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New  Hampshire University  Travel  Scrum-Agile Team</dc:title>
  <dc:creator>Sean Toon</dc:creator>
  <cp:lastModifiedBy>Sean Toon</cp:lastModifiedBy>
  <cp:revision>1</cp:revision>
  <dcterms:created xsi:type="dcterms:W3CDTF">2023-06-17T02:33:22Z</dcterms:created>
  <dcterms:modified xsi:type="dcterms:W3CDTF">2023-06-17T21:54:33Z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