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p:scale>
          <a:sx n="68" d="100"/>
          <a:sy n="68" d="100"/>
        </p:scale>
        <p:origin x="4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felt that the non-functional requirements that I listed in the PowerPoint were a good choice because they are top priority requirements. It is important that the system runs at efficient speeds and lacks as many bugs as possible so that the client is satisfied with the product and users want to keep using the product. The second non-functional requirement kind of plays into the first because it is the requirement needed to ensure that the first requirement is true. It is important that the system will continually be updated and maintained over the course of its life. </a:t>
            </a:r>
          </a:p>
          <a:p>
            <a:endParaRPr lang="en-US" baseline="0" dirty="0"/>
          </a:p>
          <a:p>
            <a:r>
              <a:rPr lang="en-US" baseline="0" dirty="0"/>
              <a:t>The functional requirements that I listed relate to the Administrator functional requirements. I chose the Administrator functional requirements because a system without an Administrator would simply fall apart. The administrators of </a:t>
            </a:r>
            <a:r>
              <a:rPr lang="en-US" baseline="0" dirty="0" err="1"/>
              <a:t>DriverPass</a:t>
            </a:r>
            <a:r>
              <a:rPr lang="en-US" baseline="0" dirty="0"/>
              <a:t> need to have clear and effective requirements so that the whole system function smoothly and so that the customer and users have support.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a:t>
            </a:r>
            <a:r>
              <a:rPr lang="en-US" baseline="0"/>
              <a:t>of technical </a:t>
            </a:r>
            <a:r>
              <a:rPr lang="en-US" baseline="0" dirty="0"/>
              <a:t>terms.]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6/24/2023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6/24/2023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6/24/2023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6/24/2023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6/24/2023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6/24/2023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6/24/2023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6/24/2023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6/24/2023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6/24/2023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6/24/2023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6/24/2023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ctrTitle"/>
          </p:nvPr>
        </p:nvSpPr>
        <p:spPr>
          <a:xfrm>
            <a:off x="3315031" y="1380754"/>
            <a:ext cx="5561938" cy="2513516"/>
          </a:xfrm>
        </p:spPr>
        <p:txBody>
          <a:bodyPr>
            <a:normAutofit/>
          </a:bodyPr>
          <a:lstStyle/>
          <a:p>
            <a:r>
              <a:rPr lang="en-US" err="1"/>
              <a:t>DriverPass</a:t>
            </a:r>
            <a:br>
              <a:rPr lang="en-US"/>
            </a:br>
            <a:r>
              <a:rPr lang="en-US"/>
              <a:t>System Analysis</a:t>
            </a:r>
          </a:p>
        </p:txBody>
      </p:sp>
      <p:sp>
        <p:nvSpPr>
          <p:cNvPr id="3" name="Content Placeholder 2"/>
          <p:cNvSpPr>
            <a:spLocks noGrp="1"/>
          </p:cNvSpPr>
          <p:nvPr>
            <p:ph type="subTitle" idx="1"/>
          </p:nvPr>
        </p:nvSpPr>
        <p:spPr>
          <a:xfrm>
            <a:off x="3315031" y="4076802"/>
            <a:ext cx="5561938" cy="1534587"/>
          </a:xfrm>
        </p:spPr>
        <p:txBody>
          <a:bodyPr>
            <a:normAutofit/>
          </a:bodyPr>
          <a:lstStyle/>
          <a:p>
            <a:r>
              <a:rPr lang="en-US" dirty="0"/>
              <a:t>Sean Toon</a:t>
            </a:r>
          </a:p>
          <a:p>
            <a:r>
              <a:rPr lang="en-US" dirty="0"/>
              <a:t>6/24/23</a:t>
            </a:r>
          </a:p>
        </p:txBody>
      </p:sp>
      <p:sp>
        <p:nvSpPr>
          <p:cNvPr id="24" name="Arc 23">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25">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0918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type="wd">
                                    <p:tmPct val="15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500"/>
                                  </p:stCondLst>
                                  <p:iterate type="wd">
                                    <p:tmPct val="15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7" name="Graphic 25" descr="Web Design">
            <a:extLst>
              <a:ext uri="{FF2B5EF4-FFF2-40B4-BE49-F238E27FC236}">
                <a16:creationId xmlns:a16="http://schemas.microsoft.com/office/drawing/2014/main" id="{69232711-A288-EF0E-2C0B-797BEBBC17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8" name="Arc 3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38201" y="479493"/>
            <a:ext cx="5257800" cy="1325563"/>
          </a:xfrm>
        </p:spPr>
        <p:txBody>
          <a:bodyPr>
            <a:normAutofit/>
          </a:bodyPr>
          <a:lstStyle/>
          <a:p>
            <a:r>
              <a:rPr lang="en-US"/>
              <a:t>System Requirements</a:t>
            </a:r>
          </a:p>
        </p:txBody>
      </p:sp>
      <p:sp>
        <p:nvSpPr>
          <p:cNvPr id="3" name="Content Placeholder 2"/>
          <p:cNvSpPr>
            <a:spLocks noGrp="1"/>
          </p:cNvSpPr>
          <p:nvPr>
            <p:ph idx="1"/>
          </p:nvPr>
        </p:nvSpPr>
        <p:spPr>
          <a:xfrm>
            <a:off x="838201" y="1984443"/>
            <a:ext cx="5257800" cy="4192520"/>
          </a:xfrm>
        </p:spPr>
        <p:txBody>
          <a:bodyPr>
            <a:normAutofit/>
          </a:bodyPr>
          <a:lstStyle/>
          <a:p>
            <a:pPr marL="0" indent="0">
              <a:buNone/>
            </a:pPr>
            <a:r>
              <a:rPr lang="en-US" sz="900" u="sng"/>
              <a:t>Non-Functional:</a:t>
            </a:r>
          </a:p>
          <a:p>
            <a:pPr>
              <a:spcBef>
                <a:spcPts val="0"/>
              </a:spcBef>
            </a:pPr>
            <a:endParaRPr lang="en-US" sz="900">
              <a:effectLst/>
              <a:ea typeface="Calibri" panose="020F0502020204030204" pitchFamily="34" charset="0"/>
              <a:cs typeface="Calibri" panose="020F0502020204030204" pitchFamily="34" charset="0"/>
            </a:endParaRPr>
          </a:p>
          <a:p>
            <a:pPr>
              <a:spcBef>
                <a:spcPts val="0"/>
              </a:spcBef>
            </a:pPr>
            <a:r>
              <a:rPr lang="en-US" sz="900">
                <a:effectLst/>
                <a:ea typeface="Calibri" panose="020F0502020204030204" pitchFamily="34" charset="0"/>
                <a:cs typeface="Calibri" panose="020F0502020204030204" pitchFamily="34" charset="0"/>
              </a:rPr>
              <a:t>The system should perform at efficient speeds. There should be minimal lagging and bugs for any environment. User interface interactions should be responsive and reliable. </a:t>
            </a:r>
          </a:p>
          <a:p>
            <a:pPr>
              <a:spcBef>
                <a:spcPts val="0"/>
              </a:spcBef>
            </a:pPr>
            <a:endParaRPr lang="en-US" sz="900">
              <a:effectLst/>
              <a:ea typeface="Cambria" panose="02040503050406030204" pitchFamily="18" charset="0"/>
              <a:cs typeface="Calibri" panose="020F0502020204030204" pitchFamily="34" charset="0"/>
            </a:endParaRPr>
          </a:p>
          <a:p>
            <a:pPr>
              <a:spcBef>
                <a:spcPts val="0"/>
              </a:spcBef>
            </a:pPr>
            <a:r>
              <a:rPr lang="en-US" sz="900">
                <a:effectLst/>
                <a:ea typeface="Calibri" panose="020F0502020204030204" pitchFamily="34" charset="0"/>
                <a:cs typeface="Calibri" panose="020F0502020204030204" pitchFamily="34" charset="0"/>
              </a:rPr>
              <a:t>The system should be analyzed and updated on a regular basis and should be updated by request or use case scenarios. </a:t>
            </a:r>
          </a:p>
          <a:p>
            <a:pPr>
              <a:spcBef>
                <a:spcPts val="0"/>
              </a:spcBef>
            </a:pPr>
            <a:endParaRPr lang="en-US" sz="900">
              <a:ea typeface="Calibri" panose="020F0502020204030204" pitchFamily="34" charset="0"/>
              <a:cs typeface="Calibri" panose="020F0502020204030204" pitchFamily="34" charset="0"/>
            </a:endParaRPr>
          </a:p>
          <a:p>
            <a:pPr marL="0" indent="0">
              <a:spcBef>
                <a:spcPts val="0"/>
              </a:spcBef>
              <a:buNone/>
            </a:pPr>
            <a:r>
              <a:rPr lang="en-US" sz="900" u="sng">
                <a:effectLst/>
                <a:ea typeface="Calibri" panose="020F0502020204030204" pitchFamily="34" charset="0"/>
                <a:cs typeface="Calibri" panose="020F0502020204030204" pitchFamily="34" charset="0"/>
              </a:rPr>
              <a:t>Functional:</a:t>
            </a:r>
          </a:p>
          <a:p>
            <a:pPr marL="0" indent="0">
              <a:buNone/>
            </a:pPr>
            <a:r>
              <a:rPr lang="en-US" sz="900"/>
              <a:t>Administrator Requirements:</a:t>
            </a:r>
          </a:p>
          <a:p>
            <a:r>
              <a:rPr lang="en-US" sz="900"/>
              <a:t>The system shall allow for students to be tracked.</a:t>
            </a:r>
          </a:p>
          <a:p>
            <a:r>
              <a:rPr lang="en-US" sz="900"/>
              <a:t>The system shall allow user information changes.</a:t>
            </a:r>
          </a:p>
          <a:p>
            <a:r>
              <a:rPr lang="en-US" sz="900"/>
              <a:t>The system shall support management of access, functionality, views, and security roles depending on user rights.</a:t>
            </a:r>
          </a:p>
          <a:p>
            <a:r>
              <a:rPr lang="en-US" sz="900"/>
              <a:t>The system shall allow to be viewed before publishing. </a:t>
            </a:r>
          </a:p>
          <a:p>
            <a:r>
              <a:rPr lang="en-US" sz="900"/>
              <a:t>The system shall support custom fields.</a:t>
            </a:r>
          </a:p>
          <a:p>
            <a:r>
              <a:rPr lang="en-US" sz="900"/>
              <a:t>User Registration and login</a:t>
            </a:r>
          </a:p>
          <a:p>
            <a:r>
              <a:rPr lang="en-US" sz="900"/>
              <a:t>The system shall validate user credentials when logging in. </a:t>
            </a:r>
          </a:p>
          <a:p>
            <a:r>
              <a:rPr lang="en-US" sz="900"/>
              <a:t>The system shall allow students to self- register into classes through the course catalog.</a:t>
            </a:r>
          </a:p>
          <a:p>
            <a:endParaRPr lang="en-US" sz="900"/>
          </a:p>
        </p:txBody>
      </p:sp>
    </p:spTree>
    <p:custDataLst>
      <p:tags r:id="rId1"/>
    </p:custDataLst>
    <p:extLst>
      <p:ext uri="{BB962C8B-B14F-4D97-AF65-F5344CB8AC3E}">
        <p14:creationId xmlns:p14="http://schemas.microsoft.com/office/powerpoint/2010/main" val="186588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4E17050B-D984-5F88-9EA5-73CA2E262FCF}"/>
              </a:ext>
            </a:extLst>
          </p:cNvPr>
          <p:cNvPicPr>
            <a:picLocks noChangeAspect="1"/>
          </p:cNvPicPr>
          <p:nvPr/>
        </p:nvPicPr>
        <p:blipFill>
          <a:blip r:embed="rId4"/>
          <a:stretch>
            <a:fillRect/>
          </a:stretch>
        </p:blipFill>
        <p:spPr>
          <a:xfrm>
            <a:off x="7116674" y="520749"/>
            <a:ext cx="3626138" cy="564379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7" name="Arc 36">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38201" y="479493"/>
            <a:ext cx="5257800" cy="1325563"/>
          </a:xfrm>
        </p:spPr>
        <p:txBody>
          <a:bodyPr>
            <a:normAutofit/>
          </a:bodyPr>
          <a:lstStyle/>
          <a:p>
            <a:r>
              <a:rPr lang="en-US"/>
              <a:t>Use Case Diagram</a:t>
            </a:r>
          </a:p>
        </p:txBody>
      </p:sp>
      <p:sp>
        <p:nvSpPr>
          <p:cNvPr id="17" name="Content Placeholder 16">
            <a:extLst>
              <a:ext uri="{FF2B5EF4-FFF2-40B4-BE49-F238E27FC236}">
                <a16:creationId xmlns:a16="http://schemas.microsoft.com/office/drawing/2014/main" id="{2F4DAFBC-7764-AB3A-310B-F8EEC1020BC2}"/>
              </a:ext>
            </a:extLst>
          </p:cNvPr>
          <p:cNvSpPr>
            <a:spLocks noGrp="1"/>
          </p:cNvSpPr>
          <p:nvPr>
            <p:ph idx="1"/>
          </p:nvPr>
        </p:nvSpPr>
        <p:spPr>
          <a:xfrm>
            <a:off x="838201" y="1984443"/>
            <a:ext cx="5257800" cy="4192520"/>
          </a:xfrm>
        </p:spPr>
        <p:txBody>
          <a:bodyPr>
            <a:normAutofit/>
          </a:bodyPr>
          <a:lstStyle/>
          <a:p>
            <a:pPr marL="0" indent="0">
              <a:buNone/>
            </a:pPr>
            <a:r>
              <a:rPr lang="en-US" sz="1500" u="sng"/>
              <a:t>Actors:</a:t>
            </a:r>
          </a:p>
          <a:p>
            <a:pPr marL="0" indent="0">
              <a:buNone/>
            </a:pPr>
            <a:r>
              <a:rPr lang="en-US" sz="1500"/>
              <a:t>Admin/IT, Customer, Secretary, DMV</a:t>
            </a:r>
          </a:p>
          <a:p>
            <a:pPr marL="0" indent="0">
              <a:buNone/>
            </a:pPr>
            <a:r>
              <a:rPr lang="en-US" sz="1500" u="sng"/>
              <a:t>Use Cases:</a:t>
            </a:r>
          </a:p>
          <a:p>
            <a:pPr marL="0" indent="0">
              <a:buNone/>
            </a:pPr>
            <a:r>
              <a:rPr lang="en-US" sz="1500"/>
              <a:t>Modify Customer Account, Register, Login, Contact Secretary, Schedule Available Class, Take Course , Update Curriculum.</a:t>
            </a:r>
          </a:p>
          <a:p>
            <a:pPr marL="0" indent="0">
              <a:buNone/>
            </a:pPr>
            <a:r>
              <a:rPr lang="en-US" sz="1500" u="sng"/>
              <a:t>Explanation:</a:t>
            </a:r>
          </a:p>
          <a:p>
            <a:pPr marL="0" indent="0">
              <a:buNone/>
            </a:pPr>
            <a:r>
              <a:rPr lang="en-US" sz="1500"/>
              <a:t>In the </a:t>
            </a:r>
            <a:r>
              <a:rPr lang="en-US" sz="1500" err="1"/>
              <a:t>DriverPass</a:t>
            </a:r>
            <a:r>
              <a:rPr lang="en-US" sz="1500"/>
              <a:t> interview conducted by the Product Owner, the employees listed for the system were administrators, IT specialists, a secretary and an owner. Employees of </a:t>
            </a:r>
            <a:r>
              <a:rPr lang="en-US" sz="1500" err="1"/>
              <a:t>DriverPass</a:t>
            </a:r>
            <a:r>
              <a:rPr lang="en-US" sz="1500"/>
              <a:t> will handle most of the backend tasks of the website/business. </a:t>
            </a:r>
            <a:r>
              <a:rPr lang="en-US" sz="1500" err="1"/>
              <a:t>DriverPass</a:t>
            </a:r>
            <a:r>
              <a:rPr lang="en-US" sz="1500"/>
              <a:t> employees coordinate with customers to ensure that they are getting the extra driving skills needed with excellent customer care and support. </a:t>
            </a:r>
          </a:p>
          <a:p>
            <a:pPr marL="0" indent="0">
              <a:buNone/>
            </a:pPr>
            <a:endParaRPr lang="en-US" sz="1500"/>
          </a:p>
          <a:p>
            <a:pPr marL="0" indent="0">
              <a:buNone/>
            </a:pPr>
            <a:endParaRPr lang="en-US" sz="1500" u="sng"/>
          </a:p>
        </p:txBody>
      </p:sp>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Arc 2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5894962" y="479493"/>
            <a:ext cx="5458838" cy="1325563"/>
          </a:xfrm>
        </p:spPr>
        <p:txBody>
          <a:bodyPr>
            <a:normAutofit/>
          </a:bodyPr>
          <a:lstStyle/>
          <a:p>
            <a:r>
              <a:rPr lang="en-US"/>
              <a:t>Activity</a:t>
            </a:r>
            <a:br>
              <a:rPr lang="en-US"/>
            </a:br>
            <a:r>
              <a:rPr lang="en-US"/>
              <a:t>Diagram</a:t>
            </a:r>
          </a:p>
        </p:txBody>
      </p:sp>
      <p:sp>
        <p:nvSpPr>
          <p:cNvPr id="29" name="Freeform: Shape 2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4DC79CDD-7BE0-B70F-499E-17585910CA9F}"/>
              </a:ext>
            </a:extLst>
          </p:cNvPr>
          <p:cNvPicPr>
            <a:picLocks noChangeAspect="1"/>
          </p:cNvPicPr>
          <p:nvPr/>
        </p:nvPicPr>
        <p:blipFill>
          <a:blip r:embed="rId4"/>
          <a:stretch>
            <a:fillRect/>
          </a:stretch>
        </p:blipFill>
        <p:spPr>
          <a:xfrm>
            <a:off x="1210928" y="226375"/>
            <a:ext cx="3941691" cy="640525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7" name="Content Placeholder 16">
            <a:extLst>
              <a:ext uri="{FF2B5EF4-FFF2-40B4-BE49-F238E27FC236}">
                <a16:creationId xmlns:a16="http://schemas.microsoft.com/office/drawing/2014/main" id="{CBE316AD-BC3A-E9EE-53C3-81B787DF059B}"/>
              </a:ext>
            </a:extLst>
          </p:cNvPr>
          <p:cNvSpPr>
            <a:spLocks noGrp="1"/>
          </p:cNvSpPr>
          <p:nvPr>
            <p:ph idx="1"/>
          </p:nvPr>
        </p:nvSpPr>
        <p:spPr>
          <a:xfrm>
            <a:off x="5894962" y="1984443"/>
            <a:ext cx="5458838" cy="4192520"/>
          </a:xfrm>
        </p:spPr>
        <p:txBody>
          <a:bodyPr>
            <a:normAutofit/>
          </a:bodyPr>
          <a:lstStyle/>
          <a:p>
            <a:pPr marL="0" indent="0">
              <a:buNone/>
            </a:pPr>
            <a:r>
              <a:rPr lang="en-US" dirty="0"/>
              <a:t>The activity diagram explains the process of scheduling an appointment with </a:t>
            </a:r>
            <a:r>
              <a:rPr lang="en-US" dirty="0" err="1"/>
              <a:t>DriverPass</a:t>
            </a:r>
            <a:r>
              <a:rPr lang="en-US" dirty="0"/>
              <a:t>. The customer can either schedule online, call the secretary or schedule in person. In either case the customer will have to pick a desired package and schedule a pick- up time that is available.  </a:t>
            </a:r>
          </a:p>
        </p:txBody>
      </p:sp>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7" name="Graphic 16" descr="Unlock">
            <a:extLst>
              <a:ext uri="{FF2B5EF4-FFF2-40B4-BE49-F238E27FC236}">
                <a16:creationId xmlns:a16="http://schemas.microsoft.com/office/drawing/2014/main" id="{47E7AE9D-9333-CF4E-24C6-3D44E1BAA9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41053" y="953955"/>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4" name="Arc 23">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838201" y="479493"/>
            <a:ext cx="5257800" cy="1325563"/>
          </a:xfrm>
        </p:spPr>
        <p:txBody>
          <a:bodyPr>
            <a:normAutofit/>
          </a:bodyPr>
          <a:lstStyle/>
          <a:p>
            <a:r>
              <a:rPr lang="en-US"/>
              <a:t>Security</a:t>
            </a:r>
          </a:p>
        </p:txBody>
      </p:sp>
      <p:sp>
        <p:nvSpPr>
          <p:cNvPr id="3" name="Content Placeholder 2"/>
          <p:cNvSpPr>
            <a:spLocks noGrp="1"/>
          </p:cNvSpPr>
          <p:nvPr>
            <p:ph idx="1"/>
          </p:nvPr>
        </p:nvSpPr>
        <p:spPr>
          <a:xfrm>
            <a:off x="838201" y="1984443"/>
            <a:ext cx="5257800" cy="4192520"/>
          </a:xfrm>
        </p:spPr>
        <p:txBody>
          <a:bodyPr>
            <a:normAutofit/>
          </a:bodyPr>
          <a:lstStyle/>
          <a:p>
            <a:r>
              <a:rPr lang="en-US" sz="2000" dirty="0"/>
              <a:t>The system shall include data encryption, access controls, and protection against unauthorized access or data breaches.</a:t>
            </a:r>
          </a:p>
          <a:p>
            <a:r>
              <a:rPr lang="en-US" sz="2000" dirty="0"/>
              <a:t>If there is a “brute force” hacking attempt on an account, the account needs to be suspended and locked by admin, and account member will need to be notified. </a:t>
            </a:r>
          </a:p>
          <a:p>
            <a:r>
              <a:rPr lang="en-US" sz="2000" dirty="0"/>
              <a:t>If a user forgets their password, there will be options to reset the password through account email or account phone. If either option is not doable, admin or IT service will be available, and password can be changed with proof of identification. </a:t>
            </a:r>
          </a:p>
          <a:p>
            <a:endParaRPr lang="en-US" sz="2000" dirty="0"/>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5558489" cy="1325563"/>
          </a:xfrm>
        </p:spPr>
        <p:txBody>
          <a:bodyPr vert="horz" lIns="91440" tIns="45720" rIns="91440" bIns="45720" rtlCol="0">
            <a:normAutofit/>
          </a:bodyPr>
          <a:lstStyle/>
          <a:p>
            <a:r>
              <a:rPr lang="en-US" kern="1200">
                <a:latin typeface="+mj-lt"/>
                <a:ea typeface="+mj-ea"/>
                <a:cs typeface="+mj-cs"/>
              </a:rPr>
              <a:t>System Limitations</a:t>
            </a:r>
          </a:p>
        </p:txBody>
      </p:sp>
      <p:sp>
        <p:nvSpPr>
          <p:cNvPr id="29" name="Freeform: Shape 28">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type="body" idx="1"/>
          </p:nvPr>
        </p:nvSpPr>
        <p:spPr>
          <a:xfrm>
            <a:off x="838200" y="1825625"/>
            <a:ext cx="5558489" cy="4351338"/>
          </a:xfrm>
        </p:spPr>
        <p:txBody>
          <a:bodyPr vert="horz" lIns="91440" tIns="45720" rIns="91440" bIns="45720" rtlCol="0">
            <a:normAutofit/>
          </a:bodyPr>
          <a:lstStyle/>
          <a:p>
            <a:pPr marL="342900" marR="0" lvl="0" indent="-342900">
              <a:spcBef>
                <a:spcPts val="0"/>
              </a:spcBef>
              <a:spcAft>
                <a:spcPts val="0"/>
              </a:spcAft>
              <a:buFont typeface="Symbol" panose="05050102010706020507" pitchFamily="18" charset="2"/>
              <a:buChar char=""/>
            </a:pPr>
            <a:r>
              <a:rPr lang="en-US" sz="1700" u="none" strike="noStrike">
                <a:effectLst/>
                <a:latin typeface="Calibri" panose="020F0502020204030204" pitchFamily="34" charset="0"/>
                <a:ea typeface="Cambria" panose="02040503050406030204" pitchFamily="18" charset="0"/>
                <a:cs typeface="Calibri" panose="020F0502020204030204" pitchFamily="34" charset="0"/>
              </a:rPr>
              <a:t>Limited integration capabilities</a:t>
            </a:r>
          </a:p>
          <a:p>
            <a:pPr marL="742950" marR="0" lvl="1" indent="-285750">
              <a:spcBef>
                <a:spcPts val="0"/>
              </a:spcBef>
              <a:spcAft>
                <a:spcPts val="0"/>
              </a:spcAft>
              <a:buFont typeface="Arial" panose="020B0604020202020204" pitchFamily="34" charset="0"/>
              <a:buChar char="○"/>
            </a:pPr>
            <a:r>
              <a:rPr lang="en-US" sz="1700" u="none" strike="noStrike">
                <a:effectLst/>
                <a:latin typeface="Calibri" panose="020F0502020204030204" pitchFamily="34" charset="0"/>
                <a:ea typeface="Cambria" panose="02040503050406030204" pitchFamily="18" charset="0"/>
                <a:cs typeface="Calibri" panose="020F0502020204030204" pitchFamily="34" charset="0"/>
              </a:rPr>
              <a:t> may have limited data exchange and interoperability with other educational or other external systems.</a:t>
            </a:r>
          </a:p>
          <a:p>
            <a:pPr marL="342900" marR="0" lvl="0" indent="-342900">
              <a:spcBef>
                <a:spcPts val="0"/>
              </a:spcBef>
              <a:spcAft>
                <a:spcPts val="0"/>
              </a:spcAft>
              <a:buFont typeface="Symbol" panose="05050102010706020507" pitchFamily="18" charset="2"/>
              <a:buChar char=""/>
            </a:pPr>
            <a:r>
              <a:rPr lang="en-US" sz="1700" u="none" strike="noStrike">
                <a:effectLst/>
                <a:latin typeface="Calibri" panose="020F0502020204030204" pitchFamily="34" charset="0"/>
                <a:ea typeface="Cambria" panose="02040503050406030204" pitchFamily="18" charset="0"/>
                <a:cs typeface="Calibri" panose="020F0502020204030204" pitchFamily="34" charset="0"/>
              </a:rPr>
              <a:t>Technical constraints</a:t>
            </a:r>
          </a:p>
          <a:p>
            <a:pPr marL="742950" marR="0" lvl="1" indent="-285750">
              <a:spcBef>
                <a:spcPts val="0"/>
              </a:spcBef>
              <a:spcAft>
                <a:spcPts val="0"/>
              </a:spcAft>
              <a:buFont typeface="Arial" panose="020B0604020202020204" pitchFamily="34" charset="0"/>
              <a:buChar char="○"/>
            </a:pPr>
            <a:r>
              <a:rPr lang="en-US" sz="1700" u="none" strike="noStrike">
                <a:effectLst/>
                <a:latin typeface="Calibri" panose="020F0502020204030204" pitchFamily="34" charset="0"/>
                <a:ea typeface="Cambria" panose="02040503050406030204" pitchFamily="18" charset="0"/>
                <a:cs typeface="Calibri" panose="020F0502020204030204" pitchFamily="34" charset="0"/>
              </a:rPr>
              <a:t>may have a tight or seemingly unachievable time limit. </a:t>
            </a:r>
          </a:p>
          <a:p>
            <a:pPr marL="742950" marR="0" lvl="1" indent="-285750">
              <a:spcBef>
                <a:spcPts val="0"/>
              </a:spcBef>
              <a:spcAft>
                <a:spcPts val="0"/>
              </a:spcAft>
              <a:buFont typeface="Arial" panose="020B0604020202020204" pitchFamily="34" charset="0"/>
              <a:buChar char="○"/>
            </a:pPr>
            <a:r>
              <a:rPr lang="en-US" sz="1700" u="none" strike="noStrike">
                <a:effectLst/>
                <a:latin typeface="Calibri" panose="020F0502020204030204" pitchFamily="34" charset="0"/>
                <a:ea typeface="Cambria" panose="02040503050406030204" pitchFamily="18" charset="0"/>
                <a:cs typeface="Calibri" panose="020F0502020204030204" pitchFamily="34" charset="0"/>
              </a:rPr>
              <a:t>may have limited resources.</a:t>
            </a:r>
          </a:p>
          <a:p>
            <a:pPr marL="742950" marR="0" lvl="1" indent="-285750">
              <a:spcBef>
                <a:spcPts val="0"/>
              </a:spcBef>
              <a:spcAft>
                <a:spcPts val="0"/>
              </a:spcAft>
              <a:buFont typeface="Arial" panose="020B0604020202020204" pitchFamily="34" charset="0"/>
              <a:buChar char="○"/>
            </a:pPr>
            <a:r>
              <a:rPr lang="en-US" sz="1700" u="none" strike="noStrike">
                <a:effectLst/>
                <a:latin typeface="Calibri" panose="020F0502020204030204" pitchFamily="34" charset="0"/>
                <a:ea typeface="Cambria" panose="02040503050406030204" pitchFamily="18" charset="0"/>
                <a:cs typeface="Calibri" panose="020F0502020204030204" pitchFamily="34" charset="0"/>
              </a:rPr>
              <a:t>may have limited project development expertise and physical capability.</a:t>
            </a:r>
          </a:p>
          <a:p>
            <a:pPr marL="742950" marR="0" lvl="1" indent="-285750">
              <a:spcBef>
                <a:spcPts val="0"/>
              </a:spcBef>
              <a:spcAft>
                <a:spcPts val="0"/>
              </a:spcAft>
              <a:buFont typeface="Arial" panose="020B0604020202020204" pitchFamily="34" charset="0"/>
              <a:buChar char="○"/>
            </a:pPr>
            <a:r>
              <a:rPr lang="en-US" sz="1700" u="none" strike="noStrike">
                <a:effectLst/>
                <a:latin typeface="Calibri" panose="020F0502020204030204" pitchFamily="34" charset="0"/>
                <a:ea typeface="Cambria" panose="02040503050406030204" pitchFamily="18" charset="0"/>
                <a:cs typeface="Calibri" panose="020F0502020204030204" pitchFamily="34" charset="0"/>
              </a:rPr>
              <a:t>may have insufficient funding.</a:t>
            </a:r>
          </a:p>
          <a:p>
            <a:pPr marL="0" indent="0">
              <a:buNone/>
            </a:pPr>
            <a:endParaRPr lang="en-US" sz="1700" kern="1200">
              <a:latin typeface="+mn-lt"/>
              <a:ea typeface="+mn-ea"/>
              <a:cs typeface="+mn-cs"/>
            </a:endParaRPr>
          </a:p>
        </p:txBody>
      </p:sp>
      <p:sp>
        <p:nvSpPr>
          <p:cNvPr id="31" name="Oval 30">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Block Arc 32">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reeform: Shape 34">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7" name="Straight Connector 36">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9" name="Freeform: Shape 38">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1" name="Arc 40">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2514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1392</TotalTime>
  <Words>814</Words>
  <Application>Microsoft Office PowerPoint</Application>
  <PresentationFormat>Widescreen</PresentationFormat>
  <Paragraphs>55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Sean Toon</cp:lastModifiedBy>
  <cp:revision>21</cp:revision>
  <dcterms:created xsi:type="dcterms:W3CDTF">2019-10-14T02:36:52Z</dcterms:created>
  <dcterms:modified xsi:type="dcterms:W3CDTF">2023-06-25T02:04:59Z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