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sldIdLst>
    <p:sldId id="256" r:id="rId5"/>
    <p:sldId id="257" r:id="rId6"/>
    <p:sldId id="259" r:id="rId7"/>
    <p:sldId id="264" r:id="rId8"/>
    <p:sldId id="258" r:id="rId9"/>
    <p:sldId id="265" r:id="rId10"/>
    <p:sldId id="267" r:id="rId11"/>
    <p:sldId id="266" r:id="rId12"/>
    <p:sldId id="261" r:id="rId13"/>
    <p:sldId id="262" r:id="rId14"/>
    <p:sldId id="26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7623D7-A93C-4A4E-A808-68B107727C03}" v="27" dt="2024-08-21T10:00:41.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9" autoAdjust="0"/>
  </p:normalViewPr>
  <p:slideViewPr>
    <p:cSldViewPr snapToGrid="0">
      <p:cViewPr>
        <p:scale>
          <a:sx n="98" d="100"/>
          <a:sy n="98" d="100"/>
        </p:scale>
        <p:origin x="1974" y="762"/>
      </p:cViewPr>
      <p:guideLst>
        <p:guide orient="horz" pos="162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0"/>
    </p:cViewPr>
  </p:sorterViewPr>
  <p:notesViewPr>
    <p:cSldViewPr snapToGrid="0">
      <p:cViewPr>
        <p:scale>
          <a:sx n="118" d="100"/>
          <a:sy n="118" d="100"/>
        </p:scale>
        <p:origin x="3168" y="-1374"/>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4001232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 simply conclude that through my experience of migrating to a serverless architecture, I was able to take advantage of many different benefits offered such as scalability, cost efficiency and reduced management. </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99486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Sean and I am a Cloud Engineer for the company Q&amp;A. In this presentation, I will be sharing the benefits and processes of migrating a full stack application to a cloud- native application by using AWS services. I will be discussing topics and sharing examples of key aspects of cloud computing such as Containerization, Orchestration, Serverless architecture and cloud-based development principles. </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73594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Containerization is the process of packaging applications and dependencies to simplify scaling and deployment for future application use. In this project I used Docker to create three different containers to host the front-end, back-end and the database. I then used Docker Compose to orchestrate all of the containers. </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41418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compose helps orchestrate a multi-container Docker application. The tools autonomous features allow for simplified configuration and ultimately promotes efficient workflow by aiding in complex application management. </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4199485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Serverless basically means to outsource for server use. The advantages of serverless development include saving on resources required to build and manage local servers. Serverless also saves time for both runtimes and development times. </a:t>
            </a:r>
          </a:p>
          <a:p>
            <a:r>
              <a:rPr lang="en-US" dirty="0"/>
              <a:t>S3 is an Amazon cloud storage service. Local and S3 storage is the same in the ways that they both store data and files, yet depending on the size of the project, S3 may offer a more secure, durable and scalable way to store data without the need to invest in expensive hardware. </a:t>
            </a:r>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76641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advantage of using a serverless API is gaining access to the Lambda Compute Model. Lambda functions are triggered by events, and the functions handle requests. After handling a request the response is returned to the API Gateway or other sources. Because Lambda is event driven, it easily handles code deployment, scaling and execution automatically and in a resourceful way. It saves resources by lowering costs and compute times. Lambdas integration with API Gateway in this project, has allowed for efficient routing and data handling. In this project, I created many Lambda functions to integrate the frontend with the backend of my application. The process included steps of coding, deploying, testing, monitoring and debugging Lambda functions. </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92350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differences between MongoDB and DynamoDB include:</a:t>
            </a:r>
          </a:p>
          <a:p>
            <a:r>
              <a:rPr lang="en-US" dirty="0"/>
              <a:t>-MongoDB can be hosted publicly on-premises, DynamoDB cannot.</a:t>
            </a:r>
          </a:p>
          <a:p>
            <a:r>
              <a:rPr lang="en-US" dirty="0"/>
              <a:t>-MongoDB is difficult to set up, configure and maintain compared to DynamoDB</a:t>
            </a:r>
          </a:p>
          <a:p>
            <a:r>
              <a:rPr lang="en-US" dirty="0"/>
              <a:t>-MongoDB default configurations are less secure than DynamoDB</a:t>
            </a:r>
          </a:p>
          <a:p>
            <a:r>
              <a:rPr lang="en-US" dirty="0"/>
              <a:t>-MongoDB is available on different OS’s while DynamoDB is only through AWS hosting</a:t>
            </a:r>
          </a:p>
          <a:p>
            <a:r>
              <a:rPr lang="en-US" dirty="0"/>
              <a:t>-MongoDB supports a wider range of programming languages</a:t>
            </a:r>
          </a:p>
          <a:p>
            <a:r>
              <a:rPr lang="en-US" dirty="0"/>
              <a:t>-They support different server-side processing tools.</a:t>
            </a:r>
          </a:p>
          <a:p>
            <a:r>
              <a:rPr lang="en-US" dirty="0"/>
              <a:t>-Different document size capacity. </a:t>
            </a:r>
          </a:p>
          <a:p>
            <a:r>
              <a:rPr lang="en-US" dirty="0"/>
              <a:t>-Offer different query operation methods</a:t>
            </a:r>
          </a:p>
          <a:p>
            <a:r>
              <a:rPr lang="en-US" dirty="0"/>
              <a:t>-MongoDB offers a bigger variety of data types </a:t>
            </a:r>
          </a:p>
          <a:p>
            <a:endParaRPr lang="en-US" dirty="0"/>
          </a:p>
          <a:p>
            <a:r>
              <a:rPr lang="en-US" dirty="0"/>
              <a:t>The queries that I created in my project were for the Question and Answers data tables. I did things such as put, get and delete questions and answers and well as test the queries. </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18822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Elasticity is the principle that describes an app that can scale and handle different data loads all while being resourceful, and on demand. The pay-for-use model is a good example of an elastic model because it ensures that developers only pay for resources that are consumed at scale. </a:t>
            </a:r>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3642963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IAM roles and policies are created and implemented to ensure that access within an application are granted to authorized users. The difference between roles and policies is that roles are a set of permissions and policies are the documents that define the permissions. Policies define roles and roles are then assigned to users. The way to secure the connection between Lambda and Gateway is to create the right set of policies and then assign roles to users accordingly. For example, ideally for this project I do not want just any user to have access to S3 buckets or DynamoDB tables. In my project, I was able to use a policy called “</a:t>
            </a:r>
            <a:r>
              <a:rPr lang="en-US" dirty="0" err="1"/>
              <a:t>LabRole</a:t>
            </a:r>
            <a:r>
              <a:rPr lang="en-US" dirty="0"/>
              <a:t>” and all of the necessary permissions were already written for me. </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886862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3175" y="1120876"/>
            <a:ext cx="8008376" cy="1710814"/>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426" y="3709218"/>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24337"/>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5"/>
            <a:ext cx="8246070" cy="336263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16872" y="406537"/>
            <a:ext cx="6937885"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18186" y="1143000"/>
            <a:ext cx="6961240" cy="3545497"/>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12651"/>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30153"/>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02550"/>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30153"/>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02550"/>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127" y="324020"/>
            <a:ext cx="8067368" cy="1755053"/>
          </a:xfrm>
          <a:solidFill>
            <a:schemeClr val="accent1">
              <a:alpha val="40000"/>
            </a:schemeClr>
          </a:solidFill>
        </p:spPr>
        <p:txBody>
          <a:bodyPr>
            <a:normAutofit/>
          </a:bodyPr>
          <a:lstStyle/>
          <a:p>
            <a:r>
              <a:rPr lang="en-US" dirty="0"/>
              <a:t> CS 470 Project Two</a:t>
            </a:r>
            <a:br>
              <a:rPr lang="en-US" dirty="0"/>
            </a:br>
            <a:r>
              <a:rPr lang="en-US" dirty="0"/>
              <a:t>Conference Presentation:</a:t>
            </a:r>
            <a:br>
              <a:rPr lang="en-US" dirty="0"/>
            </a:br>
            <a:r>
              <a:rPr lang="en-US" dirty="0"/>
              <a:t>Cloud Development</a:t>
            </a:r>
          </a:p>
        </p:txBody>
      </p:sp>
      <p:sp>
        <p:nvSpPr>
          <p:cNvPr id="3" name="Subtitle 2"/>
          <p:cNvSpPr>
            <a:spLocks noGrp="1"/>
          </p:cNvSpPr>
          <p:nvPr>
            <p:ph type="subTitle" idx="1"/>
          </p:nvPr>
        </p:nvSpPr>
        <p:spPr>
          <a:xfrm>
            <a:off x="516194" y="3447321"/>
            <a:ext cx="8096864" cy="730043"/>
          </a:xfrm>
        </p:spPr>
        <p:txBody>
          <a:bodyPr/>
          <a:lstStyle/>
          <a:p>
            <a:r>
              <a:rPr lang="en-US" dirty="0"/>
              <a:t>Sean Toon</a:t>
            </a:r>
          </a:p>
        </p:txBody>
      </p:sp>
      <p:sp>
        <p:nvSpPr>
          <p:cNvPr id="4" name="Subtitle 2">
            <a:extLst>
              <a:ext uri="{FF2B5EF4-FFF2-40B4-BE49-F238E27FC236}">
                <a16:creationId xmlns:a16="http://schemas.microsoft.com/office/drawing/2014/main" id="{D90D4CAB-B834-F74A-8181-DAC33FAEF649}"/>
              </a:ext>
            </a:extLst>
          </p:cNvPr>
          <p:cNvSpPr txBox="1">
            <a:spLocks/>
          </p:cNvSpPr>
          <p:nvPr/>
        </p:nvSpPr>
        <p:spPr>
          <a:xfrm>
            <a:off x="516193" y="3956035"/>
            <a:ext cx="8096864" cy="730043"/>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August 2024</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spd="slow" p14:dur="2000" advTm="21894"/>
    </mc:Choice>
    <mc:Fallback>
      <p:transition spd="slow" advTm="218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Securing Your Cloud App</a:t>
            </a:r>
          </a:p>
        </p:txBody>
      </p:sp>
      <p:sp>
        <p:nvSpPr>
          <p:cNvPr id="5" name="Text Placeholder 4"/>
          <p:cNvSpPr>
            <a:spLocks noGrp="1"/>
          </p:cNvSpPr>
          <p:nvPr>
            <p:ph type="body" idx="1"/>
          </p:nvPr>
        </p:nvSpPr>
        <p:spPr>
          <a:xfrm>
            <a:off x="184672" y="1530153"/>
            <a:ext cx="2351700" cy="479822"/>
          </a:xfrm>
        </p:spPr>
        <p:txBody>
          <a:bodyPr>
            <a:normAutofit/>
          </a:bodyPr>
          <a:lstStyle/>
          <a:p>
            <a:r>
              <a:rPr lang="en-US" dirty="0"/>
              <a:t>Access</a:t>
            </a:r>
          </a:p>
        </p:txBody>
      </p:sp>
      <p:sp>
        <p:nvSpPr>
          <p:cNvPr id="6" name="Content Placeholder 5"/>
          <p:cNvSpPr>
            <a:spLocks noGrp="1"/>
          </p:cNvSpPr>
          <p:nvPr>
            <p:ph sz="half" idx="2"/>
          </p:nvPr>
        </p:nvSpPr>
        <p:spPr>
          <a:xfrm>
            <a:off x="184672" y="2002550"/>
            <a:ext cx="2612955" cy="1894536"/>
          </a:xfrm>
        </p:spPr>
        <p:txBody>
          <a:bodyPr>
            <a:normAutofit/>
          </a:bodyPr>
          <a:lstStyle/>
          <a:p>
            <a:pPr algn="l"/>
            <a:r>
              <a:rPr lang="en-US" sz="1800" dirty="0"/>
              <a:t>IAM roles and policies</a:t>
            </a:r>
          </a:p>
          <a:p>
            <a:pPr algn="l"/>
            <a:endParaRPr lang="en-US" sz="1800" dirty="0"/>
          </a:p>
        </p:txBody>
      </p:sp>
      <p:sp>
        <p:nvSpPr>
          <p:cNvPr id="7" name="Text Placeholder 6"/>
          <p:cNvSpPr>
            <a:spLocks noGrp="1"/>
          </p:cNvSpPr>
          <p:nvPr>
            <p:ph type="body" sz="quarter" idx="3"/>
          </p:nvPr>
        </p:nvSpPr>
        <p:spPr>
          <a:xfrm>
            <a:off x="2797628" y="1558077"/>
            <a:ext cx="2786743" cy="479822"/>
          </a:xfrm>
        </p:spPr>
        <p:txBody>
          <a:bodyPr>
            <a:normAutofit/>
          </a:bodyPr>
          <a:lstStyle/>
          <a:p>
            <a:r>
              <a:rPr lang="en-US" dirty="0"/>
              <a:t>Policies</a:t>
            </a:r>
          </a:p>
        </p:txBody>
      </p:sp>
      <p:sp>
        <p:nvSpPr>
          <p:cNvPr id="8" name="Content Placeholder 7"/>
          <p:cNvSpPr>
            <a:spLocks noGrp="1"/>
          </p:cNvSpPr>
          <p:nvPr>
            <p:ph sz="quarter" idx="4"/>
          </p:nvPr>
        </p:nvSpPr>
        <p:spPr>
          <a:xfrm>
            <a:off x="2797628" y="2002550"/>
            <a:ext cx="2786743" cy="1774793"/>
          </a:xfrm>
        </p:spPr>
        <p:txBody>
          <a:bodyPr>
            <a:normAutofit/>
          </a:bodyPr>
          <a:lstStyle/>
          <a:p>
            <a:pPr algn="l"/>
            <a:r>
              <a:rPr lang="en-US" sz="1800" dirty="0"/>
              <a:t>Roles/ Permissions</a:t>
            </a:r>
          </a:p>
          <a:p>
            <a:pPr algn="l"/>
            <a:r>
              <a:rPr lang="en-US" sz="1800" dirty="0"/>
              <a:t>Policies / </a:t>
            </a:r>
            <a:r>
              <a:rPr lang="en-US" sz="1800" dirty="0" err="1"/>
              <a:t>LabRole</a:t>
            </a:r>
            <a:endParaRPr lang="en-US" sz="1800" dirty="0"/>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6117771" y="1530153"/>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API Security</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6117771" y="2002550"/>
            <a:ext cx="2500912" cy="2062555"/>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sz="1800" dirty="0"/>
              <a:t>IAM Roles/Policies</a:t>
            </a:r>
          </a:p>
          <a:p>
            <a:pPr algn="l"/>
            <a:r>
              <a:rPr lang="en-US" sz="1800" dirty="0"/>
              <a:t>Encryption</a:t>
            </a:r>
          </a:p>
          <a:p>
            <a:pPr algn="l"/>
            <a:r>
              <a:rPr lang="en-US" sz="1800" dirty="0"/>
              <a:t>Bucket policies</a:t>
            </a:r>
          </a:p>
          <a:p>
            <a:pPr algn="l"/>
            <a:r>
              <a:rPr lang="en-US" sz="1800" dirty="0"/>
              <a:t>Lambda and the database</a:t>
            </a:r>
          </a:p>
          <a:p>
            <a:pPr algn="l"/>
            <a:r>
              <a:rPr lang="en-US" sz="1800" dirty="0"/>
              <a:t>S3 Bucket</a:t>
            </a:r>
          </a:p>
        </p:txBody>
      </p:sp>
    </p:spTree>
    <p:extLst>
      <p:ext uri="{BB962C8B-B14F-4D97-AF65-F5344CB8AC3E}">
        <p14:creationId xmlns:p14="http://schemas.microsoft.com/office/powerpoint/2010/main" val="10968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0C3-B7BB-8D4C-AF0F-9CC7682D8A51}"/>
              </a:ext>
            </a:extLst>
          </p:cNvPr>
          <p:cNvSpPr>
            <a:spLocks noGrp="1"/>
          </p:cNvSpPr>
          <p:nvPr>
            <p:ph type="title"/>
          </p:nvPr>
        </p:nvSpPr>
        <p:spPr>
          <a:xfrm>
            <a:off x="1234377" y="86488"/>
            <a:ext cx="7772400" cy="1021556"/>
          </a:xfrm>
        </p:spPr>
        <p:txBody>
          <a:bodyPr>
            <a:normAutofit/>
          </a:bodyPr>
          <a:lstStyle/>
          <a:p>
            <a:pPr algn="r"/>
            <a:r>
              <a:rPr lang="en-US" sz="3200" dirty="0">
                <a:effectLst>
                  <a:outerShdw blurRad="50800" dist="38100" dir="2700000" algn="tl" rotWithShape="0">
                    <a:prstClr val="black">
                      <a:alpha val="40000"/>
                    </a:prstClr>
                  </a:outerShdw>
                </a:effectLst>
              </a:rPr>
              <a:t>Conclusion</a:t>
            </a:r>
          </a:p>
        </p:txBody>
      </p:sp>
      <p:sp>
        <p:nvSpPr>
          <p:cNvPr id="4" name="Content Placeholder 2">
            <a:extLst>
              <a:ext uri="{FF2B5EF4-FFF2-40B4-BE49-F238E27FC236}">
                <a16:creationId xmlns:a16="http://schemas.microsoft.com/office/drawing/2014/main" id="{BC84F4AD-0F18-4FAD-A3BB-59FA5D7E81A6}"/>
              </a:ext>
            </a:extLst>
          </p:cNvPr>
          <p:cNvSpPr txBox="1">
            <a:spLocks/>
          </p:cNvSpPr>
          <p:nvPr/>
        </p:nvSpPr>
        <p:spPr>
          <a:xfrm>
            <a:off x="463714" y="1415845"/>
            <a:ext cx="8246070" cy="336263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5" name="Rectangle 4">
            <a:extLst>
              <a:ext uri="{FF2B5EF4-FFF2-40B4-BE49-F238E27FC236}">
                <a16:creationId xmlns:a16="http://schemas.microsoft.com/office/drawing/2014/main" id="{8A135D3D-FA03-4786-B974-2F39D5B2AA89}"/>
              </a:ext>
            </a:extLst>
          </p:cNvPr>
          <p:cNvSpPr/>
          <p:nvPr/>
        </p:nvSpPr>
        <p:spPr>
          <a:xfrm>
            <a:off x="353002" y="1300920"/>
            <a:ext cx="7952797" cy="923330"/>
          </a:xfrm>
          <a:prstGeom prst="rect">
            <a:avLst/>
          </a:prstGeom>
        </p:spPr>
        <p:txBody>
          <a:bodyPr wrap="square">
            <a:spAutoFit/>
          </a:bodyPr>
          <a:lstStyle/>
          <a:p>
            <a:pPr marL="285750" indent="-285750">
              <a:buFont typeface="Arial" panose="020B0604020202020204" pitchFamily="34" charset="0"/>
              <a:buChar char="•"/>
            </a:pPr>
            <a:r>
              <a:rPr lang="en-US" dirty="0"/>
              <a:t>Scalability</a:t>
            </a:r>
          </a:p>
          <a:p>
            <a:pPr marL="285750" indent="-285750">
              <a:buFont typeface="Arial" panose="020B0604020202020204" pitchFamily="34" charset="0"/>
              <a:buChar char="•"/>
            </a:pPr>
            <a:r>
              <a:rPr lang="en-US" dirty="0"/>
              <a:t>Cost Efficiency</a:t>
            </a:r>
          </a:p>
          <a:p>
            <a:pPr marL="285750" indent="-285750">
              <a:buFont typeface="Arial" panose="020B0604020202020204" pitchFamily="34" charset="0"/>
              <a:buChar char="•"/>
            </a:pPr>
            <a:r>
              <a:rPr lang="en-US" dirty="0"/>
              <a:t>Management</a:t>
            </a:r>
          </a:p>
        </p:txBody>
      </p:sp>
      <p:pic>
        <p:nvPicPr>
          <p:cNvPr id="9" name="Picture 8">
            <a:extLst>
              <a:ext uri="{FF2B5EF4-FFF2-40B4-BE49-F238E27FC236}">
                <a16:creationId xmlns:a16="http://schemas.microsoft.com/office/drawing/2014/main" id="{EC481C34-B2FE-E015-0C43-372936635D30}"/>
              </a:ext>
            </a:extLst>
          </p:cNvPr>
          <p:cNvPicPr>
            <a:picLocks noChangeAspect="1"/>
          </p:cNvPicPr>
          <p:nvPr/>
        </p:nvPicPr>
        <p:blipFill>
          <a:blip r:embed="rId3"/>
          <a:stretch>
            <a:fillRect/>
          </a:stretch>
        </p:blipFill>
        <p:spPr>
          <a:xfrm>
            <a:off x="2274512" y="1300920"/>
            <a:ext cx="6545984" cy="2807666"/>
          </a:xfrm>
          <a:prstGeom prst="rect">
            <a:avLst/>
          </a:prstGeom>
        </p:spPr>
      </p:pic>
    </p:spTree>
    <p:extLst>
      <p:ext uri="{BB962C8B-B14F-4D97-AF65-F5344CB8AC3E}">
        <p14:creationId xmlns:p14="http://schemas.microsoft.com/office/powerpoint/2010/main" val="107398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p:txBody>
          <a:bodyPr>
            <a:normAutofit/>
          </a:bodyPr>
          <a:lstStyle/>
          <a:p>
            <a:r>
              <a:rPr lang="en-US" dirty="0"/>
              <a:t>About me!</a:t>
            </a:r>
          </a:p>
          <a:p>
            <a:r>
              <a:rPr lang="en-US" dirty="0"/>
              <a:t>Purpose of the presentation:</a:t>
            </a:r>
          </a:p>
          <a:p>
            <a:pPr marL="0" indent="0">
              <a:buNone/>
            </a:pPr>
            <a:r>
              <a:rPr lang="en-US" dirty="0"/>
              <a:t>	</a:t>
            </a:r>
            <a:r>
              <a:rPr lang="en-US" sz="2400" dirty="0"/>
              <a:t>-Migration of full stack to cloud-native app</a:t>
            </a:r>
          </a:p>
          <a:p>
            <a:pPr marL="0" indent="0">
              <a:buNone/>
            </a:pPr>
            <a:r>
              <a:rPr lang="en-US" sz="2400" dirty="0"/>
              <a:t>	-AWS microservices</a:t>
            </a:r>
          </a:p>
          <a:p>
            <a:pPr marL="0" indent="0">
              <a:buNone/>
            </a:pPr>
            <a:r>
              <a:rPr lang="en-US" sz="2400" dirty="0"/>
              <a:t>	-Containerization and Orchestration</a:t>
            </a:r>
          </a:p>
          <a:p>
            <a:pPr marL="0" indent="0">
              <a:buNone/>
            </a:pPr>
            <a:r>
              <a:rPr lang="en-US" sz="2400" dirty="0"/>
              <a:t>	-Serverless Architecture</a:t>
            </a:r>
          </a:p>
          <a:p>
            <a:pPr marL="0" indent="0">
              <a:buNone/>
            </a:pPr>
            <a:r>
              <a:rPr lang="en-US" sz="2400" dirty="0"/>
              <a:t>	-Cloud-based development principles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51435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51435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p:cNvSpPr>
            <a:spLocks noGrp="1"/>
          </p:cNvSpPr>
          <p:nvPr>
            <p:ph type="title"/>
          </p:nvPr>
        </p:nvSpPr>
        <p:spPr>
          <a:xfrm>
            <a:off x="278320" y="870966"/>
            <a:ext cx="2578608" cy="929259"/>
          </a:xfrm>
        </p:spPr>
        <p:txBody>
          <a:bodyPr anchor="ctr">
            <a:normAutofit/>
          </a:bodyPr>
          <a:lstStyle/>
          <a:p>
            <a:r>
              <a:rPr lang="en-US" sz="2100"/>
              <a:t>Containerization</a:t>
            </a:r>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9909"/>
            <a:ext cx="96012" cy="490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1832610"/>
            <a:ext cx="253746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278320" y="2038540"/>
            <a:ext cx="2579180" cy="2405444"/>
          </a:xfrm>
        </p:spPr>
        <p:txBody>
          <a:bodyPr anchor="t">
            <a:normAutofit/>
          </a:bodyPr>
          <a:lstStyle/>
          <a:p>
            <a:r>
              <a:rPr lang="en-US" sz="1300" b="1"/>
              <a:t>Models used</a:t>
            </a:r>
          </a:p>
          <a:p>
            <a:pPr lvl="1"/>
            <a:r>
              <a:rPr lang="en-US" sz="1300"/>
              <a:t>Containers</a:t>
            </a:r>
          </a:p>
          <a:p>
            <a:r>
              <a:rPr lang="en-US" sz="1300" b="1"/>
              <a:t>What tools are necessary for containerization?</a:t>
            </a:r>
          </a:p>
          <a:p>
            <a:pPr lvl="1"/>
            <a:r>
              <a:rPr lang="en-US" sz="1300"/>
              <a:t>Docker</a:t>
            </a:r>
          </a:p>
          <a:p>
            <a:pPr lvl="1"/>
            <a:r>
              <a:rPr lang="en-US" sz="1300"/>
              <a:t>Docker Compose</a:t>
            </a:r>
          </a:p>
        </p:txBody>
      </p:sp>
      <p:pic>
        <p:nvPicPr>
          <p:cNvPr id="6" name="Picture 5" descr="A screenshot of a computer screen&#10;&#10;Description automatically generated">
            <a:extLst>
              <a:ext uri="{FF2B5EF4-FFF2-40B4-BE49-F238E27FC236}">
                <a16:creationId xmlns:a16="http://schemas.microsoft.com/office/drawing/2014/main" id="{66283130-30DD-F042-970D-A91DEF2204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5888" y="1227231"/>
            <a:ext cx="5191506" cy="2764476"/>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3202" y="479640"/>
            <a:ext cx="2571750" cy="1289304"/>
          </a:xfrm>
        </p:spPr>
        <p:txBody>
          <a:bodyPr anchor="b">
            <a:normAutofit/>
          </a:bodyPr>
          <a:lstStyle/>
          <a:p>
            <a:pPr>
              <a:lnSpc>
                <a:spcPct val="90000"/>
              </a:lnSpc>
            </a:pPr>
            <a:r>
              <a:rPr lang="en-US" sz="3200"/>
              <a:t>Orchestration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473202" y="2105406"/>
            <a:ext cx="2571750" cy="2558034"/>
          </a:xfrm>
        </p:spPr>
        <p:txBody>
          <a:bodyPr anchor="t">
            <a:normAutofit/>
          </a:bodyPr>
          <a:lstStyle/>
          <a:p>
            <a:r>
              <a:rPr lang="en-US" sz="1700" b="1"/>
              <a:t>Values of using Docker Compose</a:t>
            </a:r>
          </a:p>
          <a:p>
            <a:pPr lvl="1"/>
            <a:r>
              <a:rPr lang="en-US" sz="1700"/>
              <a:t>Simplified Configuration</a:t>
            </a:r>
          </a:p>
          <a:p>
            <a:pPr lvl="1"/>
            <a:r>
              <a:rPr lang="en-US" sz="1700"/>
              <a:t>Multi-Container management</a:t>
            </a:r>
          </a:p>
          <a:p>
            <a:pPr lvl="1"/>
            <a:r>
              <a:rPr lang="en-US" sz="1700"/>
              <a:t>Efficient workflow</a:t>
            </a:r>
          </a:p>
          <a:p>
            <a:pPr lvl="1"/>
            <a:r>
              <a:rPr lang="en-US" sz="1700"/>
              <a:t>Scalability</a:t>
            </a:r>
          </a:p>
        </p:txBody>
      </p:sp>
      <p:pic>
        <p:nvPicPr>
          <p:cNvPr id="2" name="Picture 1">
            <a:extLst>
              <a:ext uri="{FF2B5EF4-FFF2-40B4-BE49-F238E27FC236}">
                <a16:creationId xmlns:a16="http://schemas.microsoft.com/office/drawing/2014/main" id="{72030176-DF0F-B625-6CC0-D83177AB2084}"/>
              </a:ext>
            </a:extLst>
          </p:cNvPr>
          <p:cNvPicPr>
            <a:picLocks noChangeAspect="1"/>
          </p:cNvPicPr>
          <p:nvPr/>
        </p:nvPicPr>
        <p:blipFill>
          <a:blip r:embed="rId3"/>
          <a:stretch>
            <a:fillRect/>
          </a:stretch>
        </p:blipFill>
        <p:spPr>
          <a:xfrm>
            <a:off x="3490722" y="1180218"/>
            <a:ext cx="5177790" cy="2783063"/>
          </a:xfrm>
          <a:prstGeom prst="rect">
            <a:avLst/>
          </a:prstGeom>
        </p:spPr>
      </p:pic>
    </p:spTree>
    <p:extLst>
      <p:ext uri="{BB962C8B-B14F-4D97-AF65-F5344CB8AC3E}">
        <p14:creationId xmlns:p14="http://schemas.microsoft.com/office/powerpoint/2010/main" val="53778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6" name="Content Placeholder 5"/>
          <p:cNvSpPr>
            <a:spLocks noGrp="1"/>
          </p:cNvSpPr>
          <p:nvPr>
            <p:ph sz="half" idx="2"/>
          </p:nvPr>
        </p:nvSpPr>
        <p:spPr>
          <a:xfrm>
            <a:off x="525318" y="1976425"/>
            <a:ext cx="6936186" cy="1894536"/>
          </a:xfrm>
        </p:spPr>
        <p:txBody>
          <a:bodyPr>
            <a:normAutofit fontScale="92500" lnSpcReduction="10000"/>
          </a:bodyPr>
          <a:lstStyle/>
          <a:p>
            <a:pPr algn="l"/>
            <a:r>
              <a:rPr lang="en-US" sz="1100" b="1" dirty="0"/>
              <a:t>Serverless and its advantages</a:t>
            </a:r>
          </a:p>
          <a:p>
            <a:pPr lvl="1" algn="l"/>
            <a:r>
              <a:rPr lang="en-US" sz="1000" dirty="0"/>
              <a:t>Using someone else's servers </a:t>
            </a:r>
          </a:p>
          <a:p>
            <a:pPr lvl="1" algn="l"/>
            <a:r>
              <a:rPr lang="en-US" sz="1000" dirty="0"/>
              <a:t>Managing servers</a:t>
            </a:r>
          </a:p>
          <a:p>
            <a:pPr lvl="1" algn="l"/>
            <a:r>
              <a:rPr lang="en-US" sz="1000" dirty="0"/>
              <a:t>Cost of compute time and other resources</a:t>
            </a:r>
          </a:p>
          <a:p>
            <a:pPr lvl="1" algn="l"/>
            <a:r>
              <a:rPr lang="en-US" sz="1000" dirty="0"/>
              <a:t>Operational and developmental complexity</a:t>
            </a:r>
          </a:p>
          <a:p>
            <a:pPr lvl="1" algn="l"/>
            <a:r>
              <a:rPr lang="en-US" sz="1000" dirty="0"/>
              <a:t>Security</a:t>
            </a:r>
          </a:p>
          <a:p>
            <a:pPr algn="l"/>
            <a:r>
              <a:rPr lang="en-US" sz="1200" b="1" dirty="0"/>
              <a:t>S3 storage compared to local storage</a:t>
            </a:r>
          </a:p>
          <a:p>
            <a:pPr lvl="1" algn="l"/>
            <a:r>
              <a:rPr lang="en-US" sz="1000" dirty="0"/>
              <a:t>S3 Cloud storage</a:t>
            </a:r>
          </a:p>
          <a:p>
            <a:pPr lvl="1" algn="l"/>
            <a:r>
              <a:rPr lang="en-US" sz="1000" dirty="0"/>
              <a:t>Local storage</a:t>
            </a:r>
          </a:p>
          <a:p>
            <a:pPr lvl="1" algn="l"/>
            <a:r>
              <a:rPr lang="en-US" sz="1000" dirty="0"/>
              <a:t>Both store data and files</a:t>
            </a:r>
          </a:p>
          <a:p>
            <a:pPr lvl="1" algn="l"/>
            <a:r>
              <a:rPr lang="en-US" sz="1000" dirty="0"/>
              <a:t>Differ in security, durability, scalability, and cost</a:t>
            </a:r>
          </a:p>
        </p:txBody>
      </p:sp>
      <p:sp>
        <p:nvSpPr>
          <p:cNvPr id="7" name="Text Placeholder 6">
            <a:extLst>
              <a:ext uri="{FF2B5EF4-FFF2-40B4-BE49-F238E27FC236}">
                <a16:creationId xmlns:a16="http://schemas.microsoft.com/office/drawing/2014/main" id="{75C5E173-249F-416B-B3E9-1559BEC384DE}"/>
              </a:ext>
            </a:extLst>
          </p:cNvPr>
          <p:cNvSpPr>
            <a:spLocks noGrp="1"/>
          </p:cNvSpPr>
          <p:nvPr>
            <p:ph type="body" idx="1"/>
          </p:nvPr>
        </p:nvSpPr>
        <p:spPr>
          <a:xfrm>
            <a:off x="875422" y="1496603"/>
            <a:ext cx="4040188" cy="479822"/>
          </a:xfrm>
        </p:spPr>
        <p:txBody>
          <a:bodyPr/>
          <a:lstStyle/>
          <a:p>
            <a:pPr algn="l"/>
            <a:r>
              <a:rPr lang="en-US" dirty="0"/>
              <a:t>Serverless</a:t>
            </a: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7" name="Text Placeholder 6"/>
          <p:cNvSpPr>
            <a:spLocks noGrp="1"/>
          </p:cNvSpPr>
          <p:nvPr>
            <p:ph type="body" sz="quarter" idx="3"/>
          </p:nvPr>
        </p:nvSpPr>
        <p:spPr>
          <a:xfrm>
            <a:off x="-56707" y="1066236"/>
            <a:ext cx="2786743" cy="479822"/>
          </a:xfrm>
        </p:spPr>
        <p:txBody>
          <a:bodyPr>
            <a:normAutofit/>
          </a:bodyPr>
          <a:lstStyle/>
          <a:p>
            <a:r>
              <a:rPr lang="en-US" dirty="0"/>
              <a:t>API &amp; Lambda</a:t>
            </a:r>
          </a:p>
        </p:txBody>
      </p:sp>
      <p:sp>
        <p:nvSpPr>
          <p:cNvPr id="8" name="Content Placeholder 7"/>
          <p:cNvSpPr>
            <a:spLocks noGrp="1"/>
          </p:cNvSpPr>
          <p:nvPr>
            <p:ph sz="quarter" idx="4"/>
          </p:nvPr>
        </p:nvSpPr>
        <p:spPr>
          <a:xfrm>
            <a:off x="0" y="1636118"/>
            <a:ext cx="5670698" cy="2964235"/>
          </a:xfrm>
        </p:spPr>
        <p:txBody>
          <a:bodyPr>
            <a:noAutofit/>
          </a:bodyPr>
          <a:lstStyle/>
          <a:p>
            <a:pPr algn="l"/>
            <a:r>
              <a:rPr lang="en-US" sz="900" b="1" dirty="0"/>
              <a:t>Advantages of using a serverless API </a:t>
            </a:r>
          </a:p>
          <a:p>
            <a:pPr lvl="1" algn="l"/>
            <a:r>
              <a:rPr lang="en-US" sz="900" dirty="0"/>
              <a:t>Code development and deployment</a:t>
            </a:r>
          </a:p>
          <a:p>
            <a:pPr lvl="1" algn="l"/>
            <a:r>
              <a:rPr lang="en-US" sz="900" dirty="0"/>
              <a:t>Cost and compute time</a:t>
            </a:r>
          </a:p>
          <a:p>
            <a:pPr algn="l"/>
            <a:r>
              <a:rPr lang="en-US" sz="900" b="1" dirty="0"/>
              <a:t>Lambda API Logic</a:t>
            </a:r>
          </a:p>
          <a:p>
            <a:pPr lvl="1" algn="l"/>
            <a:r>
              <a:rPr lang="en-US" sz="900" dirty="0"/>
              <a:t>Event driven</a:t>
            </a:r>
          </a:p>
          <a:p>
            <a:pPr lvl="1" algn="l"/>
            <a:r>
              <a:rPr lang="en-US" sz="900" dirty="0"/>
              <a:t>Functions handle requests </a:t>
            </a:r>
          </a:p>
          <a:p>
            <a:pPr lvl="1" algn="l"/>
            <a:r>
              <a:rPr lang="en-US" sz="900" dirty="0"/>
              <a:t>API gateway or other sources</a:t>
            </a:r>
          </a:p>
          <a:p>
            <a:pPr lvl="1" algn="l"/>
            <a:r>
              <a:rPr lang="en-US" sz="900" dirty="0"/>
              <a:t>Scaling</a:t>
            </a:r>
          </a:p>
          <a:p>
            <a:pPr lvl="1" algn="l"/>
            <a:r>
              <a:rPr lang="en-US" sz="900" dirty="0"/>
              <a:t>Execution</a:t>
            </a:r>
          </a:p>
          <a:p>
            <a:pPr lvl="1" algn="l"/>
            <a:r>
              <a:rPr lang="en-US" sz="900" dirty="0"/>
              <a:t>Efficient routing and data handling</a:t>
            </a:r>
          </a:p>
          <a:p>
            <a:pPr algn="l"/>
            <a:r>
              <a:rPr lang="en-US" sz="900" b="1" dirty="0"/>
              <a:t>Scripts </a:t>
            </a:r>
          </a:p>
          <a:p>
            <a:pPr lvl="1" algn="l"/>
            <a:r>
              <a:rPr lang="en-US" sz="900" dirty="0"/>
              <a:t>Supports different coding languages</a:t>
            </a:r>
          </a:p>
          <a:p>
            <a:pPr lvl="1" algn="l"/>
            <a:r>
              <a:rPr lang="en-US" sz="900" dirty="0"/>
              <a:t>IAM roles and policies </a:t>
            </a:r>
          </a:p>
          <a:p>
            <a:pPr algn="l"/>
            <a:r>
              <a:rPr lang="en-US" sz="900" b="1" dirty="0"/>
              <a:t>Integrating the frontend with the backend</a:t>
            </a:r>
          </a:p>
          <a:p>
            <a:pPr lvl="1" algn="l"/>
            <a:r>
              <a:rPr lang="en-US" sz="900" dirty="0"/>
              <a:t>Lambda functions</a:t>
            </a:r>
          </a:p>
          <a:p>
            <a:pPr lvl="1" algn="l"/>
            <a:r>
              <a:rPr lang="en-US" sz="900" dirty="0"/>
              <a:t>API Endpoints</a:t>
            </a:r>
          </a:p>
          <a:p>
            <a:pPr lvl="1" algn="l"/>
            <a:r>
              <a:rPr lang="en-US" sz="900" dirty="0"/>
              <a:t>Frontend integration</a:t>
            </a:r>
          </a:p>
          <a:p>
            <a:pPr lvl="1" algn="l"/>
            <a:r>
              <a:rPr lang="en-US" sz="900" dirty="0"/>
              <a:t>Testing</a:t>
            </a:r>
          </a:p>
          <a:p>
            <a:pPr lvl="1" algn="l"/>
            <a:r>
              <a:rPr lang="en-US" sz="900" dirty="0"/>
              <a:t>Monitoring and debugging</a:t>
            </a:r>
          </a:p>
        </p:txBody>
      </p:sp>
      <p:pic>
        <p:nvPicPr>
          <p:cNvPr id="6" name="Picture 5" descr="A white rectangular object with blue lines&#10;&#10;Description automatically generated">
            <a:extLst>
              <a:ext uri="{FF2B5EF4-FFF2-40B4-BE49-F238E27FC236}">
                <a16:creationId xmlns:a16="http://schemas.microsoft.com/office/drawing/2014/main" id="{EFA9504E-FED9-4EB8-8B2C-63B160B3C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068" y="3229583"/>
            <a:ext cx="5390615" cy="1069213"/>
          </a:xfrm>
          <a:prstGeom prst="rect">
            <a:avLst/>
          </a:prstGeom>
        </p:spPr>
      </p:pic>
    </p:spTree>
    <p:extLst>
      <p:ext uri="{BB962C8B-B14F-4D97-AF65-F5344CB8AC3E}">
        <p14:creationId xmlns:p14="http://schemas.microsoft.com/office/powerpoint/2010/main" val="115356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ABB624F-BF77-4AE1-B71D-2D681D473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756BB3CB-7D35-C230-6A54-D773B31654BE}"/>
              </a:ext>
            </a:extLst>
          </p:cNvPr>
          <p:cNvPicPr>
            <a:picLocks noChangeAspect="1"/>
          </p:cNvPicPr>
          <p:nvPr/>
        </p:nvPicPr>
        <p:blipFill>
          <a:blip r:embed="rId2"/>
          <a:srcRect l="7731" r="10862" b="-1"/>
          <a:stretch/>
        </p:blipFill>
        <p:spPr>
          <a:xfrm>
            <a:off x="20" y="10"/>
            <a:ext cx="5527522" cy="514349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63FAFF5-3C89-E908-6381-9DB75CEC82F9}"/>
              </a:ext>
            </a:extLst>
          </p:cNvPr>
          <p:cNvPicPr>
            <a:picLocks noChangeAspect="1"/>
          </p:cNvPicPr>
          <p:nvPr/>
        </p:nvPicPr>
        <p:blipFill>
          <a:blip r:embed="rId3"/>
          <a:srcRect r="5" b="16448"/>
          <a:stretch/>
        </p:blipFill>
        <p:spPr>
          <a:xfrm>
            <a:off x="5650992" y="10"/>
            <a:ext cx="3493008" cy="251001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8C8847C-4927-895D-6235-C27E1F278B30}"/>
              </a:ext>
            </a:extLst>
          </p:cNvPr>
          <p:cNvPicPr>
            <a:picLocks noChangeAspect="1"/>
          </p:cNvPicPr>
          <p:nvPr/>
        </p:nvPicPr>
        <p:blipFill>
          <a:blip r:embed="rId4"/>
          <a:srcRect r="5" b="5454"/>
          <a:stretch/>
        </p:blipFill>
        <p:spPr>
          <a:xfrm>
            <a:off x="5650990" y="2633472"/>
            <a:ext cx="3493010" cy="2510028"/>
          </a:xfrm>
          <a:prstGeom prst="rect">
            <a:avLst/>
          </a:prstGeom>
        </p:spPr>
      </p:pic>
    </p:spTree>
    <p:extLst>
      <p:ext uri="{BB962C8B-B14F-4D97-AF65-F5344CB8AC3E}">
        <p14:creationId xmlns:p14="http://schemas.microsoft.com/office/powerpoint/2010/main" val="238203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263039" y="1550652"/>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Database</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422365" y="2030474"/>
            <a:ext cx="7911143" cy="2062555"/>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sz="1050" b="1" dirty="0"/>
              <a:t>Differences between MongoDB and DynamoDB</a:t>
            </a:r>
          </a:p>
          <a:p>
            <a:pPr lvl="1" algn="l"/>
            <a:r>
              <a:rPr lang="en-US" sz="1000" dirty="0"/>
              <a:t>Hosting location</a:t>
            </a:r>
          </a:p>
          <a:p>
            <a:pPr lvl="1" algn="l"/>
            <a:r>
              <a:rPr lang="en-US" sz="1000" dirty="0"/>
              <a:t>Configuration complexity</a:t>
            </a:r>
          </a:p>
          <a:p>
            <a:pPr lvl="1" algn="l"/>
            <a:r>
              <a:rPr lang="en-US" sz="1000" dirty="0"/>
              <a:t>Security</a:t>
            </a:r>
          </a:p>
          <a:p>
            <a:pPr lvl="1" algn="l"/>
            <a:r>
              <a:rPr lang="en-US" sz="1000" dirty="0"/>
              <a:t>Availability</a:t>
            </a:r>
          </a:p>
          <a:p>
            <a:pPr lvl="1" algn="l"/>
            <a:r>
              <a:rPr lang="en-US" sz="1000" dirty="0"/>
              <a:t>Compatibility</a:t>
            </a:r>
          </a:p>
          <a:p>
            <a:pPr lvl="1" algn="l"/>
            <a:r>
              <a:rPr lang="en-US" sz="1000" dirty="0"/>
              <a:t>Capacity</a:t>
            </a:r>
          </a:p>
          <a:p>
            <a:pPr lvl="1" algn="l"/>
            <a:r>
              <a:rPr lang="en-US" sz="1000" dirty="0"/>
              <a:t>Query methods</a:t>
            </a:r>
          </a:p>
          <a:p>
            <a:pPr lvl="1" algn="l"/>
            <a:r>
              <a:rPr lang="en-US" sz="1000" dirty="0"/>
              <a:t>Data types</a:t>
            </a:r>
          </a:p>
          <a:p>
            <a:pPr algn="l"/>
            <a:r>
              <a:rPr lang="en-US" sz="1050" b="1" dirty="0"/>
              <a:t>Queries performed</a:t>
            </a:r>
          </a:p>
          <a:p>
            <a:pPr lvl="1" algn="l"/>
            <a:r>
              <a:rPr lang="en-US" sz="1000" dirty="0"/>
              <a:t>Questions and Answers tables</a:t>
            </a:r>
          </a:p>
          <a:p>
            <a:pPr lvl="1" algn="l"/>
            <a:r>
              <a:rPr lang="en-US" sz="1000" dirty="0"/>
              <a:t>Scripts produced for queries</a:t>
            </a:r>
          </a:p>
        </p:txBody>
      </p:sp>
    </p:spTree>
    <p:extLst>
      <p:ext uri="{BB962C8B-B14F-4D97-AF65-F5344CB8AC3E}">
        <p14:creationId xmlns:p14="http://schemas.microsoft.com/office/powerpoint/2010/main" val="23596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Cloud-Based </a:t>
            </a:r>
            <a:br>
              <a:rPr lang="en-US" dirty="0">
                <a:solidFill>
                  <a:schemeClr val="tx1"/>
                </a:solidFill>
              </a:rPr>
            </a:br>
            <a:r>
              <a:rPr lang="en-US" dirty="0"/>
              <a:t>Development Principles</a:t>
            </a:r>
          </a:p>
        </p:txBody>
      </p:sp>
      <p:sp>
        <p:nvSpPr>
          <p:cNvPr id="3" name="Content Placeholder 2"/>
          <p:cNvSpPr>
            <a:spLocks noGrp="1"/>
          </p:cNvSpPr>
          <p:nvPr>
            <p:ph idx="1"/>
          </p:nvPr>
        </p:nvSpPr>
        <p:spPr/>
        <p:txBody>
          <a:bodyPr>
            <a:normAutofit fontScale="92500" lnSpcReduction="20000"/>
          </a:bodyPr>
          <a:lstStyle/>
          <a:p>
            <a:r>
              <a:rPr lang="en-US" b="1" dirty="0"/>
              <a:t>Elasticity</a:t>
            </a:r>
          </a:p>
          <a:p>
            <a:pPr lvl="1"/>
            <a:r>
              <a:rPr lang="en-US" sz="2700" dirty="0"/>
              <a:t>Scaling</a:t>
            </a:r>
          </a:p>
          <a:p>
            <a:pPr lvl="1"/>
            <a:r>
              <a:rPr lang="en-US" sz="2700" dirty="0"/>
              <a:t>Storage</a:t>
            </a:r>
          </a:p>
          <a:p>
            <a:pPr lvl="1"/>
            <a:r>
              <a:rPr lang="en-US" sz="2700" dirty="0"/>
              <a:t>Resources</a:t>
            </a:r>
          </a:p>
          <a:p>
            <a:r>
              <a:rPr lang="en-US" b="1" dirty="0"/>
              <a:t>Pay-for-use model</a:t>
            </a:r>
          </a:p>
          <a:p>
            <a:pPr lvl="1"/>
            <a:r>
              <a:rPr lang="en-US" sz="2700" dirty="0"/>
              <a:t>Computing</a:t>
            </a:r>
          </a:p>
          <a:p>
            <a:pPr lvl="1"/>
            <a:r>
              <a:rPr lang="en-US" sz="2700" dirty="0"/>
              <a:t>Storage</a:t>
            </a:r>
          </a:p>
          <a:p>
            <a:pPr lvl="1"/>
            <a:r>
              <a:rPr lang="en-US" sz="2700" dirty="0"/>
              <a:t>Data transfer </a:t>
            </a:r>
          </a:p>
          <a:p>
            <a:pPr marL="0" indent="0">
              <a:buNone/>
            </a:pPr>
            <a:endParaRPr lang="en-US" dirty="0"/>
          </a:p>
          <a:p>
            <a:endParaRPr lang="en-US" dirty="0"/>
          </a:p>
          <a:p>
            <a:endParaRPr lang="en-US" dirty="0"/>
          </a:p>
        </p:txBody>
      </p:sp>
      <p:pic>
        <p:nvPicPr>
          <p:cNvPr id="5" name="Picture 4" descr="Capacity vs Usage (Traditional Data Center) graph. The X axis is &quot;Time&quot; and the Y axis is &quot;Computer Power&quot;. A blue line representing &quot;Planned Capacity&quot; goes up at regular intervals. A red line representing &quot;Actual Usage&quot; is more smooth. A dip in Actual Usage is labeled &quot;waste&quot;. A plateau in &quot;Planned Capacity&quot; is labeled &quot;Customer dissatisfaction&quot;. ">
            <a:extLst>
              <a:ext uri="{FF2B5EF4-FFF2-40B4-BE49-F238E27FC236}">
                <a16:creationId xmlns:a16="http://schemas.microsoft.com/office/drawing/2014/main" id="{42F5C989-4359-F443-9F01-2743C3881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234" y="1244709"/>
            <a:ext cx="4711688" cy="3533766"/>
          </a:xfrm>
          <a:prstGeom prst="rect">
            <a:avLst/>
          </a:prstGeom>
        </p:spPr>
      </p:pic>
    </p:spTree>
    <p:extLst>
      <p:ext uri="{BB962C8B-B14F-4D97-AF65-F5344CB8AC3E}">
        <p14:creationId xmlns:p14="http://schemas.microsoft.com/office/powerpoint/2010/main" val="3626748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C02EB-927C-42F0-8F53-965880015444}">
  <ds:schemaRefs>
    <ds:schemaRef ds:uri="http://schemas.microsoft.com/sharepoint/v3/contenttype/forms"/>
  </ds:schemaRefs>
</ds:datastoreItem>
</file>

<file path=customXml/itemProps2.xml><?xml version="1.0" encoding="utf-8"?>
<ds:datastoreItem xmlns:ds="http://schemas.openxmlformats.org/officeDocument/2006/customXml" ds:itemID="{B6E524F5-8F9B-4E83-ABD8-EF3E90295E3F}">
  <ds:schemaRefs>
    <ds:schemaRef ds:uri="http://purl.org/dc/elements/1.1/"/>
    <ds:schemaRef ds:uri="http://schemas.microsoft.com/office/2006/documentManagement/types"/>
    <ds:schemaRef ds:uri="http://purl.org/dc/terms/"/>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C51428B3-1E7D-46FF-9992-03AB3B06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1020</Words>
  <Application>Microsoft Office PowerPoint</Application>
  <PresentationFormat>On-screen Show (16:9)</PresentationFormat>
  <Paragraphs>129</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CS 470 Project Two Conference Presentation: Cloud Development</vt:lpstr>
      <vt:lpstr>Overview</vt:lpstr>
      <vt:lpstr>Containerization</vt:lpstr>
      <vt:lpstr>Orchestration</vt:lpstr>
      <vt:lpstr>The Serverless Cloud</vt:lpstr>
      <vt:lpstr>The Serverless Cloud</vt:lpstr>
      <vt:lpstr>PowerPoint Presentation</vt:lpstr>
      <vt:lpstr>The Serverless Cloud</vt:lpstr>
      <vt:lpstr>Cloud-Based  Development Principles</vt:lpstr>
      <vt:lpstr>Securing Your Cloud App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470 Project Two Presentation Template</dc:title>
  <dc:creator/>
  <cp:lastModifiedBy/>
  <cp:revision>1</cp:revision>
  <dcterms:created xsi:type="dcterms:W3CDTF">2017-08-01T15:40:51Z</dcterms:created>
  <dcterms:modified xsi:type="dcterms:W3CDTF">2024-08-21T10:06:36Z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