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erriweather" panose="00000500000000000000" pitchFamily="2"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1aed1ae8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1aed1ae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91ccc7e8f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91ccc7e8f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91ccc7e8f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91ccc7e8f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Euler’s Turbomachinery equation relates the inlet and outlet fluid velocities to the angular velocity of the turbomachine. It can be applied to any piece of turbomachinery for example a pump that does work on a fluid to increase the enthalpy, or a turbine that uses the enthalpy of the fluid to do work.</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1aed1ae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1aed1ae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pump performance curve can be thought of as a torque rpm curve for an electric motor. As flowrate/rpm increases, head/torque decreases. The shutoff head is the pressure generated with zero flow-rate. This is analogous to the stall torque of a motor.</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a90b6486b5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a90b6486b5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due to the general complexity of flow through a centrifugal pump, the actual performance of the pump cannot be accurately predicted on a completely theoretical basis as indicated by the data of Fig. 12.9. Actual pump performance is determined experimentally through tests on the pump. From these tests, pump characteristics are determined and presented as pump performance curves. It is this information that is most helpful to the engineer responsible for incorporating pumps into a given flow system. The efficiency of a pump increases with flowrate up to a point, the best efficiency point (BEP). At the BEP, radial forces and vibrations are minimized, which causes the high efficiency.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1e0c6e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1e0c6e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1aed1ae8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1aed1ae8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One of the major considerations when selecting a pump is whether or not cavitation will occur. Cavitation occurs when the static pressure of a fluid equals its vapor pressure. This usually occurs at the inlet, which is the area of lowest static pressure. Cavitation is when the fluid starts to boil and form pockets of vapor. When these pockets collapse, they can damage the impeller vanes. In addition, the onset of cavitation greatly decreases the performance of a pump. Net Positive Suction Head is the difference between the stagnation pressure of the fluid and the vapor pressure of the fluid. It is sort of like factor of safety.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91ccc7e8f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91ccc7e8f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a90b6486b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a90b6486b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91ccc7e8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91ccc7e8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Centrifugal pumps consist of three main parts: the impeller, the vanes, and the volute casing. The main point of these pumps is that the impeller does work on the fluid to increase its velocity and then the casing trades this velocity for pressure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91ccc7e8f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91ccc7e8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you can see from the diagram, the cross sectional area of the volute casing increases. For this analysis we will consider a streamline from the eye of the impeller to the exit of the pump, as shown in blue. By conservation of mass for an incompressible fluid, the fluid’s velocity decreases, and by Bernoulli, the fluid pressure rises.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90b6486b5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90b6486b5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a7d9b84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a7d9b84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aa7d9b840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aa7d9b840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90b6486b5_0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90b6486b5_0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8/13552519810223490" TargetMode="External"/><Relationship Id="rId2" Type="http://schemas.openxmlformats.org/officeDocument/2006/relationships/hyperlink" Target="https://www.ifcpump.com/product/goulds-3180"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Centrifugal Pump FMD Lecture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Suction at Inlet Explained by Bernoulli’s Eqn</a:t>
            </a:r>
            <a:endParaRPr/>
          </a:p>
        </p:txBody>
      </p:sp>
      <p:sp>
        <p:nvSpPr>
          <p:cNvPr id="228" name="Google Shape;22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Bernoulli’s eqn with grav. PE neglected - </a:t>
            </a:r>
            <a:r>
              <a:rPr lang="en" sz="1400"/>
              <a:t>B = </a:t>
            </a:r>
            <a:r>
              <a:rPr lang="en" sz="1400" i="1"/>
              <a:t>P</a:t>
            </a:r>
            <a:r>
              <a:rPr lang="en" sz="1400" i="1" baseline="-25000"/>
              <a:t>1</a:t>
            </a:r>
            <a:r>
              <a:rPr lang="en" sz="1400" i="1"/>
              <a:t> + ½</a:t>
            </a:r>
            <a:r>
              <a:rPr lang="en" sz="1400"/>
              <a:t>𝜌</a:t>
            </a:r>
            <a:r>
              <a:rPr lang="en" sz="1400" i="1"/>
              <a:t>U</a:t>
            </a:r>
            <a:r>
              <a:rPr lang="en" sz="1400" i="1" baseline="-25000"/>
              <a:t>1</a:t>
            </a:r>
            <a:r>
              <a:rPr lang="en" sz="1400" i="1" baseline="30000"/>
              <a:t>2</a:t>
            </a:r>
            <a:r>
              <a:rPr lang="en" sz="1400" i="1"/>
              <a:t> = P</a:t>
            </a:r>
            <a:r>
              <a:rPr lang="en" sz="1400" i="1" baseline="-25000"/>
              <a:t>2</a:t>
            </a:r>
            <a:r>
              <a:rPr lang="en" sz="1400" i="1"/>
              <a:t> + ½</a:t>
            </a:r>
            <a:r>
              <a:rPr lang="en" sz="1400"/>
              <a:t>𝜌</a:t>
            </a:r>
            <a:r>
              <a:rPr lang="en" sz="1400" i="1"/>
              <a:t>U</a:t>
            </a:r>
            <a:r>
              <a:rPr lang="en" sz="1400" i="1" baseline="-25000"/>
              <a:t>2</a:t>
            </a:r>
            <a:r>
              <a:rPr lang="en" sz="1400" i="1" baseline="30000"/>
              <a:t>2</a:t>
            </a:r>
            <a:r>
              <a:rPr lang="en" sz="1400" i="1"/>
              <a:t> </a:t>
            </a:r>
            <a:endParaRPr sz="1400" i="1"/>
          </a:p>
          <a:p>
            <a:pPr marL="914400" lvl="1" indent="-317500" algn="l" rtl="0">
              <a:spcBef>
                <a:spcPts val="0"/>
              </a:spcBef>
              <a:spcAft>
                <a:spcPts val="0"/>
              </a:spcAft>
              <a:buSzPts val="1400"/>
              <a:buChar char="○"/>
            </a:pPr>
            <a:r>
              <a:rPr lang="en" sz="1400"/>
              <a:t>We can draw a streamline between some point of the fluid in the inlet pipe outside of the eye, and some point inside the impeller itself</a:t>
            </a:r>
            <a:endParaRPr sz="1400"/>
          </a:p>
          <a:p>
            <a:pPr marL="457200" lvl="0" indent="-317500" algn="l" rtl="0">
              <a:spcBef>
                <a:spcPts val="0"/>
              </a:spcBef>
              <a:spcAft>
                <a:spcPts val="0"/>
              </a:spcAft>
              <a:buSzPts val="1400"/>
              <a:buChar char="●"/>
            </a:pPr>
            <a:r>
              <a:rPr lang="en" sz="1400"/>
              <a:t>Fluid in pump is faster than fluid flowing at inlet since it is being accelerated by the impeller vanes, therefore  U</a:t>
            </a:r>
            <a:r>
              <a:rPr lang="en" sz="1400" baseline="-25000"/>
              <a:t>1</a:t>
            </a:r>
            <a:r>
              <a:rPr lang="en" sz="1400"/>
              <a:t> &lt; U</a:t>
            </a:r>
            <a:r>
              <a:rPr lang="en" sz="1400" baseline="-25000"/>
              <a:t>2</a:t>
            </a:r>
            <a:endParaRPr sz="1400"/>
          </a:p>
          <a:p>
            <a:pPr marL="457200" lvl="0" indent="-317500" algn="l" rtl="0">
              <a:spcBef>
                <a:spcPts val="0"/>
              </a:spcBef>
              <a:spcAft>
                <a:spcPts val="0"/>
              </a:spcAft>
              <a:buSzPts val="1400"/>
              <a:buChar char="●"/>
            </a:pPr>
            <a:r>
              <a:rPr lang="en" sz="1400"/>
              <a:t>Because of the difference in velocities, it must be the case that P</a:t>
            </a:r>
            <a:r>
              <a:rPr lang="en" sz="1400" baseline="-25000"/>
              <a:t>2</a:t>
            </a:r>
            <a:r>
              <a:rPr lang="en" sz="1400"/>
              <a:t> &lt; P</a:t>
            </a:r>
            <a:r>
              <a:rPr lang="en" sz="1400" baseline="-25000"/>
              <a:t>1</a:t>
            </a:r>
            <a:r>
              <a:rPr lang="en" sz="1400"/>
              <a:t> by Bernoulli’s Eq</a:t>
            </a:r>
            <a:endParaRPr sz="1400"/>
          </a:p>
          <a:p>
            <a:pPr marL="457200" lvl="0" indent="-317500" algn="l" rtl="0">
              <a:spcBef>
                <a:spcPts val="0"/>
              </a:spcBef>
              <a:spcAft>
                <a:spcPts val="0"/>
              </a:spcAft>
              <a:buSzPts val="1400"/>
              <a:buChar char="●"/>
            </a:pPr>
            <a:r>
              <a:rPr lang="en" sz="1400"/>
              <a:t>Pressure gradient between inlet and impeller causes higher pressure fluid to flow into the pump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1811999" y="184675"/>
            <a:ext cx="5546063"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Euler’s Turbomachinery Principles</a:t>
            </a:r>
            <a:endParaRPr dirty="0"/>
          </a:p>
        </p:txBody>
      </p:sp>
      <p:sp>
        <p:nvSpPr>
          <p:cNvPr id="234" name="Google Shape;234;p23"/>
          <p:cNvSpPr txBox="1">
            <a:spLocks noGrp="1"/>
          </p:cNvSpPr>
          <p:nvPr>
            <p:ph type="body" idx="1"/>
          </p:nvPr>
        </p:nvSpPr>
        <p:spPr>
          <a:xfrm>
            <a:off x="996481" y="776401"/>
            <a:ext cx="7934700" cy="4181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arenR"/>
            </a:pPr>
            <a:r>
              <a:rPr lang="en" dirty="0"/>
              <a:t>Use a </a:t>
            </a:r>
            <a:r>
              <a:rPr lang="en" b="1" i="1" dirty="0"/>
              <a:t>Finite</a:t>
            </a:r>
            <a:r>
              <a:rPr lang="en" dirty="0"/>
              <a:t> control volume enclosing the rotor vanes</a:t>
            </a:r>
            <a:endParaRPr dirty="0"/>
          </a:p>
          <a:p>
            <a:pPr marL="457200" lvl="0" indent="-311150" algn="l" rtl="0">
              <a:spcBef>
                <a:spcPts val="0"/>
              </a:spcBef>
              <a:spcAft>
                <a:spcPts val="0"/>
              </a:spcAft>
              <a:buSzPts val="1300"/>
              <a:buAutoNum type="arabicParenR"/>
            </a:pPr>
            <a:r>
              <a:rPr lang="en" dirty="0"/>
              <a:t>Apply the angular momentum conservation equation for a finite control volume:</a:t>
            </a:r>
            <a:endParaRPr dirty="0"/>
          </a:p>
          <a:p>
            <a:pPr marL="457200" lvl="0" indent="-311150" algn="l" rtl="0">
              <a:spcBef>
                <a:spcPts val="0"/>
              </a:spcBef>
              <a:spcAft>
                <a:spcPts val="0"/>
              </a:spcAft>
              <a:buSzPts val="1300"/>
              <a:buAutoNum type="arabicParenR"/>
            </a:pPr>
            <a:r>
              <a:rPr lang="en" dirty="0"/>
              <a:t>Cross out terms for steady flow, Tshaft &gt;&gt; r x Fs, &amp; no net gravitational force torque</a:t>
            </a:r>
            <a:endParaRPr dirty="0"/>
          </a:p>
          <a:p>
            <a:pPr marL="0" lvl="0" indent="0" algn="l" rtl="0">
              <a:lnSpc>
                <a:spcPct val="50000"/>
              </a:lnSpc>
              <a:spcBef>
                <a:spcPts val="1600"/>
              </a:spcBef>
              <a:spcAft>
                <a:spcPts val="0"/>
              </a:spcAft>
              <a:buNone/>
            </a:pPr>
            <a:endParaRPr dirty="0"/>
          </a:p>
          <a:p>
            <a:pPr marL="0" lvl="0" indent="0" algn="l" rtl="0">
              <a:lnSpc>
                <a:spcPct val="100000"/>
              </a:lnSpc>
              <a:spcBef>
                <a:spcPts val="1600"/>
              </a:spcBef>
              <a:spcAft>
                <a:spcPts val="0"/>
              </a:spcAft>
              <a:buNone/>
            </a:pPr>
            <a:endParaRPr dirty="0"/>
          </a:p>
          <a:p>
            <a:pPr marL="457200" lvl="0" indent="-311150" algn="l" rtl="0">
              <a:spcBef>
                <a:spcPts val="1600"/>
              </a:spcBef>
              <a:spcAft>
                <a:spcPts val="0"/>
              </a:spcAft>
              <a:buSzPts val="1300"/>
              <a:buAutoNum type="arabicParenR"/>
            </a:pPr>
            <a:r>
              <a:rPr lang="en" dirty="0"/>
              <a:t>Assuming that the inlet/outlet flow is uniform  out from the eye, we integrate over the area of the circumferential wall of our C.V about of the impeller:</a:t>
            </a:r>
            <a:endParaRPr dirty="0"/>
          </a:p>
          <a:p>
            <a:pPr marL="0" lvl="0" indent="0" algn="l" rtl="0">
              <a:lnSpc>
                <a:spcPct val="75000"/>
              </a:lnSpc>
              <a:spcBef>
                <a:spcPts val="1600"/>
              </a:spcBef>
              <a:spcAft>
                <a:spcPts val="0"/>
              </a:spcAft>
              <a:buNone/>
            </a:pPr>
            <a:endParaRPr dirty="0"/>
          </a:p>
          <a:p>
            <a:pPr marL="457200" lvl="0" indent="-311150" algn="l" rtl="0">
              <a:spcBef>
                <a:spcPts val="1600"/>
              </a:spcBef>
              <a:spcAft>
                <a:spcPts val="0"/>
              </a:spcAft>
              <a:buSzPts val="1300"/>
              <a:buAutoNum type="arabicParenR"/>
            </a:pPr>
            <a:r>
              <a:rPr lang="en" dirty="0"/>
              <a:t>Dot product angular velocity with both sides to get power, &amp; since U = ⍵*r this simplifies to:</a:t>
            </a:r>
            <a:endParaRPr dirty="0"/>
          </a:p>
          <a:p>
            <a:pPr marL="914400" lvl="0" indent="0" algn="l" rtl="0">
              <a:spcBef>
                <a:spcPts val="1600"/>
              </a:spcBef>
              <a:spcAft>
                <a:spcPts val="0"/>
              </a:spcAft>
              <a:buNone/>
            </a:pPr>
            <a:endParaRPr dirty="0"/>
          </a:p>
          <a:p>
            <a:pPr marL="0" lvl="0" indent="0" algn="l" rtl="0">
              <a:spcBef>
                <a:spcPts val="1600"/>
              </a:spcBef>
              <a:spcAft>
                <a:spcPts val="0"/>
              </a:spcAft>
              <a:buNone/>
            </a:pPr>
            <a:r>
              <a:rPr lang="en" dirty="0"/>
              <a:t>Sign Convention:	        Ẇ</a:t>
            </a:r>
            <a:r>
              <a:rPr lang="en" baseline="-25000" dirty="0"/>
              <a:t>m</a:t>
            </a:r>
            <a:r>
              <a:rPr lang="en" dirty="0"/>
              <a:t>, T</a:t>
            </a:r>
            <a:r>
              <a:rPr lang="en" baseline="-25000" dirty="0"/>
              <a:t>shaft</a:t>
            </a:r>
            <a:r>
              <a:rPr lang="en" sz="1500" dirty="0"/>
              <a:t> </a:t>
            </a:r>
            <a:r>
              <a:rPr lang="en" dirty="0"/>
              <a:t> &gt; 0  (pumps)	           Ẇ</a:t>
            </a:r>
            <a:r>
              <a:rPr lang="en" baseline="-25000" dirty="0"/>
              <a:t>m</a:t>
            </a:r>
            <a:r>
              <a:rPr lang="en" dirty="0"/>
              <a:t>, T</a:t>
            </a:r>
            <a:r>
              <a:rPr lang="en" baseline="-25000" dirty="0"/>
              <a:t>shaft</a:t>
            </a:r>
            <a:r>
              <a:rPr lang="en" sz="1500" dirty="0"/>
              <a:t> </a:t>
            </a:r>
            <a:r>
              <a:rPr lang="en" dirty="0"/>
              <a:t> &lt; 0  (turbines)	  V</a:t>
            </a:r>
            <a:r>
              <a:rPr lang="en" baseline="-25000" dirty="0"/>
              <a:t>t</a:t>
            </a:r>
            <a:r>
              <a:rPr lang="en" sz="1500" dirty="0"/>
              <a:t> </a:t>
            </a:r>
            <a:r>
              <a:rPr lang="en" dirty="0"/>
              <a:t>&gt; 0  (if same direction as U)</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235" name="Google Shape;235;p23"/>
          <p:cNvPicPr preferRelativeResize="0"/>
          <p:nvPr/>
        </p:nvPicPr>
        <p:blipFill>
          <a:blip r:embed="rId3">
            <a:alphaModFix/>
          </a:blip>
          <a:stretch>
            <a:fillRect/>
          </a:stretch>
        </p:blipFill>
        <p:spPr>
          <a:xfrm>
            <a:off x="2390131" y="1554226"/>
            <a:ext cx="4349450" cy="800800"/>
          </a:xfrm>
          <a:prstGeom prst="rect">
            <a:avLst/>
          </a:prstGeom>
          <a:noFill/>
          <a:ln>
            <a:noFill/>
          </a:ln>
        </p:spPr>
      </p:pic>
      <p:cxnSp>
        <p:nvCxnSpPr>
          <p:cNvPr id="236" name="Google Shape;236;p23"/>
          <p:cNvCxnSpPr>
            <a:cxnSpLocks/>
          </p:cNvCxnSpPr>
          <p:nvPr/>
        </p:nvCxnSpPr>
        <p:spPr>
          <a:xfrm flipV="1">
            <a:off x="2727960" y="1759126"/>
            <a:ext cx="213360" cy="295734"/>
          </a:xfrm>
          <a:prstGeom prst="straightConnector1">
            <a:avLst/>
          </a:prstGeom>
          <a:noFill/>
          <a:ln w="9525" cap="flat" cmpd="sng">
            <a:solidFill>
              <a:srgbClr val="000000"/>
            </a:solidFill>
            <a:prstDash val="solid"/>
            <a:round/>
            <a:headEnd type="none" w="med" len="med"/>
            <a:tailEnd type="stealth" w="med" len="med"/>
          </a:ln>
        </p:spPr>
      </p:cxnSp>
      <p:cxnSp>
        <p:nvCxnSpPr>
          <p:cNvPr id="238" name="Google Shape;238;p23"/>
          <p:cNvCxnSpPr>
            <a:cxnSpLocks/>
          </p:cNvCxnSpPr>
          <p:nvPr/>
        </p:nvCxnSpPr>
        <p:spPr>
          <a:xfrm flipV="1">
            <a:off x="4419266" y="1757544"/>
            <a:ext cx="206074" cy="368080"/>
          </a:xfrm>
          <a:prstGeom prst="straightConnector1">
            <a:avLst/>
          </a:prstGeom>
          <a:noFill/>
          <a:ln w="9525" cap="flat" cmpd="sng">
            <a:solidFill>
              <a:srgbClr val="000000"/>
            </a:solidFill>
            <a:prstDash val="solid"/>
            <a:round/>
            <a:headEnd type="none" w="med" len="med"/>
            <a:tailEnd type="stealth" w="med" len="med"/>
          </a:ln>
        </p:spPr>
      </p:cxnSp>
      <p:sp>
        <p:nvSpPr>
          <p:cNvPr id="239" name="Google Shape;239;p23"/>
          <p:cNvSpPr txBox="1"/>
          <p:nvPr/>
        </p:nvSpPr>
        <p:spPr>
          <a:xfrm>
            <a:off x="4387805" y="1545774"/>
            <a:ext cx="4068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b="1" dirty="0">
                <a:latin typeface="Lato"/>
                <a:ea typeface="Lato"/>
                <a:cs typeface="Lato"/>
                <a:sym typeface="Lato"/>
              </a:rPr>
              <a:t>Steady</a:t>
            </a:r>
            <a:endParaRPr sz="600" b="1" dirty="0">
              <a:latin typeface="Lato"/>
              <a:ea typeface="Lato"/>
              <a:cs typeface="Lato"/>
              <a:sym typeface="Lato"/>
            </a:endParaRPr>
          </a:p>
        </p:txBody>
      </p:sp>
      <p:sp>
        <p:nvSpPr>
          <p:cNvPr id="237" name="Google Shape;237;p23"/>
          <p:cNvSpPr txBox="1"/>
          <p:nvPr/>
        </p:nvSpPr>
        <p:spPr>
          <a:xfrm>
            <a:off x="2651193" y="1547356"/>
            <a:ext cx="4887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b="1" dirty="0">
                <a:latin typeface="Lato"/>
                <a:ea typeface="Lato"/>
                <a:cs typeface="Lato"/>
                <a:sym typeface="Lato"/>
              </a:rPr>
              <a:t>Negligible</a:t>
            </a:r>
            <a:endParaRPr sz="600" b="1" dirty="0">
              <a:latin typeface="Lato"/>
              <a:ea typeface="Lato"/>
              <a:cs typeface="Lato"/>
              <a:sym typeface="Lato"/>
            </a:endParaRPr>
          </a:p>
        </p:txBody>
      </p:sp>
      <p:cxnSp>
        <p:nvCxnSpPr>
          <p:cNvPr id="240" name="Google Shape;240;p23"/>
          <p:cNvCxnSpPr>
            <a:cxnSpLocks/>
          </p:cNvCxnSpPr>
          <p:nvPr/>
        </p:nvCxnSpPr>
        <p:spPr>
          <a:xfrm flipV="1">
            <a:off x="3488037" y="1758083"/>
            <a:ext cx="329583" cy="300524"/>
          </a:xfrm>
          <a:prstGeom prst="straightConnector1">
            <a:avLst/>
          </a:prstGeom>
          <a:noFill/>
          <a:ln w="9525" cap="flat" cmpd="sng">
            <a:solidFill>
              <a:srgbClr val="000000"/>
            </a:solidFill>
            <a:prstDash val="solid"/>
            <a:round/>
            <a:headEnd type="none" w="med" len="med"/>
            <a:tailEnd type="stealth" w="med" len="med"/>
          </a:ln>
        </p:spPr>
      </p:cxnSp>
      <p:sp>
        <p:nvSpPr>
          <p:cNvPr id="241" name="Google Shape;241;p23"/>
          <p:cNvSpPr txBox="1"/>
          <p:nvPr/>
        </p:nvSpPr>
        <p:spPr>
          <a:xfrm>
            <a:off x="3477722" y="1546313"/>
            <a:ext cx="593400" cy="2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 b="1" dirty="0">
                <a:latin typeface="Lato"/>
                <a:ea typeface="Lato"/>
                <a:cs typeface="Lato"/>
                <a:sym typeface="Lato"/>
              </a:rPr>
              <a:t>Symmetry</a:t>
            </a:r>
            <a:endParaRPr sz="600" b="1" dirty="0">
              <a:latin typeface="Lato"/>
              <a:ea typeface="Lato"/>
              <a:cs typeface="Lato"/>
              <a:sym typeface="Lato"/>
            </a:endParaRPr>
          </a:p>
        </p:txBody>
      </p:sp>
      <p:pic>
        <p:nvPicPr>
          <p:cNvPr id="242" name="Google Shape;242;p23"/>
          <p:cNvPicPr preferRelativeResize="0"/>
          <p:nvPr/>
        </p:nvPicPr>
        <p:blipFill rotWithShape="1">
          <a:blip r:embed="rId4">
            <a:alphaModFix/>
          </a:blip>
          <a:srcRect t="16471"/>
          <a:stretch/>
        </p:blipFill>
        <p:spPr>
          <a:xfrm>
            <a:off x="3352619" y="2971576"/>
            <a:ext cx="2297575" cy="361800"/>
          </a:xfrm>
          <a:prstGeom prst="rect">
            <a:avLst/>
          </a:prstGeom>
          <a:noFill/>
          <a:ln>
            <a:noFill/>
          </a:ln>
        </p:spPr>
      </p:pic>
      <p:sp>
        <p:nvSpPr>
          <p:cNvPr id="243" name="Google Shape;243;p23"/>
          <p:cNvSpPr txBox="1"/>
          <p:nvPr/>
        </p:nvSpPr>
        <p:spPr>
          <a:xfrm>
            <a:off x="5711356" y="2900276"/>
            <a:ext cx="3355800" cy="6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B7B7B7"/>
                </a:solidFill>
                <a:latin typeface="Lato"/>
                <a:ea typeface="Lato"/>
                <a:cs typeface="Lato"/>
                <a:sym typeface="Lato"/>
              </a:rPr>
              <a:t>“t” denotes tangential component WRT axis of rotation</a:t>
            </a:r>
            <a:endParaRPr sz="900">
              <a:solidFill>
                <a:srgbClr val="B7B7B7"/>
              </a:solidFill>
              <a:latin typeface="Lato"/>
              <a:ea typeface="Lato"/>
              <a:cs typeface="Lato"/>
              <a:sym typeface="Lato"/>
            </a:endParaRPr>
          </a:p>
          <a:p>
            <a:pPr marL="0" lvl="0" indent="0" algn="l" rtl="0">
              <a:spcBef>
                <a:spcPts val="0"/>
              </a:spcBef>
              <a:spcAft>
                <a:spcPts val="0"/>
              </a:spcAft>
              <a:buNone/>
            </a:pPr>
            <a:r>
              <a:rPr lang="en" sz="900">
                <a:solidFill>
                  <a:srgbClr val="B7B7B7"/>
                </a:solidFill>
                <a:latin typeface="Lato"/>
                <a:ea typeface="Lato"/>
                <a:cs typeface="Lato"/>
                <a:sym typeface="Lato"/>
              </a:rPr>
              <a:t> r denotes position of fluid element WRT axis of rotation</a:t>
            </a:r>
            <a:r>
              <a:rPr lang="en" sz="1000">
                <a:solidFill>
                  <a:srgbClr val="D9D9D9"/>
                </a:solidFill>
                <a:latin typeface="Lato"/>
                <a:ea typeface="Lato"/>
                <a:cs typeface="Lato"/>
                <a:sym typeface="Lato"/>
              </a:rPr>
              <a:t> </a:t>
            </a:r>
            <a:endParaRPr sz="1000">
              <a:solidFill>
                <a:srgbClr val="D9D9D9"/>
              </a:solidFill>
              <a:latin typeface="Lato"/>
              <a:ea typeface="Lato"/>
              <a:cs typeface="Lato"/>
              <a:sym typeface="Lato"/>
            </a:endParaRPr>
          </a:p>
        </p:txBody>
      </p:sp>
      <p:pic>
        <p:nvPicPr>
          <p:cNvPr id="244" name="Google Shape;244;p23"/>
          <p:cNvPicPr preferRelativeResize="0"/>
          <p:nvPr/>
        </p:nvPicPr>
        <p:blipFill rotWithShape="1">
          <a:blip r:embed="rId5">
            <a:alphaModFix/>
          </a:blip>
          <a:srcRect/>
          <a:stretch/>
        </p:blipFill>
        <p:spPr>
          <a:xfrm>
            <a:off x="2162906" y="3766226"/>
            <a:ext cx="1847850" cy="390525"/>
          </a:xfrm>
          <a:prstGeom prst="rect">
            <a:avLst/>
          </a:prstGeom>
          <a:noFill/>
          <a:ln>
            <a:noFill/>
          </a:ln>
        </p:spPr>
      </p:pic>
      <p:pic>
        <p:nvPicPr>
          <p:cNvPr id="245" name="Google Shape;245;p23"/>
          <p:cNvPicPr preferRelativeResize="0"/>
          <p:nvPr/>
        </p:nvPicPr>
        <p:blipFill rotWithShape="1">
          <a:blip r:embed="rId6">
            <a:alphaModFix/>
          </a:blip>
          <a:srcRect t="9104" b="6278"/>
          <a:stretch/>
        </p:blipFill>
        <p:spPr>
          <a:xfrm>
            <a:off x="4383656" y="3708326"/>
            <a:ext cx="2200275" cy="523875"/>
          </a:xfrm>
          <a:prstGeom prst="rect">
            <a:avLst/>
          </a:prstGeom>
          <a:noFill/>
          <a:ln>
            <a:noFill/>
          </a:ln>
        </p:spPr>
      </p:pic>
      <p:sp>
        <p:nvSpPr>
          <p:cNvPr id="2" name="TextBox 1">
            <a:extLst>
              <a:ext uri="{FF2B5EF4-FFF2-40B4-BE49-F238E27FC236}">
                <a16:creationId xmlns:a16="http://schemas.microsoft.com/office/drawing/2014/main" id="{611BB80A-0691-6520-3010-E5265BB86660}"/>
              </a:ext>
            </a:extLst>
          </p:cNvPr>
          <p:cNvSpPr txBox="1"/>
          <p:nvPr/>
        </p:nvSpPr>
        <p:spPr>
          <a:xfrm>
            <a:off x="0" y="4867415"/>
            <a:ext cx="4572000" cy="261610"/>
          </a:xfrm>
          <a:prstGeom prst="rect">
            <a:avLst/>
          </a:prstGeom>
          <a:noFill/>
        </p:spPr>
        <p:txBody>
          <a:bodyPr wrap="square">
            <a:spAutoFit/>
          </a:bodyPr>
          <a:lstStyle/>
          <a:p>
            <a:r>
              <a:rPr lang="en-US" sz="1100" dirty="0">
                <a:solidFill>
                  <a:schemeClr val="bg1"/>
                </a:solidFill>
              </a:rPr>
              <a:t>Citation: [5, p. 417–419]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2120400" y="121925"/>
            <a:ext cx="53931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Euler’s Turbomachinery Principles</a:t>
            </a:r>
            <a:endParaRPr/>
          </a:p>
        </p:txBody>
      </p:sp>
      <p:sp>
        <p:nvSpPr>
          <p:cNvPr id="251" name="Google Shape;251;p24"/>
          <p:cNvSpPr txBox="1"/>
          <p:nvPr/>
        </p:nvSpPr>
        <p:spPr>
          <a:xfrm>
            <a:off x="1181325" y="780100"/>
            <a:ext cx="7464300" cy="9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 Cons. angular momentum on impeller C.V. → simplify w/ assumptions → relates shaft torque w/ inlet/outlet conditions → power requirement</a:t>
            </a:r>
            <a:endParaRPr>
              <a:solidFill>
                <a:srgbClr val="FFFFFF"/>
              </a:solidFill>
              <a:latin typeface="Lato"/>
              <a:ea typeface="Lato"/>
              <a:cs typeface="Lato"/>
              <a:sym typeface="Lato"/>
            </a:endParaRPr>
          </a:p>
        </p:txBody>
      </p:sp>
      <p:sp>
        <p:nvSpPr>
          <p:cNvPr id="252" name="Google Shape;252;p24"/>
          <p:cNvSpPr txBox="1"/>
          <p:nvPr/>
        </p:nvSpPr>
        <p:spPr>
          <a:xfrm>
            <a:off x="1181325" y="1474050"/>
            <a:ext cx="7736100" cy="282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From basic vector addition it can be shown that: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Plugging this into our Euler Turbomachinery Eq we get a convenient form:</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										</a:t>
            </a:r>
            <a:endParaRPr sz="1000">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										  </a:t>
            </a:r>
            <a:r>
              <a:rPr lang="en" sz="1000">
                <a:solidFill>
                  <a:srgbClr val="999999"/>
                </a:solidFill>
                <a:latin typeface="Lato"/>
                <a:ea typeface="Lato"/>
                <a:cs typeface="Lato"/>
                <a:sym typeface="Lato"/>
              </a:rPr>
              <a:t>“w” is the power normalized by the mass flow rate</a:t>
            </a:r>
            <a:endParaRPr sz="1000">
              <a:solidFill>
                <a:srgbClr val="999999"/>
              </a:solidFill>
              <a:latin typeface="Lato"/>
              <a:ea typeface="Lato"/>
              <a:cs typeface="Lato"/>
              <a:sym typeface="Lato"/>
            </a:endParaRPr>
          </a:p>
          <a:p>
            <a:pPr marL="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i="1">
                <a:solidFill>
                  <a:srgbClr val="FFFFFF"/>
                </a:solidFill>
                <a:latin typeface="Lato"/>
                <a:ea typeface="Lato"/>
                <a:cs typeface="Lato"/>
                <a:sym typeface="Lato"/>
              </a:rPr>
              <a:t>These Eqs can be applied to </a:t>
            </a:r>
            <a:r>
              <a:rPr lang="en" b="1" i="1">
                <a:solidFill>
                  <a:srgbClr val="FFFFFF"/>
                </a:solidFill>
                <a:latin typeface="Lato"/>
                <a:ea typeface="Lato"/>
                <a:cs typeface="Lato"/>
                <a:sym typeface="Lato"/>
              </a:rPr>
              <a:t>any</a:t>
            </a:r>
            <a:r>
              <a:rPr lang="en" i="1">
                <a:solidFill>
                  <a:srgbClr val="FFFFFF"/>
                </a:solidFill>
                <a:latin typeface="Lato"/>
                <a:ea typeface="Lato"/>
                <a:cs typeface="Lato"/>
                <a:sym typeface="Lato"/>
              </a:rPr>
              <a:t> turbomachine, &amp; represent the upper limit for performance b/ of our underlying assumptions. </a:t>
            </a:r>
            <a:endParaRPr i="1">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253" name="Google Shape;253;p24"/>
          <p:cNvPicPr preferRelativeResize="0"/>
          <p:nvPr/>
        </p:nvPicPr>
        <p:blipFill>
          <a:blip r:embed="rId3">
            <a:alphaModFix/>
          </a:blip>
          <a:stretch>
            <a:fillRect/>
          </a:stretch>
        </p:blipFill>
        <p:spPr>
          <a:xfrm>
            <a:off x="7078124" y="1743363"/>
            <a:ext cx="1839300" cy="1298825"/>
          </a:xfrm>
          <a:prstGeom prst="rect">
            <a:avLst/>
          </a:prstGeom>
          <a:noFill/>
          <a:ln>
            <a:noFill/>
          </a:ln>
        </p:spPr>
      </p:pic>
      <p:pic>
        <p:nvPicPr>
          <p:cNvPr id="254" name="Google Shape;254;p24"/>
          <p:cNvPicPr preferRelativeResize="0"/>
          <p:nvPr/>
        </p:nvPicPr>
        <p:blipFill>
          <a:blip r:embed="rId4">
            <a:alphaModFix/>
          </a:blip>
          <a:stretch>
            <a:fillRect/>
          </a:stretch>
        </p:blipFill>
        <p:spPr>
          <a:xfrm>
            <a:off x="3852863" y="1933125"/>
            <a:ext cx="1438275" cy="504825"/>
          </a:xfrm>
          <a:prstGeom prst="rect">
            <a:avLst/>
          </a:prstGeom>
          <a:noFill/>
          <a:ln>
            <a:noFill/>
          </a:ln>
        </p:spPr>
      </p:pic>
      <p:pic>
        <p:nvPicPr>
          <p:cNvPr id="255" name="Google Shape;255;p24"/>
          <p:cNvPicPr preferRelativeResize="0"/>
          <p:nvPr/>
        </p:nvPicPr>
        <p:blipFill>
          <a:blip r:embed="rId5">
            <a:alphaModFix/>
          </a:blip>
          <a:stretch>
            <a:fillRect/>
          </a:stretch>
        </p:blipFill>
        <p:spPr>
          <a:xfrm>
            <a:off x="3305275" y="2931375"/>
            <a:ext cx="2533460" cy="504825"/>
          </a:xfrm>
          <a:prstGeom prst="rect">
            <a:avLst/>
          </a:prstGeom>
          <a:noFill/>
          <a:ln>
            <a:noFill/>
          </a:ln>
        </p:spPr>
      </p:pic>
      <p:sp>
        <p:nvSpPr>
          <p:cNvPr id="256" name="Google Shape;256;p24"/>
          <p:cNvSpPr/>
          <p:nvPr/>
        </p:nvSpPr>
        <p:spPr>
          <a:xfrm>
            <a:off x="4006263" y="2197925"/>
            <a:ext cx="47700" cy="138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txBox="1"/>
          <p:nvPr/>
        </p:nvSpPr>
        <p:spPr>
          <a:xfrm>
            <a:off x="3892088" y="2099600"/>
            <a:ext cx="3666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i="1">
                <a:solidFill>
                  <a:srgbClr val="434343"/>
                </a:solidFill>
                <a:latin typeface="Lato"/>
                <a:ea typeface="Lato"/>
                <a:cs typeface="Lato"/>
                <a:sym typeface="Lato"/>
              </a:rPr>
              <a:t>t</a:t>
            </a:r>
            <a:endParaRPr sz="900" b="1" i="1">
              <a:solidFill>
                <a:srgbClr val="434343"/>
              </a:solidFill>
              <a:latin typeface="Lato"/>
              <a:ea typeface="Lato"/>
              <a:cs typeface="Lato"/>
              <a:sym typeface="Lato"/>
            </a:endParaRPr>
          </a:p>
        </p:txBody>
      </p:sp>
      <p:sp>
        <p:nvSpPr>
          <p:cNvPr id="2" name="TextBox 1">
            <a:extLst>
              <a:ext uri="{FF2B5EF4-FFF2-40B4-BE49-F238E27FC236}">
                <a16:creationId xmlns:a16="http://schemas.microsoft.com/office/drawing/2014/main" id="{4E0FB127-ACCD-B230-C193-C0122571CECD}"/>
              </a:ext>
            </a:extLst>
          </p:cNvPr>
          <p:cNvSpPr txBox="1"/>
          <p:nvPr/>
        </p:nvSpPr>
        <p:spPr>
          <a:xfrm>
            <a:off x="0" y="4867415"/>
            <a:ext cx="4572000" cy="261610"/>
          </a:xfrm>
          <a:prstGeom prst="rect">
            <a:avLst/>
          </a:prstGeom>
          <a:noFill/>
        </p:spPr>
        <p:txBody>
          <a:bodyPr wrap="square">
            <a:spAutoFit/>
          </a:bodyPr>
          <a:lstStyle/>
          <a:p>
            <a:r>
              <a:rPr lang="en-US" sz="1100" dirty="0">
                <a:solidFill>
                  <a:schemeClr val="bg1"/>
                </a:solidFill>
              </a:rPr>
              <a:t>Citation: [4, p. 686]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5"/>
          <p:cNvSpPr txBox="1">
            <a:spLocks noGrp="1"/>
          </p:cNvSpPr>
          <p:nvPr>
            <p:ph type="title"/>
          </p:nvPr>
        </p:nvSpPr>
        <p:spPr>
          <a:xfrm>
            <a:off x="1052550" y="109025"/>
            <a:ext cx="7038900" cy="7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Pump Performance (The Result) </a:t>
            </a:r>
            <a:endParaRPr/>
          </a:p>
        </p:txBody>
      </p:sp>
      <p:sp>
        <p:nvSpPr>
          <p:cNvPr id="263" name="Google Shape;263;p25"/>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Ideal head of a centrifugal pump can then be expressed as                                         ,         derived from the velocity components at the exit and the flow rate equation,                       , where it is shown that the ideal head varies linearly with flow-rate for  a given pump geometry.     </a:t>
            </a:r>
            <a:endParaRPr dirty="0"/>
          </a:p>
          <a:p>
            <a:pPr marL="0" lvl="0" indent="0" algn="l" rtl="0">
              <a:spcBef>
                <a:spcPts val="1600"/>
              </a:spcBef>
              <a:spcAft>
                <a:spcPts val="1600"/>
              </a:spcAft>
              <a:buNone/>
            </a:pPr>
            <a:r>
              <a:rPr lang="en" dirty="0"/>
              <a:t>                            </a:t>
            </a:r>
            <a:endParaRPr dirty="0"/>
          </a:p>
        </p:txBody>
      </p:sp>
      <p:pic>
        <p:nvPicPr>
          <p:cNvPr id="264" name="Google Shape;264;p25"/>
          <p:cNvPicPr preferRelativeResize="0"/>
          <p:nvPr/>
        </p:nvPicPr>
        <p:blipFill>
          <a:blip r:embed="rId3">
            <a:alphaModFix/>
          </a:blip>
          <a:stretch>
            <a:fillRect/>
          </a:stretch>
        </p:blipFill>
        <p:spPr>
          <a:xfrm>
            <a:off x="5708188" y="1042391"/>
            <a:ext cx="1615125" cy="408725"/>
          </a:xfrm>
          <a:prstGeom prst="rect">
            <a:avLst/>
          </a:prstGeom>
          <a:noFill/>
          <a:ln>
            <a:noFill/>
          </a:ln>
        </p:spPr>
      </p:pic>
      <p:pic>
        <p:nvPicPr>
          <p:cNvPr id="265" name="Google Shape;265;p25"/>
          <p:cNvPicPr preferRelativeResize="0"/>
          <p:nvPr/>
        </p:nvPicPr>
        <p:blipFill>
          <a:blip r:embed="rId4">
            <a:alphaModFix/>
          </a:blip>
          <a:stretch>
            <a:fillRect/>
          </a:stretch>
        </p:blipFill>
        <p:spPr>
          <a:xfrm>
            <a:off x="6223432" y="2095633"/>
            <a:ext cx="1843875" cy="1392700"/>
          </a:xfrm>
          <a:prstGeom prst="rect">
            <a:avLst/>
          </a:prstGeom>
          <a:noFill/>
          <a:ln>
            <a:noFill/>
          </a:ln>
        </p:spPr>
      </p:pic>
      <p:sp>
        <p:nvSpPr>
          <p:cNvPr id="266" name="Google Shape;266;p25"/>
          <p:cNvSpPr txBox="1"/>
          <p:nvPr/>
        </p:nvSpPr>
        <p:spPr>
          <a:xfrm>
            <a:off x="1297500" y="1970225"/>
            <a:ext cx="4107900" cy="15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Lato"/>
                <a:ea typeface="Lato"/>
                <a:cs typeface="Lato"/>
                <a:sym typeface="Lato"/>
              </a:rPr>
              <a:t>However, due to viscous losses, which vary with Q^2, and other losses, such as fluid separation and other complex fluid effects, the actual head varies neither with Q or Q^2, but varies within the system itself. </a:t>
            </a:r>
            <a:endParaRPr sz="1300" dirty="0">
              <a:solidFill>
                <a:srgbClr val="FFFFFF"/>
              </a:solidFill>
              <a:latin typeface="Lato"/>
              <a:ea typeface="Lato"/>
              <a:cs typeface="Lato"/>
              <a:sym typeface="Lato"/>
            </a:endParaRPr>
          </a:p>
        </p:txBody>
      </p:sp>
      <p:sp>
        <p:nvSpPr>
          <p:cNvPr id="267" name="Google Shape;267;p25"/>
          <p:cNvSpPr txBox="1"/>
          <p:nvPr/>
        </p:nvSpPr>
        <p:spPr>
          <a:xfrm>
            <a:off x="1297500" y="2872897"/>
            <a:ext cx="3838856" cy="20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Lato"/>
                <a:ea typeface="Lato"/>
                <a:cs typeface="Lato"/>
                <a:sym typeface="Lato"/>
              </a:rPr>
              <a:t>Due to this complexity, to find the actual head, an experimental setup is needed, which produces the equation                                                             </a:t>
            </a:r>
          </a:p>
          <a:p>
            <a:pPr marL="0" lvl="0" indent="0" algn="l" rtl="0">
              <a:spcBef>
                <a:spcPts val="0"/>
              </a:spcBef>
              <a:spcAft>
                <a:spcPts val="0"/>
              </a:spcAft>
              <a:buNone/>
            </a:pPr>
            <a:r>
              <a:rPr lang="en" sz="1300" dirty="0">
                <a:solidFill>
                  <a:srgbClr val="FFFFFF"/>
                </a:solidFill>
                <a:latin typeface="Lato"/>
                <a:ea typeface="Lato"/>
                <a:cs typeface="Lato"/>
                <a:sym typeface="Lato"/>
              </a:rPr>
              <a:t>                                                              ,               </a:t>
            </a:r>
          </a:p>
          <a:p>
            <a:pPr marL="0" lvl="0" indent="0" algn="l" rtl="0">
              <a:spcBef>
                <a:spcPts val="0"/>
              </a:spcBef>
              <a:spcAft>
                <a:spcPts val="0"/>
              </a:spcAft>
              <a:buNone/>
            </a:pPr>
            <a:endParaRPr lang="en" sz="1300" dirty="0">
              <a:solidFill>
                <a:srgbClr val="FFFFFF"/>
              </a:solidFill>
              <a:latin typeface="Lato"/>
              <a:ea typeface="Lato"/>
              <a:cs typeface="Lato"/>
              <a:sym typeface="Lato"/>
            </a:endParaRPr>
          </a:p>
          <a:p>
            <a:pPr marL="0" lvl="0" indent="0" algn="l" rtl="0">
              <a:spcBef>
                <a:spcPts val="0"/>
              </a:spcBef>
              <a:spcAft>
                <a:spcPts val="0"/>
              </a:spcAft>
              <a:buNone/>
            </a:pPr>
            <a:r>
              <a:rPr lang="en" sz="1300" dirty="0">
                <a:solidFill>
                  <a:srgbClr val="FFFFFF"/>
                </a:solidFill>
                <a:latin typeface="Lato"/>
                <a:ea typeface="Lato"/>
                <a:cs typeface="Lato"/>
                <a:sym typeface="Lato"/>
              </a:rPr>
              <a:t>which is derived from the Bernoulli equation on a head basis, as actual head is equal to the difference between shaft work head and head losses.          </a:t>
            </a:r>
            <a:r>
              <a:rPr lang="en" dirty="0">
                <a:solidFill>
                  <a:srgbClr val="FFFFFF"/>
                </a:solidFill>
                <a:latin typeface="Lato"/>
                <a:ea typeface="Lato"/>
                <a:cs typeface="Lato"/>
                <a:sym typeface="Lato"/>
              </a:rPr>
              <a:t> </a:t>
            </a:r>
            <a:endParaRPr dirty="0">
              <a:solidFill>
                <a:srgbClr val="FFFFFF"/>
              </a:solidFill>
              <a:latin typeface="Lato"/>
              <a:ea typeface="Lato"/>
              <a:cs typeface="Lato"/>
              <a:sym typeface="Lato"/>
            </a:endParaRPr>
          </a:p>
        </p:txBody>
      </p:sp>
      <p:pic>
        <p:nvPicPr>
          <p:cNvPr id="268" name="Google Shape;268;p25"/>
          <p:cNvPicPr preferRelativeResize="0"/>
          <p:nvPr/>
        </p:nvPicPr>
        <p:blipFill>
          <a:blip r:embed="rId5">
            <a:alphaModFix/>
          </a:blip>
          <a:stretch>
            <a:fillRect/>
          </a:stretch>
        </p:blipFill>
        <p:spPr>
          <a:xfrm>
            <a:off x="2181332" y="3405635"/>
            <a:ext cx="1816375" cy="359952"/>
          </a:xfrm>
          <a:prstGeom prst="rect">
            <a:avLst/>
          </a:prstGeom>
          <a:noFill/>
          <a:ln>
            <a:noFill/>
          </a:ln>
        </p:spPr>
      </p:pic>
      <p:pic>
        <p:nvPicPr>
          <p:cNvPr id="269" name="Google Shape;269;p25"/>
          <p:cNvPicPr preferRelativeResize="0"/>
          <p:nvPr/>
        </p:nvPicPr>
        <p:blipFill>
          <a:blip r:embed="rId6">
            <a:alphaModFix/>
          </a:blip>
          <a:stretch>
            <a:fillRect/>
          </a:stretch>
        </p:blipFill>
        <p:spPr>
          <a:xfrm>
            <a:off x="6223432" y="3617771"/>
            <a:ext cx="2248625" cy="988625"/>
          </a:xfrm>
          <a:prstGeom prst="rect">
            <a:avLst/>
          </a:prstGeom>
          <a:noFill/>
          <a:ln>
            <a:noFill/>
          </a:ln>
        </p:spPr>
      </p:pic>
      <p:pic>
        <p:nvPicPr>
          <p:cNvPr id="270" name="Google Shape;270;p25"/>
          <p:cNvPicPr preferRelativeResize="0"/>
          <p:nvPr/>
        </p:nvPicPr>
        <p:blipFill>
          <a:blip r:embed="rId7">
            <a:alphaModFix/>
          </a:blip>
          <a:stretch>
            <a:fillRect/>
          </a:stretch>
        </p:blipFill>
        <p:spPr>
          <a:xfrm>
            <a:off x="2181332" y="4624065"/>
            <a:ext cx="2632566" cy="416713"/>
          </a:xfrm>
          <a:prstGeom prst="rect">
            <a:avLst/>
          </a:prstGeom>
          <a:noFill/>
          <a:ln>
            <a:noFill/>
          </a:ln>
        </p:spPr>
      </p:pic>
      <p:pic>
        <p:nvPicPr>
          <p:cNvPr id="271" name="Google Shape;271;p25"/>
          <p:cNvPicPr preferRelativeResize="0"/>
          <p:nvPr/>
        </p:nvPicPr>
        <p:blipFill>
          <a:blip r:embed="rId8">
            <a:alphaModFix/>
          </a:blip>
          <a:stretch>
            <a:fillRect/>
          </a:stretch>
        </p:blipFill>
        <p:spPr>
          <a:xfrm>
            <a:off x="6941625" y="1485189"/>
            <a:ext cx="904875" cy="161925"/>
          </a:xfrm>
          <a:prstGeom prst="rect">
            <a:avLst/>
          </a:prstGeom>
          <a:noFill/>
          <a:ln>
            <a:noFill/>
          </a:ln>
        </p:spPr>
      </p:pic>
      <p:sp>
        <p:nvSpPr>
          <p:cNvPr id="272" name="Google Shape;272;p25"/>
          <p:cNvSpPr txBox="1"/>
          <p:nvPr/>
        </p:nvSpPr>
        <p:spPr>
          <a:xfrm>
            <a:off x="1297500" y="707225"/>
            <a:ext cx="68793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Lato"/>
                <a:ea typeface="Lato"/>
                <a:cs typeface="Lato"/>
                <a:sym typeface="Lato"/>
              </a:rPr>
              <a:t>T</a:t>
            </a:r>
            <a:r>
              <a:rPr lang="en" sz="1300">
                <a:solidFill>
                  <a:srgbClr val="FFFFFF"/>
                </a:solidFill>
                <a:latin typeface="Lato"/>
                <a:ea typeface="Lato"/>
                <a:cs typeface="Lato"/>
                <a:sym typeface="Lato"/>
              </a:rPr>
              <a:t>aking our equation for head H, assume inlet flow is purely radial, therefore V</a:t>
            </a:r>
            <a:r>
              <a:rPr lang="en" sz="700">
                <a:solidFill>
                  <a:srgbClr val="FFFFFF"/>
                </a:solidFill>
                <a:latin typeface="Lato"/>
                <a:ea typeface="Lato"/>
                <a:cs typeface="Lato"/>
                <a:sym typeface="Lato"/>
              </a:rPr>
              <a:t>t1</a:t>
            </a:r>
            <a:r>
              <a:rPr lang="en" sz="1300">
                <a:solidFill>
                  <a:srgbClr val="FFFFFF"/>
                </a:solidFill>
                <a:latin typeface="Lato"/>
                <a:ea typeface="Lato"/>
                <a:cs typeface="Lato"/>
                <a:sym typeface="Lato"/>
              </a:rPr>
              <a:t> = 0 </a:t>
            </a:r>
            <a:endParaRPr sz="1300">
              <a:solidFill>
                <a:srgbClr val="FFFFFF"/>
              </a:solidFill>
              <a:latin typeface="Lato"/>
              <a:ea typeface="Lato"/>
              <a:cs typeface="Lato"/>
              <a:sym typeface="Lato"/>
            </a:endParaRPr>
          </a:p>
        </p:txBody>
      </p:sp>
      <p:pic>
        <p:nvPicPr>
          <p:cNvPr id="273" name="Google Shape;273;p25"/>
          <p:cNvPicPr preferRelativeResize="0"/>
          <p:nvPr/>
        </p:nvPicPr>
        <p:blipFill rotWithShape="1">
          <a:blip r:embed="rId9">
            <a:alphaModFix/>
          </a:blip>
          <a:srcRect t="9104" b="6278"/>
          <a:stretch/>
        </p:blipFill>
        <p:spPr>
          <a:xfrm>
            <a:off x="7012975" y="163775"/>
            <a:ext cx="1511790" cy="359950"/>
          </a:xfrm>
          <a:prstGeom prst="rect">
            <a:avLst/>
          </a:prstGeom>
          <a:noFill/>
          <a:ln>
            <a:noFill/>
          </a:ln>
        </p:spPr>
      </p:pic>
      <p:cxnSp>
        <p:nvCxnSpPr>
          <p:cNvPr id="274" name="Google Shape;274;p25"/>
          <p:cNvCxnSpPr>
            <a:stCxn id="273" idx="2"/>
          </p:cNvCxnSpPr>
          <p:nvPr/>
        </p:nvCxnSpPr>
        <p:spPr>
          <a:xfrm flipH="1">
            <a:off x="7458970" y="523725"/>
            <a:ext cx="309900" cy="539700"/>
          </a:xfrm>
          <a:prstGeom prst="straightConnector1">
            <a:avLst/>
          </a:prstGeom>
          <a:noFill/>
          <a:ln w="9525" cap="flat" cmpd="sng">
            <a:solidFill>
              <a:schemeClr val="dk2"/>
            </a:solidFill>
            <a:prstDash val="solid"/>
            <a:round/>
            <a:headEnd type="none" w="med" len="med"/>
            <a:tailEnd type="triangle" w="med" len="med"/>
          </a:ln>
        </p:spPr>
      </p:cxnSp>
      <p:sp>
        <p:nvSpPr>
          <p:cNvPr id="6" name="TextBox 5">
            <a:extLst>
              <a:ext uri="{FF2B5EF4-FFF2-40B4-BE49-F238E27FC236}">
                <a16:creationId xmlns:a16="http://schemas.microsoft.com/office/drawing/2014/main" id="{5592FD91-EFCB-6C5B-7570-19E7CF1D387A}"/>
              </a:ext>
            </a:extLst>
          </p:cNvPr>
          <p:cNvSpPr txBox="1"/>
          <p:nvPr/>
        </p:nvSpPr>
        <p:spPr>
          <a:xfrm>
            <a:off x="0" y="4871239"/>
            <a:ext cx="4572000" cy="261610"/>
          </a:xfrm>
          <a:prstGeom prst="rect">
            <a:avLst/>
          </a:prstGeom>
          <a:noFill/>
        </p:spPr>
        <p:txBody>
          <a:bodyPr wrap="square">
            <a:spAutoFit/>
          </a:bodyPr>
          <a:lstStyle/>
          <a:p>
            <a:r>
              <a:rPr lang="en-US" sz="1100" dirty="0">
                <a:solidFill>
                  <a:schemeClr val="bg1"/>
                </a:solidFill>
              </a:rPr>
              <a:t>Citation: [4, p. 690–695]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6"/>
          <p:cNvSpPr txBox="1"/>
          <p:nvPr/>
        </p:nvSpPr>
        <p:spPr>
          <a:xfrm>
            <a:off x="1437850" y="3555575"/>
            <a:ext cx="5850300" cy="14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FF"/>
                </a:solidFill>
                <a:latin typeface="Lato"/>
                <a:ea typeface="Lato"/>
                <a:cs typeface="Lato"/>
                <a:sym typeface="Lato"/>
              </a:rPr>
              <a:t>System Pipe Performance:</a:t>
            </a: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r>
              <a:rPr lang="en" sz="1200">
                <a:solidFill>
                  <a:srgbClr val="FFFFFF"/>
                </a:solidFill>
                <a:latin typeface="Lato"/>
                <a:ea typeface="Lato"/>
                <a:cs typeface="Lato"/>
                <a:sym typeface="Lato"/>
              </a:rPr>
              <a:t>Pump Performance (experimental setup): </a:t>
            </a: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endParaRPr sz="1200">
              <a:solidFill>
                <a:srgbClr val="FFFFFF"/>
              </a:solidFill>
              <a:latin typeface="Lato"/>
              <a:ea typeface="Lato"/>
              <a:cs typeface="Lato"/>
              <a:sym typeface="Lato"/>
            </a:endParaRPr>
          </a:p>
          <a:p>
            <a:pPr marL="0" lvl="0" indent="0" algn="l" rtl="0">
              <a:spcBef>
                <a:spcPts val="0"/>
              </a:spcBef>
              <a:spcAft>
                <a:spcPts val="0"/>
              </a:spcAft>
              <a:buNone/>
            </a:pPr>
            <a:r>
              <a:rPr lang="en" sz="1200">
                <a:solidFill>
                  <a:srgbClr val="FFFFFF"/>
                </a:solidFill>
                <a:latin typeface="Lato"/>
                <a:ea typeface="Lato"/>
                <a:cs typeface="Lato"/>
                <a:sym typeface="Lato"/>
              </a:rPr>
              <a:t>Pump Efficiency Curve:</a:t>
            </a:r>
            <a:r>
              <a:rPr lang="en">
                <a:solidFill>
                  <a:srgbClr val="FFFFFF"/>
                </a:solidFill>
                <a:latin typeface="Lato"/>
                <a:ea typeface="Lato"/>
                <a:cs typeface="Lato"/>
                <a:sym typeface="Lato"/>
              </a:rPr>
              <a:t>   </a:t>
            </a:r>
            <a:endParaRPr>
              <a:solidFill>
                <a:srgbClr val="FFFFFF"/>
              </a:solidFill>
              <a:latin typeface="Lato"/>
              <a:ea typeface="Lato"/>
              <a:cs typeface="Lato"/>
              <a:sym typeface="Lato"/>
            </a:endParaRPr>
          </a:p>
        </p:txBody>
      </p:sp>
      <p:pic>
        <p:nvPicPr>
          <p:cNvPr id="280" name="Google Shape;280;p26"/>
          <p:cNvPicPr preferRelativeResize="0"/>
          <p:nvPr/>
        </p:nvPicPr>
        <p:blipFill>
          <a:blip r:embed="rId3">
            <a:alphaModFix/>
          </a:blip>
          <a:stretch>
            <a:fillRect/>
          </a:stretch>
        </p:blipFill>
        <p:spPr>
          <a:xfrm>
            <a:off x="3574325" y="3616000"/>
            <a:ext cx="1577350" cy="278356"/>
          </a:xfrm>
          <a:prstGeom prst="rect">
            <a:avLst/>
          </a:prstGeom>
          <a:noFill/>
          <a:ln>
            <a:noFill/>
          </a:ln>
        </p:spPr>
      </p:pic>
      <p:pic>
        <p:nvPicPr>
          <p:cNvPr id="281" name="Google Shape;281;p26"/>
          <p:cNvPicPr preferRelativeResize="0"/>
          <p:nvPr/>
        </p:nvPicPr>
        <p:blipFill>
          <a:blip r:embed="rId4">
            <a:alphaModFix/>
          </a:blip>
          <a:stretch>
            <a:fillRect/>
          </a:stretch>
        </p:blipFill>
        <p:spPr>
          <a:xfrm>
            <a:off x="3201697" y="4507550"/>
            <a:ext cx="2439800" cy="497925"/>
          </a:xfrm>
          <a:prstGeom prst="rect">
            <a:avLst/>
          </a:prstGeom>
          <a:noFill/>
          <a:ln>
            <a:noFill/>
          </a:ln>
        </p:spPr>
      </p:pic>
      <p:sp>
        <p:nvSpPr>
          <p:cNvPr id="282" name="Google Shape;282;p26"/>
          <p:cNvSpPr txBox="1"/>
          <p:nvPr/>
        </p:nvSpPr>
        <p:spPr>
          <a:xfrm>
            <a:off x="882400" y="201550"/>
            <a:ext cx="3903600" cy="4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Lato"/>
                <a:ea typeface="Lato"/>
                <a:cs typeface="Lato"/>
                <a:sym typeface="Lato"/>
              </a:rPr>
              <a:t>Pipe and Pump Performance Curves</a:t>
            </a:r>
            <a:endParaRPr sz="1600">
              <a:solidFill>
                <a:srgbClr val="FFFFFF"/>
              </a:solidFill>
              <a:latin typeface="Lato"/>
              <a:ea typeface="Lato"/>
              <a:cs typeface="Lato"/>
              <a:sym typeface="Lato"/>
            </a:endParaRPr>
          </a:p>
        </p:txBody>
      </p:sp>
      <p:pic>
        <p:nvPicPr>
          <p:cNvPr id="283" name="Google Shape;283;p26"/>
          <p:cNvPicPr preferRelativeResize="0"/>
          <p:nvPr/>
        </p:nvPicPr>
        <p:blipFill>
          <a:blip r:embed="rId5">
            <a:alphaModFix/>
          </a:blip>
          <a:stretch>
            <a:fillRect/>
          </a:stretch>
        </p:blipFill>
        <p:spPr>
          <a:xfrm>
            <a:off x="4334500" y="3947575"/>
            <a:ext cx="2030600" cy="397675"/>
          </a:xfrm>
          <a:prstGeom prst="rect">
            <a:avLst/>
          </a:prstGeom>
          <a:noFill/>
          <a:ln>
            <a:noFill/>
          </a:ln>
        </p:spPr>
      </p:pic>
      <p:pic>
        <p:nvPicPr>
          <p:cNvPr id="284" name="Google Shape;284;p26"/>
          <p:cNvPicPr preferRelativeResize="0"/>
          <p:nvPr/>
        </p:nvPicPr>
        <p:blipFill>
          <a:blip r:embed="rId6">
            <a:alphaModFix/>
          </a:blip>
          <a:stretch>
            <a:fillRect/>
          </a:stretch>
        </p:blipFill>
        <p:spPr>
          <a:xfrm>
            <a:off x="1437850" y="1195400"/>
            <a:ext cx="2792700" cy="2134550"/>
          </a:xfrm>
          <a:prstGeom prst="rect">
            <a:avLst/>
          </a:prstGeom>
          <a:noFill/>
          <a:ln>
            <a:noFill/>
          </a:ln>
        </p:spPr>
      </p:pic>
      <p:sp>
        <p:nvSpPr>
          <p:cNvPr id="285" name="Google Shape;285;p26"/>
          <p:cNvSpPr txBox="1"/>
          <p:nvPr/>
        </p:nvSpPr>
        <p:spPr>
          <a:xfrm>
            <a:off x="4334500" y="1082625"/>
            <a:ext cx="4317600" cy="2360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To find the operating point for a pump, one must use both the system pipe performance curve and the pump performance curve. Their intersection, the operating point is when the flowrate and head satisfy both the system and the pump equations</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Char char="●"/>
            </a:pPr>
            <a:r>
              <a:rPr lang="en" sz="1300">
                <a:solidFill>
                  <a:srgbClr val="FFFFFF"/>
                </a:solidFill>
                <a:latin typeface="Lato"/>
                <a:ea typeface="Lato"/>
                <a:cs typeface="Lato"/>
                <a:sym typeface="Lato"/>
              </a:rPr>
              <a:t>To find the best pump for a specific application, we must find a pump where the operating point is near the peak of the efficiency curve. In this graph, point A would be a fantastic operating point for the system, whereas point B would be a less than ideal operating point.</a:t>
            </a:r>
            <a:endParaRPr sz="1300">
              <a:solidFill>
                <a:srgbClr val="FFFFFF"/>
              </a:solidFill>
              <a:latin typeface="Lato"/>
              <a:ea typeface="Lato"/>
              <a:cs typeface="Lato"/>
              <a:sym typeface="Lato"/>
            </a:endParaRPr>
          </a:p>
        </p:txBody>
      </p:sp>
      <p:pic>
        <p:nvPicPr>
          <p:cNvPr id="286" name="Google Shape;286;p26"/>
          <p:cNvPicPr preferRelativeResize="0"/>
          <p:nvPr/>
        </p:nvPicPr>
        <p:blipFill>
          <a:blip r:embed="rId7">
            <a:alphaModFix/>
          </a:blip>
          <a:stretch>
            <a:fillRect/>
          </a:stretch>
        </p:blipFill>
        <p:spPr>
          <a:xfrm>
            <a:off x="5641500" y="4507550"/>
            <a:ext cx="765104" cy="497925"/>
          </a:xfrm>
          <a:prstGeom prst="rect">
            <a:avLst/>
          </a:prstGeom>
          <a:noFill/>
          <a:ln>
            <a:noFill/>
          </a:ln>
        </p:spPr>
      </p:pic>
      <p:sp>
        <p:nvSpPr>
          <p:cNvPr id="287" name="Google Shape;287;p26"/>
          <p:cNvSpPr txBox="1"/>
          <p:nvPr/>
        </p:nvSpPr>
        <p:spPr>
          <a:xfrm>
            <a:off x="1373550" y="676150"/>
            <a:ext cx="7638900" cy="9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combine theoretical eqs w/ empirical data to plot useful contours for selection</a:t>
            </a:r>
            <a:endParaRPr>
              <a:solidFill>
                <a:srgbClr val="FFFFFF"/>
              </a:solidFill>
              <a:latin typeface="Lato"/>
              <a:ea typeface="Lato"/>
              <a:cs typeface="Lato"/>
              <a:sym typeface="Lato"/>
            </a:endParaRPr>
          </a:p>
        </p:txBody>
      </p:sp>
      <p:sp>
        <p:nvSpPr>
          <p:cNvPr id="3" name="TextBox 2">
            <a:extLst>
              <a:ext uri="{FF2B5EF4-FFF2-40B4-BE49-F238E27FC236}">
                <a16:creationId xmlns:a16="http://schemas.microsoft.com/office/drawing/2014/main" id="{CC11CAF4-6889-3198-44DA-2502D031AFC5}"/>
              </a:ext>
            </a:extLst>
          </p:cNvPr>
          <p:cNvSpPr txBox="1"/>
          <p:nvPr/>
        </p:nvSpPr>
        <p:spPr>
          <a:xfrm>
            <a:off x="0" y="4871239"/>
            <a:ext cx="4572000" cy="261610"/>
          </a:xfrm>
          <a:prstGeom prst="rect">
            <a:avLst/>
          </a:prstGeom>
          <a:noFill/>
        </p:spPr>
        <p:txBody>
          <a:bodyPr wrap="square">
            <a:spAutoFit/>
          </a:bodyPr>
          <a:lstStyle/>
          <a:p>
            <a:r>
              <a:rPr lang="en-US" sz="1100" dirty="0">
                <a:solidFill>
                  <a:schemeClr val="bg1"/>
                </a:solidFill>
              </a:rPr>
              <a:t>Citations: [4, p. 692–697], [5, p. 433]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27"/>
          <p:cNvPicPr preferRelativeResize="0"/>
          <p:nvPr/>
        </p:nvPicPr>
        <p:blipFill>
          <a:blip r:embed="rId3">
            <a:alphaModFix/>
          </a:blip>
          <a:stretch>
            <a:fillRect/>
          </a:stretch>
        </p:blipFill>
        <p:spPr>
          <a:xfrm>
            <a:off x="4948575" y="1959448"/>
            <a:ext cx="3625975" cy="2944275"/>
          </a:xfrm>
          <a:prstGeom prst="rect">
            <a:avLst/>
          </a:prstGeom>
          <a:noFill/>
          <a:ln>
            <a:noFill/>
          </a:ln>
        </p:spPr>
      </p:pic>
      <p:pic>
        <p:nvPicPr>
          <p:cNvPr id="293" name="Google Shape;293;p27"/>
          <p:cNvPicPr preferRelativeResize="0"/>
          <p:nvPr/>
        </p:nvPicPr>
        <p:blipFill rotWithShape="1">
          <a:blip r:embed="rId4">
            <a:alphaModFix/>
          </a:blip>
          <a:srcRect t="10785"/>
          <a:stretch/>
        </p:blipFill>
        <p:spPr>
          <a:xfrm>
            <a:off x="556525" y="2162326"/>
            <a:ext cx="4215350" cy="2538525"/>
          </a:xfrm>
          <a:prstGeom prst="rect">
            <a:avLst/>
          </a:prstGeom>
          <a:noFill/>
          <a:ln>
            <a:noFill/>
          </a:ln>
        </p:spPr>
      </p:pic>
      <p:sp>
        <p:nvSpPr>
          <p:cNvPr id="294" name="Google Shape;294;p27"/>
          <p:cNvSpPr txBox="1"/>
          <p:nvPr/>
        </p:nvSpPr>
        <p:spPr>
          <a:xfrm>
            <a:off x="1371500" y="1825500"/>
            <a:ext cx="2585400" cy="27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Hydraulic Coverage Chart</a:t>
            </a:r>
            <a:endParaRPr>
              <a:solidFill>
                <a:srgbClr val="FFFFFF"/>
              </a:solidFill>
              <a:latin typeface="Lato"/>
              <a:ea typeface="Lato"/>
              <a:cs typeface="Lato"/>
              <a:sym typeface="Lato"/>
            </a:endParaRPr>
          </a:p>
        </p:txBody>
      </p:sp>
      <p:sp>
        <p:nvSpPr>
          <p:cNvPr id="295" name="Google Shape;295;p27"/>
          <p:cNvSpPr txBox="1"/>
          <p:nvPr/>
        </p:nvSpPr>
        <p:spPr>
          <a:xfrm>
            <a:off x="4948577" y="1601250"/>
            <a:ext cx="3883200" cy="35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Pump Performance Chart,    Efficiency = f(H,Q)</a:t>
            </a:r>
            <a:endParaRPr>
              <a:solidFill>
                <a:srgbClr val="FFFFFF"/>
              </a:solidFill>
              <a:latin typeface="Lato"/>
              <a:ea typeface="Lato"/>
              <a:cs typeface="Lato"/>
              <a:sym typeface="Lato"/>
            </a:endParaRPr>
          </a:p>
        </p:txBody>
      </p:sp>
      <p:sp>
        <p:nvSpPr>
          <p:cNvPr id="296" name="Google Shape;296;p27"/>
          <p:cNvSpPr txBox="1"/>
          <p:nvPr/>
        </p:nvSpPr>
        <p:spPr>
          <a:xfrm>
            <a:off x="1110250" y="538375"/>
            <a:ext cx="7638900" cy="9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 Use eqs for general trends → gather empirical data to account for complex losses → plot data using efficiency contours → pick a general pump in hydraulic coverage → choose best impeller diameter for your system (pipe) </a:t>
            </a:r>
            <a:endParaRPr>
              <a:solidFill>
                <a:srgbClr val="FFFFFF"/>
              </a:solidFill>
              <a:latin typeface="Lato"/>
              <a:ea typeface="Lato"/>
              <a:cs typeface="Lato"/>
              <a:sym typeface="Lato"/>
            </a:endParaRPr>
          </a:p>
        </p:txBody>
      </p:sp>
      <p:sp>
        <p:nvSpPr>
          <p:cNvPr id="2" name="TextBox 1">
            <a:extLst>
              <a:ext uri="{FF2B5EF4-FFF2-40B4-BE49-F238E27FC236}">
                <a16:creationId xmlns:a16="http://schemas.microsoft.com/office/drawing/2014/main" id="{C4F45E56-C98D-F4EE-5C8C-5DB72B42CD75}"/>
              </a:ext>
            </a:extLst>
          </p:cNvPr>
          <p:cNvSpPr txBox="1"/>
          <p:nvPr/>
        </p:nvSpPr>
        <p:spPr>
          <a:xfrm>
            <a:off x="0" y="4871239"/>
            <a:ext cx="4572000" cy="261610"/>
          </a:xfrm>
          <a:prstGeom prst="rect">
            <a:avLst/>
          </a:prstGeom>
          <a:noFill/>
        </p:spPr>
        <p:txBody>
          <a:bodyPr wrap="square">
            <a:spAutoFit/>
          </a:bodyPr>
          <a:lstStyle/>
          <a:p>
            <a:r>
              <a:rPr lang="en-US" sz="1100" dirty="0">
                <a:solidFill>
                  <a:schemeClr val="bg1"/>
                </a:solidFill>
              </a:rPr>
              <a:t>Citations </a:t>
            </a:r>
            <a:r>
              <a:rPr lang="en-US" sz="1100" i="1" dirty="0">
                <a:solidFill>
                  <a:schemeClr val="bg1"/>
                </a:solidFill>
              </a:rPr>
              <a:t>Left to Right</a:t>
            </a:r>
            <a:r>
              <a:rPr lang="en-US" sz="1100" dirty="0">
                <a:solidFill>
                  <a:schemeClr val="bg1"/>
                </a:solidFill>
              </a:rPr>
              <a:t>: [2], [5, p. 437]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Positive Suction Head (NPSH)</a:t>
            </a:r>
            <a:endParaRPr/>
          </a:p>
        </p:txBody>
      </p:sp>
      <p:sp>
        <p:nvSpPr>
          <p:cNvPr id="302" name="Google Shape;302;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Used as a factor to determine whether or not cavitation occurs</a:t>
            </a:r>
            <a:endParaRPr sz="1400"/>
          </a:p>
          <a:p>
            <a:pPr marL="914400" lvl="1" indent="-317500" algn="l" rtl="0">
              <a:spcBef>
                <a:spcPts val="0"/>
              </a:spcBef>
              <a:spcAft>
                <a:spcPts val="0"/>
              </a:spcAft>
              <a:buSzPts val="1400"/>
              <a:buChar char="○"/>
            </a:pPr>
            <a:r>
              <a:rPr lang="en" sz="1400"/>
              <a:t>Cavitation - Occurs when the pressure of the fluid equals the vapor pressure of the fluid</a:t>
            </a:r>
            <a:endParaRPr sz="1400"/>
          </a:p>
          <a:p>
            <a:pPr marL="1371600" lvl="2" indent="-317500" algn="l" rtl="0">
              <a:spcBef>
                <a:spcPts val="0"/>
              </a:spcBef>
              <a:spcAft>
                <a:spcPts val="0"/>
              </a:spcAft>
              <a:buSzPts val="1400"/>
              <a:buChar char="■"/>
            </a:pPr>
            <a:r>
              <a:rPr lang="en" sz="1400"/>
              <a:t>Causes fluid to “boil” and can greatly reduce pump efficiency and cause damage</a:t>
            </a:r>
            <a:endParaRPr sz="1400"/>
          </a:p>
          <a:p>
            <a:pPr marL="457200" lvl="0" indent="-317500" algn="l" rtl="0">
              <a:spcBef>
                <a:spcPts val="0"/>
              </a:spcBef>
              <a:spcAft>
                <a:spcPts val="0"/>
              </a:spcAft>
              <a:buSzPts val="1400"/>
              <a:buChar char="●"/>
            </a:pPr>
            <a:r>
              <a:rPr lang="en" sz="1400"/>
              <a:t>Formula for NPSH</a:t>
            </a:r>
            <a:endParaRPr sz="1400"/>
          </a:p>
          <a:p>
            <a:pPr marL="914400" lvl="1" indent="-317500" algn="l" rtl="0">
              <a:spcBef>
                <a:spcPts val="0"/>
              </a:spcBef>
              <a:spcAft>
                <a:spcPts val="0"/>
              </a:spcAft>
              <a:buSzPts val="1400"/>
              <a:buChar char="○"/>
            </a:pPr>
            <a:r>
              <a:rPr lang="en" sz="1400"/>
              <a:t>NPSH = P</a:t>
            </a:r>
            <a:r>
              <a:rPr lang="en" sz="1400" baseline="-25000"/>
              <a:t>inlet</a:t>
            </a:r>
            <a:r>
              <a:rPr lang="en" sz="1400"/>
              <a:t>/γ + V</a:t>
            </a:r>
            <a:r>
              <a:rPr lang="en" sz="1400" baseline="-25000"/>
              <a:t>inlet</a:t>
            </a:r>
            <a:r>
              <a:rPr lang="en" sz="1400" baseline="30000"/>
              <a:t>2</a:t>
            </a:r>
            <a:r>
              <a:rPr lang="en" sz="1400"/>
              <a:t>/2g - P</a:t>
            </a:r>
            <a:r>
              <a:rPr lang="en" sz="1400" baseline="-25000"/>
              <a:t>vapor</a:t>
            </a:r>
            <a:r>
              <a:rPr lang="en" sz="1400"/>
              <a:t>/γ</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A6ED-7AE4-05EB-9F0E-69CADC6894CE}"/>
              </a:ext>
            </a:extLst>
          </p:cNvPr>
          <p:cNvSpPr>
            <a:spLocks noGrp="1"/>
          </p:cNvSpPr>
          <p:nvPr>
            <p:ph type="title"/>
          </p:nvPr>
        </p:nvSpPr>
        <p:spPr/>
        <p:txBody>
          <a:bodyPr/>
          <a:lstStyle/>
          <a:p>
            <a:pPr algn="ctr"/>
            <a:r>
              <a:rPr lang="en-US" dirty="0"/>
              <a:t>Works Cited</a:t>
            </a:r>
          </a:p>
        </p:txBody>
      </p:sp>
      <p:sp>
        <p:nvSpPr>
          <p:cNvPr id="3" name="Text Placeholder 2">
            <a:extLst>
              <a:ext uri="{FF2B5EF4-FFF2-40B4-BE49-F238E27FC236}">
                <a16:creationId xmlns:a16="http://schemas.microsoft.com/office/drawing/2014/main" id="{2CC04B16-D174-4D0B-2356-B6E96FF13330}"/>
              </a:ext>
            </a:extLst>
          </p:cNvPr>
          <p:cNvSpPr>
            <a:spLocks noGrp="1"/>
          </p:cNvSpPr>
          <p:nvPr>
            <p:ph type="body" idx="1"/>
          </p:nvPr>
        </p:nvSpPr>
        <p:spPr>
          <a:xfrm>
            <a:off x="1297500" y="1116150"/>
            <a:ext cx="7038900" cy="3633600"/>
          </a:xfrm>
        </p:spPr>
        <p:txBody>
          <a:bodyPr/>
          <a:lstStyle/>
          <a:p>
            <a:pPr marL="146050" indent="0">
              <a:buNone/>
            </a:pPr>
            <a:r>
              <a:rPr lang="en-US" dirty="0">
                <a:effectLst/>
              </a:rPr>
              <a:t>[1]	DOE-HDBK-1018/1-93., vol. 1. United States. Dept. of Energy. Office of Scientific and Technical Information, 1996</a:t>
            </a:r>
          </a:p>
          <a:p>
            <a:endParaRPr lang="en-US" dirty="0">
              <a:effectLst/>
            </a:endParaRPr>
          </a:p>
          <a:p>
            <a:pPr marL="146050" indent="0">
              <a:spcBef>
                <a:spcPts val="0"/>
              </a:spcBef>
              <a:spcAft>
                <a:spcPts val="0"/>
              </a:spcAft>
              <a:buNone/>
            </a:pPr>
            <a:r>
              <a:rPr lang="en-US" dirty="0">
                <a:effectLst/>
              </a:rPr>
              <a:t>[2]	“</a:t>
            </a:r>
            <a:r>
              <a:rPr lang="en-US" dirty="0" err="1">
                <a:effectLst/>
              </a:rPr>
              <a:t>Goulds</a:t>
            </a:r>
            <a:r>
              <a:rPr lang="en-US" dirty="0">
                <a:effectLst/>
              </a:rPr>
              <a:t> 3180 Heavy Duty Process Pump - Industrial Fluid Consultants Inc.” </a:t>
            </a:r>
            <a:r>
              <a:rPr lang="en-US" dirty="0">
                <a:effectLst/>
                <a:hlinkClick r:id="rId2"/>
              </a:rPr>
              <a:t>https://www.ifcpump.com/product/goulds-3180</a:t>
            </a:r>
            <a:r>
              <a:rPr lang="en-US" dirty="0">
                <a:effectLst/>
              </a:rPr>
              <a:t> (accessed Nov. 26, 2022).</a:t>
            </a:r>
          </a:p>
          <a:p>
            <a:pPr>
              <a:spcBef>
                <a:spcPts val="0"/>
              </a:spcBef>
              <a:spcAft>
                <a:spcPts val="0"/>
              </a:spcAft>
            </a:pPr>
            <a:endParaRPr lang="en-US" dirty="0">
              <a:effectLst/>
            </a:endParaRPr>
          </a:p>
          <a:p>
            <a:pPr marL="146050" indent="0">
              <a:spcBef>
                <a:spcPts val="0"/>
              </a:spcBef>
              <a:spcAft>
                <a:spcPts val="0"/>
              </a:spcAft>
              <a:buNone/>
            </a:pPr>
            <a:r>
              <a:rPr lang="en-US" dirty="0">
                <a:effectLst/>
              </a:rPr>
              <a:t>[3]	J. </a:t>
            </a:r>
            <a:r>
              <a:rPr lang="en-US" dirty="0" err="1">
                <a:effectLst/>
              </a:rPr>
              <a:t>Parrondo</a:t>
            </a:r>
            <a:r>
              <a:rPr lang="en-US" dirty="0">
                <a:effectLst/>
              </a:rPr>
              <a:t>, S. Velarde-Suárez, and C. </a:t>
            </a:r>
            <a:r>
              <a:rPr lang="en-US" dirty="0" err="1">
                <a:effectLst/>
              </a:rPr>
              <a:t>Santolaria</a:t>
            </a:r>
            <a:r>
              <a:rPr lang="en-US" dirty="0">
                <a:effectLst/>
              </a:rPr>
              <a:t>, “Development of a Predictive Maintenance System for a Centrifugal Pump,” </a:t>
            </a:r>
            <a:r>
              <a:rPr lang="en-US" i="1" dirty="0">
                <a:effectLst/>
              </a:rPr>
              <a:t>Journal of Quality in Maintenance Engineering</a:t>
            </a:r>
            <a:r>
              <a:rPr lang="en-US" dirty="0">
                <a:effectLst/>
              </a:rPr>
              <a:t>, vol. 4, pp. 198–211, Sep. 1998, </a:t>
            </a:r>
            <a:r>
              <a:rPr lang="en-US" dirty="0" err="1">
                <a:effectLst/>
              </a:rPr>
              <a:t>doi</a:t>
            </a:r>
            <a:r>
              <a:rPr lang="en-US" dirty="0">
                <a:effectLst/>
              </a:rPr>
              <a:t>: </a:t>
            </a:r>
            <a:r>
              <a:rPr lang="en-US" dirty="0">
                <a:effectLst/>
                <a:hlinkClick r:id="rId3"/>
              </a:rPr>
              <a:t>10.1108/13552519810223490</a:t>
            </a:r>
            <a:r>
              <a:rPr lang="en-US" dirty="0">
                <a:effectLst/>
              </a:rPr>
              <a:t>.</a:t>
            </a:r>
          </a:p>
          <a:p>
            <a:pPr>
              <a:spcBef>
                <a:spcPts val="0"/>
              </a:spcBef>
              <a:spcAft>
                <a:spcPts val="0"/>
              </a:spcAft>
            </a:pPr>
            <a:endParaRPr lang="en-US" dirty="0">
              <a:effectLst/>
            </a:endParaRPr>
          </a:p>
          <a:p>
            <a:pPr marL="146050" indent="0">
              <a:spcBef>
                <a:spcPts val="0"/>
              </a:spcBef>
              <a:spcAft>
                <a:spcPts val="0"/>
              </a:spcAft>
              <a:buNone/>
            </a:pPr>
            <a:r>
              <a:rPr lang="en-US" dirty="0">
                <a:effectLst/>
              </a:rPr>
              <a:t>[4]	P. M. Gerhart, A. L. Gerhart, and J. I. Hochstein, </a:t>
            </a:r>
            <a:r>
              <a:rPr lang="en-US" i="1" dirty="0">
                <a:effectLst/>
              </a:rPr>
              <a:t>Munson, Young and </a:t>
            </a:r>
            <a:r>
              <a:rPr lang="en-US" i="1" dirty="0" err="1">
                <a:effectLst/>
              </a:rPr>
              <a:t>Okiishi’s</a:t>
            </a:r>
            <a:r>
              <a:rPr lang="en-US" i="1" dirty="0">
                <a:effectLst/>
              </a:rPr>
              <a:t> Fundamentals of Fluid Mechanics</a:t>
            </a:r>
            <a:r>
              <a:rPr lang="en-US" dirty="0">
                <a:effectLst/>
              </a:rPr>
              <a:t>, 8th ed. Wiley, 2015.</a:t>
            </a:r>
          </a:p>
          <a:p>
            <a:pPr>
              <a:spcBef>
                <a:spcPts val="0"/>
              </a:spcBef>
              <a:spcAft>
                <a:spcPts val="0"/>
              </a:spcAft>
            </a:pPr>
            <a:endParaRPr lang="en-US" dirty="0">
              <a:effectLst/>
            </a:endParaRPr>
          </a:p>
          <a:p>
            <a:pPr marL="146050" indent="0">
              <a:spcBef>
                <a:spcPts val="0"/>
              </a:spcBef>
              <a:spcAft>
                <a:spcPts val="0"/>
              </a:spcAft>
              <a:buNone/>
            </a:pPr>
            <a:r>
              <a:rPr lang="en-US" dirty="0">
                <a:effectLst/>
              </a:rPr>
              <a:t>[5]	R. W. Fox, A. T. McDonald, P. J. Pritchard, and J. W. Mitchell, </a:t>
            </a:r>
            <a:r>
              <a:rPr lang="en-US" i="1" dirty="0">
                <a:effectLst/>
              </a:rPr>
              <a:t>Fox and </a:t>
            </a:r>
            <a:r>
              <a:rPr lang="en-US" i="1" dirty="0" err="1">
                <a:effectLst/>
              </a:rPr>
              <a:t>Mcdonald’s</a:t>
            </a:r>
            <a:r>
              <a:rPr lang="en-US" i="1" dirty="0">
                <a:effectLst/>
              </a:rPr>
              <a:t> Introduction to Fluid Mechanics</a:t>
            </a:r>
            <a:r>
              <a:rPr lang="en-US" dirty="0">
                <a:effectLst/>
              </a:rPr>
              <a:t>, 9th ed. Hoboken, NJ: Wiley, 2015.</a:t>
            </a:r>
          </a:p>
          <a:p>
            <a:pPr>
              <a:spcBef>
                <a:spcPts val="0"/>
              </a:spcBef>
              <a:spcAft>
                <a:spcPts val="0"/>
              </a:spcAft>
            </a:pPr>
            <a:endParaRPr lang="en-US" dirty="0">
              <a:effectLst/>
            </a:endParaRPr>
          </a:p>
          <a:p>
            <a:endParaRPr lang="en-US" dirty="0">
              <a:effectLst/>
            </a:endParaRPr>
          </a:p>
          <a:p>
            <a:endParaRPr lang="en-US" dirty="0">
              <a:effectLst/>
            </a:endParaRPr>
          </a:p>
          <a:p>
            <a:pPr marL="146050" indent="0">
              <a:buNone/>
            </a:pPr>
            <a:endParaRPr lang="en-US" dirty="0"/>
          </a:p>
        </p:txBody>
      </p:sp>
    </p:spTree>
    <p:extLst>
      <p:ext uri="{BB962C8B-B14F-4D97-AF65-F5344CB8AC3E}">
        <p14:creationId xmlns:p14="http://schemas.microsoft.com/office/powerpoint/2010/main" val="112295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Assumptions:</a:t>
            </a:r>
            <a:r>
              <a:rPr lang="en"/>
              <a:t> Incompressible flow, time-averaged velocities, 2-D steady flow, constant fluid composition (density)</a:t>
            </a:r>
            <a:endParaRPr/>
          </a:p>
          <a:p>
            <a:pPr marL="0" lvl="0" indent="0" algn="l" rtl="0">
              <a:spcBef>
                <a:spcPts val="1600"/>
              </a:spcBef>
              <a:spcAft>
                <a:spcPts val="0"/>
              </a:spcAft>
              <a:buNone/>
            </a:pPr>
            <a:r>
              <a:rPr lang="en" b="1" i="1"/>
              <a:t>Reynolds Number Regime:</a:t>
            </a:r>
            <a:r>
              <a:rPr lang="en"/>
              <a:t> Large Re (high flow rate low viscosity applications)</a:t>
            </a:r>
            <a:endParaRPr/>
          </a:p>
          <a:p>
            <a:pPr marL="0" lvl="0" indent="0" algn="l" rtl="0">
              <a:spcBef>
                <a:spcPts val="1600"/>
              </a:spcBef>
              <a:spcAft>
                <a:spcPts val="0"/>
              </a:spcAft>
              <a:buNone/>
            </a:pPr>
            <a:r>
              <a:rPr lang="en"/>
              <a:t>Actual Flow is 3-dimensional and unsteady, but this requires analysis which is too complex for our purposes, so this suffices</a:t>
            </a:r>
            <a:endParaRPr/>
          </a:p>
          <a:p>
            <a:pPr marL="0" lvl="0" indent="0" algn="l" rtl="0">
              <a:lnSpc>
                <a:spcPct val="100000"/>
              </a:lnSpc>
              <a:spcBef>
                <a:spcPts val="1600"/>
              </a:spcBef>
              <a:spcAft>
                <a:spcPts val="0"/>
              </a:spcAft>
              <a:buNone/>
            </a:pPr>
            <a:r>
              <a:rPr lang="en">
                <a:solidFill>
                  <a:srgbClr val="FFFFFF"/>
                </a:solidFill>
              </a:rPr>
              <a:t>“Tangential” means the same thing as “circumferential” unless otherwise specified</a:t>
            </a:r>
            <a:endParaRPr sz="1200"/>
          </a:p>
        </p:txBody>
      </p:sp>
      <p:sp>
        <p:nvSpPr>
          <p:cNvPr id="140" name="Google Shape;140;p14"/>
          <p:cNvSpPr txBox="1"/>
          <p:nvPr/>
        </p:nvSpPr>
        <p:spPr>
          <a:xfrm>
            <a:off x="1297500" y="449525"/>
            <a:ext cx="4797300" cy="9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Montserrat"/>
                <a:ea typeface="Montserrat"/>
                <a:cs typeface="Montserrat"/>
                <a:sym typeface="Montserrat"/>
              </a:rPr>
              <a:t>Preface</a:t>
            </a:r>
            <a:endParaRPr sz="24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rotWithShape="1">
          <a:blip r:embed="rId3">
            <a:alphaModFix/>
          </a:blip>
          <a:srcRect b="55535"/>
          <a:stretch/>
        </p:blipFill>
        <p:spPr>
          <a:xfrm>
            <a:off x="120250" y="1496025"/>
            <a:ext cx="2678800" cy="2151449"/>
          </a:xfrm>
          <a:prstGeom prst="rect">
            <a:avLst/>
          </a:prstGeom>
          <a:noFill/>
          <a:ln>
            <a:noFill/>
          </a:ln>
        </p:spPr>
      </p:pic>
      <p:pic>
        <p:nvPicPr>
          <p:cNvPr id="146" name="Google Shape;146;p15"/>
          <p:cNvPicPr preferRelativeResize="0"/>
          <p:nvPr/>
        </p:nvPicPr>
        <p:blipFill rotWithShape="1">
          <a:blip r:embed="rId3">
            <a:alphaModFix/>
          </a:blip>
          <a:srcRect l="10628" t="44021" r="10169"/>
          <a:stretch/>
        </p:blipFill>
        <p:spPr>
          <a:xfrm>
            <a:off x="2799050" y="404526"/>
            <a:ext cx="3642450" cy="4650150"/>
          </a:xfrm>
          <a:prstGeom prst="rect">
            <a:avLst/>
          </a:prstGeom>
          <a:noFill/>
          <a:ln>
            <a:noFill/>
          </a:ln>
        </p:spPr>
      </p:pic>
      <p:sp>
        <p:nvSpPr>
          <p:cNvPr id="147" name="Google Shape;147;p15"/>
          <p:cNvSpPr txBox="1"/>
          <p:nvPr/>
        </p:nvSpPr>
        <p:spPr>
          <a:xfrm>
            <a:off x="6861675" y="365888"/>
            <a:ext cx="10716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Lato"/>
                <a:ea typeface="Lato"/>
                <a:cs typeface="Lato"/>
                <a:sym typeface="Lato"/>
              </a:rPr>
              <a:t>U = ⍵*r</a:t>
            </a:r>
            <a:endParaRPr sz="2000">
              <a:solidFill>
                <a:srgbClr val="FFFFFF"/>
              </a:solidFill>
              <a:latin typeface="Lato"/>
              <a:ea typeface="Lato"/>
              <a:cs typeface="Lato"/>
              <a:sym typeface="Lato"/>
            </a:endParaRPr>
          </a:p>
        </p:txBody>
      </p:sp>
      <p:sp>
        <p:nvSpPr>
          <p:cNvPr id="149" name="Google Shape;149;p15"/>
          <p:cNvSpPr txBox="1"/>
          <p:nvPr/>
        </p:nvSpPr>
        <p:spPr>
          <a:xfrm>
            <a:off x="6818800" y="905313"/>
            <a:ext cx="1071600" cy="5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Lato"/>
                <a:ea typeface="Lato"/>
                <a:cs typeface="Lato"/>
                <a:sym typeface="Lato"/>
              </a:rPr>
              <a:t>W =</a:t>
            </a:r>
            <a:endParaRPr sz="2000">
              <a:solidFill>
                <a:srgbClr val="FFFFFF"/>
              </a:solidFill>
              <a:latin typeface="Lato"/>
              <a:ea typeface="Lato"/>
              <a:cs typeface="Lato"/>
              <a:sym typeface="Lato"/>
            </a:endParaRPr>
          </a:p>
        </p:txBody>
      </p:sp>
      <p:pic>
        <p:nvPicPr>
          <p:cNvPr id="150" name="Google Shape;150;p15" descr="[video-to-gif output image]"/>
          <p:cNvPicPr preferRelativeResize="0"/>
          <p:nvPr/>
        </p:nvPicPr>
        <p:blipFill rotWithShape="1">
          <a:blip r:embed="rId4">
            <a:alphaModFix/>
          </a:blip>
          <a:srcRect l="22124" r="32125"/>
          <a:stretch/>
        </p:blipFill>
        <p:spPr>
          <a:xfrm>
            <a:off x="6441500" y="1835275"/>
            <a:ext cx="2614601" cy="3219400"/>
          </a:xfrm>
          <a:prstGeom prst="rect">
            <a:avLst/>
          </a:prstGeom>
          <a:noFill/>
          <a:ln>
            <a:noFill/>
          </a:ln>
        </p:spPr>
      </p:pic>
      <p:sp>
        <p:nvSpPr>
          <p:cNvPr id="151" name="Google Shape;151;p15"/>
          <p:cNvSpPr txBox="1"/>
          <p:nvPr/>
        </p:nvSpPr>
        <p:spPr>
          <a:xfrm>
            <a:off x="120250" y="219525"/>
            <a:ext cx="1982400" cy="6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Lato"/>
                <a:ea typeface="Lato"/>
                <a:cs typeface="Lato"/>
                <a:sym typeface="Lato"/>
              </a:rPr>
              <a:t>Axial Flow Pump</a:t>
            </a:r>
            <a:endParaRPr sz="1600">
              <a:solidFill>
                <a:srgbClr val="FFFFFF"/>
              </a:solidFill>
              <a:latin typeface="Lato"/>
              <a:ea typeface="Lato"/>
              <a:cs typeface="Lato"/>
              <a:sym typeface="Lato"/>
            </a:endParaRPr>
          </a:p>
        </p:txBody>
      </p:sp>
      <p:sp>
        <p:nvSpPr>
          <p:cNvPr id="2" name="TextBox 1">
            <a:extLst>
              <a:ext uri="{FF2B5EF4-FFF2-40B4-BE49-F238E27FC236}">
                <a16:creationId xmlns:a16="http://schemas.microsoft.com/office/drawing/2014/main" id="{9A017AF7-57BC-520E-99F1-3DE79AD6B8A9}"/>
              </a:ext>
            </a:extLst>
          </p:cNvPr>
          <p:cNvSpPr txBox="1"/>
          <p:nvPr/>
        </p:nvSpPr>
        <p:spPr>
          <a:xfrm>
            <a:off x="120250" y="4757738"/>
            <a:ext cx="2537225" cy="261610"/>
          </a:xfrm>
          <a:prstGeom prst="rect">
            <a:avLst/>
          </a:prstGeom>
          <a:noFill/>
        </p:spPr>
        <p:txBody>
          <a:bodyPr wrap="square" rtlCol="0">
            <a:spAutoFit/>
          </a:bodyPr>
          <a:lstStyle/>
          <a:p>
            <a:r>
              <a:rPr lang="en-US" sz="1100" dirty="0">
                <a:solidFill>
                  <a:schemeClr val="bg1"/>
                </a:solidFill>
              </a:rPr>
              <a:t>Citation: [4, p. 682]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343825" y="71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Centrifugal Pump components</a:t>
            </a:r>
            <a:endParaRPr/>
          </a:p>
        </p:txBody>
      </p:sp>
      <p:pic>
        <p:nvPicPr>
          <p:cNvPr id="157" name="Google Shape;157;p16"/>
          <p:cNvPicPr preferRelativeResize="0"/>
          <p:nvPr/>
        </p:nvPicPr>
        <p:blipFill>
          <a:blip r:embed="rId3">
            <a:alphaModFix/>
          </a:blip>
          <a:stretch>
            <a:fillRect/>
          </a:stretch>
        </p:blipFill>
        <p:spPr>
          <a:xfrm>
            <a:off x="5220850" y="1164100"/>
            <a:ext cx="3495675" cy="3486150"/>
          </a:xfrm>
          <a:prstGeom prst="rect">
            <a:avLst/>
          </a:prstGeom>
          <a:noFill/>
          <a:ln>
            <a:noFill/>
          </a:ln>
        </p:spPr>
      </p:pic>
      <p:pic>
        <p:nvPicPr>
          <p:cNvPr id="158" name="Google Shape;158;p16"/>
          <p:cNvPicPr preferRelativeResize="0"/>
          <p:nvPr/>
        </p:nvPicPr>
        <p:blipFill rotWithShape="1">
          <a:blip r:embed="rId4">
            <a:alphaModFix/>
          </a:blip>
          <a:srcRect r="8240"/>
          <a:stretch/>
        </p:blipFill>
        <p:spPr>
          <a:xfrm>
            <a:off x="343825" y="1164100"/>
            <a:ext cx="4863974" cy="3486150"/>
          </a:xfrm>
          <a:prstGeom prst="rect">
            <a:avLst/>
          </a:prstGeom>
          <a:noFill/>
          <a:ln>
            <a:noFill/>
          </a:ln>
        </p:spPr>
      </p:pic>
      <p:cxnSp>
        <p:nvCxnSpPr>
          <p:cNvPr id="159" name="Google Shape;159;p16"/>
          <p:cNvCxnSpPr/>
          <p:nvPr/>
        </p:nvCxnSpPr>
        <p:spPr>
          <a:xfrm flipH="1">
            <a:off x="2239550" y="2646750"/>
            <a:ext cx="953700" cy="225000"/>
          </a:xfrm>
          <a:prstGeom prst="straightConnector1">
            <a:avLst/>
          </a:prstGeom>
          <a:noFill/>
          <a:ln w="9525" cap="flat" cmpd="sng">
            <a:solidFill>
              <a:srgbClr val="000000"/>
            </a:solidFill>
            <a:prstDash val="solid"/>
            <a:round/>
            <a:headEnd type="none" w="med" len="med"/>
            <a:tailEnd type="triangle" w="med" len="med"/>
          </a:ln>
        </p:spPr>
      </p:cxnSp>
      <p:cxnSp>
        <p:nvCxnSpPr>
          <p:cNvPr id="160" name="Google Shape;160;p16"/>
          <p:cNvCxnSpPr/>
          <p:nvPr/>
        </p:nvCxnSpPr>
        <p:spPr>
          <a:xfrm flipH="1">
            <a:off x="2400200" y="2646750"/>
            <a:ext cx="814500" cy="750000"/>
          </a:xfrm>
          <a:prstGeom prst="straightConnector1">
            <a:avLst/>
          </a:prstGeom>
          <a:noFill/>
          <a:ln w="9525" cap="flat" cmpd="sng">
            <a:solidFill>
              <a:srgbClr val="000000"/>
            </a:solidFill>
            <a:prstDash val="solid"/>
            <a:round/>
            <a:headEnd type="none" w="med" len="med"/>
            <a:tailEnd type="triangle" w="med" len="med"/>
          </a:ln>
        </p:spPr>
      </p:cxnSp>
      <p:sp>
        <p:nvSpPr>
          <p:cNvPr id="161" name="Google Shape;161;p16"/>
          <p:cNvSpPr txBox="1"/>
          <p:nvPr/>
        </p:nvSpPr>
        <p:spPr>
          <a:xfrm>
            <a:off x="3128975" y="2421750"/>
            <a:ext cx="11445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Merriweather"/>
                <a:ea typeface="Merriweather"/>
                <a:cs typeface="Merriweather"/>
                <a:sym typeface="Merriweather"/>
              </a:rPr>
              <a:t>VANES</a:t>
            </a:r>
            <a:endParaRPr sz="1200" b="1">
              <a:solidFill>
                <a:schemeClr val="dk1"/>
              </a:solidFill>
              <a:latin typeface="Merriweather"/>
              <a:ea typeface="Merriweather"/>
              <a:cs typeface="Merriweather"/>
              <a:sym typeface="Merriweather"/>
            </a:endParaRPr>
          </a:p>
        </p:txBody>
      </p:sp>
      <p:sp>
        <p:nvSpPr>
          <p:cNvPr id="162" name="Google Shape;162;p16"/>
          <p:cNvSpPr txBox="1"/>
          <p:nvPr/>
        </p:nvSpPr>
        <p:spPr>
          <a:xfrm>
            <a:off x="1202250" y="710900"/>
            <a:ext cx="6899700" cy="3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Work added → increase fluid velocity → decelerate to produce P</a:t>
            </a:r>
            <a:endParaRPr>
              <a:solidFill>
                <a:srgbClr val="FFFFFF"/>
              </a:solidFill>
              <a:latin typeface="Lato"/>
              <a:ea typeface="Lato"/>
              <a:cs typeface="Lato"/>
              <a:sym typeface="Lato"/>
            </a:endParaRPr>
          </a:p>
        </p:txBody>
      </p:sp>
      <p:sp>
        <p:nvSpPr>
          <p:cNvPr id="9" name="TextBox 8">
            <a:extLst>
              <a:ext uri="{FF2B5EF4-FFF2-40B4-BE49-F238E27FC236}">
                <a16:creationId xmlns:a16="http://schemas.microsoft.com/office/drawing/2014/main" id="{BE8238BA-1B1B-0826-AB47-BD3D061E16C5}"/>
              </a:ext>
            </a:extLst>
          </p:cNvPr>
          <p:cNvSpPr txBox="1"/>
          <p:nvPr/>
        </p:nvSpPr>
        <p:spPr>
          <a:xfrm>
            <a:off x="120250" y="4757738"/>
            <a:ext cx="3808813" cy="261610"/>
          </a:xfrm>
          <a:prstGeom prst="rect">
            <a:avLst/>
          </a:prstGeom>
          <a:noFill/>
        </p:spPr>
        <p:txBody>
          <a:bodyPr wrap="square" rtlCol="0">
            <a:spAutoFit/>
          </a:bodyPr>
          <a:lstStyle/>
          <a:p>
            <a:r>
              <a:rPr lang="en-US" sz="1100" dirty="0">
                <a:solidFill>
                  <a:schemeClr val="bg1"/>
                </a:solidFill>
              </a:rPr>
              <a:t>Citations </a:t>
            </a:r>
            <a:r>
              <a:rPr lang="en-US" sz="1100" i="1" dirty="0">
                <a:solidFill>
                  <a:schemeClr val="bg1"/>
                </a:solidFill>
              </a:rPr>
              <a:t>Left to Right</a:t>
            </a:r>
            <a:r>
              <a:rPr lang="en-US" sz="1100" dirty="0">
                <a:solidFill>
                  <a:schemeClr val="bg1"/>
                </a:solidFill>
              </a:rPr>
              <a:t>:  [3, p. 199], [1, p. ME-03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397375" y="93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Volute Shape</a:t>
            </a:r>
            <a:endParaRPr/>
          </a:p>
        </p:txBody>
      </p:sp>
      <p:sp>
        <p:nvSpPr>
          <p:cNvPr id="168" name="Google Shape;168;p17"/>
          <p:cNvSpPr txBox="1"/>
          <p:nvPr/>
        </p:nvSpPr>
        <p:spPr>
          <a:xfrm>
            <a:off x="397375" y="1406875"/>
            <a:ext cx="5802000" cy="29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Curved design ensures that velocity distribution is essentially uniform by reducing flow disturbances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By Bernoulli’s Equation:	B = </a:t>
            </a:r>
            <a:r>
              <a:rPr lang="en" i="1">
                <a:solidFill>
                  <a:srgbClr val="FFFFFF"/>
                </a:solidFill>
                <a:latin typeface="Lato"/>
                <a:ea typeface="Lato"/>
                <a:cs typeface="Lato"/>
                <a:sym typeface="Lato"/>
              </a:rPr>
              <a:t>P</a:t>
            </a:r>
            <a:r>
              <a:rPr lang="en" i="1" baseline="-25000">
                <a:solidFill>
                  <a:srgbClr val="FFFFFF"/>
                </a:solidFill>
                <a:latin typeface="Lato"/>
                <a:ea typeface="Lato"/>
                <a:cs typeface="Lato"/>
                <a:sym typeface="Lato"/>
              </a:rPr>
              <a:t>1</a:t>
            </a:r>
            <a:r>
              <a:rPr lang="en" i="1">
                <a:solidFill>
                  <a:srgbClr val="FFFFFF"/>
                </a:solidFill>
                <a:latin typeface="Lato"/>
                <a:ea typeface="Lato"/>
                <a:cs typeface="Lato"/>
                <a:sym typeface="Lato"/>
              </a:rPr>
              <a:t> + ½</a:t>
            </a:r>
            <a:r>
              <a:rPr lang="en">
                <a:solidFill>
                  <a:srgbClr val="FFFFFF"/>
                </a:solidFill>
                <a:latin typeface="Lato"/>
                <a:ea typeface="Lato"/>
                <a:cs typeface="Lato"/>
                <a:sym typeface="Lato"/>
              </a:rPr>
              <a:t>𝜌</a:t>
            </a:r>
            <a:r>
              <a:rPr lang="en" i="1">
                <a:solidFill>
                  <a:srgbClr val="FFFFFF"/>
                </a:solidFill>
                <a:latin typeface="Lato"/>
                <a:ea typeface="Lato"/>
                <a:cs typeface="Lato"/>
                <a:sym typeface="Lato"/>
              </a:rPr>
              <a:t>U</a:t>
            </a:r>
            <a:r>
              <a:rPr lang="en" i="1" baseline="-25000">
                <a:solidFill>
                  <a:srgbClr val="FFFFFF"/>
                </a:solidFill>
                <a:latin typeface="Lato"/>
                <a:ea typeface="Lato"/>
                <a:cs typeface="Lato"/>
                <a:sym typeface="Lato"/>
              </a:rPr>
              <a:t>1</a:t>
            </a:r>
            <a:r>
              <a:rPr lang="en" i="1" baseline="30000">
                <a:solidFill>
                  <a:srgbClr val="FFFFFF"/>
                </a:solidFill>
                <a:latin typeface="Lato"/>
                <a:ea typeface="Lato"/>
                <a:cs typeface="Lato"/>
                <a:sym typeface="Lato"/>
              </a:rPr>
              <a:t>2</a:t>
            </a:r>
            <a:r>
              <a:rPr lang="en" i="1">
                <a:solidFill>
                  <a:srgbClr val="FFFFFF"/>
                </a:solidFill>
                <a:latin typeface="Lato"/>
                <a:ea typeface="Lato"/>
                <a:cs typeface="Lato"/>
                <a:sym typeface="Lato"/>
              </a:rPr>
              <a:t> = P</a:t>
            </a:r>
            <a:r>
              <a:rPr lang="en" i="1" baseline="-25000">
                <a:solidFill>
                  <a:srgbClr val="FFFFFF"/>
                </a:solidFill>
                <a:latin typeface="Lato"/>
                <a:ea typeface="Lato"/>
                <a:cs typeface="Lato"/>
                <a:sym typeface="Lato"/>
              </a:rPr>
              <a:t>2</a:t>
            </a:r>
            <a:r>
              <a:rPr lang="en" i="1">
                <a:solidFill>
                  <a:srgbClr val="FFFFFF"/>
                </a:solidFill>
                <a:latin typeface="Lato"/>
                <a:ea typeface="Lato"/>
                <a:cs typeface="Lato"/>
                <a:sym typeface="Lato"/>
              </a:rPr>
              <a:t> + ½</a:t>
            </a:r>
            <a:r>
              <a:rPr lang="en">
                <a:solidFill>
                  <a:srgbClr val="FFFFFF"/>
                </a:solidFill>
                <a:latin typeface="Lato"/>
                <a:ea typeface="Lato"/>
                <a:cs typeface="Lato"/>
                <a:sym typeface="Lato"/>
              </a:rPr>
              <a:t>𝜌</a:t>
            </a:r>
            <a:r>
              <a:rPr lang="en" i="1">
                <a:solidFill>
                  <a:srgbClr val="FFFFFF"/>
                </a:solidFill>
                <a:latin typeface="Lato"/>
                <a:ea typeface="Lato"/>
                <a:cs typeface="Lato"/>
                <a:sym typeface="Lato"/>
              </a:rPr>
              <a:t>U</a:t>
            </a:r>
            <a:r>
              <a:rPr lang="en" i="1" baseline="-25000">
                <a:solidFill>
                  <a:srgbClr val="FFFFFF"/>
                </a:solidFill>
                <a:latin typeface="Lato"/>
                <a:ea typeface="Lato"/>
                <a:cs typeface="Lato"/>
                <a:sym typeface="Lato"/>
              </a:rPr>
              <a:t>2</a:t>
            </a:r>
            <a:r>
              <a:rPr lang="en" i="1" baseline="30000">
                <a:solidFill>
                  <a:srgbClr val="FFFFFF"/>
                </a:solidFill>
                <a:latin typeface="Lato"/>
                <a:ea typeface="Lato"/>
                <a:cs typeface="Lato"/>
                <a:sym typeface="Lato"/>
              </a:rPr>
              <a:t>2</a:t>
            </a:r>
            <a:endParaRPr i="1" baseline="30000">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By conservation of Mass:		   Q = U</a:t>
            </a:r>
            <a:r>
              <a:rPr lang="en" baseline="-25000">
                <a:solidFill>
                  <a:srgbClr val="FFFFFF"/>
                </a:solidFill>
                <a:latin typeface="Lato"/>
                <a:ea typeface="Lato"/>
                <a:cs typeface="Lato"/>
                <a:sym typeface="Lato"/>
              </a:rPr>
              <a:t>1</a:t>
            </a:r>
            <a:r>
              <a:rPr lang="en">
                <a:solidFill>
                  <a:srgbClr val="FFFFFF"/>
                </a:solidFill>
                <a:latin typeface="Lato"/>
                <a:ea typeface="Lato"/>
                <a:cs typeface="Lato"/>
                <a:sym typeface="Lato"/>
              </a:rPr>
              <a:t>A</a:t>
            </a:r>
            <a:r>
              <a:rPr lang="en" baseline="-25000">
                <a:solidFill>
                  <a:srgbClr val="FFFFFF"/>
                </a:solidFill>
                <a:latin typeface="Lato"/>
                <a:ea typeface="Lato"/>
                <a:cs typeface="Lato"/>
                <a:sym typeface="Lato"/>
              </a:rPr>
              <a:t>1</a:t>
            </a:r>
            <a:r>
              <a:rPr lang="en">
                <a:solidFill>
                  <a:srgbClr val="FFFFFF"/>
                </a:solidFill>
                <a:latin typeface="Lato"/>
                <a:ea typeface="Lato"/>
                <a:cs typeface="Lato"/>
                <a:sym typeface="Lato"/>
              </a:rPr>
              <a:t> = U</a:t>
            </a:r>
            <a:r>
              <a:rPr lang="en" baseline="-25000">
                <a:solidFill>
                  <a:srgbClr val="FFFFFF"/>
                </a:solidFill>
                <a:latin typeface="Lato"/>
                <a:ea typeface="Lato"/>
                <a:cs typeface="Lato"/>
                <a:sym typeface="Lato"/>
              </a:rPr>
              <a:t>2</a:t>
            </a:r>
            <a:r>
              <a:rPr lang="en">
                <a:solidFill>
                  <a:srgbClr val="FFFFFF"/>
                </a:solidFill>
                <a:latin typeface="Lato"/>
                <a:ea typeface="Lato"/>
                <a:cs typeface="Lato"/>
                <a:sym typeface="Lato"/>
              </a:rPr>
              <a:t>A</a:t>
            </a:r>
            <a:r>
              <a:rPr lang="en" baseline="-25000">
                <a:solidFill>
                  <a:srgbClr val="FFFFFF"/>
                </a:solidFill>
                <a:latin typeface="Lato"/>
                <a:ea typeface="Lato"/>
                <a:cs typeface="Lato"/>
                <a:sym typeface="Lato"/>
              </a:rPr>
              <a:t>2</a:t>
            </a:r>
            <a:endParaRPr baseline="-25000">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Using a streamline from the eye inlet, through the impeller, and to the outlet, Increasing the downstream area A2 leads to a decrease in velocity U2, this leads to an increase in pressure P2 by the time the fluid has reached the outlet.</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r>
              <a:rPr lang="en">
                <a:solidFill>
                  <a:srgbClr val="FFFFFF"/>
                </a:solidFill>
                <a:latin typeface="Lato"/>
                <a:ea typeface="Lato"/>
                <a:cs typeface="Lato"/>
                <a:sym typeface="Lato"/>
              </a:rPr>
              <a:t>This increase in area is also seen in the impeller vanes’ channels</a:t>
            </a: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a:p>
            <a:pPr marL="0" lvl="0" indent="0" algn="l" rtl="0">
              <a:spcBef>
                <a:spcPts val="0"/>
              </a:spcBef>
              <a:spcAft>
                <a:spcPts val="0"/>
              </a:spcAft>
              <a:buNone/>
            </a:pPr>
            <a:endParaRPr>
              <a:solidFill>
                <a:srgbClr val="FFFFFF"/>
              </a:solidFill>
              <a:latin typeface="Lato"/>
              <a:ea typeface="Lato"/>
              <a:cs typeface="Lato"/>
              <a:sym typeface="Lato"/>
            </a:endParaRPr>
          </a:p>
        </p:txBody>
      </p:sp>
      <p:pic>
        <p:nvPicPr>
          <p:cNvPr id="169" name="Google Shape;169;p17"/>
          <p:cNvPicPr preferRelativeResize="0"/>
          <p:nvPr/>
        </p:nvPicPr>
        <p:blipFill rotWithShape="1">
          <a:blip r:embed="rId3">
            <a:alphaModFix/>
          </a:blip>
          <a:srcRect l="8697" t="13688" r="46927" b="7141"/>
          <a:stretch/>
        </p:blipFill>
        <p:spPr>
          <a:xfrm>
            <a:off x="6199375" y="1365053"/>
            <a:ext cx="2383574" cy="2796699"/>
          </a:xfrm>
          <a:prstGeom prst="rect">
            <a:avLst/>
          </a:prstGeom>
          <a:noFill/>
          <a:ln>
            <a:noFill/>
          </a:ln>
        </p:spPr>
      </p:pic>
      <p:sp>
        <p:nvSpPr>
          <p:cNvPr id="170" name="Google Shape;170;p17"/>
          <p:cNvSpPr txBox="1"/>
          <p:nvPr/>
        </p:nvSpPr>
        <p:spPr>
          <a:xfrm>
            <a:off x="7495700" y="1735400"/>
            <a:ext cx="6483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A2</a:t>
            </a:r>
            <a:endParaRPr>
              <a:latin typeface="Lato"/>
              <a:ea typeface="Lato"/>
              <a:cs typeface="Lato"/>
              <a:sym typeface="Lato"/>
            </a:endParaRPr>
          </a:p>
        </p:txBody>
      </p:sp>
      <p:sp>
        <p:nvSpPr>
          <p:cNvPr id="171" name="Google Shape;171;p17"/>
          <p:cNvSpPr txBox="1"/>
          <p:nvPr/>
        </p:nvSpPr>
        <p:spPr>
          <a:xfrm>
            <a:off x="6714800" y="2049025"/>
            <a:ext cx="648300" cy="30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A1</a:t>
            </a:r>
            <a:endParaRPr>
              <a:latin typeface="Lato"/>
              <a:ea typeface="Lato"/>
              <a:cs typeface="Lato"/>
              <a:sym typeface="Lato"/>
            </a:endParaRPr>
          </a:p>
        </p:txBody>
      </p:sp>
      <p:sp>
        <p:nvSpPr>
          <p:cNvPr id="172" name="Google Shape;172;p17"/>
          <p:cNvSpPr txBox="1"/>
          <p:nvPr/>
        </p:nvSpPr>
        <p:spPr>
          <a:xfrm>
            <a:off x="1202250" y="710900"/>
            <a:ext cx="6899700" cy="36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Increase area to increase pressure via Bernoulli </a:t>
            </a:r>
            <a:endParaRPr>
              <a:solidFill>
                <a:srgbClr val="FFFFFF"/>
              </a:solidFill>
              <a:latin typeface="Lato"/>
              <a:ea typeface="Lato"/>
              <a:cs typeface="Lato"/>
              <a:sym typeface="Lato"/>
            </a:endParaRPr>
          </a:p>
        </p:txBody>
      </p:sp>
      <p:sp>
        <p:nvSpPr>
          <p:cNvPr id="173" name="Google Shape;173;p17"/>
          <p:cNvSpPr/>
          <p:nvPr/>
        </p:nvSpPr>
        <p:spPr>
          <a:xfrm>
            <a:off x="6498611" y="2028125"/>
            <a:ext cx="1798150" cy="1800625"/>
          </a:xfrm>
          <a:custGeom>
            <a:avLst/>
            <a:gdLst/>
            <a:ahLst/>
            <a:cxnLst/>
            <a:rect l="l" t="t" r="r" b="b"/>
            <a:pathLst>
              <a:path w="71926" h="72025" extrusionOk="0">
                <a:moveTo>
                  <a:pt x="36957" y="30527"/>
                </a:moveTo>
                <a:cubicBezTo>
                  <a:pt x="39140" y="26155"/>
                  <a:pt x="39575" y="19348"/>
                  <a:pt x="36121" y="15891"/>
                </a:cubicBezTo>
                <a:cubicBezTo>
                  <a:pt x="32990" y="12757"/>
                  <a:pt x="28291" y="11531"/>
                  <a:pt x="23994" y="10454"/>
                </a:cubicBezTo>
                <a:cubicBezTo>
                  <a:pt x="16194" y="8499"/>
                  <a:pt x="8747" y="17403"/>
                  <a:pt x="3922" y="23836"/>
                </a:cubicBezTo>
                <a:cubicBezTo>
                  <a:pt x="-6024" y="37098"/>
                  <a:pt x="4566" y="66653"/>
                  <a:pt x="20649" y="70671"/>
                </a:cubicBezTo>
                <a:cubicBezTo>
                  <a:pt x="30042" y="73018"/>
                  <a:pt x="41200" y="72309"/>
                  <a:pt x="49502" y="67326"/>
                </a:cubicBezTo>
                <a:cubicBezTo>
                  <a:pt x="58408" y="61980"/>
                  <a:pt x="64925" y="52779"/>
                  <a:pt x="69575" y="43490"/>
                </a:cubicBezTo>
                <a:cubicBezTo>
                  <a:pt x="76528" y="29601"/>
                  <a:pt x="66740" y="6946"/>
                  <a:pt x="52848" y="0"/>
                </a:cubicBezTo>
              </a:path>
            </a:pathLst>
          </a:custGeom>
          <a:noFill/>
          <a:ln w="19050" cap="flat" cmpd="sng">
            <a:solidFill>
              <a:srgbClr val="0000FF"/>
            </a:solidFill>
            <a:prstDash val="solid"/>
            <a:round/>
            <a:headEnd type="none" w="med" len="med"/>
            <a:tailEnd type="none" w="med" len="med"/>
          </a:ln>
        </p:spPr>
      </p:sp>
      <p:sp>
        <p:nvSpPr>
          <p:cNvPr id="10" name="TextBox 9">
            <a:extLst>
              <a:ext uri="{FF2B5EF4-FFF2-40B4-BE49-F238E27FC236}">
                <a16:creationId xmlns:a16="http://schemas.microsoft.com/office/drawing/2014/main" id="{37013D82-2DB3-30F2-4E54-470DF54F6A78}"/>
              </a:ext>
            </a:extLst>
          </p:cNvPr>
          <p:cNvSpPr txBox="1"/>
          <p:nvPr/>
        </p:nvSpPr>
        <p:spPr>
          <a:xfrm>
            <a:off x="80100" y="4742023"/>
            <a:ext cx="3084581" cy="261610"/>
          </a:xfrm>
          <a:prstGeom prst="rect">
            <a:avLst/>
          </a:prstGeom>
          <a:noFill/>
        </p:spPr>
        <p:txBody>
          <a:bodyPr wrap="square">
            <a:spAutoFit/>
          </a:bodyPr>
          <a:lstStyle/>
          <a:p>
            <a:r>
              <a:rPr lang="en-US" sz="1100" dirty="0">
                <a:solidFill>
                  <a:schemeClr val="bg1"/>
                </a:solidFill>
              </a:rPr>
              <a:t>Citation: [3, p. 199]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18"/>
          <p:cNvPicPr preferRelativeResize="0"/>
          <p:nvPr/>
        </p:nvPicPr>
        <p:blipFill>
          <a:blip r:embed="rId3">
            <a:alphaModFix/>
          </a:blip>
          <a:stretch>
            <a:fillRect/>
          </a:stretch>
        </p:blipFill>
        <p:spPr>
          <a:xfrm>
            <a:off x="389025" y="783450"/>
            <a:ext cx="4371975" cy="3371850"/>
          </a:xfrm>
          <a:prstGeom prst="rect">
            <a:avLst/>
          </a:prstGeom>
          <a:noFill/>
          <a:ln>
            <a:noFill/>
          </a:ln>
        </p:spPr>
      </p:pic>
      <p:pic>
        <p:nvPicPr>
          <p:cNvPr id="179" name="Google Shape;179;p18"/>
          <p:cNvPicPr preferRelativeResize="0"/>
          <p:nvPr/>
        </p:nvPicPr>
        <p:blipFill>
          <a:blip r:embed="rId4">
            <a:alphaModFix/>
          </a:blip>
          <a:stretch>
            <a:fillRect/>
          </a:stretch>
        </p:blipFill>
        <p:spPr>
          <a:xfrm>
            <a:off x="5120850" y="896188"/>
            <a:ext cx="3530825" cy="3146380"/>
          </a:xfrm>
          <a:prstGeom prst="rect">
            <a:avLst/>
          </a:prstGeom>
          <a:noFill/>
          <a:ln>
            <a:noFill/>
          </a:ln>
        </p:spPr>
      </p:pic>
      <p:sp>
        <p:nvSpPr>
          <p:cNvPr id="180" name="Google Shape;180;p18"/>
          <p:cNvSpPr/>
          <p:nvPr/>
        </p:nvSpPr>
        <p:spPr>
          <a:xfrm>
            <a:off x="1758225" y="1402550"/>
            <a:ext cx="942900" cy="594600"/>
          </a:xfrm>
          <a:prstGeom prst="ellipse">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017575" y="783450"/>
            <a:ext cx="3737400" cy="3576600"/>
          </a:xfrm>
          <a:prstGeom prst="ellipse">
            <a:avLst/>
          </a:prstGeom>
          <a:no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 name="Google Shape;182;p18"/>
          <p:cNvCxnSpPr>
            <a:stCxn id="180" idx="0"/>
          </p:cNvCxnSpPr>
          <p:nvPr/>
        </p:nvCxnSpPr>
        <p:spPr>
          <a:xfrm rot="10800000" flipH="1">
            <a:off x="2229675" y="791750"/>
            <a:ext cx="4404300" cy="610800"/>
          </a:xfrm>
          <a:prstGeom prst="straightConnector1">
            <a:avLst/>
          </a:prstGeom>
          <a:noFill/>
          <a:ln w="9525" cap="flat" cmpd="sng">
            <a:solidFill>
              <a:srgbClr val="CCCCCC"/>
            </a:solidFill>
            <a:prstDash val="solid"/>
            <a:round/>
            <a:headEnd type="none" w="med" len="med"/>
            <a:tailEnd type="none" w="med" len="med"/>
          </a:ln>
        </p:spPr>
      </p:cxnSp>
      <p:cxnSp>
        <p:nvCxnSpPr>
          <p:cNvPr id="183" name="Google Shape;183;p18"/>
          <p:cNvCxnSpPr>
            <a:stCxn id="180" idx="3"/>
          </p:cNvCxnSpPr>
          <p:nvPr/>
        </p:nvCxnSpPr>
        <p:spPr>
          <a:xfrm>
            <a:off x="1896310" y="1910073"/>
            <a:ext cx="4062300" cy="2214300"/>
          </a:xfrm>
          <a:prstGeom prst="straightConnector1">
            <a:avLst/>
          </a:prstGeom>
          <a:noFill/>
          <a:ln w="9525" cap="flat" cmpd="sng">
            <a:solidFill>
              <a:srgbClr val="CCCCCC"/>
            </a:solidFill>
            <a:prstDash val="solid"/>
            <a:round/>
            <a:headEnd type="none" w="med" len="med"/>
            <a:tailEnd type="none" w="med" len="med"/>
          </a:ln>
        </p:spPr>
      </p:cxnSp>
      <p:cxnSp>
        <p:nvCxnSpPr>
          <p:cNvPr id="184" name="Google Shape;184;p18"/>
          <p:cNvCxnSpPr/>
          <p:nvPr/>
        </p:nvCxnSpPr>
        <p:spPr>
          <a:xfrm rot="10800000" flipH="1">
            <a:off x="6086475" y="2100125"/>
            <a:ext cx="1660800" cy="1641300"/>
          </a:xfrm>
          <a:prstGeom prst="straightConnector1">
            <a:avLst/>
          </a:prstGeom>
          <a:noFill/>
          <a:ln w="19050" cap="flat" cmpd="sng">
            <a:solidFill>
              <a:srgbClr val="999999"/>
            </a:solidFill>
            <a:prstDash val="solid"/>
            <a:round/>
            <a:headEnd type="none" w="med" len="med"/>
            <a:tailEnd type="none" w="med" len="med"/>
          </a:ln>
        </p:spPr>
      </p:cxnSp>
      <p:sp>
        <p:nvSpPr>
          <p:cNvPr id="185" name="Google Shape;185;p18"/>
          <p:cNvSpPr/>
          <p:nvPr/>
        </p:nvSpPr>
        <p:spPr>
          <a:xfrm rot="2700000">
            <a:off x="7584910" y="2029973"/>
            <a:ext cx="138310" cy="125158"/>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txBox="1"/>
          <p:nvPr/>
        </p:nvSpPr>
        <p:spPr>
          <a:xfrm>
            <a:off x="7040875" y="2636525"/>
            <a:ext cx="4059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9999"/>
                </a:solidFill>
                <a:latin typeface="Lato"/>
                <a:ea typeface="Lato"/>
                <a:cs typeface="Lato"/>
                <a:sym typeface="Lato"/>
              </a:rPr>
              <a:t>r</a:t>
            </a:r>
            <a:endParaRPr>
              <a:solidFill>
                <a:srgbClr val="999999"/>
              </a:solidFill>
              <a:latin typeface="Lato"/>
              <a:ea typeface="Lato"/>
              <a:cs typeface="Lato"/>
              <a:sym typeface="Lato"/>
            </a:endParaRPr>
          </a:p>
        </p:txBody>
      </p:sp>
      <p:cxnSp>
        <p:nvCxnSpPr>
          <p:cNvPr id="187" name="Google Shape;187;p18"/>
          <p:cNvCxnSpPr/>
          <p:nvPr/>
        </p:nvCxnSpPr>
        <p:spPr>
          <a:xfrm rot="10800000" flipH="1">
            <a:off x="5366375" y="2750900"/>
            <a:ext cx="9600" cy="790500"/>
          </a:xfrm>
          <a:prstGeom prst="straightConnector1">
            <a:avLst/>
          </a:prstGeom>
          <a:noFill/>
          <a:ln w="19050" cap="flat" cmpd="sng">
            <a:solidFill>
              <a:srgbClr val="B45F06"/>
            </a:solidFill>
            <a:prstDash val="solid"/>
            <a:round/>
            <a:headEnd type="none" w="med" len="med"/>
            <a:tailEnd type="triangle" w="med" len="med"/>
          </a:ln>
        </p:spPr>
      </p:cxnSp>
      <p:sp>
        <p:nvSpPr>
          <p:cNvPr id="188" name="Google Shape;188;p18"/>
          <p:cNvSpPr txBox="1"/>
          <p:nvPr/>
        </p:nvSpPr>
        <p:spPr>
          <a:xfrm>
            <a:off x="5074725" y="2860100"/>
            <a:ext cx="4059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latin typeface="Lato"/>
                <a:ea typeface="Lato"/>
                <a:cs typeface="Lato"/>
                <a:sym typeface="Lato"/>
              </a:rPr>
              <a:t>V1</a:t>
            </a:r>
            <a:endParaRPr sz="1200">
              <a:solidFill>
                <a:srgbClr val="B45F06"/>
              </a:solidFill>
            </a:endParaRPr>
          </a:p>
        </p:txBody>
      </p:sp>
      <p:sp>
        <p:nvSpPr>
          <p:cNvPr id="189" name="Google Shape;189;p18"/>
          <p:cNvSpPr txBox="1"/>
          <p:nvPr/>
        </p:nvSpPr>
        <p:spPr>
          <a:xfrm>
            <a:off x="3950775" y="1997150"/>
            <a:ext cx="405900" cy="4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latin typeface="Lato"/>
                <a:ea typeface="Lato"/>
                <a:cs typeface="Lato"/>
                <a:sym typeface="Lato"/>
              </a:rPr>
              <a:t>V1</a:t>
            </a:r>
            <a:endParaRPr sz="1200">
              <a:solidFill>
                <a:srgbClr val="B45F06"/>
              </a:solidFill>
            </a:endParaRPr>
          </a:p>
        </p:txBody>
      </p:sp>
      <p:sp>
        <p:nvSpPr>
          <p:cNvPr id="190" name="Google Shape;190;p18"/>
          <p:cNvSpPr txBox="1">
            <a:spLocks noGrp="1"/>
          </p:cNvSpPr>
          <p:nvPr>
            <p:ph type="title"/>
          </p:nvPr>
        </p:nvSpPr>
        <p:spPr>
          <a:xfrm>
            <a:off x="397375" y="93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Velocity Diagrams</a:t>
            </a:r>
            <a:endParaRPr/>
          </a:p>
        </p:txBody>
      </p:sp>
      <p:sp>
        <p:nvSpPr>
          <p:cNvPr id="191" name="Google Shape;191;p18"/>
          <p:cNvSpPr txBox="1"/>
          <p:nvPr/>
        </p:nvSpPr>
        <p:spPr>
          <a:xfrm>
            <a:off x="780333" y="4109100"/>
            <a:ext cx="3585900" cy="5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Lato"/>
                <a:ea typeface="Lato"/>
                <a:cs typeface="Lato"/>
                <a:sym typeface="Lato"/>
              </a:rPr>
              <a:t>At the </a:t>
            </a:r>
            <a:r>
              <a:rPr lang="en" i="1" dirty="0">
                <a:solidFill>
                  <a:srgbClr val="FFFFFF"/>
                </a:solidFill>
                <a:latin typeface="Lato"/>
                <a:ea typeface="Lato"/>
                <a:cs typeface="Lato"/>
                <a:sym typeface="Lato"/>
              </a:rPr>
              <a:t>design speed</a:t>
            </a:r>
            <a:r>
              <a:rPr lang="en" dirty="0">
                <a:solidFill>
                  <a:srgbClr val="FFFFFF"/>
                </a:solidFill>
                <a:latin typeface="Lato"/>
                <a:ea typeface="Lato"/>
                <a:cs typeface="Lato"/>
                <a:sym typeface="Lato"/>
              </a:rPr>
              <a:t> the relative velocity vector W is approx. tangent to the vanes @ inlet &amp; exit</a:t>
            </a:r>
            <a:endParaRPr dirty="0">
              <a:solidFill>
                <a:srgbClr val="FFFFFF"/>
              </a:solidFill>
              <a:latin typeface="Lato"/>
              <a:ea typeface="Lato"/>
              <a:cs typeface="Lato"/>
              <a:sym typeface="Lato"/>
            </a:endParaRPr>
          </a:p>
        </p:txBody>
      </p:sp>
      <p:sp>
        <p:nvSpPr>
          <p:cNvPr id="192" name="Google Shape;192;p18"/>
          <p:cNvSpPr txBox="1"/>
          <p:nvPr/>
        </p:nvSpPr>
        <p:spPr>
          <a:xfrm>
            <a:off x="4656475" y="4338525"/>
            <a:ext cx="3585900" cy="79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Lato"/>
                <a:ea typeface="Lato"/>
                <a:cs typeface="Lato"/>
                <a:sym typeface="Lato"/>
              </a:rPr>
              <a:t>At the </a:t>
            </a:r>
            <a:r>
              <a:rPr lang="en" i="1" dirty="0">
                <a:solidFill>
                  <a:srgbClr val="FFFFFF"/>
                </a:solidFill>
                <a:latin typeface="Lato"/>
                <a:ea typeface="Lato"/>
                <a:cs typeface="Lato"/>
                <a:sym typeface="Lato"/>
              </a:rPr>
              <a:t>design conditions</a:t>
            </a:r>
            <a:r>
              <a:rPr lang="en" dirty="0">
                <a:solidFill>
                  <a:srgbClr val="FFFFFF"/>
                </a:solidFill>
                <a:latin typeface="Lato"/>
                <a:ea typeface="Lato"/>
                <a:cs typeface="Lato"/>
                <a:sym typeface="Lato"/>
              </a:rPr>
              <a:t> the flow is approx. smooth</a:t>
            </a:r>
            <a:endParaRPr dirty="0">
              <a:solidFill>
                <a:srgbClr val="FFFFFF"/>
              </a:solidFill>
              <a:latin typeface="Lato"/>
              <a:ea typeface="Lato"/>
              <a:cs typeface="Lato"/>
              <a:sym typeface="Lato"/>
            </a:endParaRPr>
          </a:p>
        </p:txBody>
      </p:sp>
      <p:sp>
        <p:nvSpPr>
          <p:cNvPr id="18" name="TextBox 17">
            <a:extLst>
              <a:ext uri="{FF2B5EF4-FFF2-40B4-BE49-F238E27FC236}">
                <a16:creationId xmlns:a16="http://schemas.microsoft.com/office/drawing/2014/main" id="{2ECD339B-FD6C-5504-FF49-E1F8E19191AC}"/>
              </a:ext>
            </a:extLst>
          </p:cNvPr>
          <p:cNvSpPr txBox="1"/>
          <p:nvPr/>
        </p:nvSpPr>
        <p:spPr>
          <a:xfrm>
            <a:off x="0" y="4867415"/>
            <a:ext cx="4572000" cy="261610"/>
          </a:xfrm>
          <a:prstGeom prst="rect">
            <a:avLst/>
          </a:prstGeom>
          <a:noFill/>
        </p:spPr>
        <p:txBody>
          <a:bodyPr wrap="square">
            <a:spAutoFit/>
          </a:bodyPr>
          <a:lstStyle/>
          <a:p>
            <a:r>
              <a:rPr lang="en-US" sz="1100" dirty="0">
                <a:solidFill>
                  <a:schemeClr val="bg1"/>
                </a:solidFill>
              </a:rPr>
              <a:t>Citation: [4, p. 684]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par>
                                <p:cTn id="8" presetID="10" presetClass="entr" presetSubtype="0" fill="hold"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fade">
                                      <p:cBhvr>
                                        <p:cTn id="10" dur="1000"/>
                                        <p:tgtEl>
                                          <p:spTgt spid="181"/>
                                        </p:tgtEl>
                                      </p:cBhvr>
                                    </p:animEffect>
                                  </p:childTnLst>
                                </p:cTn>
                              </p:par>
                              <p:par>
                                <p:cTn id="11" presetID="10" presetClass="entr" presetSubtype="0"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animEffect transition="in" filter="fade">
                                      <p:cBhvr>
                                        <p:cTn id="13" dur="1000"/>
                                        <p:tgtEl>
                                          <p:spTgt spid="182"/>
                                        </p:tgtEl>
                                      </p:cBhvr>
                                    </p:animEffect>
                                  </p:childTnLst>
                                </p:cTn>
                              </p:par>
                              <p:par>
                                <p:cTn id="14" presetID="10" presetClass="entr" presetSubtype="0" fill="hold" nodeType="withEffect">
                                  <p:stCondLst>
                                    <p:cond delay="0"/>
                                  </p:stCondLst>
                                  <p:childTnLst>
                                    <p:set>
                                      <p:cBhvr>
                                        <p:cTn id="15" dur="1" fill="hold">
                                          <p:stCondLst>
                                            <p:cond delay="0"/>
                                          </p:stCondLst>
                                        </p:cTn>
                                        <p:tgtEl>
                                          <p:spTgt spid="183"/>
                                        </p:tgtEl>
                                        <p:attrNameLst>
                                          <p:attrName>style.visibility</p:attrName>
                                        </p:attrNameLst>
                                      </p:cBhvr>
                                      <p:to>
                                        <p:strVal val="visible"/>
                                      </p:to>
                                    </p:set>
                                    <p:animEffect transition="in" filter="fade">
                                      <p:cBhvr>
                                        <p:cTn id="16" dur="1000"/>
                                        <p:tgtEl>
                                          <p:spTgt spid="183"/>
                                        </p:tgtEl>
                                      </p:cBhvr>
                                    </p:animEffect>
                                  </p:childTnLst>
                                </p:cTn>
                              </p:par>
                              <p:par>
                                <p:cTn id="17" presetID="10" presetClass="entr" presetSubtype="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1000"/>
                                        <p:tgtEl>
                                          <p:spTgt spid="18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4"/>
                                        </p:tgtEl>
                                        <p:attrNameLst>
                                          <p:attrName>style.visibility</p:attrName>
                                        </p:attrNameLst>
                                      </p:cBhvr>
                                      <p:to>
                                        <p:strVal val="visible"/>
                                      </p:to>
                                    </p:set>
                                    <p:animEffect transition="in" filter="fade">
                                      <p:cBhvr>
                                        <p:cTn id="24" dur="1000"/>
                                        <p:tgtEl>
                                          <p:spTgt spid="184"/>
                                        </p:tgtEl>
                                      </p:cBhvr>
                                    </p:animEffect>
                                  </p:childTnLst>
                                </p:cTn>
                              </p:par>
                              <p:par>
                                <p:cTn id="25" presetID="10" presetClass="entr" presetSubtype="0" fill="hold" nodeType="withEffect">
                                  <p:stCondLst>
                                    <p:cond delay="0"/>
                                  </p:stCondLst>
                                  <p:childTnLst>
                                    <p:set>
                                      <p:cBhvr>
                                        <p:cTn id="26" dur="1" fill="hold">
                                          <p:stCondLst>
                                            <p:cond delay="0"/>
                                          </p:stCondLst>
                                        </p:cTn>
                                        <p:tgtEl>
                                          <p:spTgt spid="185"/>
                                        </p:tgtEl>
                                        <p:attrNameLst>
                                          <p:attrName>style.visibility</p:attrName>
                                        </p:attrNameLst>
                                      </p:cBhvr>
                                      <p:to>
                                        <p:strVal val="visible"/>
                                      </p:to>
                                    </p:set>
                                    <p:animEffect transition="in" filter="fade">
                                      <p:cBhvr>
                                        <p:cTn id="27" dur="1000"/>
                                        <p:tgtEl>
                                          <p:spTgt spid="185"/>
                                        </p:tgtEl>
                                      </p:cBhvr>
                                    </p:animEffect>
                                  </p:childTnLst>
                                </p:cTn>
                              </p:par>
                              <p:par>
                                <p:cTn id="28" presetID="10" presetClass="entr" presetSubtype="0" fill="hold" nodeType="withEffect">
                                  <p:stCondLst>
                                    <p:cond delay="0"/>
                                  </p:stCondLst>
                                  <p:childTnLst>
                                    <p:set>
                                      <p:cBhvr>
                                        <p:cTn id="29" dur="1" fill="hold">
                                          <p:stCondLst>
                                            <p:cond delay="0"/>
                                          </p:stCondLst>
                                        </p:cTn>
                                        <p:tgtEl>
                                          <p:spTgt spid="186"/>
                                        </p:tgtEl>
                                        <p:attrNameLst>
                                          <p:attrName>style.visibility</p:attrName>
                                        </p:attrNameLst>
                                      </p:cBhvr>
                                      <p:to>
                                        <p:strVal val="visible"/>
                                      </p:to>
                                    </p:set>
                                    <p:animEffect transition="in" filter="fade">
                                      <p:cBhvr>
                                        <p:cTn id="30" dur="10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Selection Between Rotodynamic Pumps</a:t>
            </a:r>
            <a:endParaRPr/>
          </a:p>
        </p:txBody>
      </p:sp>
      <p:sp>
        <p:nvSpPr>
          <p:cNvPr id="198" name="Google Shape;198;p19"/>
          <p:cNvSpPr txBox="1">
            <a:spLocks noGrp="1"/>
          </p:cNvSpPr>
          <p:nvPr>
            <p:ph type="body" idx="1"/>
          </p:nvPr>
        </p:nvSpPr>
        <p:spPr>
          <a:xfrm>
            <a:off x="3455050" y="1052725"/>
            <a:ext cx="5274600" cy="1947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Specific speed is a pseudo dimensionless measure of pump performance for all rotodynamic pumps</a:t>
            </a:r>
            <a:endParaRPr sz="1500"/>
          </a:p>
          <a:p>
            <a:pPr marL="457200" lvl="0" indent="-323850" algn="l" rtl="0">
              <a:spcBef>
                <a:spcPts val="0"/>
              </a:spcBef>
              <a:spcAft>
                <a:spcPts val="0"/>
              </a:spcAft>
              <a:buSzPts val="1500"/>
              <a:buChar char="●"/>
            </a:pPr>
            <a:r>
              <a:rPr lang="en" sz="1500"/>
              <a:t>Centrifugal pumps have the lowest specific speeds</a:t>
            </a:r>
            <a:endParaRPr sz="1500"/>
          </a:p>
          <a:p>
            <a:pPr marL="914400" lvl="1" indent="-311150" algn="l" rtl="0">
              <a:spcBef>
                <a:spcPts val="0"/>
              </a:spcBef>
              <a:spcAft>
                <a:spcPts val="0"/>
              </a:spcAft>
              <a:buSzPts val="1300"/>
              <a:buChar char="○"/>
            </a:pPr>
            <a:r>
              <a:rPr lang="en" sz="1300"/>
              <a:t>Have the highest heads and lowest flow rates</a:t>
            </a:r>
            <a:endParaRPr sz="1300"/>
          </a:p>
        </p:txBody>
      </p:sp>
      <p:pic>
        <p:nvPicPr>
          <p:cNvPr id="199" name="Google Shape;199;p19"/>
          <p:cNvPicPr preferRelativeResize="0"/>
          <p:nvPr/>
        </p:nvPicPr>
        <p:blipFill>
          <a:blip r:embed="rId3">
            <a:alphaModFix/>
          </a:blip>
          <a:stretch>
            <a:fillRect/>
          </a:stretch>
        </p:blipFill>
        <p:spPr>
          <a:xfrm>
            <a:off x="3764452" y="2201615"/>
            <a:ext cx="3527000" cy="1130000"/>
          </a:xfrm>
          <a:prstGeom prst="rect">
            <a:avLst/>
          </a:prstGeom>
          <a:noFill/>
          <a:ln>
            <a:noFill/>
          </a:ln>
        </p:spPr>
      </p:pic>
      <p:pic>
        <p:nvPicPr>
          <p:cNvPr id="204" name="Google Shape;204;p19"/>
          <p:cNvPicPr preferRelativeResize="0"/>
          <p:nvPr/>
        </p:nvPicPr>
        <p:blipFill rotWithShape="1">
          <a:blip r:embed="rId4">
            <a:alphaModFix/>
          </a:blip>
          <a:srcRect b="55535"/>
          <a:stretch/>
        </p:blipFill>
        <p:spPr>
          <a:xfrm>
            <a:off x="6775525" y="3454700"/>
            <a:ext cx="1800300" cy="1445901"/>
          </a:xfrm>
          <a:prstGeom prst="rect">
            <a:avLst/>
          </a:prstGeom>
          <a:noFill/>
          <a:ln>
            <a:noFill/>
          </a:ln>
        </p:spPr>
      </p:pic>
      <p:sp>
        <p:nvSpPr>
          <p:cNvPr id="2" name="TextBox 1">
            <a:extLst>
              <a:ext uri="{FF2B5EF4-FFF2-40B4-BE49-F238E27FC236}">
                <a16:creationId xmlns:a16="http://schemas.microsoft.com/office/drawing/2014/main" id="{C7E2D797-7FA4-5E63-0E2A-578C5D3BE6C3}"/>
              </a:ext>
            </a:extLst>
          </p:cNvPr>
          <p:cNvSpPr txBox="1"/>
          <p:nvPr/>
        </p:nvSpPr>
        <p:spPr>
          <a:xfrm>
            <a:off x="0" y="4867415"/>
            <a:ext cx="4572000" cy="261610"/>
          </a:xfrm>
          <a:prstGeom prst="rect">
            <a:avLst/>
          </a:prstGeom>
          <a:noFill/>
        </p:spPr>
        <p:txBody>
          <a:bodyPr wrap="square">
            <a:spAutoFit/>
          </a:bodyPr>
          <a:lstStyle/>
          <a:p>
            <a:r>
              <a:rPr lang="en-US" sz="1100" dirty="0">
                <a:solidFill>
                  <a:schemeClr val="bg1"/>
                </a:solidFill>
              </a:rPr>
              <a:t>Citations </a:t>
            </a:r>
            <a:r>
              <a:rPr lang="en-US" sz="1100" i="1" dirty="0">
                <a:solidFill>
                  <a:schemeClr val="bg1"/>
                </a:solidFill>
              </a:rPr>
              <a:t>Left to Right</a:t>
            </a:r>
            <a:r>
              <a:rPr lang="en-US" sz="1100" dirty="0">
                <a:solidFill>
                  <a:schemeClr val="bg1"/>
                </a:solidFill>
              </a:rPr>
              <a:t>:  [4, p. 704], [4, p. 682]</a:t>
            </a:r>
          </a:p>
        </p:txBody>
      </p:sp>
      <p:pic>
        <p:nvPicPr>
          <p:cNvPr id="6" name="Picture 5">
            <a:extLst>
              <a:ext uri="{FF2B5EF4-FFF2-40B4-BE49-F238E27FC236}">
                <a16:creationId xmlns:a16="http://schemas.microsoft.com/office/drawing/2014/main" id="{338A37EF-E1E9-0E91-A4FC-8DD3A26801C5}"/>
              </a:ext>
            </a:extLst>
          </p:cNvPr>
          <p:cNvPicPr>
            <a:picLocks noChangeAspect="1"/>
          </p:cNvPicPr>
          <p:nvPr/>
        </p:nvPicPr>
        <p:blipFill>
          <a:blip r:embed="rId5"/>
          <a:stretch>
            <a:fillRect/>
          </a:stretch>
        </p:blipFill>
        <p:spPr>
          <a:xfrm>
            <a:off x="212430" y="1052725"/>
            <a:ext cx="3314887" cy="2221041"/>
          </a:xfrm>
          <a:prstGeom prst="rect">
            <a:avLst/>
          </a:prstGeom>
        </p:spPr>
      </p:pic>
      <p:pic>
        <p:nvPicPr>
          <p:cNvPr id="8" name="Picture 7">
            <a:extLst>
              <a:ext uri="{FF2B5EF4-FFF2-40B4-BE49-F238E27FC236}">
                <a16:creationId xmlns:a16="http://schemas.microsoft.com/office/drawing/2014/main" id="{5EF2C6E2-86ED-A9D6-D795-2957268AB228}"/>
              </a:ext>
            </a:extLst>
          </p:cNvPr>
          <p:cNvPicPr>
            <a:picLocks noChangeAspect="1"/>
          </p:cNvPicPr>
          <p:nvPr/>
        </p:nvPicPr>
        <p:blipFill>
          <a:blip r:embed="rId6"/>
          <a:stretch>
            <a:fillRect/>
          </a:stretch>
        </p:blipFill>
        <p:spPr>
          <a:xfrm>
            <a:off x="213977" y="3259591"/>
            <a:ext cx="3313340" cy="13821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Positive Suction Head (NPSH)</a:t>
            </a:r>
            <a:endParaRPr/>
          </a:p>
        </p:txBody>
      </p:sp>
      <p:sp>
        <p:nvSpPr>
          <p:cNvPr id="211" name="Google Shape;211;p20"/>
          <p:cNvSpPr txBox="1">
            <a:spLocks noGrp="1"/>
          </p:cNvSpPr>
          <p:nvPr>
            <p:ph type="body" idx="1"/>
          </p:nvPr>
        </p:nvSpPr>
        <p:spPr>
          <a:xfrm>
            <a:off x="134175" y="1447350"/>
            <a:ext cx="5240100" cy="1514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NPSH is used to determine if cavitation will occur</a:t>
            </a:r>
            <a:endParaRPr sz="1600"/>
          </a:p>
          <a:p>
            <a:pPr marL="914400" lvl="1" indent="-317500" algn="l" rtl="0">
              <a:spcBef>
                <a:spcPts val="0"/>
              </a:spcBef>
              <a:spcAft>
                <a:spcPts val="0"/>
              </a:spcAft>
              <a:buSzPts val="1400"/>
              <a:buChar char="○"/>
            </a:pPr>
            <a:r>
              <a:rPr lang="en" sz="1400"/>
              <a:t>Cavitation is boiling of the fluid being pumped</a:t>
            </a:r>
            <a:endParaRPr sz="1400"/>
          </a:p>
          <a:p>
            <a:pPr marL="457200" lvl="0" indent="-330200" algn="l" rtl="0">
              <a:spcBef>
                <a:spcPts val="0"/>
              </a:spcBef>
              <a:spcAft>
                <a:spcPts val="0"/>
              </a:spcAft>
              <a:buSzPts val="1600"/>
              <a:buChar char="●"/>
            </a:pPr>
            <a:r>
              <a:rPr lang="en" sz="1600"/>
              <a:t>Formula for NPSH</a:t>
            </a:r>
            <a:endParaRPr sz="1600"/>
          </a:p>
          <a:p>
            <a:pPr marL="914400" lvl="1" indent="-330200" algn="l" rtl="0">
              <a:spcBef>
                <a:spcPts val="0"/>
              </a:spcBef>
              <a:spcAft>
                <a:spcPts val="0"/>
              </a:spcAft>
              <a:buSzPts val="1600"/>
              <a:buChar char="○"/>
            </a:pPr>
            <a:r>
              <a:rPr lang="en" sz="1600"/>
              <a:t>NPSH = P</a:t>
            </a:r>
            <a:r>
              <a:rPr lang="en" sz="1600" baseline="-25000"/>
              <a:t>inlet</a:t>
            </a:r>
            <a:r>
              <a:rPr lang="en" sz="1600"/>
              <a:t>/γ + V</a:t>
            </a:r>
            <a:r>
              <a:rPr lang="en" sz="1600" baseline="-25000"/>
              <a:t>inlet</a:t>
            </a:r>
            <a:r>
              <a:rPr lang="en" sz="1600" baseline="30000"/>
              <a:t>2</a:t>
            </a:r>
            <a:r>
              <a:rPr lang="en" sz="1600"/>
              <a:t>/2g - P</a:t>
            </a:r>
            <a:r>
              <a:rPr lang="en" sz="1600" baseline="-25000"/>
              <a:t>vapor</a:t>
            </a:r>
            <a:r>
              <a:rPr lang="en" sz="1600"/>
              <a:t>/γ</a:t>
            </a:r>
            <a:endParaRPr sz="1300"/>
          </a:p>
        </p:txBody>
      </p:sp>
      <p:pic>
        <p:nvPicPr>
          <p:cNvPr id="212" name="Google Shape;212;p20"/>
          <p:cNvPicPr preferRelativeResize="0"/>
          <p:nvPr/>
        </p:nvPicPr>
        <p:blipFill>
          <a:blip r:embed="rId3">
            <a:alphaModFix/>
          </a:blip>
          <a:stretch>
            <a:fillRect/>
          </a:stretch>
        </p:blipFill>
        <p:spPr>
          <a:xfrm>
            <a:off x="5374350" y="1486175"/>
            <a:ext cx="3499525" cy="1085575"/>
          </a:xfrm>
          <a:prstGeom prst="rect">
            <a:avLst/>
          </a:prstGeom>
          <a:noFill/>
          <a:ln>
            <a:noFill/>
          </a:ln>
        </p:spPr>
      </p:pic>
      <p:sp>
        <p:nvSpPr>
          <p:cNvPr id="213" name="Google Shape;213;p20"/>
          <p:cNvSpPr txBox="1"/>
          <p:nvPr/>
        </p:nvSpPr>
        <p:spPr>
          <a:xfrm>
            <a:off x="5422425" y="2605750"/>
            <a:ext cx="3499500" cy="7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Lato"/>
                <a:ea typeface="Lato"/>
                <a:cs typeface="Lato"/>
                <a:sym typeface="Lato"/>
              </a:rPr>
              <a:t>Experimental results show that pumps with Nss&gt;8100 have risk of cavitation</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p:nvPr/>
        </p:nvSpPr>
        <p:spPr>
          <a:xfrm>
            <a:off x="1094725" y="195600"/>
            <a:ext cx="6708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FFFFFF"/>
                </a:solidFill>
                <a:latin typeface="Lato"/>
                <a:ea typeface="Lato"/>
                <a:cs typeface="Lato"/>
                <a:sym typeface="Lato"/>
              </a:rPr>
              <a:t>Impeller Vane Orientation &amp; Shape</a:t>
            </a:r>
            <a:endParaRPr sz="2800">
              <a:solidFill>
                <a:srgbClr val="FFFFFF"/>
              </a:solidFill>
              <a:latin typeface="Lato"/>
              <a:ea typeface="Lato"/>
              <a:cs typeface="Lato"/>
              <a:sym typeface="Lato"/>
            </a:endParaRPr>
          </a:p>
        </p:txBody>
      </p:sp>
      <p:pic>
        <p:nvPicPr>
          <p:cNvPr id="219" name="Google Shape;219;p21"/>
          <p:cNvPicPr preferRelativeResize="0"/>
          <p:nvPr/>
        </p:nvPicPr>
        <p:blipFill>
          <a:blip r:embed="rId3">
            <a:alphaModFix/>
          </a:blip>
          <a:stretch>
            <a:fillRect/>
          </a:stretch>
        </p:blipFill>
        <p:spPr>
          <a:xfrm>
            <a:off x="5437524" y="1508600"/>
            <a:ext cx="3319676" cy="3102575"/>
          </a:xfrm>
          <a:prstGeom prst="rect">
            <a:avLst/>
          </a:prstGeom>
          <a:noFill/>
          <a:ln>
            <a:noFill/>
          </a:ln>
        </p:spPr>
      </p:pic>
      <p:sp>
        <p:nvSpPr>
          <p:cNvPr id="220" name="Google Shape;220;p21"/>
          <p:cNvSpPr txBox="1"/>
          <p:nvPr/>
        </p:nvSpPr>
        <p:spPr>
          <a:xfrm>
            <a:off x="1202250" y="710900"/>
            <a:ext cx="68997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rgbClr val="FFFFFF"/>
                </a:solidFill>
                <a:latin typeface="Lato"/>
                <a:ea typeface="Lato"/>
                <a:cs typeface="Lato"/>
                <a:sym typeface="Lato"/>
              </a:rPr>
              <a:t>Key Takeaway</a:t>
            </a:r>
            <a:r>
              <a:rPr lang="en" b="1">
                <a:solidFill>
                  <a:srgbClr val="FFFFFF"/>
                </a:solidFill>
                <a:latin typeface="Lato"/>
                <a:ea typeface="Lato"/>
                <a:cs typeface="Lato"/>
                <a:sym typeface="Lato"/>
              </a:rPr>
              <a:t>: </a:t>
            </a:r>
            <a:r>
              <a:rPr lang="en">
                <a:solidFill>
                  <a:srgbClr val="FFFFFF"/>
                </a:solidFill>
                <a:latin typeface="Lato"/>
                <a:ea typeface="Lato"/>
                <a:cs typeface="Lato"/>
                <a:sym typeface="Lato"/>
              </a:rPr>
              <a:t>Backward vanes’ geometry allows for steadiest, most stable fluid flow @ expense of lower outlet velocity → most desireable for </a:t>
            </a:r>
            <a:r>
              <a:rPr lang="en" b="1" i="1">
                <a:solidFill>
                  <a:srgbClr val="FFFFFF"/>
                </a:solidFill>
                <a:latin typeface="Lato"/>
                <a:ea typeface="Lato"/>
                <a:cs typeface="Lato"/>
                <a:sym typeface="Lato"/>
              </a:rPr>
              <a:t>overall</a:t>
            </a:r>
            <a:r>
              <a:rPr lang="en">
                <a:solidFill>
                  <a:srgbClr val="FFFFFF"/>
                </a:solidFill>
                <a:latin typeface="Lato"/>
                <a:ea typeface="Lato"/>
                <a:cs typeface="Lato"/>
                <a:sym typeface="Lato"/>
              </a:rPr>
              <a:t> performance</a:t>
            </a:r>
            <a:endParaRPr>
              <a:solidFill>
                <a:srgbClr val="FFFFFF"/>
              </a:solidFill>
              <a:latin typeface="Lato"/>
              <a:ea typeface="Lato"/>
              <a:cs typeface="Lato"/>
              <a:sym typeface="Lato"/>
            </a:endParaRPr>
          </a:p>
        </p:txBody>
      </p:sp>
      <p:sp>
        <p:nvSpPr>
          <p:cNvPr id="221" name="Google Shape;221;p21"/>
          <p:cNvSpPr txBox="1"/>
          <p:nvPr/>
        </p:nvSpPr>
        <p:spPr>
          <a:xfrm>
            <a:off x="386800" y="1688531"/>
            <a:ext cx="50286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Lato"/>
                <a:ea typeface="Lato"/>
                <a:cs typeface="Lato"/>
                <a:sym typeface="Lato"/>
              </a:rPr>
              <a:t>Swirl: When there is a circumferential component of the inlet absolute velocity therefore our assumptions fail</a:t>
            </a:r>
            <a:endParaRPr dirty="0">
              <a:solidFill>
                <a:srgbClr val="FFFFFF"/>
              </a:solidFill>
              <a:latin typeface="Lato"/>
              <a:ea typeface="Lato"/>
              <a:cs typeface="Lato"/>
              <a:sym typeface="Lato"/>
            </a:endParaRPr>
          </a:p>
        </p:txBody>
      </p:sp>
      <p:sp>
        <p:nvSpPr>
          <p:cNvPr id="2" name="TextBox 1">
            <a:extLst>
              <a:ext uri="{FF2B5EF4-FFF2-40B4-BE49-F238E27FC236}">
                <a16:creationId xmlns:a16="http://schemas.microsoft.com/office/drawing/2014/main" id="{756DA401-6258-6E8F-89CE-B21DA1AA6093}"/>
              </a:ext>
            </a:extLst>
          </p:cNvPr>
          <p:cNvSpPr txBox="1"/>
          <p:nvPr/>
        </p:nvSpPr>
        <p:spPr>
          <a:xfrm>
            <a:off x="0" y="4867415"/>
            <a:ext cx="4572000" cy="261610"/>
          </a:xfrm>
          <a:prstGeom prst="rect">
            <a:avLst/>
          </a:prstGeom>
          <a:noFill/>
        </p:spPr>
        <p:txBody>
          <a:bodyPr wrap="square">
            <a:spAutoFit/>
          </a:bodyPr>
          <a:lstStyle/>
          <a:p>
            <a:r>
              <a:rPr lang="en-US" sz="1100" dirty="0">
                <a:solidFill>
                  <a:schemeClr val="bg1"/>
                </a:solidFill>
              </a:rPr>
              <a:t>Citations </a:t>
            </a:r>
            <a:r>
              <a:rPr lang="en-US" sz="1100" i="1" dirty="0">
                <a:solidFill>
                  <a:schemeClr val="bg1"/>
                </a:solidFill>
              </a:rPr>
              <a:t>Left to Right</a:t>
            </a:r>
            <a:r>
              <a:rPr lang="en-US" sz="1100" dirty="0">
                <a:solidFill>
                  <a:schemeClr val="bg1"/>
                </a:solidFill>
              </a:rPr>
              <a:t>:  [5, p. 429], [4, p. 689]</a:t>
            </a:r>
          </a:p>
        </p:txBody>
      </p:sp>
      <p:pic>
        <p:nvPicPr>
          <p:cNvPr id="8" name="Picture 7">
            <a:extLst>
              <a:ext uri="{FF2B5EF4-FFF2-40B4-BE49-F238E27FC236}">
                <a16:creationId xmlns:a16="http://schemas.microsoft.com/office/drawing/2014/main" id="{BB8E6D27-28B5-C06C-F95F-F1CA4EE7FEBD}"/>
              </a:ext>
            </a:extLst>
          </p:cNvPr>
          <p:cNvPicPr>
            <a:picLocks noChangeAspect="1"/>
          </p:cNvPicPr>
          <p:nvPr/>
        </p:nvPicPr>
        <p:blipFill>
          <a:blip r:embed="rId4"/>
          <a:stretch>
            <a:fillRect/>
          </a:stretch>
        </p:blipFill>
        <p:spPr>
          <a:xfrm>
            <a:off x="425419" y="2359862"/>
            <a:ext cx="2209549" cy="2176815"/>
          </a:xfrm>
          <a:prstGeom prst="rect">
            <a:avLst/>
          </a:prstGeom>
        </p:spPr>
      </p:pic>
      <p:sp>
        <p:nvSpPr>
          <p:cNvPr id="9" name="TextBox 8">
            <a:extLst>
              <a:ext uri="{FF2B5EF4-FFF2-40B4-BE49-F238E27FC236}">
                <a16:creationId xmlns:a16="http://schemas.microsoft.com/office/drawing/2014/main" id="{2E2F7EB8-668B-85A1-3FCB-373557C3A520}"/>
              </a:ext>
            </a:extLst>
          </p:cNvPr>
          <p:cNvSpPr txBox="1"/>
          <p:nvPr/>
        </p:nvSpPr>
        <p:spPr>
          <a:xfrm>
            <a:off x="2773498" y="2351942"/>
            <a:ext cx="1865957" cy="523220"/>
          </a:xfrm>
          <a:prstGeom prst="rect">
            <a:avLst/>
          </a:prstGeom>
          <a:noFill/>
        </p:spPr>
        <p:txBody>
          <a:bodyPr wrap="square" rtlCol="0">
            <a:spAutoFit/>
          </a:bodyPr>
          <a:lstStyle/>
          <a:p>
            <a:r>
              <a:rPr lang="en-US" dirty="0">
                <a:solidFill>
                  <a:schemeClr val="bg1"/>
                </a:solidFill>
              </a:rPr>
              <a:t>Unstable, may cause pump surge</a:t>
            </a:r>
          </a:p>
        </p:txBody>
      </p:sp>
      <p:cxnSp>
        <p:nvCxnSpPr>
          <p:cNvPr id="11" name="Straight Arrow Connector 10">
            <a:extLst>
              <a:ext uri="{FF2B5EF4-FFF2-40B4-BE49-F238E27FC236}">
                <a16:creationId xmlns:a16="http://schemas.microsoft.com/office/drawing/2014/main" id="{A76C3290-1AD2-4463-349C-45C9E9467C94}"/>
              </a:ext>
            </a:extLst>
          </p:cNvPr>
          <p:cNvCxnSpPr>
            <a:cxnSpLocks/>
          </p:cNvCxnSpPr>
          <p:nvPr/>
        </p:nvCxnSpPr>
        <p:spPr>
          <a:xfrm flipH="1">
            <a:off x="1657350" y="2529948"/>
            <a:ext cx="111442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2016</Words>
  <Application>Microsoft Office PowerPoint</Application>
  <PresentationFormat>On-screen Show (16:9)</PresentationFormat>
  <Paragraphs>143</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Merriweather</vt:lpstr>
      <vt:lpstr>Montserrat</vt:lpstr>
      <vt:lpstr>Arial</vt:lpstr>
      <vt:lpstr>Focus</vt:lpstr>
      <vt:lpstr>Centrifugal Pump FMD Lecture</vt:lpstr>
      <vt:lpstr>PowerPoint Presentation</vt:lpstr>
      <vt:lpstr>PowerPoint Presentation</vt:lpstr>
      <vt:lpstr>Centrifugal Pump components</vt:lpstr>
      <vt:lpstr>Volute Shape</vt:lpstr>
      <vt:lpstr>Velocity Diagrams</vt:lpstr>
      <vt:lpstr>Selection Between Rotodynamic Pumps</vt:lpstr>
      <vt:lpstr>Net Positive Suction Head (NPSH)</vt:lpstr>
      <vt:lpstr>PowerPoint Presentation</vt:lpstr>
      <vt:lpstr>Suction at Inlet Explained by Bernoulli’s Eqn</vt:lpstr>
      <vt:lpstr>Euler’s Turbomachinery Principles</vt:lpstr>
      <vt:lpstr>Euler’s Turbomachinery Principles</vt:lpstr>
      <vt:lpstr>Pump Performance (The Result) </vt:lpstr>
      <vt:lpstr>PowerPoint Presentation</vt:lpstr>
      <vt:lpstr>PowerPoint Presentation</vt:lpstr>
      <vt:lpstr>Net Positive Suction Head (NPSH)</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Centrifugal Pump FMD</dc:title>
  <cp:lastModifiedBy>Sheen Higgles</cp:lastModifiedBy>
  <cp:revision>6</cp:revision>
  <dcterms:modified xsi:type="dcterms:W3CDTF">2022-11-27T00:11:34Z</dcterms:modified>
</cp:coreProperties>
</file>