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04" r:id="rId2"/>
    <p:sldId id="374" r:id="rId3"/>
    <p:sldId id="338" r:id="rId4"/>
    <p:sldId id="366" r:id="rId5"/>
    <p:sldId id="311" r:id="rId6"/>
    <p:sldId id="312" r:id="rId7"/>
    <p:sldId id="313" r:id="rId8"/>
    <p:sldId id="315" r:id="rId9"/>
    <p:sldId id="307" r:id="rId10"/>
    <p:sldId id="354" r:id="rId11"/>
    <p:sldId id="359" r:id="rId12"/>
    <p:sldId id="360" r:id="rId13"/>
    <p:sldId id="361" r:id="rId14"/>
    <p:sldId id="308" r:id="rId15"/>
    <p:sldId id="355" r:id="rId16"/>
    <p:sldId id="368" r:id="rId17"/>
    <p:sldId id="309" r:id="rId18"/>
    <p:sldId id="356" r:id="rId19"/>
    <p:sldId id="357" r:id="rId20"/>
    <p:sldId id="358" r:id="rId2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 snapToObjects="1">
      <p:cViewPr varScale="1">
        <p:scale>
          <a:sx n="136" d="100"/>
          <a:sy n="136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Arial" charset="0"/>
              </a:rPr>
              <a:t>Scaling a function in the time domain involves essentially the inverse scaling operation in the frequency domain. Making a signal wider in the time domain has the effect of concentrating the spectrum more closely around the origin.</a:t>
            </a:r>
          </a:p>
          <a:p>
            <a:r>
              <a:rPr lang="en-GB">
                <a:latin typeface="Arial" charset="0"/>
              </a:rPr>
              <a:t>Shifting the signal in the time domain simply introduces a linear phase term in the frequency domain.</a:t>
            </a:r>
          </a:p>
        </p:txBody>
      </p:sp>
      <p:sp>
        <p:nvSpPr>
          <p:cNvPr id="17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669926" y="6126163"/>
          <a:ext cx="571500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2781000" imgH="1587240" progId="Equation.DSMT4">
                  <p:embed/>
                </p:oleObj>
              </mc:Choice>
              <mc:Fallback>
                <p:oleObj name="Equation" r:id="rId4" imgW="2781000" imgH="1587240" progId="Equation.DSMT4">
                  <p:embed/>
                  <p:pic>
                    <p:nvPicPr>
                      <p:cNvPr id="1741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6" y="6126163"/>
                        <a:ext cx="5715000" cy="326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6"/>
            <a:ext cx="8489950" cy="3457575"/>
          </a:xfrm>
        </p:spPr>
        <p:txBody>
          <a:bodyPr/>
          <a:lstStyle/>
          <a:p>
            <a:r>
              <a:rPr lang="en-GB"/>
              <a:t>What is the Fourier transform of </a:t>
            </a:r>
            <a:r>
              <a:rPr lang="en-GB" i="1" err="1"/>
              <a:t>a.x</a:t>
            </a:r>
            <a:r>
              <a:rPr lang="en-GB"/>
              <a:t>(</a:t>
            </a:r>
            <a:r>
              <a:rPr lang="en-GB" i="1"/>
              <a:t>t</a:t>
            </a:r>
            <a:r>
              <a:rPr lang="en-GB"/>
              <a:t>)</a:t>
            </a:r>
            <a:r>
              <a:rPr lang="en-GB" i="1"/>
              <a:t>+</a:t>
            </a:r>
            <a:r>
              <a:rPr lang="en-GB" i="1" err="1"/>
              <a:t>b.y</a:t>
            </a:r>
            <a:r>
              <a:rPr lang="en-GB"/>
              <a:t>(</a:t>
            </a:r>
            <a:r>
              <a:rPr lang="en-GB" i="1"/>
              <a:t>t</a:t>
            </a:r>
            <a:r>
              <a:rPr lang="en-GB"/>
              <a:t>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71681"/>
              </p:ext>
            </p:extLst>
          </p:nvPr>
        </p:nvGraphicFramePr>
        <p:xfrm>
          <a:off x="-1620688" y="2924944"/>
          <a:ext cx="120804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270500" imgH="596900" progId="Word.Document.12">
                  <p:embed/>
                </p:oleObj>
              </mc:Choice>
              <mc:Fallback>
                <p:oleObj name="Document" r:id="rId3" imgW="5270500" imgH="5969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620688" y="2924944"/>
                        <a:ext cx="12080491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89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10492"/>
              </p:ext>
            </p:extLst>
          </p:nvPr>
        </p:nvGraphicFramePr>
        <p:xfrm>
          <a:off x="-2700808" y="1484784"/>
          <a:ext cx="1494166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3" imgW="5270500" imgH="533400" progId="Word.Document.12">
                  <p:embed/>
                </p:oleObj>
              </mc:Choice>
              <mc:Fallback>
                <p:oleObj name="Document" r:id="rId3" imgW="5270500" imgH="5334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00808" y="1484784"/>
                        <a:ext cx="14941660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78518"/>
              </p:ext>
            </p:extLst>
          </p:nvPr>
        </p:nvGraphicFramePr>
        <p:xfrm>
          <a:off x="-4501008" y="4365104"/>
          <a:ext cx="1867707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5" imgW="5270500" imgH="203200" progId="Word.Document.12">
                  <p:embed/>
                </p:oleObj>
              </mc:Choice>
              <mc:Fallback>
                <p:oleObj name="Document" r:id="rId5" imgW="5270500" imgH="2032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4501008" y="4365104"/>
                        <a:ext cx="18677075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3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Fourier Transform of the modulated signal.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09776"/>
              </p:ext>
            </p:extLst>
          </p:nvPr>
        </p:nvGraphicFramePr>
        <p:xfrm>
          <a:off x="-3636912" y="4005064"/>
          <a:ext cx="170761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3" imgW="5270500" imgH="177800" progId="Word.Document.12">
                  <p:embed/>
                </p:oleObj>
              </mc:Choice>
              <mc:Fallback>
                <p:oleObj name="Document" r:id="rId3" imgW="5270500" imgH="1778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36912" y="4005064"/>
                        <a:ext cx="1707618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22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1535"/>
              </p:ext>
            </p:extLst>
          </p:nvPr>
        </p:nvGraphicFramePr>
        <p:xfrm>
          <a:off x="-4356992" y="764704"/>
          <a:ext cx="213452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3" imgW="5270500" imgH="177800" progId="Word.Document.12">
                  <p:embed/>
                </p:oleObj>
              </mc:Choice>
              <mc:Fallback>
                <p:oleObj name="Document" r:id="rId3" imgW="5270500" imgH="1778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56992" y="764704"/>
                        <a:ext cx="213452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1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5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42"/>
          </a:xfrm>
        </p:spPr>
        <p:txBody>
          <a:bodyPr/>
          <a:lstStyle/>
          <a:p>
            <a:r>
              <a:rPr lang="en-US"/>
              <a:t>Often we need to convolve two functions. For example if we want to know what the output of a filter we convolve the input signal with the impulse response.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happens in the frequency domain?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74952"/>
              </p:ext>
            </p:extLst>
          </p:nvPr>
        </p:nvGraphicFramePr>
        <p:xfrm>
          <a:off x="-2484784" y="3717032"/>
          <a:ext cx="1351864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3" imgW="5270500" imgH="533400" progId="Word.Document.12">
                  <p:embed/>
                </p:oleObj>
              </mc:Choice>
              <mc:Fallback>
                <p:oleObj name="Document" r:id="rId3" imgW="5270500" imgH="5334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84784" y="3717032"/>
                        <a:ext cx="13518645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66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Convolution in the time domain results in multiplication in frequency domain.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09688"/>
              </p:ext>
            </p:extLst>
          </p:nvPr>
        </p:nvGraphicFramePr>
        <p:xfrm>
          <a:off x="-3636912" y="1700808"/>
          <a:ext cx="170761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ocument" r:id="rId3" imgW="5270500" imgH="177800" progId="Word.Document.12">
                  <p:embed/>
                </p:oleObj>
              </mc:Choice>
              <mc:Fallback>
                <p:oleObj name="Document" r:id="rId3" imgW="5270500" imgH="1778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36912" y="1700808"/>
                        <a:ext cx="1707618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8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might this be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2358058" y="1788294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827584" y="2921535"/>
            <a:ext cx="2998688" cy="166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-31322" y="2060848"/>
            <a:ext cx="1056" cy="863600"/>
            <a:chOff x="876" y="1384"/>
            <a:chExt cx="1056" cy="544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3811116" y="2641079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3728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29249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-1/2	              1/2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750546" y="1788294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220072" y="2921535"/>
            <a:ext cx="2998688" cy="166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361166" y="2060848"/>
            <a:ext cx="1056" cy="863600"/>
            <a:chOff x="876" y="1384"/>
            <a:chExt cx="1056" cy="544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203604" y="2641079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16216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29249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-1/2	              1/2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516" y="1900029"/>
            <a:ext cx="58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3648" y="3728228"/>
            <a:ext cx="58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=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91022" y="4672215"/>
            <a:ext cx="29813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92722" y="3478864"/>
            <a:ext cx="9376" cy="1278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4338" y="3668630"/>
            <a:ext cx="1256210" cy="1003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9183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91022" y="4573041"/>
            <a:ext cx="298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-1	   0	       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0038" y="44875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459960" y="3660747"/>
            <a:ext cx="1256210" cy="1003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42"/>
          </a:xfrm>
        </p:spPr>
        <p:txBody>
          <a:bodyPr/>
          <a:lstStyle/>
          <a:p>
            <a:r>
              <a:rPr lang="en-US"/>
              <a:t>Using our rules of duality we should also be able to work out that multiplication in the time domain results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Convolution in the frequency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511919"/>
              </p:ext>
            </p:extLst>
          </p:nvPr>
        </p:nvGraphicFramePr>
        <p:xfrm>
          <a:off x="-4645024" y="3717032"/>
          <a:ext cx="1921070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3" imgW="5270500" imgH="177800" progId="Word.Document.12">
                  <p:embed/>
                </p:oleObj>
              </mc:Choice>
              <mc:Fallback>
                <p:oleObj name="Document" r:id="rId3" imgW="5270500" imgH="1778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645024" y="3717032"/>
                        <a:ext cx="1921070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57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99661"/>
              </p:ext>
            </p:extLst>
          </p:nvPr>
        </p:nvGraphicFramePr>
        <p:xfrm>
          <a:off x="1691680" y="1556792"/>
          <a:ext cx="5760640" cy="472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ocument" r:id="rId3" imgW="5321300" imgH="4368800" progId="Word.Document.12">
                  <p:embed/>
                </p:oleObj>
              </mc:Choice>
              <mc:Fallback>
                <p:oleObj name="Document" r:id="rId3" imgW="5321300" imgH="43688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556792"/>
                        <a:ext cx="5760640" cy="4729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8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5886072"/>
            <a:ext cx="1008062" cy="476250"/>
          </a:xfrm>
        </p:spPr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1560" y="2852936"/>
            <a:ext cx="7776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0" y="119675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71800" y="2204864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71800" y="220486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07904" y="1556792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07904" y="155679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842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16016" y="10527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z(t)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436096" y="1556792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436096" y="220486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2200" y="2204864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11560" y="4437112"/>
            <a:ext cx="7776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72000" y="350100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71800" y="3789040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1800" y="3789040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72200" y="3789040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8424" y="42930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16016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x(t)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1560" y="5930100"/>
            <a:ext cx="7776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72000" y="492198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8424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6016" y="49219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y(t)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707904" y="52820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07904" y="5282028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436096" y="52820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6274FD-9964-D249-84F5-0181F61922E1}"/>
              </a:ext>
            </a:extLst>
          </p:cNvPr>
          <p:cNvSpPr txBox="1"/>
          <p:nvPr/>
        </p:nvSpPr>
        <p:spPr>
          <a:xfrm>
            <a:off x="2555780" y="2927717"/>
            <a:ext cx="561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-4	-2	0	2	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152B21-B6F6-A744-AE2C-46C17604F235}"/>
              </a:ext>
            </a:extLst>
          </p:cNvPr>
          <p:cNvSpPr txBox="1"/>
          <p:nvPr/>
        </p:nvSpPr>
        <p:spPr>
          <a:xfrm>
            <a:off x="2555780" y="4477762"/>
            <a:ext cx="561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-4	-2	0	2	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4FC87-F8B9-8642-B610-E01F580455A5}"/>
              </a:ext>
            </a:extLst>
          </p:cNvPr>
          <p:cNvSpPr txBox="1"/>
          <p:nvPr/>
        </p:nvSpPr>
        <p:spPr>
          <a:xfrm>
            <a:off x="2539816" y="5980554"/>
            <a:ext cx="561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-4	-2	0	2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0ADD5-BE36-FC46-A5C6-ED7AEAFE87EC}"/>
              </a:ext>
            </a:extLst>
          </p:cNvPr>
          <p:cNvSpPr txBox="1"/>
          <p:nvPr/>
        </p:nvSpPr>
        <p:spPr>
          <a:xfrm>
            <a:off x="4283975" y="1447545"/>
            <a:ext cx="216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271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Fourier ‘Rules’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86453"/>
              </p:ext>
            </p:extLst>
          </p:nvPr>
        </p:nvGraphicFramePr>
        <p:xfrm>
          <a:off x="683568" y="1556792"/>
          <a:ext cx="8028384" cy="46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Document" r:id="rId3" imgW="5321300" imgH="3073400" progId="Word.Document.12">
                  <p:embed/>
                </p:oleObj>
              </mc:Choice>
              <mc:Fallback>
                <p:oleObj name="Document" r:id="rId3" imgW="5321300" imgH="30734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556792"/>
                        <a:ext cx="8028384" cy="463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4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6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48" y="692150"/>
            <a:ext cx="7277100" cy="514350"/>
          </a:xfrm>
        </p:spPr>
        <p:txBody>
          <a:bodyPr/>
          <a:lstStyle/>
          <a:p>
            <a:pPr eaLnBrk="1" hangingPunct="1"/>
            <a:r>
              <a:rPr lang="en-GB" sz="4000" i="1">
                <a:latin typeface="Arial" charset="0"/>
              </a:rPr>
              <a:t>Fourier Transforms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01666" y="3582988"/>
            <a:ext cx="5408734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Find </a:t>
            </a:r>
            <a:r>
              <a:rPr lang="en-GB" sz="36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X(f)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438400" y="4418016"/>
            <a:ext cx="0" cy="167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133600" y="5942013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8439" name="Rectangle 7"/>
          <p:cNvSpPr>
            <a:spLocks noChangeArrowheads="1"/>
          </p:cNvSpPr>
          <p:nvPr/>
        </p:nvSpPr>
        <p:spPr bwMode="auto">
          <a:xfrm>
            <a:off x="4267202" y="5029203"/>
            <a:ext cx="2284535" cy="912813"/>
          </a:xfrm>
          <a:prstGeom prst="rect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497266" y="6400803"/>
            <a:ext cx="760534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5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962400" y="5942014"/>
            <a:ext cx="969640" cy="4770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5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Symbol" charset="0"/>
              </a:rPr>
              <a:t>-T/2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019800" y="5942016"/>
            <a:ext cx="10668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5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Symbol" charset="0"/>
              </a:rPr>
              <a:t>+T/2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257802" y="5942016"/>
            <a:ext cx="30333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5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Symbol" charset="0"/>
              </a:rPr>
              <a:t>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0" y="5942016"/>
            <a:ext cx="5334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5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t</a:t>
            </a:r>
          </a:p>
        </p:txBody>
      </p:sp>
      <p:sp>
        <p:nvSpPr>
          <p:cNvPr id="18445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F4A998-007F-5C43-9901-24A987D8FDD8}" type="slidenum">
              <a:rPr lang="en-GB" sz="1400"/>
              <a:pPr eaLnBrk="1" hangingPunct="1"/>
              <a:t>67</a:t>
            </a:fld>
            <a:endParaRPr lang="en-GB" sz="1400"/>
          </a:p>
        </p:txBody>
      </p:sp>
      <p:pic>
        <p:nvPicPr>
          <p:cNvPr id="3" name="Picture 2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4007BED2-C800-854C-8FD0-3EC5B1DE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37" y="1687512"/>
            <a:ext cx="4025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72561"/>
            <a:ext cx="7277100" cy="514350"/>
          </a:xfrm>
        </p:spPr>
        <p:txBody>
          <a:bodyPr/>
          <a:lstStyle/>
          <a:p>
            <a:pPr eaLnBrk="1" hangingPunct="1"/>
            <a:r>
              <a:rPr lang="en-GB" sz="4000" i="1">
                <a:latin typeface="Arial" charset="0"/>
              </a:rPr>
              <a:t>Fourier Transforms - Answer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E88625-E79D-504C-B1C7-E7822CEC9DB1}" type="slidenum">
              <a:rPr lang="en-GB" sz="1400"/>
              <a:pPr eaLnBrk="1" hangingPunct="1"/>
              <a:t>68</a:t>
            </a:fld>
            <a:endParaRPr lang="en-GB" sz="14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64559-A19D-B74A-BE43-B9F96E25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9" y="1268760"/>
            <a:ext cx="601809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88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48" y="692150"/>
            <a:ext cx="7277100" cy="514350"/>
          </a:xfrm>
        </p:spPr>
        <p:txBody>
          <a:bodyPr/>
          <a:lstStyle/>
          <a:p>
            <a:pPr eaLnBrk="1" hangingPunct="1"/>
            <a:r>
              <a:rPr lang="en-GB" sz="4000" i="1">
                <a:latin typeface="Arial" charset="0"/>
              </a:rPr>
              <a:t>Fourier Transforms - Answer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1828803"/>
            <a:ext cx="114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500">
                <a:latin typeface="Times New Roman" charset="0"/>
              </a:rPr>
              <a:t>A=5</a:t>
            </a:r>
          </a:p>
          <a:p>
            <a:pPr>
              <a:spcBef>
                <a:spcPct val="50000"/>
              </a:spcBef>
            </a:pPr>
            <a:r>
              <a:rPr lang="en-GB" sz="2500">
                <a:latin typeface="Times New Roman" charset="0"/>
              </a:rPr>
              <a:t>T=0.5</a:t>
            </a:r>
          </a:p>
          <a:p>
            <a:pPr>
              <a:spcBef>
                <a:spcPct val="50000"/>
              </a:spcBef>
            </a:pPr>
            <a:r>
              <a:rPr lang="en-GB" sz="2500">
                <a:latin typeface="Times New Roman" charset="0"/>
                <a:sym typeface="Symbol" charset="0"/>
              </a:rPr>
              <a:t>=2</a:t>
            </a:r>
            <a:endParaRPr lang="en-GB" sz="2500">
              <a:latin typeface="Times New Roman" charset="0"/>
            </a:endParaRPr>
          </a:p>
        </p:txBody>
      </p:sp>
      <p:pic>
        <p:nvPicPr>
          <p:cNvPr id="32772" name="Picture 4" descr="s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770066"/>
            <a:ext cx="678033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33A097-A99E-BD47-932E-52F792D0C422}" type="slidenum">
              <a:rPr lang="en-GB" sz="1400"/>
              <a:pPr eaLnBrk="1" hangingPunct="1"/>
              <a:t>69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8427858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520462" y="2058988"/>
            <a:ext cx="4215912" cy="2519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461081"/>
              </p:ext>
            </p:extLst>
          </p:nvPr>
        </p:nvGraphicFramePr>
        <p:xfrm>
          <a:off x="2936875" y="2124075"/>
          <a:ext cx="3351213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460500" imgH="952500" progId="Equation.3">
                  <p:embed/>
                </p:oleObj>
              </mc:Choice>
              <mc:Fallback>
                <p:oleObj name="Equation" r:id="rId4" imgW="1460500" imgH="952500" progId="Equation.3">
                  <p:embed/>
                  <p:pic>
                    <p:nvPicPr>
                      <p:cNvPr id="1638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124075"/>
                        <a:ext cx="3351213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xfrm>
            <a:off x="383931" y="765175"/>
            <a:ext cx="7562850" cy="933450"/>
          </a:xfrm>
          <a:noFill/>
        </p:spPr>
        <p:txBody>
          <a:bodyPr lIns="90474" tIns="44443" rIns="90474" bIns="44443" anchor="ctr"/>
          <a:lstStyle/>
          <a:p>
            <a:pPr eaLnBrk="1" hangingPunct="1"/>
            <a:r>
              <a:rPr lang="en-GB" sz="4300" i="1">
                <a:latin typeface="Arial" charset="0"/>
              </a:rPr>
              <a:t>Shifting and dilation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6250" y="4725144"/>
            <a:ext cx="8343900" cy="1042987"/>
          </a:xfrm>
          <a:noFill/>
        </p:spPr>
        <p:txBody>
          <a:bodyPr lIns="90474" tIns="44443" rIns="90474" bIns="44443"/>
          <a:lstStyle/>
          <a:p>
            <a:pPr eaLnBrk="1" hangingPunct="1">
              <a:buFont typeface="Monotype Sorts" charset="0"/>
              <a:buChar char="n"/>
            </a:pPr>
            <a:r>
              <a:rPr lang="en-GB" sz="2300">
                <a:latin typeface="Arial" charset="0"/>
              </a:rPr>
              <a:t>The results are presented in terms of shifting and dilation a time function but apply equally - via symmetry - to shifting and dilation of frequency domain functions, to within the sign of the exponent.</a:t>
            </a: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D6C45-3896-5244-A9B6-8F61A573FA01}" type="slidenum">
              <a:rPr lang="en-GB" sz="1400"/>
              <a:pPr eaLnBrk="1" hangingPunct="1"/>
              <a:t>70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1838057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00809"/>
            <a:ext cx="8489950" cy="4465058"/>
          </a:xfrm>
        </p:spPr>
        <p:txBody>
          <a:bodyPr/>
          <a:lstStyle/>
          <a:p>
            <a:r>
              <a:rPr lang="en-US"/>
              <a:t>Often when we modulate we times a signal by a carrier (usually a complex sinusoid).</a:t>
            </a:r>
          </a:p>
          <a:p>
            <a:r>
              <a:rPr lang="en-US"/>
              <a:t>What will the Fourier transform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7181"/>
              </p:ext>
            </p:extLst>
          </p:nvPr>
        </p:nvGraphicFramePr>
        <p:xfrm>
          <a:off x="-7309320" y="3789040"/>
          <a:ext cx="2428019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3" imgW="5270500" imgH="203200" progId="Word.Document.12">
                  <p:embed/>
                </p:oleObj>
              </mc:Choice>
              <mc:Fallback>
                <p:oleObj name="Document" r:id="rId3" imgW="5270500" imgH="2032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309320" y="3789040"/>
                        <a:ext cx="2428019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018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4</TotalTime>
  <Words>385</Words>
  <Application>Microsoft Macintosh PowerPoint</Application>
  <PresentationFormat>On-screen Show (4:3)</PresentationFormat>
  <Paragraphs>83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Monotype Sorts</vt:lpstr>
      <vt:lpstr>Times New Roman</vt:lpstr>
      <vt:lpstr>Custom Design</vt:lpstr>
      <vt:lpstr>Document</vt:lpstr>
      <vt:lpstr>Equation</vt:lpstr>
      <vt:lpstr>Linearity</vt:lpstr>
      <vt:lpstr>Why is this useful</vt:lpstr>
      <vt:lpstr>PowerPoint Presentation</vt:lpstr>
      <vt:lpstr>PowerPoint Presentation</vt:lpstr>
      <vt:lpstr>Fourier Transforms</vt:lpstr>
      <vt:lpstr>Fourier Transforms - Answer</vt:lpstr>
      <vt:lpstr>Fourier Transforms - Answer</vt:lpstr>
      <vt:lpstr>Shifting and dilation</vt:lpstr>
      <vt:lpstr>Modulation</vt:lpstr>
      <vt:lpstr>Modulation</vt:lpstr>
      <vt:lpstr>Exercise</vt:lpstr>
      <vt:lpstr>Exercise</vt:lpstr>
      <vt:lpstr>PowerPoint Presentation</vt:lpstr>
      <vt:lpstr>Convolution</vt:lpstr>
      <vt:lpstr>Convolution</vt:lpstr>
      <vt:lpstr>Why might this be useful?</vt:lpstr>
      <vt:lpstr>Multiplication</vt:lpstr>
      <vt:lpstr>Multiplication</vt:lpstr>
      <vt:lpstr>Common Pairs</vt:lpstr>
      <vt:lpstr>Fourier ‘Rules’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2020-09-20T16:05:14Z</dcterms:modified>
</cp:coreProperties>
</file>