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30" r:id="rId2"/>
    <p:sldId id="331" r:id="rId3"/>
    <p:sldId id="332" r:id="rId4"/>
    <p:sldId id="363" r:id="rId5"/>
    <p:sldId id="364" r:id="rId6"/>
    <p:sldId id="344" r:id="rId7"/>
    <p:sldId id="326" r:id="rId8"/>
    <p:sldId id="325" r:id="rId9"/>
    <p:sldId id="365" r:id="rId10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46C06245-9F9B-DA43-9D22-6A71DD5B35BA}"/>
    <pc:docChg chg="delSld">
      <pc:chgData name="Mitchell, John" userId="9aa59251-68a6-4e56-a485-8ce8279c7d15" providerId="ADAL" clId="{46C06245-9F9B-DA43-9D22-6A71DD5B35BA}" dt="2020-09-20T16:10:25.886" v="73" actId="2696"/>
      <pc:docMkLst>
        <pc:docMk/>
      </pc:docMkLst>
      <pc:sldChg chg="del">
        <pc:chgData name="Mitchell, John" userId="9aa59251-68a6-4e56-a485-8ce8279c7d15" providerId="ADAL" clId="{46C06245-9F9B-DA43-9D22-6A71DD5B35BA}" dt="2020-09-20T16:10:09.434" v="26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46C06245-9F9B-DA43-9D22-6A71DD5B35BA}" dt="2020-09-20T16:10:09.301" v="20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46C06245-9F9B-DA43-9D22-6A71DD5B35BA}" dt="2020-09-20T16:10:09.356" v="23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46C06245-9F9B-DA43-9D22-6A71DD5B35BA}" dt="2020-09-20T16:10:08.983" v="6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46C06245-9F9B-DA43-9D22-6A71DD5B35BA}" dt="2020-09-20T16:10:09.371" v="24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46C06245-9F9B-DA43-9D22-6A71DD5B35BA}" dt="2020-09-20T16:10:08.862" v="1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46C06245-9F9B-DA43-9D22-6A71DD5B35BA}" dt="2020-09-20T16:10:09.178" v="14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46C06245-9F9B-DA43-9D22-6A71DD5B35BA}" dt="2020-09-20T16:10:09.413" v="25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46C06245-9F9B-DA43-9D22-6A71DD5B35BA}" dt="2020-09-20T16:10:09.490" v="28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46C06245-9F9B-DA43-9D22-6A71DD5B35BA}" dt="2020-09-20T16:10:09.049" v="8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46C06245-9F9B-DA43-9D22-6A71DD5B35BA}" dt="2020-09-20T16:10:09.067" v="9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46C06245-9F9B-DA43-9D22-6A71DD5B35BA}" dt="2020-09-20T16:10:25.135" v="43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46C06245-9F9B-DA43-9D22-6A71DD5B35BA}" dt="2020-09-20T16:10:25.549" v="68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46C06245-9F9B-DA43-9D22-6A71DD5B35BA}" dt="2020-09-20T16:10:24.936" v="33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46C06245-9F9B-DA43-9D22-6A71DD5B35BA}" dt="2020-09-20T16:10:25.474" v="63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46C06245-9F9B-DA43-9D22-6A71DD5B35BA}" dt="2020-09-20T16:10:25.417" v="59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46C06245-9F9B-DA43-9D22-6A71DD5B35BA}" dt="2020-09-20T16:10:25.506" v="66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46C06245-9F9B-DA43-9D22-6A71DD5B35BA}" dt="2020-09-20T16:10:25.015" v="39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46C06245-9F9B-DA43-9D22-6A71DD5B35BA}" dt="2020-09-20T16:10:25.357" v="55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46C06245-9F9B-DA43-9D22-6A71DD5B35BA}" dt="2020-09-20T16:10:25.240" v="50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46C06245-9F9B-DA43-9D22-6A71DD5B35BA}" dt="2020-09-20T16:10:25.253" v="51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46C06245-9F9B-DA43-9D22-6A71DD5B35BA}" dt="2020-09-20T16:10:25.341" v="54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46C06245-9F9B-DA43-9D22-6A71DD5B35BA}" dt="2020-09-20T16:10:25.587" v="70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46C06245-9F9B-DA43-9D22-6A71DD5B35BA}" dt="2020-09-20T16:10:09.214" v="16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46C06245-9F9B-DA43-9D22-6A71DD5B35BA}" dt="2020-09-20T16:10:09.197" v="15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46C06245-9F9B-DA43-9D22-6A71DD5B35BA}" dt="2020-09-20T16:10:08.922" v="3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46C06245-9F9B-DA43-9D22-6A71DD5B35BA}" dt="2020-09-20T16:10:09.013" v="7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46C06245-9F9B-DA43-9D22-6A71DD5B35BA}" dt="2020-09-20T16:10:09.284" v="19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46C06245-9F9B-DA43-9D22-6A71DD5B35BA}" dt="2020-09-20T16:10:25.196" v="47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46C06245-9F9B-DA43-9D22-6A71DD5B35BA}" dt="2020-09-20T16:10:08.965" v="5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46C06245-9F9B-DA43-9D22-6A71DD5B35BA}" dt="2020-09-20T16:10:09.094" v="10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46C06245-9F9B-DA43-9D22-6A71DD5B35BA}" dt="2020-09-20T16:10:09.261" v="18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46C06245-9F9B-DA43-9D22-6A71DD5B35BA}" dt="2020-09-20T16:10:09.315" v="21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46C06245-9F9B-DA43-9D22-6A71DD5B35BA}" dt="2020-09-20T16:10:08.840" v="0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46C06245-9F9B-DA43-9D22-6A71DD5B35BA}" dt="2020-09-20T16:10:09.123" v="12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46C06245-9F9B-DA43-9D22-6A71DD5B35BA}" dt="2020-09-20T16:10:09.162" v="13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46C06245-9F9B-DA43-9D22-6A71DD5B35BA}" dt="2020-09-20T16:10:08.887" v="2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46C06245-9F9B-DA43-9D22-6A71DD5B35BA}" dt="2020-09-20T16:10:25.436" v="60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46C06245-9F9B-DA43-9D22-6A71DD5B35BA}" dt="2020-09-20T16:10:25.377" v="57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46C06245-9F9B-DA43-9D22-6A71DD5B35BA}" dt="2020-09-20T16:10:25.462" v="62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46C06245-9F9B-DA43-9D22-6A71DD5B35BA}" dt="2020-09-20T16:10:25.160" v="45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46C06245-9F9B-DA43-9D22-6A71DD5B35BA}" dt="2020-09-20T16:10:25.523" v="67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46C06245-9F9B-DA43-9D22-6A71DD5B35BA}" dt="2020-09-20T16:10:25.490" v="65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46C06245-9F9B-DA43-9D22-6A71DD5B35BA}" dt="2020-09-20T16:10:24.950" v="34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46C06245-9F9B-DA43-9D22-6A71DD5B35BA}" dt="2020-09-20T16:10:25.004" v="38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46C06245-9F9B-DA43-9D22-6A71DD5B35BA}" dt="2020-09-20T16:10:25.056" v="41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46C06245-9F9B-DA43-9D22-6A71DD5B35BA}" dt="2020-09-20T16:10:24.992" v="37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46C06245-9F9B-DA43-9D22-6A71DD5B35BA}" dt="2020-09-20T16:10:25.033" v="40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46C06245-9F9B-DA43-9D22-6A71DD5B35BA}" dt="2020-09-20T16:10:25.119" v="42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46C06245-9F9B-DA43-9D22-6A71DD5B35BA}" dt="2020-09-20T16:10:25.330" v="53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46C06245-9F9B-DA43-9D22-6A71DD5B35BA}" dt="2020-09-20T16:10:24.915" v="31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46C06245-9F9B-DA43-9D22-6A71DD5B35BA}" dt="2020-09-20T16:10:25.399" v="58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46C06245-9F9B-DA43-9D22-6A71DD5B35BA}" dt="2020-09-20T16:10:24.925" v="32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46C06245-9F9B-DA43-9D22-6A71DD5B35BA}" dt="2020-09-20T16:10:25.790" v="72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46C06245-9F9B-DA43-9D22-6A71DD5B35BA}" dt="2020-09-20T16:10:25.886" v="73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46C06245-9F9B-DA43-9D22-6A71DD5B35BA}" dt="2020-09-20T16:10:25.265" v="52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46C06245-9F9B-DA43-9D22-6A71DD5B35BA}" dt="2020-09-20T16:10:09.229" v="17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46C06245-9F9B-DA43-9D22-6A71DD5B35BA}" dt="2020-09-20T16:10:09.451" v="27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46C06245-9F9B-DA43-9D22-6A71DD5B35BA}" dt="2020-09-20T16:10:08.940" v="4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46C06245-9F9B-DA43-9D22-6A71DD5B35BA}" dt="2020-09-20T16:10:09.334" v="22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46C06245-9F9B-DA43-9D22-6A71DD5B35BA}" dt="2020-09-20T16:10:09.110" v="11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46C06245-9F9B-DA43-9D22-6A71DD5B35BA}" dt="2020-09-20T16:10:25.370" v="56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46C06245-9F9B-DA43-9D22-6A71DD5B35BA}" dt="2020-09-20T16:10:24.896" v="30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46C06245-9F9B-DA43-9D22-6A71DD5B35BA}" dt="2020-09-20T16:10:25.696" v="71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46C06245-9F9B-DA43-9D22-6A71DD5B35BA}" dt="2020-09-20T16:10:25.219" v="49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46C06245-9F9B-DA43-9D22-6A71DD5B35BA}" dt="2020-09-20T16:10:24.975" v="36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46C06245-9F9B-DA43-9D22-6A71DD5B35BA}" dt="2020-09-20T16:10:24.961" v="35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46C06245-9F9B-DA43-9D22-6A71DD5B35BA}" dt="2020-09-20T16:10:25.446" v="61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46C06245-9F9B-DA43-9D22-6A71DD5B35BA}" dt="2020-09-20T16:10:25.557" v="69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46C06245-9F9B-DA43-9D22-6A71DD5B35BA}" dt="2020-09-20T16:10:25.147" v="44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46C06245-9F9B-DA43-9D22-6A71DD5B35BA}" dt="2020-09-20T16:10:25.208" v="48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46C06245-9F9B-DA43-9D22-6A71DD5B35BA}" dt="2020-09-20T16:10:25.170" v="46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46C06245-9F9B-DA43-9D22-6A71DD5B35BA}" dt="2020-09-20T16:10:16.365" v="29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46C06245-9F9B-DA43-9D22-6A71DD5B35BA}" dt="2020-09-20T16:10:25.483" v="64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40BD3D-1B5B-4E83-BAE4-39438CA54D7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4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7" name="Picture 6" descr="DecayEx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a=4</a:t>
            </a:r>
          </a:p>
        </p:txBody>
      </p:sp>
    </p:spTree>
    <p:extLst>
      <p:ext uri="{BB962C8B-B14F-4D97-AF65-F5344CB8AC3E}">
        <p14:creationId xmlns:p14="http://schemas.microsoft.com/office/powerpoint/2010/main" val="34663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5" name="Picture 4" descr="DecayExpPh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0" y="1556793"/>
            <a:ext cx="8489950" cy="460907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f=</a:t>
            </a:r>
            <a:r>
              <a:rPr lang="en-US" err="1">
                <a:latin typeface="Courier"/>
                <a:cs typeface="Courier"/>
              </a:rPr>
              <a:t>linspace</a:t>
            </a:r>
            <a:r>
              <a:rPr lang="en-US">
                <a:latin typeface="Courier"/>
                <a:cs typeface="Courier"/>
              </a:rPr>
              <a:t>(-5,5);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v=abs(1./(a+(</a:t>
            </a:r>
            <a:r>
              <a:rPr lang="en-US" err="1">
                <a:latin typeface="Courier"/>
                <a:cs typeface="Courier"/>
              </a:rPr>
              <a:t>i</a:t>
            </a:r>
            <a:r>
              <a:rPr lang="en-US">
                <a:latin typeface="Courier"/>
                <a:cs typeface="Courier"/>
              </a:rPr>
              <a:t>.*pi.*f*2)));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phase=angle(1./(a+(</a:t>
            </a:r>
            <a:r>
              <a:rPr lang="en-US" err="1">
                <a:latin typeface="Courier"/>
                <a:cs typeface="Courier"/>
              </a:rPr>
              <a:t>i</a:t>
            </a:r>
            <a:r>
              <a:rPr lang="en-US">
                <a:latin typeface="Courier"/>
                <a:cs typeface="Courier"/>
              </a:rPr>
              <a:t>.*pi.*f*2)));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figure(1)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plot(</a:t>
            </a:r>
            <a:r>
              <a:rPr lang="en-US" err="1">
                <a:latin typeface="Courier"/>
                <a:cs typeface="Courier"/>
              </a:rPr>
              <a:t>f,v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figure(2)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plot(</a:t>
            </a:r>
            <a:r>
              <a:rPr lang="en-US" err="1">
                <a:latin typeface="Courier"/>
                <a:cs typeface="Courier"/>
              </a:rPr>
              <a:t>f,phase</a:t>
            </a:r>
            <a:r>
              <a:rPr lang="en-US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BA594-3CC1-463C-A487-C0BCC02F21F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key points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28801"/>
            <a:ext cx="8489950" cy="4537066"/>
          </a:xfrm>
        </p:spPr>
        <p:txBody>
          <a:bodyPr/>
          <a:lstStyle/>
          <a:p>
            <a:r>
              <a:rPr lang="en-US" sz="2400"/>
              <a:t>Fourier Series looked at periodic signals</a:t>
            </a:r>
          </a:p>
          <a:p>
            <a:r>
              <a:rPr lang="en-US" sz="2400"/>
              <a:t>Fourier Transforms extend this to non-periodic signals</a:t>
            </a:r>
          </a:p>
          <a:p>
            <a:r>
              <a:rPr lang="en-US" sz="2400"/>
              <a:t>The Fourier Series showed what sinusoids made up the signal in the </a:t>
            </a:r>
            <a:r>
              <a:rPr lang="en-US" sz="2400" b="1"/>
              <a:t>Time Domain</a:t>
            </a:r>
            <a:r>
              <a:rPr lang="en-US" sz="2400"/>
              <a:t>.</a:t>
            </a:r>
          </a:p>
          <a:p>
            <a:r>
              <a:rPr lang="en-US" sz="2400"/>
              <a:t>The Fourier Transform gives an equation of the signal in the </a:t>
            </a:r>
            <a:r>
              <a:rPr lang="en-US" sz="2400" b="1"/>
              <a:t>Frequency Domain.</a:t>
            </a:r>
          </a:p>
          <a:p>
            <a:r>
              <a:rPr lang="en-US" sz="2400"/>
              <a:t>The Fourier Transform goes from the time domain to frequency domain</a:t>
            </a:r>
          </a:p>
          <a:p>
            <a:r>
              <a:rPr lang="en-US" sz="2400"/>
              <a:t>The Inverse Fourier Transform goes from frequency domain to the time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key points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28801"/>
            <a:ext cx="8489950" cy="4537066"/>
          </a:xfrm>
        </p:spPr>
        <p:txBody>
          <a:bodyPr/>
          <a:lstStyle/>
          <a:p>
            <a:r>
              <a:rPr lang="en-US"/>
              <a:t>We denote a signal in the time domain with a small letter i.e. x(t), v(t), y(t), h(t) etc.</a:t>
            </a:r>
          </a:p>
          <a:p>
            <a:r>
              <a:rPr lang="en-US"/>
              <a:t>We denote a signal in the frequency domain with a capital letter, i.e. X(f), V(F), Y(F), H(F) etc.</a:t>
            </a:r>
          </a:p>
          <a:p>
            <a:r>
              <a:rPr lang="en-US"/>
              <a:t>x(t) forms a Fourier Transform pair with X(f)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4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– 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50274"/>
              </p:ext>
            </p:extLst>
          </p:nvPr>
        </p:nvGraphicFramePr>
        <p:xfrm>
          <a:off x="-3060848" y="1628800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84900" imgH="533400" progId="Word.Document.12">
                  <p:embed/>
                </p:oleObj>
              </mc:Choice>
              <mc:Fallback>
                <p:oleObj name="Document" r:id="rId3" imgW="6184900" imgH="5334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60848" y="1628800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11418"/>
              </p:ext>
            </p:extLst>
          </p:nvPr>
        </p:nvGraphicFramePr>
        <p:xfrm>
          <a:off x="-3112282" y="3645024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184900" imgH="533400" progId="Word.Document.12">
                  <p:embed/>
                </p:oleObj>
              </mc:Choice>
              <mc:Fallback>
                <p:oleObj name="Document" r:id="rId5" imgW="6184900" imgH="5334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112282" y="3645024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Fourier Transform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73164"/>
              </p:ext>
            </p:extLst>
          </p:nvPr>
        </p:nvGraphicFramePr>
        <p:xfrm>
          <a:off x="-1620688" y="5301208"/>
          <a:ext cx="1280713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7" imgW="5270500" imgH="355600" progId="Word.Document.12">
                  <p:embed/>
                </p:oleObj>
              </mc:Choice>
              <mc:Fallback>
                <p:oleObj name="Document" r:id="rId7" imgW="5270500" imgH="3556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620688" y="5301208"/>
                        <a:ext cx="1280713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3569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52584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table&#10;&#10;Description automatically generated">
            <a:extLst>
              <a:ext uri="{FF2B5EF4-FFF2-40B4-BE49-F238E27FC236}">
                <a16:creationId xmlns:a16="http://schemas.microsoft.com/office/drawing/2014/main" id="{B9F5F61F-B827-EE4F-9CAB-1B3D12F2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314186"/>
            <a:ext cx="5257800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Fourier Pairs -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-611020" y="4605481"/>
            <a:ext cx="4596" cy="1616073"/>
            <a:chOff x="764" y="2944"/>
            <a:chExt cx="4596" cy="1017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188" y="3004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764" y="2944"/>
              <a:ext cx="4596" cy="1017"/>
              <a:chOff x="764" y="2944"/>
              <a:chExt cx="4596" cy="1017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764" y="2944"/>
                <a:ext cx="4596" cy="1017"/>
                <a:chOff x="764" y="2944"/>
                <a:chExt cx="4596" cy="1017"/>
              </a:xfrm>
            </p:grpSpPr>
            <p:grpSp>
              <p:nvGrpSpPr>
                <p:cNvPr id="14" name="Group 21"/>
                <p:cNvGrpSpPr>
                  <a:grpSpLocks/>
                </p:cNvGrpSpPr>
                <p:nvPr/>
              </p:nvGrpSpPr>
              <p:grpSpPr bwMode="auto">
                <a:xfrm>
                  <a:off x="3072" y="2944"/>
                  <a:ext cx="2260" cy="1017"/>
                  <a:chOff x="3072" y="2944"/>
                  <a:chExt cx="2260" cy="1017"/>
                </a:xfrm>
              </p:grpSpPr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72" y="3456"/>
                    <a:ext cx="22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233" y="2944"/>
                    <a:ext cx="1911" cy="1017"/>
                    <a:chOff x="3233" y="2944"/>
                    <a:chExt cx="1911" cy="1017"/>
                  </a:xfrm>
                </p:grpSpPr>
                <p:sp>
                  <p:nvSpPr>
                    <p:cNvPr id="24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3874" y="3033"/>
                      <a:ext cx="631" cy="928"/>
                    </a:xfrm>
                    <a:custGeom>
                      <a:avLst/>
                      <a:gdLst>
                        <a:gd name="T0" fmla="*/ 0 w 36223"/>
                        <a:gd name="T1" fmla="*/ 1 h 21600"/>
                        <a:gd name="T2" fmla="*/ 0 w 36223"/>
                        <a:gd name="T3" fmla="*/ 1 h 21600"/>
                        <a:gd name="T4" fmla="*/ 0 w 36223"/>
                        <a:gd name="T5" fmla="*/ 2 h 21600"/>
                        <a:gd name="T6" fmla="*/ 0 60000 65536"/>
                        <a:gd name="T7" fmla="*/ 0 60000 65536"/>
                        <a:gd name="T8" fmla="*/ 0 60000 65536"/>
                        <a:gd name="T9" fmla="*/ 0 w 36223"/>
                        <a:gd name="T10" fmla="*/ 0 h 21600"/>
                        <a:gd name="T11" fmla="*/ 36223 w 36223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6223" h="21600" fill="none" extrusionOk="0">
                          <a:moveTo>
                            <a:pt x="-1" y="9843"/>
                          </a:moveTo>
                          <a:cubicBezTo>
                            <a:pt x="3982" y="3704"/>
                            <a:pt x="10802" y="-1"/>
                            <a:pt x="18120" y="0"/>
                          </a:cubicBezTo>
                          <a:cubicBezTo>
                            <a:pt x="25426" y="0"/>
                            <a:pt x="32237" y="3693"/>
                            <a:pt x="36223" y="9816"/>
                          </a:cubicBezTo>
                        </a:path>
                        <a:path w="36223" h="21600" stroke="0" extrusionOk="0">
                          <a:moveTo>
                            <a:pt x="-1" y="9843"/>
                          </a:moveTo>
                          <a:cubicBezTo>
                            <a:pt x="3982" y="3704"/>
                            <a:pt x="10802" y="-1"/>
                            <a:pt x="18120" y="0"/>
                          </a:cubicBezTo>
                          <a:cubicBezTo>
                            <a:pt x="25426" y="0"/>
                            <a:pt x="32237" y="3693"/>
                            <a:pt x="36223" y="9816"/>
                          </a:cubicBezTo>
                          <a:lnTo>
                            <a:pt x="18120" y="21600"/>
                          </a:lnTo>
                          <a:lnTo>
                            <a:pt x="-1" y="9843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Arc 18"/>
                    <p:cNvSpPr>
                      <a:spLocks/>
                    </p:cNvSpPr>
                    <p:nvPr/>
                  </p:nvSpPr>
                  <p:spPr bwMode="auto">
                    <a:xfrm>
                      <a:off x="3233" y="2952"/>
                      <a:ext cx="631" cy="928"/>
                    </a:xfrm>
                    <a:custGeom>
                      <a:avLst/>
                      <a:gdLst>
                        <a:gd name="T0" fmla="*/ 0 w 36245"/>
                        <a:gd name="T1" fmla="*/ 1 h 21600"/>
                        <a:gd name="T2" fmla="*/ 0 w 36245"/>
                        <a:gd name="T3" fmla="*/ 1 h 21600"/>
                        <a:gd name="T4" fmla="*/ 0 w 362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6245"/>
                        <a:gd name="T10" fmla="*/ 0 h 21600"/>
                        <a:gd name="T11" fmla="*/ 36245 w 362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6245" h="21600" fill="none" extrusionOk="0">
                          <a:moveTo>
                            <a:pt x="36245" y="11766"/>
                          </a:moveTo>
                          <a:cubicBezTo>
                            <a:pt x="32261" y="17899"/>
                            <a:pt x="25444" y="21599"/>
                            <a:pt x="18131" y="21600"/>
                          </a:cubicBezTo>
                          <a:cubicBezTo>
                            <a:pt x="10806" y="21600"/>
                            <a:pt x="3981" y="17888"/>
                            <a:pt x="0" y="11739"/>
                          </a:cubicBezTo>
                        </a:path>
                        <a:path w="36245" h="21600" stroke="0" extrusionOk="0">
                          <a:moveTo>
                            <a:pt x="36245" y="11766"/>
                          </a:moveTo>
                          <a:cubicBezTo>
                            <a:pt x="32261" y="17899"/>
                            <a:pt x="25444" y="21599"/>
                            <a:pt x="18131" y="21600"/>
                          </a:cubicBezTo>
                          <a:cubicBezTo>
                            <a:pt x="10806" y="21600"/>
                            <a:pt x="3981" y="17888"/>
                            <a:pt x="0" y="11739"/>
                          </a:cubicBezTo>
                          <a:lnTo>
                            <a:pt x="18131" y="0"/>
                          </a:lnTo>
                          <a:lnTo>
                            <a:pt x="36245" y="11766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Arc 19"/>
                    <p:cNvSpPr>
                      <a:spLocks/>
                    </p:cNvSpPr>
                    <p:nvPr/>
                  </p:nvSpPr>
                  <p:spPr bwMode="auto">
                    <a:xfrm>
                      <a:off x="4513" y="2944"/>
                      <a:ext cx="631" cy="928"/>
                    </a:xfrm>
                    <a:custGeom>
                      <a:avLst/>
                      <a:gdLst>
                        <a:gd name="T0" fmla="*/ 0 w 36245"/>
                        <a:gd name="T1" fmla="*/ 1 h 21600"/>
                        <a:gd name="T2" fmla="*/ 0 w 36245"/>
                        <a:gd name="T3" fmla="*/ 1 h 21600"/>
                        <a:gd name="T4" fmla="*/ 0 w 3624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6245"/>
                        <a:gd name="T10" fmla="*/ 0 h 21600"/>
                        <a:gd name="T11" fmla="*/ 36245 w 3624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6245" h="21600" fill="none" extrusionOk="0">
                          <a:moveTo>
                            <a:pt x="36245" y="11766"/>
                          </a:moveTo>
                          <a:cubicBezTo>
                            <a:pt x="32261" y="17899"/>
                            <a:pt x="25444" y="21599"/>
                            <a:pt x="18131" y="21600"/>
                          </a:cubicBezTo>
                          <a:cubicBezTo>
                            <a:pt x="10806" y="21600"/>
                            <a:pt x="3981" y="17888"/>
                            <a:pt x="0" y="11739"/>
                          </a:cubicBezTo>
                        </a:path>
                        <a:path w="36245" h="21600" stroke="0" extrusionOk="0">
                          <a:moveTo>
                            <a:pt x="36245" y="11766"/>
                          </a:moveTo>
                          <a:cubicBezTo>
                            <a:pt x="32261" y="17899"/>
                            <a:pt x="25444" y="21599"/>
                            <a:pt x="18131" y="21600"/>
                          </a:cubicBezTo>
                          <a:cubicBezTo>
                            <a:pt x="10806" y="21600"/>
                            <a:pt x="3981" y="17888"/>
                            <a:pt x="0" y="11739"/>
                          </a:cubicBezTo>
                          <a:lnTo>
                            <a:pt x="18131" y="0"/>
                          </a:lnTo>
                          <a:lnTo>
                            <a:pt x="36245" y="11766"/>
                          </a:lnTo>
                          <a:close/>
                        </a:path>
                      </a:pathLst>
                    </a:custGeom>
                    <a:noFill/>
                    <a:ln w="25400" cap="rnd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5" name="Group 26"/>
                <p:cNvGrpSpPr>
                  <a:grpSpLocks/>
                </p:cNvGrpSpPr>
                <p:nvPr/>
              </p:nvGrpSpPr>
              <p:grpSpPr bwMode="auto">
                <a:xfrm>
                  <a:off x="764" y="3028"/>
                  <a:ext cx="1952" cy="568"/>
                  <a:chOff x="764" y="3028"/>
                  <a:chExt cx="1952" cy="568"/>
                </a:xfrm>
              </p:grpSpPr>
              <p:sp>
                <p:nvSpPr>
                  <p:cNvPr id="18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64" y="3456"/>
                    <a:ext cx="19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668" y="3028"/>
                    <a:ext cx="0" cy="56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6" y="3064"/>
                    <a:ext cx="0" cy="400"/>
                  </a:xfrm>
                  <a:prstGeom prst="line">
                    <a:avLst/>
                  </a:prstGeom>
                  <a:noFill/>
                  <a:ln w="25400">
                    <a:solidFill>
                      <a:srgbClr val="FC0128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40" y="3064"/>
                    <a:ext cx="0" cy="400"/>
                  </a:xfrm>
                  <a:prstGeom prst="line">
                    <a:avLst/>
                  </a:prstGeom>
                  <a:noFill/>
                  <a:ln w="25400">
                    <a:solidFill>
                      <a:srgbClr val="FC0128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27"/>
                <p:cNvSpPr>
                  <a:spLocks noChangeArrowheads="1"/>
                </p:cNvSpPr>
                <p:nvPr/>
              </p:nvSpPr>
              <p:spPr bwMode="auto">
                <a:xfrm>
                  <a:off x="2563" y="3155"/>
                  <a:ext cx="15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4" tIns="44443" rIns="90474" bIns="44443">
                  <a:spAutoFit/>
                </a:bodyPr>
                <a:lstStyle/>
                <a:p>
                  <a:pPr eaLnBrk="0" hangingPunct="0"/>
                  <a:r>
                    <a:rPr lang="en-GB" sz="2500" i="1">
                      <a:latin typeface="Times New Roman" charset="0"/>
                    </a:rPr>
                    <a:t>t</a:t>
                  </a:r>
                </a:p>
              </p:txBody>
            </p:sp>
            <p:sp>
              <p:nvSpPr>
                <p:cNvPr id="17" name="Rectangle 28"/>
                <p:cNvSpPr>
                  <a:spLocks noChangeArrowheads="1"/>
                </p:cNvSpPr>
                <p:nvPr/>
              </p:nvSpPr>
              <p:spPr bwMode="auto">
                <a:xfrm>
                  <a:off x="5203" y="3107"/>
                  <a:ext cx="15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4" tIns="44443" rIns="90474" bIns="44443">
                  <a:spAutoFit/>
                </a:bodyPr>
                <a:lstStyle/>
                <a:p>
                  <a:pPr eaLnBrk="0" hangingPunct="0"/>
                  <a:r>
                    <a:rPr lang="en-GB" sz="2500" i="1">
                      <a:latin typeface="Times New Roman" charset="0"/>
                    </a:rPr>
                    <a:t>f</a:t>
                  </a:r>
                </a:p>
              </p:txBody>
            </p:sp>
          </p:grp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851" y="3443"/>
                <a:ext cx="26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-T</a:t>
                </a:r>
              </a:p>
            </p:txBody>
          </p:sp>
          <p:sp>
            <p:nvSpPr>
              <p:cNvPr id="13" name="Rectangle 31"/>
              <p:cNvSpPr>
                <a:spLocks noChangeArrowheads="1"/>
              </p:cNvSpPr>
              <p:nvPr/>
            </p:nvSpPr>
            <p:spPr bwMode="auto">
              <a:xfrm>
                <a:off x="2243" y="3443"/>
                <a:ext cx="20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T</a:t>
                </a:r>
              </a:p>
            </p:txBody>
          </p:sp>
        </p:grpSp>
      </p:grpSp>
      <p:grpSp>
        <p:nvGrpSpPr>
          <p:cNvPr id="27" name="Group 51"/>
          <p:cNvGrpSpPr>
            <a:grpSpLocks/>
          </p:cNvGrpSpPr>
          <p:nvPr/>
        </p:nvGrpSpPr>
        <p:grpSpPr bwMode="auto">
          <a:xfrm>
            <a:off x="590748" y="1844825"/>
            <a:ext cx="7959725" cy="1631951"/>
            <a:chOff x="700" y="1204"/>
            <a:chExt cx="4628" cy="1029"/>
          </a:xfrm>
        </p:grpSpPr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700" y="1204"/>
              <a:ext cx="2064" cy="1029"/>
              <a:chOff x="700" y="1204"/>
              <a:chExt cx="2064" cy="1029"/>
            </a:xfrm>
          </p:grpSpPr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700" y="1728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1656" y="1204"/>
                <a:ext cx="0" cy="6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701" y="1216"/>
                <a:ext cx="1911" cy="1017"/>
                <a:chOff x="701" y="1216"/>
                <a:chExt cx="1911" cy="1017"/>
              </a:xfrm>
            </p:grpSpPr>
            <p:sp>
              <p:nvSpPr>
                <p:cNvPr id="42" name="Arc 36"/>
                <p:cNvSpPr>
                  <a:spLocks/>
                </p:cNvSpPr>
                <p:nvPr/>
              </p:nvSpPr>
              <p:spPr bwMode="auto">
                <a:xfrm>
                  <a:off x="1342" y="1305"/>
                  <a:ext cx="631" cy="928"/>
                </a:xfrm>
                <a:custGeom>
                  <a:avLst/>
                  <a:gdLst>
                    <a:gd name="T0" fmla="*/ 0 w 36223"/>
                    <a:gd name="T1" fmla="*/ 1 h 21600"/>
                    <a:gd name="T2" fmla="*/ 0 w 36223"/>
                    <a:gd name="T3" fmla="*/ 1 h 21600"/>
                    <a:gd name="T4" fmla="*/ 0 w 36223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36223"/>
                    <a:gd name="T10" fmla="*/ 0 h 21600"/>
                    <a:gd name="T11" fmla="*/ 36223 w 3622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223" h="21600" fill="none" extrusionOk="0">
                      <a:moveTo>
                        <a:pt x="-1" y="9843"/>
                      </a:moveTo>
                      <a:cubicBezTo>
                        <a:pt x="3982" y="3704"/>
                        <a:pt x="10802" y="-1"/>
                        <a:pt x="18120" y="0"/>
                      </a:cubicBezTo>
                      <a:cubicBezTo>
                        <a:pt x="25426" y="0"/>
                        <a:pt x="32237" y="3693"/>
                        <a:pt x="36223" y="9816"/>
                      </a:cubicBezTo>
                    </a:path>
                    <a:path w="36223" h="21600" stroke="0" extrusionOk="0">
                      <a:moveTo>
                        <a:pt x="-1" y="9843"/>
                      </a:moveTo>
                      <a:cubicBezTo>
                        <a:pt x="3982" y="3704"/>
                        <a:pt x="10802" y="-1"/>
                        <a:pt x="18120" y="0"/>
                      </a:cubicBezTo>
                      <a:cubicBezTo>
                        <a:pt x="25426" y="0"/>
                        <a:pt x="32237" y="3693"/>
                        <a:pt x="36223" y="9816"/>
                      </a:cubicBezTo>
                      <a:lnTo>
                        <a:pt x="18120" y="21600"/>
                      </a:lnTo>
                      <a:lnTo>
                        <a:pt x="-1" y="9843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Arc 37"/>
                <p:cNvSpPr>
                  <a:spLocks/>
                </p:cNvSpPr>
                <p:nvPr/>
              </p:nvSpPr>
              <p:spPr bwMode="auto">
                <a:xfrm>
                  <a:off x="1981" y="1224"/>
                  <a:ext cx="631" cy="928"/>
                </a:xfrm>
                <a:custGeom>
                  <a:avLst/>
                  <a:gdLst>
                    <a:gd name="T0" fmla="*/ 0 w 36245"/>
                    <a:gd name="T1" fmla="*/ 1 h 21600"/>
                    <a:gd name="T2" fmla="*/ 0 w 36245"/>
                    <a:gd name="T3" fmla="*/ 1 h 21600"/>
                    <a:gd name="T4" fmla="*/ 0 w 362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6245"/>
                    <a:gd name="T10" fmla="*/ 0 h 21600"/>
                    <a:gd name="T11" fmla="*/ 36245 w 362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245" h="21600" fill="none" extrusionOk="0">
                      <a:moveTo>
                        <a:pt x="36245" y="11766"/>
                      </a:moveTo>
                      <a:cubicBezTo>
                        <a:pt x="32261" y="17899"/>
                        <a:pt x="25444" y="21599"/>
                        <a:pt x="18131" y="21600"/>
                      </a:cubicBezTo>
                      <a:cubicBezTo>
                        <a:pt x="10806" y="21600"/>
                        <a:pt x="3981" y="17888"/>
                        <a:pt x="0" y="11739"/>
                      </a:cubicBezTo>
                    </a:path>
                    <a:path w="36245" h="21600" stroke="0" extrusionOk="0">
                      <a:moveTo>
                        <a:pt x="36245" y="11766"/>
                      </a:moveTo>
                      <a:cubicBezTo>
                        <a:pt x="32261" y="17899"/>
                        <a:pt x="25444" y="21599"/>
                        <a:pt x="18131" y="21600"/>
                      </a:cubicBezTo>
                      <a:cubicBezTo>
                        <a:pt x="10806" y="21600"/>
                        <a:pt x="3981" y="17888"/>
                        <a:pt x="0" y="11739"/>
                      </a:cubicBezTo>
                      <a:lnTo>
                        <a:pt x="18131" y="0"/>
                      </a:lnTo>
                      <a:lnTo>
                        <a:pt x="36245" y="117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Arc 38"/>
                <p:cNvSpPr>
                  <a:spLocks/>
                </p:cNvSpPr>
                <p:nvPr/>
              </p:nvSpPr>
              <p:spPr bwMode="auto">
                <a:xfrm>
                  <a:off x="701" y="1216"/>
                  <a:ext cx="631" cy="928"/>
                </a:xfrm>
                <a:custGeom>
                  <a:avLst/>
                  <a:gdLst>
                    <a:gd name="T0" fmla="*/ 0 w 36245"/>
                    <a:gd name="T1" fmla="*/ 1 h 21600"/>
                    <a:gd name="T2" fmla="*/ 0 w 36245"/>
                    <a:gd name="T3" fmla="*/ 1 h 21600"/>
                    <a:gd name="T4" fmla="*/ 0 w 3624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6245"/>
                    <a:gd name="T10" fmla="*/ 0 h 21600"/>
                    <a:gd name="T11" fmla="*/ 36245 w 3624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245" h="21600" fill="none" extrusionOk="0">
                      <a:moveTo>
                        <a:pt x="36245" y="11766"/>
                      </a:moveTo>
                      <a:cubicBezTo>
                        <a:pt x="32261" y="17899"/>
                        <a:pt x="25444" y="21599"/>
                        <a:pt x="18131" y="21600"/>
                      </a:cubicBezTo>
                      <a:cubicBezTo>
                        <a:pt x="10806" y="21600"/>
                        <a:pt x="3981" y="17888"/>
                        <a:pt x="0" y="11739"/>
                      </a:cubicBezTo>
                    </a:path>
                    <a:path w="36245" h="21600" stroke="0" extrusionOk="0">
                      <a:moveTo>
                        <a:pt x="36245" y="11766"/>
                      </a:moveTo>
                      <a:cubicBezTo>
                        <a:pt x="32261" y="17899"/>
                        <a:pt x="25444" y="21599"/>
                        <a:pt x="18131" y="21600"/>
                      </a:cubicBezTo>
                      <a:cubicBezTo>
                        <a:pt x="10806" y="21600"/>
                        <a:pt x="3981" y="17888"/>
                        <a:pt x="0" y="11739"/>
                      </a:cubicBezTo>
                      <a:lnTo>
                        <a:pt x="18131" y="0"/>
                      </a:lnTo>
                      <a:lnTo>
                        <a:pt x="36245" y="117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579" y="1428"/>
                <a:ext cx="1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t</a:t>
                </a:r>
              </a:p>
            </p:txBody>
          </p:sp>
        </p:grpSp>
        <p:grpSp>
          <p:nvGrpSpPr>
            <p:cNvPr id="29" name="Group 50"/>
            <p:cNvGrpSpPr>
              <a:grpSpLocks/>
            </p:cNvGrpSpPr>
            <p:nvPr/>
          </p:nvGrpSpPr>
          <p:grpSpPr bwMode="auto">
            <a:xfrm>
              <a:off x="3136" y="1300"/>
              <a:ext cx="2192" cy="712"/>
              <a:chOff x="3136" y="1300"/>
              <a:chExt cx="2192" cy="712"/>
            </a:xfrm>
          </p:grpSpPr>
          <p:grpSp>
            <p:nvGrpSpPr>
              <p:cNvPr id="30" name="Group 46"/>
              <p:cNvGrpSpPr>
                <a:grpSpLocks/>
              </p:cNvGrpSpPr>
              <p:nvPr/>
            </p:nvGrpSpPr>
            <p:grpSpPr bwMode="auto">
              <a:xfrm>
                <a:off x="3136" y="1300"/>
                <a:ext cx="2152" cy="568"/>
                <a:chOff x="3136" y="1300"/>
                <a:chExt cx="2152" cy="568"/>
              </a:xfrm>
            </p:grpSpPr>
            <p:sp>
              <p:nvSpPr>
                <p:cNvPr id="34" name="Line 42"/>
                <p:cNvSpPr>
                  <a:spLocks noChangeShapeType="1"/>
                </p:cNvSpPr>
                <p:nvPr/>
              </p:nvSpPr>
              <p:spPr bwMode="auto">
                <a:xfrm>
                  <a:off x="3136" y="1728"/>
                  <a:ext cx="2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43"/>
                <p:cNvSpPr>
                  <a:spLocks noChangeShapeType="1"/>
                </p:cNvSpPr>
                <p:nvPr/>
              </p:nvSpPr>
              <p:spPr bwMode="auto">
                <a:xfrm>
                  <a:off x="4176" y="1300"/>
                  <a:ext cx="0" cy="5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848" y="1336"/>
                  <a:ext cx="0" cy="40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504" y="1336"/>
                  <a:ext cx="0" cy="40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5171" y="1427"/>
                <a:ext cx="1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32" name="Rectangle 48"/>
              <p:cNvSpPr>
                <a:spLocks noChangeArrowheads="1"/>
              </p:cNvSpPr>
              <p:nvPr/>
            </p:nvSpPr>
            <p:spPr bwMode="auto">
              <a:xfrm>
                <a:off x="4786" y="1715"/>
                <a:ext cx="21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33" name="Rectangle 49"/>
              <p:cNvSpPr>
                <a:spLocks noChangeArrowheads="1"/>
              </p:cNvSpPr>
              <p:nvPr/>
            </p:nvSpPr>
            <p:spPr bwMode="auto">
              <a:xfrm>
                <a:off x="3346" y="1716"/>
                <a:ext cx="28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Times New Roman" charset="0"/>
                  </a:rPr>
                  <a:t>-F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4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Fourier Pairs -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1918842" y="19113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604392" y="3048000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-496186" y="2197100"/>
            <a:ext cx="1056" cy="863600"/>
            <a:chOff x="876" y="1384"/>
            <a:chExt cx="1056" cy="544"/>
          </a:xfrm>
        </p:grpSpPr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6622604" y="1987550"/>
            <a:ext cx="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4898579" y="3048000"/>
            <a:ext cx="386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4639817" y="2146300"/>
            <a:ext cx="4010025" cy="2655888"/>
            <a:chOff x="2985" y="1353"/>
            <a:chExt cx="2332" cy="1672"/>
          </a:xfrm>
        </p:grpSpPr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4151" y="1353"/>
              <a:ext cx="1166" cy="1672"/>
              <a:chOff x="4151" y="1353"/>
              <a:chExt cx="1166" cy="1672"/>
            </a:xfrm>
          </p:grpSpPr>
          <p:sp>
            <p:nvSpPr>
              <p:cNvPr id="63" name="Arc 25"/>
              <p:cNvSpPr>
                <a:spLocks/>
              </p:cNvSpPr>
              <p:nvPr/>
            </p:nvSpPr>
            <p:spPr bwMode="auto">
              <a:xfrm>
                <a:off x="4151" y="1353"/>
                <a:ext cx="344" cy="1672"/>
              </a:xfrm>
              <a:custGeom>
                <a:avLst/>
                <a:gdLst>
                  <a:gd name="T0" fmla="*/ 0 w 15028"/>
                  <a:gd name="T1" fmla="*/ 0 h 21600"/>
                  <a:gd name="T2" fmla="*/ 0 w 15028"/>
                  <a:gd name="T3" fmla="*/ 3 h 21600"/>
                  <a:gd name="T4" fmla="*/ 0 w 15028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15028"/>
                  <a:gd name="T10" fmla="*/ 0 h 21600"/>
                  <a:gd name="T11" fmla="*/ 15028 w 1502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28" h="21600" fill="none" extrusionOk="0">
                    <a:moveTo>
                      <a:pt x="0" y="0"/>
                    </a:moveTo>
                    <a:cubicBezTo>
                      <a:pt x="14" y="0"/>
                      <a:pt x="29" y="-1"/>
                      <a:pt x="44" y="0"/>
                    </a:cubicBezTo>
                    <a:cubicBezTo>
                      <a:pt x="5632" y="0"/>
                      <a:pt x="11002" y="2165"/>
                      <a:pt x="15027" y="6042"/>
                    </a:cubicBezTo>
                  </a:path>
                  <a:path w="15028" h="21600" stroke="0" extrusionOk="0">
                    <a:moveTo>
                      <a:pt x="0" y="0"/>
                    </a:moveTo>
                    <a:cubicBezTo>
                      <a:pt x="14" y="0"/>
                      <a:pt x="29" y="-1"/>
                      <a:pt x="44" y="0"/>
                    </a:cubicBezTo>
                    <a:cubicBezTo>
                      <a:pt x="5632" y="0"/>
                      <a:pt x="11002" y="2165"/>
                      <a:pt x="15027" y="6042"/>
                    </a:cubicBezTo>
                    <a:lnTo>
                      <a:pt x="4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rc 26"/>
              <p:cNvSpPr>
                <a:spLocks/>
              </p:cNvSpPr>
              <p:nvPr/>
            </p:nvSpPr>
            <p:spPr bwMode="auto">
              <a:xfrm>
                <a:off x="4506" y="1632"/>
                <a:ext cx="476" cy="380"/>
              </a:xfrm>
              <a:custGeom>
                <a:avLst/>
                <a:gdLst>
                  <a:gd name="T0" fmla="*/ 0 w 31615"/>
                  <a:gd name="T1" fmla="*/ 0 h 21600"/>
                  <a:gd name="T2" fmla="*/ 0 w 31615"/>
                  <a:gd name="T3" fmla="*/ 0 h 21600"/>
                  <a:gd name="T4" fmla="*/ 0 w 3161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615"/>
                  <a:gd name="T10" fmla="*/ 0 h 21600"/>
                  <a:gd name="T11" fmla="*/ 31615 w 3161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615" h="21600" fill="none" extrusionOk="0">
                    <a:moveTo>
                      <a:pt x="31615" y="17467"/>
                    </a:moveTo>
                    <a:cubicBezTo>
                      <a:pt x="27923" y="20153"/>
                      <a:pt x="23474" y="21599"/>
                      <a:pt x="18909" y="21600"/>
                    </a:cubicBezTo>
                    <a:cubicBezTo>
                      <a:pt x="11044" y="21600"/>
                      <a:pt x="3801" y="17325"/>
                      <a:pt x="0" y="10440"/>
                    </a:cubicBezTo>
                  </a:path>
                  <a:path w="31615" h="21600" stroke="0" extrusionOk="0">
                    <a:moveTo>
                      <a:pt x="31615" y="17467"/>
                    </a:moveTo>
                    <a:cubicBezTo>
                      <a:pt x="27923" y="20153"/>
                      <a:pt x="23474" y="21599"/>
                      <a:pt x="18909" y="21600"/>
                    </a:cubicBezTo>
                    <a:cubicBezTo>
                      <a:pt x="11044" y="21600"/>
                      <a:pt x="3801" y="17325"/>
                      <a:pt x="0" y="10440"/>
                    </a:cubicBezTo>
                    <a:lnTo>
                      <a:pt x="18909" y="0"/>
                    </a:lnTo>
                    <a:lnTo>
                      <a:pt x="31615" y="1746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rc 27"/>
              <p:cNvSpPr>
                <a:spLocks/>
              </p:cNvSpPr>
              <p:nvPr/>
            </p:nvSpPr>
            <p:spPr bwMode="auto">
              <a:xfrm>
                <a:off x="4984" y="1895"/>
                <a:ext cx="333" cy="544"/>
              </a:xfrm>
              <a:custGeom>
                <a:avLst/>
                <a:gdLst>
                  <a:gd name="T0" fmla="*/ 0 w 15053"/>
                  <a:gd name="T1" fmla="*/ 0 h 21600"/>
                  <a:gd name="T2" fmla="*/ 0 w 15053"/>
                  <a:gd name="T3" fmla="*/ 0 h 21600"/>
                  <a:gd name="T4" fmla="*/ 0 w 150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053"/>
                  <a:gd name="T10" fmla="*/ 0 h 21600"/>
                  <a:gd name="T11" fmla="*/ 15053 w 150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53" h="21600" fill="none" extrusionOk="0">
                    <a:moveTo>
                      <a:pt x="-1" y="2197"/>
                    </a:moveTo>
                    <a:cubicBezTo>
                      <a:pt x="2955" y="751"/>
                      <a:pt x="6202" y="-1"/>
                      <a:pt x="9493" y="0"/>
                    </a:cubicBezTo>
                    <a:cubicBezTo>
                      <a:pt x="11370" y="0"/>
                      <a:pt x="13239" y="244"/>
                      <a:pt x="15053" y="727"/>
                    </a:cubicBezTo>
                  </a:path>
                  <a:path w="15053" h="21600" stroke="0" extrusionOk="0">
                    <a:moveTo>
                      <a:pt x="-1" y="2197"/>
                    </a:moveTo>
                    <a:cubicBezTo>
                      <a:pt x="2955" y="751"/>
                      <a:pt x="6202" y="-1"/>
                      <a:pt x="9493" y="0"/>
                    </a:cubicBezTo>
                    <a:cubicBezTo>
                      <a:pt x="11370" y="0"/>
                      <a:pt x="13239" y="244"/>
                      <a:pt x="15053" y="727"/>
                    </a:cubicBezTo>
                    <a:lnTo>
                      <a:pt x="9493" y="21600"/>
                    </a:lnTo>
                    <a:lnTo>
                      <a:pt x="-1" y="219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32"/>
            <p:cNvGrpSpPr>
              <a:grpSpLocks/>
            </p:cNvGrpSpPr>
            <p:nvPr/>
          </p:nvGrpSpPr>
          <p:grpSpPr bwMode="auto">
            <a:xfrm>
              <a:off x="2985" y="1353"/>
              <a:ext cx="1166" cy="1672"/>
              <a:chOff x="2985" y="1353"/>
              <a:chExt cx="1166" cy="1672"/>
            </a:xfrm>
          </p:grpSpPr>
          <p:sp>
            <p:nvSpPr>
              <p:cNvPr id="60" name="Arc 29"/>
              <p:cNvSpPr>
                <a:spLocks/>
              </p:cNvSpPr>
              <p:nvPr/>
            </p:nvSpPr>
            <p:spPr bwMode="auto">
              <a:xfrm>
                <a:off x="3807" y="1353"/>
                <a:ext cx="344" cy="1672"/>
              </a:xfrm>
              <a:custGeom>
                <a:avLst/>
                <a:gdLst>
                  <a:gd name="T0" fmla="*/ 0 w 15006"/>
                  <a:gd name="T1" fmla="*/ 3 h 21600"/>
                  <a:gd name="T2" fmla="*/ 0 w 15006"/>
                  <a:gd name="T3" fmla="*/ 0 h 21600"/>
                  <a:gd name="T4" fmla="*/ 0 w 15006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15006"/>
                  <a:gd name="T10" fmla="*/ 0 h 21600"/>
                  <a:gd name="T11" fmla="*/ 15006 w 150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06" h="21600" fill="none" extrusionOk="0">
                    <a:moveTo>
                      <a:pt x="-1" y="6063"/>
                    </a:moveTo>
                    <a:cubicBezTo>
                      <a:pt x="4015" y="2184"/>
                      <a:pt x="9378" y="11"/>
                      <a:pt x="14962" y="0"/>
                    </a:cubicBezTo>
                  </a:path>
                  <a:path w="15006" h="21600" stroke="0" extrusionOk="0">
                    <a:moveTo>
                      <a:pt x="-1" y="6063"/>
                    </a:moveTo>
                    <a:cubicBezTo>
                      <a:pt x="4015" y="2184"/>
                      <a:pt x="9378" y="11"/>
                      <a:pt x="14962" y="0"/>
                    </a:cubicBezTo>
                    <a:lnTo>
                      <a:pt x="15006" y="21600"/>
                    </a:lnTo>
                    <a:lnTo>
                      <a:pt x="-1" y="606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rc 30"/>
              <p:cNvSpPr>
                <a:spLocks/>
              </p:cNvSpPr>
              <p:nvPr/>
            </p:nvSpPr>
            <p:spPr bwMode="auto">
              <a:xfrm>
                <a:off x="3321" y="1632"/>
                <a:ext cx="476" cy="380"/>
              </a:xfrm>
              <a:custGeom>
                <a:avLst/>
                <a:gdLst>
                  <a:gd name="T0" fmla="*/ 0 w 31643"/>
                  <a:gd name="T1" fmla="*/ 0 h 21600"/>
                  <a:gd name="T2" fmla="*/ 0 w 31643"/>
                  <a:gd name="T3" fmla="*/ 0 h 21600"/>
                  <a:gd name="T4" fmla="*/ 0 w 316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643"/>
                  <a:gd name="T10" fmla="*/ 0 h 21600"/>
                  <a:gd name="T11" fmla="*/ 31643 w 316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643" h="21600" fill="none" extrusionOk="0">
                    <a:moveTo>
                      <a:pt x="31643" y="10469"/>
                    </a:moveTo>
                    <a:cubicBezTo>
                      <a:pt x="27837" y="17338"/>
                      <a:pt x="20602" y="21599"/>
                      <a:pt x="12750" y="21600"/>
                    </a:cubicBezTo>
                    <a:cubicBezTo>
                      <a:pt x="8165" y="21600"/>
                      <a:pt x="3700" y="20141"/>
                      <a:pt x="0" y="17435"/>
                    </a:cubicBezTo>
                  </a:path>
                  <a:path w="31643" h="21600" stroke="0" extrusionOk="0">
                    <a:moveTo>
                      <a:pt x="31643" y="10469"/>
                    </a:moveTo>
                    <a:cubicBezTo>
                      <a:pt x="27837" y="17338"/>
                      <a:pt x="20602" y="21599"/>
                      <a:pt x="12750" y="21600"/>
                    </a:cubicBezTo>
                    <a:cubicBezTo>
                      <a:pt x="8165" y="21600"/>
                      <a:pt x="3700" y="20141"/>
                      <a:pt x="0" y="17435"/>
                    </a:cubicBezTo>
                    <a:lnTo>
                      <a:pt x="12750" y="0"/>
                    </a:lnTo>
                    <a:lnTo>
                      <a:pt x="31643" y="1046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rc 31"/>
              <p:cNvSpPr>
                <a:spLocks/>
              </p:cNvSpPr>
              <p:nvPr/>
            </p:nvSpPr>
            <p:spPr bwMode="auto">
              <a:xfrm>
                <a:off x="2985" y="1895"/>
                <a:ext cx="333" cy="544"/>
              </a:xfrm>
              <a:custGeom>
                <a:avLst/>
                <a:gdLst>
                  <a:gd name="T0" fmla="*/ 0 w 15065"/>
                  <a:gd name="T1" fmla="*/ 0 h 21600"/>
                  <a:gd name="T2" fmla="*/ 0 w 15065"/>
                  <a:gd name="T3" fmla="*/ 0 h 21600"/>
                  <a:gd name="T4" fmla="*/ 0 w 1506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065"/>
                  <a:gd name="T10" fmla="*/ 0 h 21600"/>
                  <a:gd name="T11" fmla="*/ 15065 w 1506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65" h="21600" fill="none" extrusionOk="0">
                    <a:moveTo>
                      <a:pt x="-1" y="750"/>
                    </a:moveTo>
                    <a:cubicBezTo>
                      <a:pt x="1840" y="252"/>
                      <a:pt x="3738" y="-1"/>
                      <a:pt x="5645" y="0"/>
                    </a:cubicBezTo>
                    <a:cubicBezTo>
                      <a:pt x="8907" y="0"/>
                      <a:pt x="12128" y="739"/>
                      <a:pt x="15064" y="2162"/>
                    </a:cubicBezTo>
                  </a:path>
                  <a:path w="15065" h="21600" stroke="0" extrusionOk="0">
                    <a:moveTo>
                      <a:pt x="-1" y="750"/>
                    </a:moveTo>
                    <a:cubicBezTo>
                      <a:pt x="1840" y="252"/>
                      <a:pt x="3738" y="-1"/>
                      <a:pt x="5645" y="0"/>
                    </a:cubicBezTo>
                    <a:cubicBezTo>
                      <a:pt x="8907" y="0"/>
                      <a:pt x="12128" y="739"/>
                      <a:pt x="15064" y="2162"/>
                    </a:cubicBezTo>
                    <a:lnTo>
                      <a:pt x="5645" y="21600"/>
                    </a:lnTo>
                    <a:lnTo>
                      <a:pt x="-1" y="75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3403154" y="2600325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8624442" y="2505075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f</a:t>
            </a:r>
          </a:p>
        </p:txBody>
      </p:sp>
      <p:sp>
        <p:nvSpPr>
          <p:cNvPr id="68" name="Line 36"/>
          <p:cNvSpPr>
            <a:spLocks noChangeShapeType="1"/>
          </p:cNvSpPr>
          <p:nvPr/>
        </p:nvSpPr>
        <p:spPr bwMode="auto">
          <a:xfrm>
            <a:off x="6601967" y="3954463"/>
            <a:ext cx="0" cy="1208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 flipH="1">
            <a:off x="5317679" y="5092700"/>
            <a:ext cx="2986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-503138" y="4241800"/>
            <a:ext cx="1072" cy="865188"/>
            <a:chOff x="3592" y="2672"/>
            <a:chExt cx="1072" cy="544"/>
          </a:xfrm>
        </p:grpSpPr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V="1">
              <a:off x="4656" y="2672"/>
              <a:ext cx="0" cy="5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 flipH="1">
              <a:off x="3592" y="2680"/>
              <a:ext cx="107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>
              <a:off x="3600" y="2688"/>
              <a:ext cx="0" cy="51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Line 42"/>
          <p:cNvSpPr>
            <a:spLocks noChangeShapeType="1"/>
          </p:cNvSpPr>
          <p:nvPr/>
        </p:nvSpPr>
        <p:spPr bwMode="auto">
          <a:xfrm>
            <a:off x="1899792" y="4032250"/>
            <a:ext cx="0" cy="128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 flipH="1">
            <a:off x="344042" y="5086350"/>
            <a:ext cx="3995737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52"/>
          <p:cNvGrpSpPr>
            <a:grpSpLocks/>
          </p:cNvGrpSpPr>
          <p:nvPr/>
        </p:nvGrpSpPr>
        <p:grpSpPr bwMode="auto">
          <a:xfrm>
            <a:off x="107502" y="4192588"/>
            <a:ext cx="3797300" cy="2652712"/>
            <a:chOff x="351" y="2641"/>
            <a:chExt cx="2208" cy="1672"/>
          </a:xfrm>
        </p:grpSpPr>
        <p:grpSp>
          <p:nvGrpSpPr>
            <p:cNvPr id="77" name="Group 47"/>
            <p:cNvGrpSpPr>
              <a:grpSpLocks/>
            </p:cNvGrpSpPr>
            <p:nvPr/>
          </p:nvGrpSpPr>
          <p:grpSpPr bwMode="auto">
            <a:xfrm>
              <a:off x="351" y="2641"/>
              <a:ext cx="1042" cy="1672"/>
              <a:chOff x="351" y="2641"/>
              <a:chExt cx="1042" cy="1672"/>
            </a:xfrm>
          </p:grpSpPr>
          <p:sp>
            <p:nvSpPr>
              <p:cNvPr id="82" name="Arc 44"/>
              <p:cNvSpPr>
                <a:spLocks/>
              </p:cNvSpPr>
              <p:nvPr/>
            </p:nvSpPr>
            <p:spPr bwMode="auto">
              <a:xfrm>
                <a:off x="1049" y="2641"/>
                <a:ext cx="344" cy="1672"/>
              </a:xfrm>
              <a:custGeom>
                <a:avLst/>
                <a:gdLst>
                  <a:gd name="T0" fmla="*/ 0 w 15006"/>
                  <a:gd name="T1" fmla="*/ 3 h 21600"/>
                  <a:gd name="T2" fmla="*/ 0 w 15006"/>
                  <a:gd name="T3" fmla="*/ 0 h 21600"/>
                  <a:gd name="T4" fmla="*/ 0 w 15006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15006"/>
                  <a:gd name="T10" fmla="*/ 0 h 21600"/>
                  <a:gd name="T11" fmla="*/ 15006 w 150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06" h="21600" fill="none" extrusionOk="0">
                    <a:moveTo>
                      <a:pt x="-1" y="6063"/>
                    </a:moveTo>
                    <a:cubicBezTo>
                      <a:pt x="4015" y="2184"/>
                      <a:pt x="9378" y="11"/>
                      <a:pt x="14962" y="0"/>
                    </a:cubicBezTo>
                  </a:path>
                  <a:path w="15006" h="21600" stroke="0" extrusionOk="0">
                    <a:moveTo>
                      <a:pt x="-1" y="6063"/>
                    </a:moveTo>
                    <a:cubicBezTo>
                      <a:pt x="4015" y="2184"/>
                      <a:pt x="9378" y="11"/>
                      <a:pt x="14962" y="0"/>
                    </a:cubicBezTo>
                    <a:lnTo>
                      <a:pt x="15006" y="21600"/>
                    </a:lnTo>
                    <a:lnTo>
                      <a:pt x="-1" y="606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rc 45"/>
              <p:cNvSpPr>
                <a:spLocks/>
              </p:cNvSpPr>
              <p:nvPr/>
            </p:nvSpPr>
            <p:spPr bwMode="auto">
              <a:xfrm>
                <a:off x="563" y="2920"/>
                <a:ext cx="476" cy="380"/>
              </a:xfrm>
              <a:custGeom>
                <a:avLst/>
                <a:gdLst>
                  <a:gd name="T0" fmla="*/ 0 w 31643"/>
                  <a:gd name="T1" fmla="*/ 0 h 21600"/>
                  <a:gd name="T2" fmla="*/ 0 w 31643"/>
                  <a:gd name="T3" fmla="*/ 0 h 21600"/>
                  <a:gd name="T4" fmla="*/ 0 w 3164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643"/>
                  <a:gd name="T10" fmla="*/ 0 h 21600"/>
                  <a:gd name="T11" fmla="*/ 31643 w 3164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643" h="21600" fill="none" extrusionOk="0">
                    <a:moveTo>
                      <a:pt x="31643" y="10469"/>
                    </a:moveTo>
                    <a:cubicBezTo>
                      <a:pt x="27837" y="17338"/>
                      <a:pt x="20602" y="21599"/>
                      <a:pt x="12750" y="21600"/>
                    </a:cubicBezTo>
                    <a:cubicBezTo>
                      <a:pt x="8165" y="21600"/>
                      <a:pt x="3700" y="20141"/>
                      <a:pt x="0" y="17435"/>
                    </a:cubicBezTo>
                  </a:path>
                  <a:path w="31643" h="21600" stroke="0" extrusionOk="0">
                    <a:moveTo>
                      <a:pt x="31643" y="10469"/>
                    </a:moveTo>
                    <a:cubicBezTo>
                      <a:pt x="27837" y="17338"/>
                      <a:pt x="20602" y="21599"/>
                      <a:pt x="12750" y="21600"/>
                    </a:cubicBezTo>
                    <a:cubicBezTo>
                      <a:pt x="8165" y="21600"/>
                      <a:pt x="3700" y="20141"/>
                      <a:pt x="0" y="17435"/>
                    </a:cubicBezTo>
                    <a:lnTo>
                      <a:pt x="12750" y="0"/>
                    </a:lnTo>
                    <a:lnTo>
                      <a:pt x="31643" y="1046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46"/>
              <p:cNvSpPr>
                <a:spLocks/>
              </p:cNvSpPr>
              <p:nvPr/>
            </p:nvSpPr>
            <p:spPr bwMode="auto">
              <a:xfrm>
                <a:off x="351" y="3204"/>
                <a:ext cx="208" cy="523"/>
              </a:xfrm>
              <a:custGeom>
                <a:avLst/>
                <a:gdLst>
                  <a:gd name="T0" fmla="*/ 0 w 9420"/>
                  <a:gd name="T1" fmla="*/ 0 h 20771"/>
                  <a:gd name="T2" fmla="*/ 0 w 9420"/>
                  <a:gd name="T3" fmla="*/ 0 h 20771"/>
                  <a:gd name="T4" fmla="*/ 0 w 9420"/>
                  <a:gd name="T5" fmla="*/ 0 h 20771"/>
                  <a:gd name="T6" fmla="*/ 0 60000 65536"/>
                  <a:gd name="T7" fmla="*/ 0 60000 65536"/>
                  <a:gd name="T8" fmla="*/ 0 60000 65536"/>
                  <a:gd name="T9" fmla="*/ 0 w 9420"/>
                  <a:gd name="T10" fmla="*/ 0 h 20771"/>
                  <a:gd name="T11" fmla="*/ 9420 w 9420"/>
                  <a:gd name="T12" fmla="*/ 20771 h 207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20" h="20771" fill="none" extrusionOk="0">
                    <a:moveTo>
                      <a:pt x="5926" y="0"/>
                    </a:moveTo>
                    <a:cubicBezTo>
                      <a:pt x="7127" y="342"/>
                      <a:pt x="8296" y="788"/>
                      <a:pt x="9419" y="1333"/>
                    </a:cubicBezTo>
                  </a:path>
                  <a:path w="9420" h="20771" stroke="0" extrusionOk="0">
                    <a:moveTo>
                      <a:pt x="5926" y="0"/>
                    </a:moveTo>
                    <a:cubicBezTo>
                      <a:pt x="7127" y="342"/>
                      <a:pt x="8296" y="788"/>
                      <a:pt x="9419" y="1333"/>
                    </a:cubicBezTo>
                    <a:lnTo>
                      <a:pt x="0" y="20771"/>
                    </a:lnTo>
                    <a:lnTo>
                      <a:pt x="5926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" name="Group 51"/>
            <p:cNvGrpSpPr>
              <a:grpSpLocks/>
            </p:cNvGrpSpPr>
            <p:nvPr/>
          </p:nvGrpSpPr>
          <p:grpSpPr bwMode="auto">
            <a:xfrm>
              <a:off x="1393" y="2641"/>
              <a:ext cx="1166" cy="1672"/>
              <a:chOff x="1393" y="2641"/>
              <a:chExt cx="1166" cy="1672"/>
            </a:xfrm>
          </p:grpSpPr>
          <p:sp>
            <p:nvSpPr>
              <p:cNvPr id="79" name="Arc 48"/>
              <p:cNvSpPr>
                <a:spLocks/>
              </p:cNvSpPr>
              <p:nvPr/>
            </p:nvSpPr>
            <p:spPr bwMode="auto">
              <a:xfrm>
                <a:off x="1393" y="2641"/>
                <a:ext cx="344" cy="1672"/>
              </a:xfrm>
              <a:custGeom>
                <a:avLst/>
                <a:gdLst>
                  <a:gd name="T0" fmla="*/ 0 w 15028"/>
                  <a:gd name="T1" fmla="*/ 0 h 21600"/>
                  <a:gd name="T2" fmla="*/ 0 w 15028"/>
                  <a:gd name="T3" fmla="*/ 3 h 21600"/>
                  <a:gd name="T4" fmla="*/ 0 w 15028"/>
                  <a:gd name="T5" fmla="*/ 10 h 21600"/>
                  <a:gd name="T6" fmla="*/ 0 60000 65536"/>
                  <a:gd name="T7" fmla="*/ 0 60000 65536"/>
                  <a:gd name="T8" fmla="*/ 0 60000 65536"/>
                  <a:gd name="T9" fmla="*/ 0 w 15028"/>
                  <a:gd name="T10" fmla="*/ 0 h 21600"/>
                  <a:gd name="T11" fmla="*/ 15028 w 1502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28" h="21600" fill="none" extrusionOk="0">
                    <a:moveTo>
                      <a:pt x="0" y="0"/>
                    </a:moveTo>
                    <a:cubicBezTo>
                      <a:pt x="14" y="0"/>
                      <a:pt x="29" y="-1"/>
                      <a:pt x="44" y="0"/>
                    </a:cubicBezTo>
                    <a:cubicBezTo>
                      <a:pt x="5632" y="0"/>
                      <a:pt x="11002" y="2165"/>
                      <a:pt x="15027" y="6042"/>
                    </a:cubicBezTo>
                  </a:path>
                  <a:path w="15028" h="21600" stroke="0" extrusionOk="0">
                    <a:moveTo>
                      <a:pt x="0" y="0"/>
                    </a:moveTo>
                    <a:cubicBezTo>
                      <a:pt x="14" y="0"/>
                      <a:pt x="29" y="-1"/>
                      <a:pt x="44" y="0"/>
                    </a:cubicBezTo>
                    <a:cubicBezTo>
                      <a:pt x="5632" y="0"/>
                      <a:pt x="11002" y="2165"/>
                      <a:pt x="15027" y="6042"/>
                    </a:cubicBezTo>
                    <a:lnTo>
                      <a:pt x="44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49"/>
              <p:cNvSpPr>
                <a:spLocks/>
              </p:cNvSpPr>
              <p:nvPr/>
            </p:nvSpPr>
            <p:spPr bwMode="auto">
              <a:xfrm>
                <a:off x="1748" y="2920"/>
                <a:ext cx="476" cy="380"/>
              </a:xfrm>
              <a:custGeom>
                <a:avLst/>
                <a:gdLst>
                  <a:gd name="T0" fmla="*/ 0 w 31615"/>
                  <a:gd name="T1" fmla="*/ 0 h 21600"/>
                  <a:gd name="T2" fmla="*/ 0 w 31615"/>
                  <a:gd name="T3" fmla="*/ 0 h 21600"/>
                  <a:gd name="T4" fmla="*/ 0 w 3161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615"/>
                  <a:gd name="T10" fmla="*/ 0 h 21600"/>
                  <a:gd name="T11" fmla="*/ 31615 w 3161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615" h="21600" fill="none" extrusionOk="0">
                    <a:moveTo>
                      <a:pt x="31615" y="17467"/>
                    </a:moveTo>
                    <a:cubicBezTo>
                      <a:pt x="27923" y="20153"/>
                      <a:pt x="23474" y="21599"/>
                      <a:pt x="18909" y="21600"/>
                    </a:cubicBezTo>
                    <a:cubicBezTo>
                      <a:pt x="11044" y="21600"/>
                      <a:pt x="3801" y="17325"/>
                      <a:pt x="0" y="10440"/>
                    </a:cubicBezTo>
                  </a:path>
                  <a:path w="31615" h="21600" stroke="0" extrusionOk="0">
                    <a:moveTo>
                      <a:pt x="31615" y="17467"/>
                    </a:moveTo>
                    <a:cubicBezTo>
                      <a:pt x="27923" y="20153"/>
                      <a:pt x="23474" y="21599"/>
                      <a:pt x="18909" y="21600"/>
                    </a:cubicBezTo>
                    <a:cubicBezTo>
                      <a:pt x="11044" y="21600"/>
                      <a:pt x="3801" y="17325"/>
                      <a:pt x="0" y="10440"/>
                    </a:cubicBezTo>
                    <a:lnTo>
                      <a:pt x="18909" y="0"/>
                    </a:lnTo>
                    <a:lnTo>
                      <a:pt x="31615" y="1746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50"/>
              <p:cNvSpPr>
                <a:spLocks/>
              </p:cNvSpPr>
              <p:nvPr/>
            </p:nvSpPr>
            <p:spPr bwMode="auto">
              <a:xfrm>
                <a:off x="2226" y="3183"/>
                <a:ext cx="333" cy="544"/>
              </a:xfrm>
              <a:custGeom>
                <a:avLst/>
                <a:gdLst>
                  <a:gd name="T0" fmla="*/ 0 w 15053"/>
                  <a:gd name="T1" fmla="*/ 0 h 21600"/>
                  <a:gd name="T2" fmla="*/ 0 w 15053"/>
                  <a:gd name="T3" fmla="*/ 0 h 21600"/>
                  <a:gd name="T4" fmla="*/ 0 w 1505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053"/>
                  <a:gd name="T10" fmla="*/ 0 h 21600"/>
                  <a:gd name="T11" fmla="*/ 15053 w 1505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53" h="21600" fill="none" extrusionOk="0">
                    <a:moveTo>
                      <a:pt x="-1" y="2197"/>
                    </a:moveTo>
                    <a:cubicBezTo>
                      <a:pt x="2955" y="751"/>
                      <a:pt x="6202" y="-1"/>
                      <a:pt x="9493" y="0"/>
                    </a:cubicBezTo>
                    <a:cubicBezTo>
                      <a:pt x="11370" y="0"/>
                      <a:pt x="13239" y="244"/>
                      <a:pt x="15053" y="727"/>
                    </a:cubicBezTo>
                  </a:path>
                  <a:path w="15053" h="21600" stroke="0" extrusionOk="0">
                    <a:moveTo>
                      <a:pt x="-1" y="2197"/>
                    </a:moveTo>
                    <a:cubicBezTo>
                      <a:pt x="2955" y="751"/>
                      <a:pt x="6202" y="-1"/>
                      <a:pt x="9493" y="0"/>
                    </a:cubicBezTo>
                    <a:cubicBezTo>
                      <a:pt x="11370" y="0"/>
                      <a:pt x="13239" y="244"/>
                      <a:pt x="15053" y="727"/>
                    </a:cubicBezTo>
                    <a:lnTo>
                      <a:pt x="9493" y="21600"/>
                    </a:lnTo>
                    <a:lnTo>
                      <a:pt x="-1" y="219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C012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125467" y="4600575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8314879" y="4581525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f</a:t>
            </a:r>
          </a:p>
        </p:txBody>
      </p:sp>
      <p:pic>
        <p:nvPicPr>
          <p:cNvPr id="5" name="Picture 4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37AF97A7-0CFD-1F4A-99B4-FFA009528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79" y="3262592"/>
            <a:ext cx="3784600" cy="698500"/>
          </a:xfrm>
          <a:prstGeom prst="rect">
            <a:avLst/>
          </a:prstGeom>
        </p:spPr>
      </p:pic>
      <p:pic>
        <p:nvPicPr>
          <p:cNvPr id="7" name="Picture 6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7C445C89-54B2-2145-925F-C4F2ACF0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67" y="5506551"/>
            <a:ext cx="3743866" cy="7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696"/>
            <a:ext cx="8489950" cy="1296988"/>
          </a:xfrm>
        </p:spPr>
        <p:txBody>
          <a:bodyPr/>
          <a:lstStyle/>
          <a:p>
            <a:r>
              <a:rPr lang="en-US"/>
              <a:t>Other signal shapes you should know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0200" y="1556792"/>
            <a:ext cx="172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Unit Step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26048" y="1489884"/>
            <a:ext cx="5580136" cy="1057146"/>
            <a:chOff x="2826048" y="1489884"/>
            <a:chExt cx="5580136" cy="105714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843808" y="2276872"/>
              <a:ext cx="51125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382332" y="1489884"/>
              <a:ext cx="8384" cy="8724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6048" y="2276872"/>
              <a:ext cx="2556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82332" y="1694230"/>
              <a:ext cx="2556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00092" y="1694230"/>
              <a:ext cx="0" cy="5826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60032" y="1489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6750" y="217769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74136" y="209220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39070" y="1470997"/>
                <a:ext cx="205383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GB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70" y="1470997"/>
                <a:ext cx="2053832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30200" y="2782650"/>
            <a:ext cx="172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Signum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97515" y="2658385"/>
                <a:ext cx="229595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err="1"/>
                  <a:t>sgn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−1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GB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15" y="2658385"/>
                <a:ext cx="2295950" cy="617861"/>
              </a:xfrm>
              <a:prstGeom prst="rect">
                <a:avLst/>
              </a:prstGeom>
              <a:blipFill>
                <a:blip r:embed="rId3"/>
                <a:stretch>
                  <a:fillRect l="-6101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26048" y="2686397"/>
            <a:ext cx="5580136" cy="1474361"/>
            <a:chOff x="2826048" y="1489884"/>
            <a:chExt cx="5580136" cy="147436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43808" y="2276872"/>
              <a:ext cx="51125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382332" y="1489884"/>
              <a:ext cx="29610" cy="1474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26048" y="2820229"/>
              <a:ext cx="2556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82332" y="1694230"/>
              <a:ext cx="2556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00092" y="1656952"/>
              <a:ext cx="14932" cy="11515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60032" y="1489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96750" y="217769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74136" y="209220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15024" y="38576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896540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1</TotalTime>
  <Words>290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</vt:lpstr>
      <vt:lpstr>Times New Roman</vt:lpstr>
      <vt:lpstr>Custom Design</vt:lpstr>
      <vt:lpstr>Document</vt:lpstr>
      <vt:lpstr>PowerPoint Presentation</vt:lpstr>
      <vt:lpstr>PowerPoint Presentation</vt:lpstr>
      <vt:lpstr>MATLAB Code</vt:lpstr>
      <vt:lpstr>Summary of key points so far</vt:lpstr>
      <vt:lpstr>Summary of key points so far</vt:lpstr>
      <vt:lpstr>Recap – Fourier Transform</vt:lpstr>
      <vt:lpstr>Fourier Pairs - Cosine</vt:lpstr>
      <vt:lpstr>Fourier Pairs - Rectangle</vt:lpstr>
      <vt:lpstr>Other signal shapes you should know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2020-09-20T16:10:28Z</dcterms:modified>
</cp:coreProperties>
</file>