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510" r:id="rId2"/>
    <p:sldId id="520" r:id="rId3"/>
    <p:sldId id="416" r:id="rId4"/>
    <p:sldId id="415" r:id="rId5"/>
    <p:sldId id="309" r:id="rId6"/>
    <p:sldId id="288" r:id="rId7"/>
    <p:sldId id="289" r:id="rId8"/>
    <p:sldId id="290" r:id="rId9"/>
    <p:sldId id="327" r:id="rId10"/>
    <p:sldId id="333" r:id="rId11"/>
    <p:sldId id="334" r:id="rId12"/>
    <p:sldId id="417" r:id="rId13"/>
    <p:sldId id="419" r:id="rId14"/>
    <p:sldId id="420" r:id="rId15"/>
    <p:sldId id="441" r:id="rId16"/>
    <p:sldId id="586" r:id="rId17"/>
  </p:sldIdLst>
  <p:sldSz cx="9144000" cy="6858000" type="letter"/>
  <p:notesSz cx="7099300" cy="10223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FFC300"/>
    <a:srgbClr val="FFFF66"/>
    <a:srgbClr val="FA8400"/>
    <a:srgbClr val="76D6FF"/>
    <a:srgbClr val="FF3399"/>
    <a:srgbClr val="008080"/>
    <a:srgbClr val="66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57" autoAdjust="0"/>
    <p:restoredTop sz="95400" autoAdjust="0"/>
  </p:normalViewPr>
  <p:slideViewPr>
    <p:cSldViewPr>
      <p:cViewPr varScale="1">
        <p:scale>
          <a:sx n="111" d="100"/>
          <a:sy n="111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968"/>
    </p:cViewPr>
  </p:sorterViewPr>
  <p:notesViewPr>
    <p:cSldViewPr>
      <p:cViewPr varScale="1">
        <p:scale>
          <a:sx n="65" d="100"/>
          <a:sy n="65" d="100"/>
        </p:scale>
        <p:origin x="3106" y="62"/>
      </p:cViewPr>
      <p:guideLst>
        <p:guide orient="horz" pos="3221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63091" y="9737290"/>
            <a:ext cx="774789" cy="26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42" tIns="47010" rIns="92342" bIns="47010">
            <a:spAutoFit/>
          </a:bodyPr>
          <a:lstStyle/>
          <a:p>
            <a:pPr algn="ctr" defTabSz="919342" eaLnBrk="0" hangingPunct="0">
              <a:lnSpc>
                <a:spcPct val="90000"/>
              </a:lnSpc>
              <a:defRPr/>
            </a:pPr>
            <a:r>
              <a:rPr lang="en-GB" sz="1200" dirty="0"/>
              <a:t>Page </a:t>
            </a:r>
            <a:fld id="{1E003950-91CD-4549-A861-354E07470F19}" type="slidenum">
              <a:rPr lang="en-GB" sz="1200"/>
              <a:pPr algn="ctr" defTabSz="919342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25489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131" y="4855549"/>
            <a:ext cx="5205040" cy="4601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701" tIns="47010" rIns="95701" bIns="47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50420" y="9737290"/>
            <a:ext cx="800133" cy="263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42" tIns="47010" rIns="92342" bIns="47010">
            <a:spAutoFit/>
          </a:bodyPr>
          <a:lstStyle/>
          <a:p>
            <a:pPr algn="ctr" defTabSz="919342" eaLnBrk="0" hangingPunct="0">
              <a:lnSpc>
                <a:spcPct val="90000"/>
              </a:lnSpc>
              <a:defRPr/>
            </a:pPr>
            <a:r>
              <a:rPr lang="en-GB" sz="1200" dirty="0"/>
              <a:t>Page </a:t>
            </a:r>
            <a:fld id="{B049023B-BA6D-4052-ADD8-71BD5C7AC255}" type="slidenum">
              <a:rPr lang="en-GB" sz="1200"/>
              <a:pPr algn="ctr" defTabSz="919342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 dirty="0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4700"/>
            <a:ext cx="5094287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Two main coding types are used in Mobile Communications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Speech Coding – source coding</a:t>
            </a:r>
          </a:p>
          <a:p>
            <a:pPr lvl="1">
              <a:buFontTx/>
              <a:buChar char="•"/>
            </a:pPr>
            <a:r>
              <a:rPr lang="en-US" dirty="0"/>
              <a:t>Reduces the redundancy to </a:t>
            </a:r>
            <a:r>
              <a:rPr lang="en-US" dirty="0" err="1"/>
              <a:t>minimise</a:t>
            </a:r>
            <a:r>
              <a:rPr lang="en-US" dirty="0"/>
              <a:t> the bandwidth</a:t>
            </a:r>
          </a:p>
          <a:p>
            <a:pPr>
              <a:buFontTx/>
              <a:buChar char="•"/>
            </a:pPr>
            <a:r>
              <a:rPr lang="en-US" dirty="0"/>
              <a:t>Error Coding – Channel Coding Techniques</a:t>
            </a:r>
          </a:p>
          <a:p>
            <a:pPr lvl="1">
              <a:buFontTx/>
              <a:buChar char="•"/>
            </a:pPr>
            <a:r>
              <a:rPr lang="en-US" dirty="0"/>
              <a:t>Increase the redundancy to reduce errors and improve reliability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7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Two main coding types are used in Mobile Communications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Speech Coding – source coding</a:t>
            </a:r>
          </a:p>
          <a:p>
            <a:pPr lvl="1">
              <a:buFontTx/>
              <a:buChar char="•"/>
            </a:pPr>
            <a:r>
              <a:rPr lang="en-US" dirty="0"/>
              <a:t>Reduces the redundancy to </a:t>
            </a:r>
            <a:r>
              <a:rPr lang="en-US" dirty="0" err="1"/>
              <a:t>minimise</a:t>
            </a:r>
            <a:r>
              <a:rPr lang="en-US" dirty="0"/>
              <a:t> the bandwidth</a:t>
            </a:r>
          </a:p>
          <a:p>
            <a:pPr>
              <a:buFontTx/>
              <a:buChar char="•"/>
            </a:pPr>
            <a:r>
              <a:rPr lang="en-US" dirty="0"/>
              <a:t>Error Coding – Channel Coding Techniques</a:t>
            </a:r>
          </a:p>
          <a:p>
            <a:pPr lvl="1">
              <a:buFontTx/>
              <a:buChar char="•"/>
            </a:pPr>
            <a:r>
              <a:rPr lang="en-US" dirty="0"/>
              <a:t>Increase the redundancy to reduce errors and improve reliability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6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41531" y="0"/>
            <a:ext cx="8229601" cy="73183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9153" y="6386695"/>
            <a:ext cx="307647" cy="304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2177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79292" y="2676526"/>
            <a:ext cx="7772401" cy="1470026"/>
          </a:xfrm>
          <a:prstGeom prst="rect">
            <a:avLst/>
          </a:prstGeom>
        </p:spPr>
        <p:txBody>
          <a:bodyPr/>
          <a:lstStyle>
            <a:lvl1pPr algn="r">
              <a:defRPr sz="4781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25492" y="4013200"/>
            <a:ext cx="6400801" cy="1752600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3797"/>
            </a:lvl1pPr>
            <a:lvl2pPr marL="0" indent="321457" algn="r">
              <a:buSzTx/>
              <a:buFontTx/>
              <a:buNone/>
              <a:defRPr sz="3094"/>
            </a:lvl2pPr>
            <a:lvl3pPr marL="0" indent="642915" algn="r">
              <a:buSzTx/>
              <a:buFontTx/>
              <a:buNone/>
              <a:defRPr sz="3094"/>
            </a:lvl3pPr>
            <a:lvl4pPr marL="0" indent="964372" algn="r">
              <a:buSzTx/>
              <a:buFontTx/>
              <a:buNone/>
              <a:defRPr sz="3094"/>
            </a:lvl4pPr>
            <a:lvl5pPr marL="0" indent="1285829" algn="r">
              <a:buSzTx/>
              <a:buFontTx/>
              <a:buNone/>
              <a:defRPr sz="309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Line"/>
          <p:cNvSpPr/>
          <p:nvPr/>
        </p:nvSpPr>
        <p:spPr>
          <a:xfrm>
            <a:off x="2294662" y="3835400"/>
            <a:ext cx="6170046" cy="1"/>
          </a:xfrm>
          <a:prstGeom prst="line">
            <a:avLst/>
          </a:prstGeom>
          <a:ln w="25400">
            <a:solidFill>
              <a:srgbClr val="B6BE3C"/>
            </a:solidFill>
          </a:ln>
        </p:spPr>
        <p:txBody>
          <a:bodyPr lIns="45719" tIns="45719" rIns="45719" bIns="45719"/>
          <a:lstStyle/>
          <a:p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9153" y="6386695"/>
            <a:ext cx="307647" cy="304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56" y="0"/>
            <a:ext cx="6793244" cy="915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3" r="30862"/>
          <a:stretch/>
        </p:blipFill>
        <p:spPr>
          <a:xfrm>
            <a:off x="0" y="-1"/>
            <a:ext cx="5192957" cy="9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094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4AAF-64BA-4F41-A870-BECEDB20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EFED-0BA5-2B43-AF34-A6E5BEA92F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BF93-8BD6-6742-ACC7-22713803C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0444-2E06-1246-9DDB-3B9AF39E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E699B-0627-E64C-B1D3-FE62E197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DEA1-2D6A-5848-8265-47646DB0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754642-435F-9D49-A5C9-4D9FEE4A1F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3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AE13-0A44-3C4C-AF38-8D305CB6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53B3-05CC-9F41-B1E5-D97663B0B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9C3E-D713-E140-A59C-11E6A98D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81DA-49CD-C143-842D-4E40C9E5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430C-351D-DF4A-9D0D-8516E174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EAEBA-7C4F-C546-BF17-4531396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7A625C-7165-EA44-A1DC-B2A4CED1E8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37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2pPr marL="906235" indent="-449035"/>
            <a:lvl3pPr marL="1333500" indent="-419100"/>
            <a:lvl4pPr marL="1874520" indent="-502920"/>
            <a:lvl5pPr marL="2331720" indent="-502920"/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24" y="-1909"/>
            <a:ext cx="5718934" cy="770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3" r="30862"/>
          <a:stretch/>
        </p:blipFill>
        <p:spPr>
          <a:xfrm>
            <a:off x="0" y="3044"/>
            <a:ext cx="4371723" cy="762150"/>
          </a:xfrm>
          <a:prstGeom prst="rect">
            <a:avLst/>
          </a:prstGeom>
        </p:spPr>
      </p:pic>
      <p:sp>
        <p:nvSpPr>
          <p:cNvPr id="15" name="Title Text">
            <a:extLst>
              <a:ext uri="{FF2B5EF4-FFF2-40B4-BE49-F238E27FC236}">
                <a16:creationId xmlns:a16="http://schemas.microsoft.com/office/drawing/2014/main" id="{13488E08-8BF4-3B49-A8A8-817B4835D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204" y="-7963"/>
            <a:ext cx="8229601" cy="76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EDC21D4-419A-3646-B1DF-89CEC0506CC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5177" y="6436928"/>
            <a:ext cx="441319" cy="30444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1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3" r:id="rId3"/>
    <p:sldLayoutId id="2147483710" r:id="rId4"/>
  </p:sldLayoutIdLst>
  <p:transition spd="med"/>
  <p:txStyles>
    <p:titleStyle>
      <a:lvl1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31503" marR="0" indent="-331503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08473" marR="0" indent="-287015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–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0796" marR="0" indent="-267881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85829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–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07287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»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28744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250201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571659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893116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1457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42915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64372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85829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07287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28744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50201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571659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dreop@ee.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7704" y="2132856"/>
            <a:ext cx="6624736" cy="2088232"/>
          </a:xfrm>
        </p:spPr>
        <p:txBody>
          <a:bodyPr>
            <a:noAutofit/>
          </a:bodyPr>
          <a:lstStyle/>
          <a:p>
            <a:pPr eaLnBrk="1" hangingPunct="1"/>
            <a:r>
              <a:rPr lang="en-GB" sz="4800" dirty="0"/>
              <a:t>Multimedia Systems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sz="quarter" idx="1"/>
          </p:nvPr>
        </p:nvSpPr>
        <p:spPr>
          <a:xfrm>
            <a:off x="191715" y="3933056"/>
            <a:ext cx="8340725" cy="208823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Dr Laura Toni</a:t>
            </a:r>
          </a:p>
          <a:p>
            <a:pPr>
              <a:spcBef>
                <a:spcPct val="0"/>
              </a:spcBef>
            </a:pPr>
            <a:r>
              <a:rPr lang="en-GB" sz="2000" dirty="0">
                <a:hlinkClick r:id="rId3"/>
              </a:rPr>
              <a:t>l.toni@ucl.ac.uk</a:t>
            </a:r>
            <a:r>
              <a:rPr lang="en-GB" sz="2000" dirty="0"/>
              <a:t> </a:t>
            </a:r>
          </a:p>
          <a:p>
            <a:pPr eaLnBrk="1" hangingPunct="1">
              <a:spcBef>
                <a:spcPct val="0"/>
              </a:spcBef>
            </a:pPr>
            <a:endParaRPr lang="en-GB" sz="2000" dirty="0"/>
          </a:p>
          <a:p>
            <a:pPr eaLnBrk="1" hangingPunct="1">
              <a:spcBef>
                <a:spcPct val="0"/>
              </a:spcBef>
            </a:pPr>
            <a:r>
              <a:rPr lang="en-GB" sz="2000" dirty="0"/>
              <a:t>University College London</a:t>
            </a:r>
          </a:p>
          <a:p>
            <a:pPr eaLnBrk="1" hangingPunct="1">
              <a:spcBef>
                <a:spcPct val="0"/>
              </a:spcBef>
            </a:pPr>
            <a:endParaRPr lang="en-GB" sz="2000" dirty="0">
              <a:hlinkClick r:id="rId3"/>
            </a:endParaRPr>
          </a:p>
          <a:p>
            <a:pPr eaLnBrk="1" hangingPunct="1">
              <a:spcBef>
                <a:spcPct val="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442204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DA69285C-4FE7-514D-B15C-236221B15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-171400"/>
            <a:ext cx="8229600" cy="1139825"/>
          </a:xfrm>
        </p:spPr>
        <p:txBody>
          <a:bodyPr/>
          <a:lstStyle/>
          <a:p>
            <a:r>
              <a:rPr lang="en-US" altLang="en-US" dirty="0"/>
              <a:t>Spatial Masking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5E313C95-1D27-524C-BAEF-61062DBB2D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600"/>
              <a:t>A stimulus is harder to see in the presence of large visible spatial and temporal changes in luminance</a:t>
            </a:r>
          </a:p>
          <a:p>
            <a:r>
              <a:rPr lang="en-US" altLang="en-US" sz="2600"/>
              <a:t>Line presented near a luminance edge is harder to see as it gets closer</a:t>
            </a:r>
          </a:p>
        </p:txBody>
      </p:sp>
      <p:pic>
        <p:nvPicPr>
          <p:cNvPr id="193540" name="Picture 4">
            <a:extLst>
              <a:ext uri="{FF2B5EF4-FFF2-40B4-BE49-F238E27FC236}">
                <a16:creationId xmlns:a16="http://schemas.microsoft.com/office/drawing/2014/main" id="{76473B4E-280A-3142-A7A3-39F4AF9C95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91" t="16589"/>
          <a:stretch>
            <a:fillRect/>
          </a:stretch>
        </p:blipFill>
        <p:spPr>
          <a:xfrm>
            <a:off x="5486400" y="1219200"/>
            <a:ext cx="2000250" cy="441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41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33C53215-3546-C143-B535-EE570B09F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Spatial Masking</a:t>
            </a:r>
          </a:p>
        </p:txBody>
      </p:sp>
      <p:pic>
        <p:nvPicPr>
          <p:cNvPr id="195588" name="Picture 4">
            <a:extLst>
              <a:ext uri="{FF2B5EF4-FFF2-40B4-BE49-F238E27FC236}">
                <a16:creationId xmlns:a16="http://schemas.microsoft.com/office/drawing/2014/main" id="{13C6940C-85AA-F344-A196-A7387E0F862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8" r="51842"/>
          <a:stretch/>
        </p:blipFill>
        <p:spPr>
          <a:xfrm>
            <a:off x="2472530" y="980728"/>
            <a:ext cx="4198938" cy="4135760"/>
          </a:xfrm>
          <a:noFill/>
          <a:ln/>
        </p:spPr>
      </p:pic>
      <p:sp>
        <p:nvSpPr>
          <p:cNvPr id="195591" name="Rectangle 7">
            <a:extLst>
              <a:ext uri="{FF2B5EF4-FFF2-40B4-BE49-F238E27FC236}">
                <a16:creationId xmlns:a16="http://schemas.microsoft.com/office/drawing/2014/main" id="{FDA4646B-DA0A-724C-A3AC-DC7B98C9B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5528987"/>
            <a:ext cx="8229601" cy="132901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Implication: Can allow more error in busy parts of the picture</a:t>
            </a:r>
          </a:p>
        </p:txBody>
      </p:sp>
    </p:spTree>
    <p:extLst>
      <p:ext uri="{BB962C8B-B14F-4D97-AF65-F5344CB8AC3E}">
        <p14:creationId xmlns:p14="http://schemas.microsoft.com/office/powerpoint/2010/main" val="30186165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6ACEAB85-D240-6A43-B7BF-FEFFD44D7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well is the compression doing?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0AA5161E-D06E-F344-A328-422ED5A1F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229601" cy="4525964"/>
          </a:xfrm>
        </p:spPr>
        <p:txBody>
          <a:bodyPr>
            <a:normAutofit/>
          </a:bodyPr>
          <a:lstStyle/>
          <a:p>
            <a:r>
              <a:rPr lang="en-US" altLang="en-US" dirty="0"/>
              <a:t>We would like to have a low bit rate and yet a high image/video quality</a:t>
            </a:r>
          </a:p>
          <a:p>
            <a:pPr marL="319088" indent="0">
              <a:buNone/>
            </a:pPr>
            <a:r>
              <a:rPr lang="en-US" altLang="en-US" dirty="0"/>
              <a:t>(there are also other factors – not covered today- such as complexity, error resilience, delay etc. )</a:t>
            </a:r>
          </a:p>
          <a:p>
            <a:endParaRPr lang="en-US" altLang="en-US" dirty="0"/>
          </a:p>
          <a:p>
            <a:r>
              <a:rPr lang="en-US" altLang="en-US" dirty="0"/>
              <a:t>If you use lossy compression, need to be able to measure the quality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64842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192E96B8-5912-D847-85A3-71ABAB992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MSE Metric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D1519C82-7128-8947-B09C-D503033E9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1" cy="4525964"/>
          </a:xfrm>
        </p:spPr>
        <p:txBody>
          <a:bodyPr/>
          <a:lstStyle/>
          <a:p>
            <a:r>
              <a:rPr lang="en-US" altLang="en-US" dirty="0"/>
              <a:t>The most common computable measures are the MSE </a:t>
            </a:r>
          </a:p>
          <a:p>
            <a:endParaRPr lang="en-US" altLang="en-US" dirty="0"/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pPr marL="330200" indent="-11113">
              <a:buFont typeface="Wingdings" pitchFamily="2" charset="2"/>
              <a:buNone/>
            </a:pPr>
            <a:r>
              <a:rPr lang="en-US" altLang="en-US" dirty="0"/>
              <a:t>where F is the input image, G is the output image, and  the images are of size N by M</a:t>
            </a:r>
          </a:p>
        </p:txBody>
      </p:sp>
      <p:graphicFrame>
        <p:nvGraphicFramePr>
          <p:cNvPr id="253956" name="Object 4">
            <a:extLst>
              <a:ext uri="{FF2B5EF4-FFF2-40B4-BE49-F238E27FC236}">
                <a16:creationId xmlns:a16="http://schemas.microsoft.com/office/drawing/2014/main" id="{70B91FE3-0185-624B-9635-646C0DDDBFD4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2564904"/>
          <a:ext cx="5419064" cy="99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1" name="Equation" r:id="rId3" imgW="55587900" imgH="10236200" progId="Equation.3">
                  <p:embed/>
                </p:oleObj>
              </mc:Choice>
              <mc:Fallback>
                <p:oleObj name="Equation" r:id="rId3" imgW="55587900" imgH="10236200" progId="Equation.3">
                  <p:embed/>
                  <p:pic>
                    <p:nvPicPr>
                      <p:cNvPr id="253956" name="Object 4">
                        <a:extLst>
                          <a:ext uri="{FF2B5EF4-FFF2-40B4-BE49-F238E27FC236}">
                            <a16:creationId xmlns:a16="http://schemas.microsoft.com/office/drawing/2014/main" id="{70B91FE3-0185-624B-9635-646C0DDDB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64904"/>
                        <a:ext cx="5419064" cy="999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5321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4B36849B-9949-444B-8060-C6CE9269F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PSNR Metric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77FA2E59-34AE-E940-8C8C-8777A4FDB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6793"/>
            <a:ext cx="8229601" cy="51845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MSE is often reported in logarithmic form as a signal-to-noise ratio: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where D</a:t>
            </a:r>
            <a:r>
              <a:rPr lang="en-US" altLang="en-US" baseline="-25000" dirty="0"/>
              <a:t>0</a:t>
            </a:r>
            <a:r>
              <a:rPr lang="en-US" altLang="en-US" dirty="0"/>
              <a:t> is a normalization factor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</a:t>
            </a:r>
            <a:r>
              <a:rPr lang="en-US" altLang="en-US" baseline="-25000" dirty="0"/>
              <a:t>o</a:t>
            </a:r>
            <a:r>
              <a:rPr lang="en-US" altLang="en-US" dirty="0"/>
              <a:t> often chosen to be the square of the maximum possible input value (e.g., 255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Then it’s called a “peak SNR” or PSNR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   </a:t>
            </a:r>
          </a:p>
        </p:txBody>
      </p:sp>
      <p:graphicFrame>
        <p:nvGraphicFramePr>
          <p:cNvPr id="257028" name="Object 4">
            <a:extLst>
              <a:ext uri="{FF2B5EF4-FFF2-40B4-BE49-F238E27FC236}">
                <a16:creationId xmlns:a16="http://schemas.microsoft.com/office/drawing/2014/main" id="{1AB07A51-EBAB-7F40-8508-17C89384276C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2438400"/>
          <a:ext cx="4038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5" name="Equation" r:id="rId3" imgW="33934400" imgH="9067800" progId="Equation.3">
                  <p:embed/>
                </p:oleObj>
              </mc:Choice>
              <mc:Fallback>
                <p:oleObj name="Equation" r:id="rId3" imgW="33934400" imgH="9067800" progId="Equation.3">
                  <p:embed/>
                  <p:pic>
                    <p:nvPicPr>
                      <p:cNvPr id="257028" name="Object 4">
                        <a:extLst>
                          <a:ext uri="{FF2B5EF4-FFF2-40B4-BE49-F238E27FC236}">
                            <a16:creationId xmlns:a16="http://schemas.microsoft.com/office/drawing/2014/main" id="{1AB07A51-EBAB-7F40-8508-17C893842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4038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8770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4154DF-DC31-3247-A4D1-B360D8FF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E0B105C-8892-9844-B6F1-7ABE8A04A58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5F2D549F-67E6-CD45-836C-4456DA2BD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JPEG Example</a:t>
            </a:r>
          </a:p>
        </p:txBody>
      </p:sp>
      <p:pic>
        <p:nvPicPr>
          <p:cNvPr id="445443" name="Picture 3">
            <a:extLst>
              <a:ext uri="{FF2B5EF4-FFF2-40B4-BE49-F238E27FC236}">
                <a16:creationId xmlns:a16="http://schemas.microsoft.com/office/drawing/2014/main" id="{4A5CB96A-9C28-2D43-A76F-B76986BD5DC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8" b="14658"/>
          <a:stretch>
            <a:fillRect/>
          </a:stretch>
        </p:blipFill>
        <p:spPr>
          <a:xfrm>
            <a:off x="1163341" y="868114"/>
            <a:ext cx="6185979" cy="557609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186701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7704" y="2276872"/>
            <a:ext cx="6624736" cy="2088232"/>
          </a:xfrm>
        </p:spPr>
        <p:txBody>
          <a:bodyPr>
            <a:noAutofit/>
          </a:bodyPr>
          <a:lstStyle/>
          <a:p>
            <a:pPr eaLnBrk="1" hangingPunct="1"/>
            <a:r>
              <a:rPr lang="en-GB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52180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135025-7A83-6648-8F5A-87B55DBF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65A8-9C4B-FF4F-B75F-D58CE0FC75EB}"/>
              </a:ext>
            </a:extLst>
          </p:cNvPr>
          <p:cNvSpPr txBox="1"/>
          <p:nvPr/>
        </p:nvSpPr>
        <p:spPr>
          <a:xfrm>
            <a:off x="1475656" y="908720"/>
            <a:ext cx="7831580" cy="5301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Information 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and 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length 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</a:p>
          <a:p>
            <a:endParaRPr lang="en-US" altLang="en-US" sz="24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Multimedia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Image and Lossy Compression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JPEG Quantization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JPEG Lossless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Compression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Motion Compensation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EB444-D00C-1D4A-9F0E-36FB424D015E}"/>
              </a:ext>
            </a:extLst>
          </p:cNvPr>
          <p:cNvSpPr/>
          <p:nvPr/>
        </p:nvSpPr>
        <p:spPr>
          <a:xfrm>
            <a:off x="6012160" y="1628800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0F073-018C-7A48-8940-42474A64E592}"/>
              </a:ext>
            </a:extLst>
          </p:cNvPr>
          <p:cNvSpPr/>
          <p:nvPr/>
        </p:nvSpPr>
        <p:spPr>
          <a:xfrm>
            <a:off x="6012160" y="4437112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464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481746" y="6386695"/>
            <a:ext cx="205054" cy="304440"/>
          </a:xfrm>
          <a:noFill/>
        </p:spPr>
        <p:txBody>
          <a:bodyPr/>
          <a:lstStyle/>
          <a:p>
            <a:fld id="{1519ADB8-92AA-4794-AE0A-A20189863396}" type="slidenum">
              <a:rPr lang="en-GB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0209" y="1074218"/>
            <a:ext cx="33123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Source Encoding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746153" y="1495456"/>
            <a:ext cx="1368152" cy="7295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54465" y="1482560"/>
            <a:ext cx="1267621" cy="7553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itle 2">
            <a:extLst>
              <a:ext uri="{FF2B5EF4-FFF2-40B4-BE49-F238E27FC236}">
                <a16:creationId xmlns:a16="http://schemas.microsoft.com/office/drawing/2014/main" id="{BDA51784-9C6C-6142-8960-23745839C480}"/>
              </a:ext>
            </a:extLst>
          </p:cNvPr>
          <p:cNvSpPr txBox="1">
            <a:spLocks/>
          </p:cNvSpPr>
          <p:nvPr/>
        </p:nvSpPr>
        <p:spPr>
          <a:xfrm>
            <a:off x="149552" y="32869"/>
            <a:ext cx="8229601" cy="73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fontAlgn="auto"/>
            <a:r>
              <a:rPr lang="en-US" kern="0" dirty="0"/>
              <a:t>Source Coding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560D7-140D-1E43-A0CF-E63A189E3E3F}"/>
              </a:ext>
            </a:extLst>
          </p:cNvPr>
          <p:cNvSpPr txBox="1"/>
          <p:nvPr/>
        </p:nvSpPr>
        <p:spPr>
          <a:xfrm>
            <a:off x="801937" y="2276872"/>
            <a:ext cx="33123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Lossless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(text, programs)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C3056F-113B-F94A-A8B4-B33CB20F3A4F}"/>
              </a:ext>
            </a:extLst>
          </p:cNvPr>
          <p:cNvSpPr txBox="1"/>
          <p:nvPr/>
        </p:nvSpPr>
        <p:spPr>
          <a:xfrm>
            <a:off x="5372546" y="2276872"/>
            <a:ext cx="33123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Lossy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(images, videos)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DD3492-97EB-014B-BE76-7BBEEF23EB1E}"/>
              </a:ext>
            </a:extLst>
          </p:cNvPr>
          <p:cNvSpPr txBox="1"/>
          <p:nvPr/>
        </p:nvSpPr>
        <p:spPr>
          <a:xfrm>
            <a:off x="289964" y="3752525"/>
            <a:ext cx="1304062" cy="923330"/>
          </a:xfrm>
          <a:prstGeom prst="rect">
            <a:avLst/>
          </a:prstGeom>
          <a:gradFill>
            <a:gsLst>
              <a:gs pos="0">
                <a:schemeClr val="accent6"/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93BD6-F142-134C-BB2E-A1B3B77E1EEC}"/>
              </a:ext>
            </a:extLst>
          </p:cNvPr>
          <p:cNvSpPr txBox="1"/>
          <p:nvPr/>
        </p:nvSpPr>
        <p:spPr>
          <a:xfrm>
            <a:off x="1666033" y="3765539"/>
            <a:ext cx="1304062" cy="923330"/>
          </a:xfrm>
          <a:prstGeom prst="rect">
            <a:avLst/>
          </a:prstGeom>
          <a:gradFill>
            <a:gsLst>
              <a:gs pos="0">
                <a:schemeClr val="accent6"/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732D84-CD66-554C-BEFE-E8045FC89C1C}"/>
              </a:ext>
            </a:extLst>
          </p:cNvPr>
          <p:cNvSpPr txBox="1"/>
          <p:nvPr/>
        </p:nvSpPr>
        <p:spPr>
          <a:xfrm>
            <a:off x="3034185" y="3750159"/>
            <a:ext cx="1542263" cy="923330"/>
          </a:xfrm>
          <a:prstGeom prst="rect">
            <a:avLst/>
          </a:prstGeom>
          <a:gradFill>
            <a:gsLst>
              <a:gs pos="0">
                <a:schemeClr val="accent6"/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E913E-A3B6-F54B-B9E0-75B5031C3A86}"/>
              </a:ext>
            </a:extLst>
          </p:cNvPr>
          <p:cNvSpPr/>
          <p:nvPr/>
        </p:nvSpPr>
        <p:spPr>
          <a:xfrm>
            <a:off x="3034185" y="3882530"/>
            <a:ext cx="1542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Incremental Encoding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F241C-5790-9F47-8EB1-81EE7F24DF63}"/>
              </a:ext>
            </a:extLst>
          </p:cNvPr>
          <p:cNvSpPr/>
          <p:nvPr/>
        </p:nvSpPr>
        <p:spPr>
          <a:xfrm>
            <a:off x="358705" y="3882530"/>
            <a:ext cx="1235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Huffman Code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04E552-27C7-084E-AF7C-FCBDE0AAFB4C}"/>
              </a:ext>
            </a:extLst>
          </p:cNvPr>
          <p:cNvCxnSpPr/>
          <p:nvPr/>
        </p:nvCxnSpPr>
        <p:spPr bwMode="auto">
          <a:xfrm flipH="1">
            <a:off x="873945" y="2958013"/>
            <a:ext cx="1368152" cy="7295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88B284-C03A-BC44-BE0D-8E7AE0497BC2}"/>
              </a:ext>
            </a:extLst>
          </p:cNvPr>
          <p:cNvCxnSpPr>
            <a:cxnSpLocks/>
          </p:cNvCxnSpPr>
          <p:nvPr/>
        </p:nvCxnSpPr>
        <p:spPr bwMode="auto">
          <a:xfrm>
            <a:off x="2458121" y="3018434"/>
            <a:ext cx="0" cy="7210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364F1-2775-2440-A019-DDC839E8452B}"/>
              </a:ext>
            </a:extLst>
          </p:cNvPr>
          <p:cNvCxnSpPr>
            <a:cxnSpLocks/>
          </p:cNvCxnSpPr>
          <p:nvPr/>
        </p:nvCxnSpPr>
        <p:spPr bwMode="auto">
          <a:xfrm>
            <a:off x="2962177" y="2979616"/>
            <a:ext cx="1015024" cy="70790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88476-2BDA-C949-91E5-4D45DAB7BFD4}"/>
              </a:ext>
            </a:extLst>
          </p:cNvPr>
          <p:cNvSpPr/>
          <p:nvPr/>
        </p:nvSpPr>
        <p:spPr>
          <a:xfrm>
            <a:off x="1807692" y="3738514"/>
            <a:ext cx="1090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Run Length Encoding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8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2"/>
          </p:nvPr>
        </p:nvSpPr>
        <p:spPr>
          <a:noFill/>
        </p:spPr>
        <p:txBody>
          <a:bodyPr/>
          <a:lstStyle/>
          <a:p>
            <a:fld id="{1519ADB8-92AA-4794-AE0A-A2018986339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987824" y="1412776"/>
            <a:ext cx="33123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Source Encoding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33226" y="2504618"/>
            <a:ext cx="2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Lossless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056657" y="1807900"/>
            <a:ext cx="1368152" cy="7295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741364" y="1807900"/>
            <a:ext cx="1267621" cy="7553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203455" y="2586634"/>
            <a:ext cx="24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Lossy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2184" y="3205746"/>
            <a:ext cx="3629894" cy="3080454"/>
            <a:chOff x="542184" y="3205746"/>
            <a:chExt cx="3629894" cy="308045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660" y="3205746"/>
              <a:ext cx="1389911" cy="184482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542185" y="5138105"/>
              <a:ext cx="36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Shannon’s first theorem (1948)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2184" y="5639869"/>
              <a:ext cx="36298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Expected code length relates to the source entropy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50297" y="3060452"/>
            <a:ext cx="3269853" cy="2902583"/>
            <a:chOff x="5550297" y="3060452"/>
            <a:chExt cx="3269853" cy="2902583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580112" y="4605257"/>
              <a:ext cx="2448272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 flipV="1">
              <a:off x="5724128" y="3205747"/>
              <a:ext cx="8384" cy="155191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Freeform 22"/>
            <p:cNvSpPr/>
            <p:nvPr/>
          </p:nvSpPr>
          <p:spPr bwMode="auto">
            <a:xfrm>
              <a:off x="5720080" y="3556000"/>
              <a:ext cx="1676400" cy="1016851"/>
            </a:xfrm>
            <a:custGeom>
              <a:avLst/>
              <a:gdLst>
                <a:gd name="connsiteX0" fmla="*/ 0 w 1676400"/>
                <a:gd name="connsiteY0" fmla="*/ 0 h 1016851"/>
                <a:gd name="connsiteX1" fmla="*/ 853440 w 1676400"/>
                <a:gd name="connsiteY1" fmla="*/ 873760 h 1016851"/>
                <a:gd name="connsiteX2" fmla="*/ 1676400 w 1676400"/>
                <a:gd name="connsiteY2" fmla="*/ 1005840 h 101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1016851">
                  <a:moveTo>
                    <a:pt x="0" y="0"/>
                  </a:moveTo>
                  <a:cubicBezTo>
                    <a:pt x="287020" y="353060"/>
                    <a:pt x="574040" y="706120"/>
                    <a:pt x="853440" y="873760"/>
                  </a:cubicBezTo>
                  <a:cubicBezTo>
                    <a:pt x="1132840" y="1041400"/>
                    <a:pt x="1404620" y="1023620"/>
                    <a:pt x="1676400" y="100584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46662" y="4614925"/>
              <a:ext cx="66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44391" y="3060452"/>
              <a:ext cx="66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50297" y="5039705"/>
              <a:ext cx="32698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Source recovered with a distortion D (function of the coding rate)</a:t>
              </a:r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897933" y="2451631"/>
            <a:ext cx="1980606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Speech </a:t>
            </a:r>
            <a:r>
              <a:rPr lang="en-US" sz="2000" b="1" dirty="0">
                <a:solidFill>
                  <a:srgbClr val="FF0000"/>
                </a:solidFill>
              </a:rPr>
              <a:t>and </a:t>
            </a:r>
            <a:r>
              <a:rPr lang="en-US" sz="2000" b="1">
                <a:solidFill>
                  <a:srgbClr val="FF0000"/>
                </a:solidFill>
              </a:rPr>
              <a:t>Video coding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BDA51784-9C6C-6142-8960-23745839C480}"/>
              </a:ext>
            </a:extLst>
          </p:cNvPr>
          <p:cNvSpPr txBox="1">
            <a:spLocks/>
          </p:cNvSpPr>
          <p:nvPr/>
        </p:nvSpPr>
        <p:spPr>
          <a:xfrm>
            <a:off x="149552" y="32869"/>
            <a:ext cx="8229601" cy="73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fontAlgn="auto"/>
            <a:r>
              <a:rPr lang="en-US" kern="0" dirty="0"/>
              <a:t>Source Coding</a:t>
            </a:r>
          </a:p>
        </p:txBody>
      </p:sp>
    </p:spTree>
    <p:extLst>
      <p:ext uri="{BB962C8B-B14F-4D97-AF65-F5344CB8AC3E}">
        <p14:creationId xmlns:p14="http://schemas.microsoft.com/office/powerpoint/2010/main" val="1118237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B0E45499-B2E7-3045-A60F-18671E082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compress?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0C094BCD-B1D3-EF47-A147-AF50D06AB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484784"/>
            <a:ext cx="8229601" cy="45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These are related to the 3 types of redundancy in images/videos: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Interpixel redundancy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Psychovisual redundancy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Coding redundancy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263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>
            <a:extLst>
              <a:ext uri="{FF2B5EF4-FFF2-40B4-BE49-F238E27FC236}">
                <a16:creationId xmlns:a16="http://schemas.microsoft.com/office/drawing/2014/main" id="{A9102CE0-F9CA-154F-B3D9-193E75857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sz="3800" dirty="0"/>
              <a:t>Coding Redundancy</a:t>
            </a:r>
          </a:p>
        </p:txBody>
      </p:sp>
      <p:pic>
        <p:nvPicPr>
          <p:cNvPr id="112644" name="Picture 4">
            <a:extLst>
              <a:ext uri="{FF2B5EF4-FFF2-40B4-BE49-F238E27FC236}">
                <a16:creationId xmlns:a16="http://schemas.microsoft.com/office/drawing/2014/main" id="{9B0997FD-B019-BE49-A44A-5ED0841DAF1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8" b="21988"/>
          <a:stretch>
            <a:fillRect/>
          </a:stretch>
        </p:blipFill>
        <p:spPr>
          <a:xfrm>
            <a:off x="838200" y="1524000"/>
            <a:ext cx="3201988" cy="3429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2650" name="Rectangle 10">
            <a:extLst>
              <a:ext uri="{FF2B5EF4-FFF2-40B4-BE49-F238E27FC236}">
                <a16:creationId xmlns:a16="http://schemas.microsoft.com/office/drawing/2014/main" id="{DD76AF0C-AC7E-4A46-B88C-F5D9F49644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600"/>
              <a:t>Some colors are more common than others</a:t>
            </a:r>
          </a:p>
          <a:p>
            <a:r>
              <a:rPr lang="en-US" altLang="en-US" sz="2600"/>
              <a:t>For example, black, brown, and red hardly appear in this picture</a:t>
            </a:r>
          </a:p>
          <a:p>
            <a:r>
              <a:rPr lang="en-US" altLang="en-US" sz="2600"/>
              <a:t>This is sometimes called </a:t>
            </a:r>
            <a:r>
              <a:rPr lang="en-US" altLang="en-US" sz="2600" i="1"/>
              <a:t>coding redundancy</a:t>
            </a:r>
          </a:p>
        </p:txBody>
      </p:sp>
    </p:spTree>
    <p:extLst>
      <p:ext uri="{BB962C8B-B14F-4D97-AF65-F5344CB8AC3E}">
        <p14:creationId xmlns:p14="http://schemas.microsoft.com/office/powerpoint/2010/main" val="137144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CB13533A-DCB0-A742-B044-98DBAF606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-171400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sz="3800" dirty="0"/>
              <a:t>Interpixel Redundancy</a:t>
            </a:r>
          </a:p>
        </p:txBody>
      </p:sp>
      <p:pic>
        <p:nvPicPr>
          <p:cNvPr id="117763" name="Picture 3">
            <a:extLst>
              <a:ext uri="{FF2B5EF4-FFF2-40B4-BE49-F238E27FC236}">
                <a16:creationId xmlns:a16="http://schemas.microsoft.com/office/drawing/2014/main" id="{92FA77F8-A9E2-6A4D-99A2-4F619F9B5F8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8" b="21988"/>
          <a:stretch>
            <a:fillRect/>
          </a:stretch>
        </p:blipFill>
        <p:spPr>
          <a:xfrm>
            <a:off x="838200" y="1524000"/>
            <a:ext cx="3201988" cy="3429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7764" name="Rectangle 4">
            <a:extLst>
              <a:ext uri="{FF2B5EF4-FFF2-40B4-BE49-F238E27FC236}">
                <a16:creationId xmlns:a16="http://schemas.microsoft.com/office/drawing/2014/main" id="{614098C6-62BE-9348-8F8B-AB2DA8FDCE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600"/>
              <a:t>Blue pixels tend to occur next to other blue pixels; yellow pixels are near other yellow pixels</a:t>
            </a:r>
          </a:p>
          <a:p>
            <a:r>
              <a:rPr lang="en-US" altLang="en-US" sz="2600"/>
              <a:t>This spatial correlation is sometimes called </a:t>
            </a:r>
            <a:r>
              <a:rPr lang="en-US" altLang="en-US" sz="2600" i="1"/>
              <a:t>interpixel redundancy</a:t>
            </a:r>
          </a:p>
          <a:p>
            <a:r>
              <a:rPr lang="en-US" altLang="en-US" sz="2600"/>
              <a:t>There are also interspectral and interframe redundancy</a:t>
            </a:r>
            <a:endParaRPr lang="en-US" altLang="en-US" sz="2600" i="1"/>
          </a:p>
        </p:txBody>
      </p:sp>
    </p:spTree>
    <p:extLst>
      <p:ext uri="{BB962C8B-B14F-4D97-AF65-F5344CB8AC3E}">
        <p14:creationId xmlns:p14="http://schemas.microsoft.com/office/powerpoint/2010/main" val="14531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97D8126-AE21-C348-B653-76710BCC7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-171400"/>
            <a:ext cx="8229600" cy="1139825"/>
          </a:xfrm>
        </p:spPr>
        <p:txBody>
          <a:bodyPr>
            <a:normAutofit/>
          </a:bodyPr>
          <a:lstStyle/>
          <a:p>
            <a:r>
              <a:rPr lang="en-US" altLang="en-US" sz="3800" dirty="0"/>
              <a:t>Psychovisual Redundancy</a:t>
            </a:r>
          </a:p>
        </p:txBody>
      </p:sp>
      <p:pic>
        <p:nvPicPr>
          <p:cNvPr id="118787" name="Picture 3">
            <a:extLst>
              <a:ext uri="{FF2B5EF4-FFF2-40B4-BE49-F238E27FC236}">
                <a16:creationId xmlns:a16="http://schemas.microsoft.com/office/drawing/2014/main" id="{90A9799F-5D3E-4C44-9904-E81BE9C2FE2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8" b="21988"/>
          <a:stretch>
            <a:fillRect/>
          </a:stretch>
        </p:blipFill>
        <p:spPr>
          <a:xfrm>
            <a:off x="838200" y="1524000"/>
            <a:ext cx="3201988" cy="3429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>
            <a:extLst>
              <a:ext uri="{FF2B5EF4-FFF2-40B4-BE49-F238E27FC236}">
                <a16:creationId xmlns:a16="http://schemas.microsoft.com/office/drawing/2014/main" id="{5015D1A3-284F-B442-A30F-0BAF8D177BD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600"/>
              <a:t>Some parts of the scene are very homogeneous (sky)</a:t>
            </a:r>
          </a:p>
          <a:p>
            <a:r>
              <a:rPr lang="en-US" altLang="en-US" sz="2600"/>
              <a:t>Other parts are very busy (flowers) and could hide noise</a:t>
            </a:r>
          </a:p>
          <a:p>
            <a:r>
              <a:rPr lang="en-US" altLang="en-US" sz="2600"/>
              <a:t>This is sometimes called </a:t>
            </a:r>
            <a:r>
              <a:rPr lang="en-US" altLang="en-US" sz="2600" i="1"/>
              <a:t>psychovisual redundancy</a:t>
            </a:r>
          </a:p>
        </p:txBody>
      </p:sp>
    </p:spTree>
    <p:extLst>
      <p:ext uri="{BB962C8B-B14F-4D97-AF65-F5344CB8AC3E}">
        <p14:creationId xmlns:p14="http://schemas.microsoft.com/office/powerpoint/2010/main" val="6457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CC1C98A4-BF1B-CA4B-8AC5-C517F4E87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Lossy?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C33C5650-2D1C-C94A-A41A-FFB6AB777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945347"/>
            <a:ext cx="8229601" cy="4525964"/>
          </a:xfrm>
        </p:spPr>
        <p:txBody>
          <a:bodyPr/>
          <a:lstStyle/>
          <a:p>
            <a:r>
              <a:rPr lang="en-US" altLang="en-US" dirty="0"/>
              <a:t>We can get away with lossy compression because </a:t>
            </a:r>
            <a:r>
              <a:rPr lang="en-US" altLang="en-US" i="1" dirty="0"/>
              <a:t>your eye doesn’t see everything anyway</a:t>
            </a:r>
          </a:p>
          <a:p>
            <a:pPr lvl="1"/>
            <a:r>
              <a:rPr lang="en-US" altLang="en-US" dirty="0"/>
              <a:t>Contrast sensitivity function</a:t>
            </a:r>
          </a:p>
          <a:p>
            <a:pPr lvl="1"/>
            <a:r>
              <a:rPr lang="en-US" altLang="en-US" dirty="0"/>
              <a:t>Mach bands</a:t>
            </a:r>
          </a:p>
          <a:p>
            <a:pPr lvl="1"/>
            <a:r>
              <a:rPr lang="en-US" altLang="en-US" dirty="0"/>
              <a:t>Spatial masking</a:t>
            </a:r>
          </a:p>
          <a:p>
            <a:pPr lvl="1"/>
            <a:r>
              <a:rPr lang="en-US" altLang="en-US" dirty="0"/>
              <a:t>Oblique effect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4C3E1-E76F-CC48-8FE6-2E1FC33488E5}"/>
              </a:ext>
            </a:extLst>
          </p:cNvPr>
          <p:cNvSpPr/>
          <p:nvPr/>
        </p:nvSpPr>
        <p:spPr>
          <a:xfrm>
            <a:off x="1979712" y="1196752"/>
            <a:ext cx="485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Human Visual System Issues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7535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AFC828">
          <a:alpha val="10000"/>
        </a:srgbClr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pptdkredgrad</Template>
  <TotalTime>7993</TotalTime>
  <Words>532</Words>
  <Application>Microsoft Macintosh PowerPoint</Application>
  <PresentationFormat>Letter Paper (8.5x11 in)</PresentationFormat>
  <Paragraphs>111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Times New Roman</vt:lpstr>
      <vt:lpstr>Wingdings</vt:lpstr>
      <vt:lpstr>Office Theme</vt:lpstr>
      <vt:lpstr>Equation</vt:lpstr>
      <vt:lpstr>Multimedia Systems</vt:lpstr>
      <vt:lpstr>Today Lecture</vt:lpstr>
      <vt:lpstr>PowerPoint Presentation</vt:lpstr>
      <vt:lpstr>PowerPoint Presentation</vt:lpstr>
      <vt:lpstr>Why do we compress?</vt:lpstr>
      <vt:lpstr>Coding Redundancy</vt:lpstr>
      <vt:lpstr>Interpixel Redundancy</vt:lpstr>
      <vt:lpstr>Psychovisual Redundancy</vt:lpstr>
      <vt:lpstr>Why Lossy?</vt:lpstr>
      <vt:lpstr>Spatial Masking</vt:lpstr>
      <vt:lpstr>Spatial Masking</vt:lpstr>
      <vt:lpstr>How well is the compression doing?</vt:lpstr>
      <vt:lpstr>MSE Metric</vt:lpstr>
      <vt:lpstr>PSNR Metric</vt:lpstr>
      <vt:lpstr>JPEG Example</vt:lpstr>
      <vt:lpstr>Thank You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Techniques for  Wireless Systems</dc:title>
  <dc:subject>TTS for Alcatel</dc:subject>
  <dc:creator>jmitchel</dc:creator>
  <cp:lastModifiedBy>Toni, Laura</cp:lastModifiedBy>
  <cp:revision>223</cp:revision>
  <cp:lastPrinted>2016-11-08T09:17:51Z</cp:lastPrinted>
  <dcterms:created xsi:type="dcterms:W3CDTF">2001-12-20T12:44:28Z</dcterms:created>
  <dcterms:modified xsi:type="dcterms:W3CDTF">2020-09-20T09:07:59Z</dcterms:modified>
</cp:coreProperties>
</file>