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6"/>
  </p:notesMasterIdLst>
  <p:handoutMasterIdLst>
    <p:handoutMasterId r:id="rId27"/>
  </p:handoutMasterIdLst>
  <p:sldIdLst>
    <p:sldId id="282" r:id="rId2"/>
    <p:sldId id="314" r:id="rId3"/>
    <p:sldId id="259" r:id="rId4"/>
    <p:sldId id="260" r:id="rId5"/>
    <p:sldId id="306" r:id="rId6"/>
    <p:sldId id="261" r:id="rId7"/>
    <p:sldId id="315" r:id="rId8"/>
    <p:sldId id="263" r:id="rId9"/>
    <p:sldId id="299" r:id="rId10"/>
    <p:sldId id="265" r:id="rId11"/>
    <p:sldId id="319" r:id="rId12"/>
    <p:sldId id="267" r:id="rId13"/>
    <p:sldId id="268" r:id="rId14"/>
    <p:sldId id="285" r:id="rId15"/>
    <p:sldId id="283" r:id="rId16"/>
    <p:sldId id="284" r:id="rId17"/>
    <p:sldId id="275" r:id="rId18"/>
    <p:sldId id="276" r:id="rId19"/>
    <p:sldId id="278" r:id="rId20"/>
    <p:sldId id="277" r:id="rId21"/>
    <p:sldId id="279" r:id="rId22"/>
    <p:sldId id="287" r:id="rId23"/>
    <p:sldId id="280" r:id="rId24"/>
    <p:sldId id="281" r:id="rId25"/>
  </p:sldIdLst>
  <p:sldSz cx="9906000" cy="6858000" type="A4"/>
  <p:notesSz cx="6797675" cy="992663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B2B2B2"/>
    <a:srgbClr val="C0C0C0"/>
    <a:srgbClr val="00FF00"/>
    <a:srgbClr val="FF8E73"/>
    <a:srgbClr val="FF0000"/>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CEAC0-ECC6-D54F-B2D0-9BCF795E1A58}" v="1" dt="2020-10-04T15:26:11.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392" autoAdjust="0"/>
    <p:restoredTop sz="85306" autoAdjust="0"/>
  </p:normalViewPr>
  <p:slideViewPr>
    <p:cSldViewPr snapToGrid="0" snapToObjects="1">
      <p:cViewPr varScale="1">
        <p:scale>
          <a:sx n="55" d="100"/>
          <a:sy n="55" d="100"/>
        </p:scale>
        <p:origin x="208" y="133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99" d="100"/>
          <a:sy n="99" d="100"/>
        </p:scale>
        <p:origin x="-4504" y="-8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John" userId="9aa59251-68a6-4e56-a485-8ce8279c7d15" providerId="ADAL" clId="{803CEAC0-ECC6-D54F-B2D0-9BCF795E1A58}"/>
    <pc:docChg chg="custSel addSld delSld modSld sldOrd">
      <pc:chgData name="Mitchell, John" userId="9aa59251-68a6-4e56-a485-8ce8279c7d15" providerId="ADAL" clId="{803CEAC0-ECC6-D54F-B2D0-9BCF795E1A58}" dt="2020-10-04T15:27:01.752" v="10" actId="2696"/>
      <pc:docMkLst>
        <pc:docMk/>
      </pc:docMkLst>
      <pc:sldChg chg="del">
        <pc:chgData name="Mitchell, John" userId="9aa59251-68a6-4e56-a485-8ce8279c7d15" providerId="ADAL" clId="{803CEAC0-ECC6-D54F-B2D0-9BCF795E1A58}" dt="2020-10-04T15:26:09.583" v="4" actId="2696"/>
        <pc:sldMkLst>
          <pc:docMk/>
          <pc:sldMk cId="0" sldId="259"/>
        </pc:sldMkLst>
      </pc:sldChg>
      <pc:sldChg chg="add">
        <pc:chgData name="Mitchell, John" userId="9aa59251-68a6-4e56-a485-8ce8279c7d15" providerId="ADAL" clId="{803CEAC0-ECC6-D54F-B2D0-9BCF795E1A58}" dt="2020-10-04T15:26:11.835" v="8"/>
        <pc:sldMkLst>
          <pc:docMk/>
          <pc:sldMk cId="3925163605" sldId="259"/>
        </pc:sldMkLst>
      </pc:sldChg>
      <pc:sldChg chg="del">
        <pc:chgData name="Mitchell, John" userId="9aa59251-68a6-4e56-a485-8ce8279c7d15" providerId="ADAL" clId="{803CEAC0-ECC6-D54F-B2D0-9BCF795E1A58}" dt="2020-10-04T15:26:09.619" v="5" actId="2696"/>
        <pc:sldMkLst>
          <pc:docMk/>
          <pc:sldMk cId="0" sldId="260"/>
        </pc:sldMkLst>
      </pc:sldChg>
      <pc:sldChg chg="add">
        <pc:chgData name="Mitchell, John" userId="9aa59251-68a6-4e56-a485-8ce8279c7d15" providerId="ADAL" clId="{803CEAC0-ECC6-D54F-B2D0-9BCF795E1A58}" dt="2020-10-04T15:26:11.835" v="8"/>
        <pc:sldMkLst>
          <pc:docMk/>
          <pc:sldMk cId="1444144048" sldId="260"/>
        </pc:sldMkLst>
      </pc:sldChg>
      <pc:sldChg chg="del">
        <pc:chgData name="Mitchell, John" userId="9aa59251-68a6-4e56-a485-8ce8279c7d15" providerId="ADAL" clId="{803CEAC0-ECC6-D54F-B2D0-9BCF795E1A58}" dt="2020-10-04T15:26:09.685" v="7" actId="2696"/>
        <pc:sldMkLst>
          <pc:docMk/>
          <pc:sldMk cId="0" sldId="261"/>
        </pc:sldMkLst>
      </pc:sldChg>
      <pc:sldChg chg="add">
        <pc:chgData name="Mitchell, John" userId="9aa59251-68a6-4e56-a485-8ce8279c7d15" providerId="ADAL" clId="{803CEAC0-ECC6-D54F-B2D0-9BCF795E1A58}" dt="2020-10-04T15:26:11.835" v="8"/>
        <pc:sldMkLst>
          <pc:docMk/>
          <pc:sldMk cId="2983063352" sldId="261"/>
        </pc:sldMkLst>
      </pc:sldChg>
      <pc:sldChg chg="ord">
        <pc:chgData name="Mitchell, John" userId="9aa59251-68a6-4e56-a485-8ce8279c7d15" providerId="ADAL" clId="{803CEAC0-ECC6-D54F-B2D0-9BCF795E1A58}" dt="2020-10-04T15:26:43.714" v="9" actId="20578"/>
        <pc:sldMkLst>
          <pc:docMk/>
          <pc:sldMk cId="0" sldId="263"/>
        </pc:sldMkLst>
      </pc:sldChg>
      <pc:sldChg chg="del">
        <pc:chgData name="Mitchell, John" userId="9aa59251-68a6-4e56-a485-8ce8279c7d15" providerId="ADAL" clId="{803CEAC0-ECC6-D54F-B2D0-9BCF795E1A58}" dt="2020-10-04T15:26:02.213" v="1" actId="2696"/>
        <pc:sldMkLst>
          <pc:docMk/>
          <pc:sldMk cId="0" sldId="297"/>
        </pc:sldMkLst>
      </pc:sldChg>
      <pc:sldChg chg="del">
        <pc:chgData name="Mitchell, John" userId="9aa59251-68a6-4e56-a485-8ce8279c7d15" providerId="ADAL" clId="{803CEAC0-ECC6-D54F-B2D0-9BCF795E1A58}" dt="2020-10-04T15:26:02.761" v="2" actId="2696"/>
        <pc:sldMkLst>
          <pc:docMk/>
          <pc:sldMk cId="0" sldId="298"/>
        </pc:sldMkLst>
      </pc:sldChg>
      <pc:sldChg chg="ord">
        <pc:chgData name="Mitchell, John" userId="9aa59251-68a6-4e56-a485-8ce8279c7d15" providerId="ADAL" clId="{803CEAC0-ECC6-D54F-B2D0-9BCF795E1A58}" dt="2020-10-04T15:26:43.714" v="9" actId="20578"/>
        <pc:sldMkLst>
          <pc:docMk/>
          <pc:sldMk cId="0" sldId="299"/>
        </pc:sldMkLst>
      </pc:sldChg>
      <pc:sldChg chg="del">
        <pc:chgData name="Mitchell, John" userId="9aa59251-68a6-4e56-a485-8ce8279c7d15" providerId="ADAL" clId="{803CEAC0-ECC6-D54F-B2D0-9BCF795E1A58}" dt="2020-10-04T15:26:09.667" v="6" actId="2696"/>
        <pc:sldMkLst>
          <pc:docMk/>
          <pc:sldMk cId="0" sldId="306"/>
        </pc:sldMkLst>
      </pc:sldChg>
      <pc:sldChg chg="add">
        <pc:chgData name="Mitchell, John" userId="9aa59251-68a6-4e56-a485-8ce8279c7d15" providerId="ADAL" clId="{803CEAC0-ECC6-D54F-B2D0-9BCF795E1A58}" dt="2020-10-04T15:26:11.835" v="8"/>
        <pc:sldMkLst>
          <pc:docMk/>
          <pc:sldMk cId="4049456415" sldId="306"/>
        </pc:sldMkLst>
      </pc:sldChg>
      <pc:sldChg chg="del">
        <pc:chgData name="Mitchell, John" userId="9aa59251-68a6-4e56-a485-8ce8279c7d15" providerId="ADAL" clId="{803CEAC0-ECC6-D54F-B2D0-9BCF795E1A58}" dt="2020-10-04T15:25:52.901" v="0" actId="2696"/>
        <pc:sldMkLst>
          <pc:docMk/>
          <pc:sldMk cId="3686049319" sldId="316"/>
        </pc:sldMkLst>
      </pc:sldChg>
      <pc:sldChg chg="del">
        <pc:chgData name="Mitchell, John" userId="9aa59251-68a6-4e56-a485-8ce8279c7d15" providerId="ADAL" clId="{803CEAC0-ECC6-D54F-B2D0-9BCF795E1A58}" dt="2020-10-04T15:26:04.668" v="3" actId="2696"/>
        <pc:sldMkLst>
          <pc:docMk/>
          <pc:sldMk cId="3421706302" sldId="317"/>
        </pc:sldMkLst>
      </pc:sldChg>
      <pc:sldChg chg="del">
        <pc:chgData name="Mitchell, John" userId="9aa59251-68a6-4e56-a485-8ce8279c7d15" providerId="ADAL" clId="{803CEAC0-ECC6-D54F-B2D0-9BCF795E1A58}" dt="2020-10-04T15:27:01.752" v="10" actId="2696"/>
        <pc:sldMkLst>
          <pc:docMk/>
          <pc:sldMk cId="1045969267" sldId="318"/>
        </pc:sldMkLst>
      </pc:sldChg>
    </pc:docChg>
  </pc:docChgLst>
  <pc:docChgLst>
    <pc:chgData name="Mitchell, John" userId="9aa59251-68a6-4e56-a485-8ce8279c7d15" providerId="ADAL" clId="{1B00F226-BAF7-2B48-9E9A-EB88276B8304}"/>
    <pc:docChg chg="custSel modSld">
      <pc:chgData name="Mitchell, John" userId="9aa59251-68a6-4e56-a485-8ce8279c7d15" providerId="ADAL" clId="{1B00F226-BAF7-2B48-9E9A-EB88276B8304}" dt="2020-09-19T10:05:41.576" v="1" actId="478"/>
      <pc:docMkLst>
        <pc:docMk/>
      </pc:docMkLst>
      <pc:sldChg chg="delSp mod delAnim">
        <pc:chgData name="Mitchell, John" userId="9aa59251-68a6-4e56-a485-8ce8279c7d15" providerId="ADAL" clId="{1B00F226-BAF7-2B48-9E9A-EB88276B8304}" dt="2020-09-19T10:05:39.770" v="0" actId="478"/>
        <pc:sldMkLst>
          <pc:docMk/>
          <pc:sldMk cId="3686049319" sldId="316"/>
        </pc:sldMkLst>
        <pc:picChg chg="del">
          <ac:chgData name="Mitchell, John" userId="9aa59251-68a6-4e56-a485-8ce8279c7d15" providerId="ADAL" clId="{1B00F226-BAF7-2B48-9E9A-EB88276B8304}" dt="2020-09-19T10:05:39.770" v="0" actId="478"/>
          <ac:picMkLst>
            <pc:docMk/>
            <pc:sldMk cId="3686049319" sldId="316"/>
            <ac:picMk id="4" creationId="{00000000-0000-0000-0000-000000000000}"/>
          </ac:picMkLst>
        </pc:picChg>
      </pc:sldChg>
      <pc:sldChg chg="delSp mod delAnim">
        <pc:chgData name="Mitchell, John" userId="9aa59251-68a6-4e56-a485-8ce8279c7d15" providerId="ADAL" clId="{1B00F226-BAF7-2B48-9E9A-EB88276B8304}" dt="2020-09-19T10:05:41.576" v="1" actId="478"/>
        <pc:sldMkLst>
          <pc:docMk/>
          <pc:sldMk cId="3421706302" sldId="317"/>
        </pc:sldMkLst>
        <pc:picChg chg="del">
          <ac:chgData name="Mitchell, John" userId="9aa59251-68a6-4e56-a485-8ce8279c7d15" providerId="ADAL" clId="{1B00F226-BAF7-2B48-9E9A-EB88276B8304}" dt="2020-09-19T10:05:41.576" v="1" actId="478"/>
          <ac:picMkLst>
            <pc:docMk/>
            <pc:sldMk cId="3421706302" sldId="317"/>
            <ac:picMk id="2" creationId="{00000000-0000-0000-0000-000000000000}"/>
          </ac:picMkLst>
        </pc:picChg>
      </pc:sldChg>
    </pc:docChg>
  </pc:docChgLst>
  <pc:docChgLst>
    <pc:chgData name="Mitchell, John" userId="9aa59251-68a6-4e56-a485-8ce8279c7d15" providerId="ADAL" clId="{AA695C75-CBE7-FA47-BF54-209A4A76DB63}"/>
    <pc:docChg chg="custSel addSld modSld sldOrd">
      <pc:chgData name="Mitchell, John" userId="9aa59251-68a6-4e56-a485-8ce8279c7d15" providerId="ADAL" clId="{AA695C75-CBE7-FA47-BF54-209A4A76DB63}" dt="2020-09-19T10:23:25.387" v="28" actId="20577"/>
      <pc:docMkLst>
        <pc:docMk/>
      </pc:docMkLst>
      <pc:sldChg chg="new ord">
        <pc:chgData name="Mitchell, John" userId="9aa59251-68a6-4e56-a485-8ce8279c7d15" providerId="ADAL" clId="{AA695C75-CBE7-FA47-BF54-209A4A76DB63}" dt="2020-09-19T10:22:55.731" v="1" actId="1076"/>
        <pc:sldMkLst>
          <pc:docMk/>
          <pc:sldMk cId="1045969267" sldId="318"/>
        </pc:sldMkLst>
      </pc:sldChg>
      <pc:sldChg chg="modSp new mod modClrScheme chgLayout">
        <pc:chgData name="Mitchell, John" userId="9aa59251-68a6-4e56-a485-8ce8279c7d15" providerId="ADAL" clId="{AA695C75-CBE7-FA47-BF54-209A4A76DB63}" dt="2020-09-19T10:23:25.387" v="28" actId="20577"/>
        <pc:sldMkLst>
          <pc:docMk/>
          <pc:sldMk cId="1461527336" sldId="319"/>
        </pc:sldMkLst>
        <pc:spChg chg="mod ord">
          <ac:chgData name="Mitchell, John" userId="9aa59251-68a6-4e56-a485-8ce8279c7d15" providerId="ADAL" clId="{AA695C75-CBE7-FA47-BF54-209A4A76DB63}" dt="2020-09-19T10:23:25.387" v="28" actId="20577"/>
          <ac:spMkLst>
            <pc:docMk/>
            <pc:sldMk cId="1461527336" sldId="319"/>
            <ac:spMk id="2" creationId="{5B7C40FA-00E5-E648-AC6C-A44A6D4B5344}"/>
          </ac:spMkLst>
        </pc:spChg>
        <pc:spChg chg="mod ord">
          <ac:chgData name="Mitchell, John" userId="9aa59251-68a6-4e56-a485-8ce8279c7d15" providerId="ADAL" clId="{AA695C75-CBE7-FA47-BF54-209A4A76DB63}" dt="2020-09-19T10:23:12.626" v="3" actId="700"/>
          <ac:spMkLst>
            <pc:docMk/>
            <pc:sldMk cId="1461527336" sldId="319"/>
            <ac:spMk id="3" creationId="{6F612AD0-0BA9-0D42-8133-6277527686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4188" y="9456738"/>
            <a:ext cx="750887" cy="276225"/>
          </a:xfrm>
          <a:prstGeom prst="rect">
            <a:avLst/>
          </a:prstGeom>
          <a:noFill/>
          <a:ln w="12700">
            <a:noFill/>
            <a:miter lim="800000"/>
            <a:headEnd/>
            <a:tailEnd/>
          </a:ln>
          <a:effectLst/>
        </p:spPr>
        <p:txBody>
          <a:bodyPr wrap="none" lIns="87766" tIns="44681" rIns="87766" bIns="44681">
            <a:spAutoFit/>
          </a:bodyPr>
          <a:lstStyle/>
          <a:p>
            <a:pPr algn="ctr" defTabSz="873125" eaLnBrk="0" hangingPunct="0">
              <a:lnSpc>
                <a:spcPct val="90000"/>
              </a:lnSpc>
              <a:defRPr/>
            </a:pPr>
            <a:r>
              <a:rPr lang="en-GB" sz="1200">
                <a:latin typeface="Arial" charset="0"/>
              </a:rPr>
              <a:t>Page </a:t>
            </a:r>
            <a:fld id="{4E79260E-6A85-41CA-9A32-5E9D554CFDD9}" type="slidenum">
              <a:rPr lang="en-GB" sz="1200">
                <a:latin typeface="Arial" charset="0"/>
              </a:rPr>
              <a:pPr algn="ctr" defTabSz="873125" eaLnBrk="0" hangingPunct="0">
                <a:lnSpc>
                  <a:spcPct val="90000"/>
                </a:lnSpc>
                <a:defRPr/>
              </a:pPr>
              <a:t>‹#›</a:t>
            </a:fld>
            <a:endParaRPr lang="en-GB" sz="1200">
              <a:latin typeface="Arial" charset="0"/>
            </a:endParaRPr>
          </a:p>
        </p:txBody>
      </p:sp>
    </p:spTree>
    <p:extLst>
      <p:ext uri="{BB962C8B-B14F-4D97-AF65-F5344CB8AC3E}">
        <p14:creationId xmlns:p14="http://schemas.microsoft.com/office/powerpoint/2010/main" val="16797417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6463" y="4714875"/>
            <a:ext cx="4984750" cy="4467225"/>
          </a:xfrm>
          <a:prstGeom prst="rect">
            <a:avLst/>
          </a:prstGeom>
          <a:noFill/>
          <a:ln w="12700">
            <a:noFill/>
            <a:miter lim="800000"/>
            <a:headEnd/>
            <a:tailEnd/>
          </a:ln>
          <a:effectLst/>
        </p:spPr>
        <p:txBody>
          <a:bodyPr vert="horz" wrap="square" lIns="90959" tIns="44681" rIns="90959" bIns="44681" numCol="1" anchor="t" anchorCtr="0" compatLnSpc="1">
            <a:prstTxWarp prst="textNoShape">
              <a:avLst/>
            </a:prstTxWarp>
          </a:bodyPr>
          <a:lstStyle/>
          <a:p>
            <a:pPr lvl="0"/>
            <a:r>
              <a:rPr lang="en-GB" noProof="0"/>
              <a:t>Body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0" name="Rectangle 4"/>
          <p:cNvSpPr>
            <a:spLocks noGrp="1" noRot="1" noChangeAspect="1" noChangeArrowheads="1" noTextEdit="1"/>
          </p:cNvSpPr>
          <p:nvPr>
            <p:ph type="sldImg" idx="2"/>
          </p:nvPr>
        </p:nvSpPr>
        <p:spPr bwMode="auto">
          <a:xfrm>
            <a:off x="722313" y="752475"/>
            <a:ext cx="5353050" cy="370681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77405214"/>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0.wmf"/></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722313" y="752475"/>
            <a:ext cx="5353050" cy="3706813"/>
          </a:xfrm>
          <a:ln/>
        </p:spPr>
      </p:sp>
      <p:sp>
        <p:nvSpPr>
          <p:cNvPr id="40963" name="Rectangle 3"/>
          <p:cNvSpPr>
            <a:spLocks noGrp="1" noChangeArrowheads="1"/>
          </p:cNvSpPr>
          <p:nvPr>
            <p:ph type="body" idx="1"/>
          </p:nvPr>
        </p:nvSpPr>
        <p:spPr>
          <a:noFill/>
          <a:ln w="9525"/>
        </p:spPr>
        <p:txBody>
          <a:bodyPr/>
          <a:lstStyle/>
          <a:p>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722313" y="752475"/>
            <a:ext cx="5353050" cy="3706813"/>
          </a:xfrm>
          <a:ln/>
        </p:spPr>
      </p:sp>
      <p:sp>
        <p:nvSpPr>
          <p:cNvPr id="63491" name="Rectangle 3"/>
          <p:cNvSpPr>
            <a:spLocks noGrp="1" noChangeArrowheads="1"/>
          </p:cNvSpPr>
          <p:nvPr>
            <p:ph type="body" idx="1"/>
          </p:nvPr>
        </p:nvSpPr>
        <p:spPr>
          <a:noFill/>
          <a:ln w="9525"/>
        </p:spPr>
        <p:txBody>
          <a:bodyPr/>
          <a:lstStyle/>
          <a:p>
            <a:r>
              <a:rPr lang="en-GB">
                <a:latin typeface="Arial" pitchFamily="34" charset="0"/>
              </a:rPr>
              <a:t>As mentioned previously the process of quantisation introduces distortion – quantisation distortion – generally termed quantisation noise since it is noise like in character. We will let Q(t) denote this quantisation distortion waveform. It is a bounded signal lying in the range </a:t>
            </a:r>
            <a:r>
              <a:rPr lang="en-US">
                <a:latin typeface="Arial" pitchFamily="34" charset="0"/>
                <a:sym typeface="Symbol" pitchFamily="18" charset="2"/>
              </a:rPr>
              <a:t>D/2. Notice that most portions of Q(t) are approximately linear – giving triangular waveform segments – and this applies to an even greater extent for finer quantisation using most quantisation levels. Hence the quantisation noise power – or mean square value – may be determined as closely approximating the power in a triangular wave of amplitude D/2. Equivalently, we may note that Q(t) has a approximately uniform probability density function f</a:t>
            </a:r>
            <a:r>
              <a:rPr lang="en-US" baseline="-25000">
                <a:latin typeface="Arial" pitchFamily="34" charset="0"/>
                <a:sym typeface="Symbol" pitchFamily="18" charset="2"/>
              </a:rPr>
              <a:t>Q</a:t>
            </a:r>
            <a:r>
              <a:rPr lang="en-US">
                <a:latin typeface="Arial" pitchFamily="34" charset="0"/>
                <a:sym typeface="Symbol" pitchFamily="18" charset="2"/>
              </a:rPr>
              <a:t>(v), of density 1/D over the range D/2. The variance of this distribution is </a:t>
            </a:r>
            <a:r>
              <a:rPr lang="en-US">
                <a:latin typeface="Arial" pitchFamily="34" charset="0"/>
              </a:rPr>
              <a:t>D</a:t>
            </a:r>
            <a:r>
              <a:rPr lang="en-US" baseline="30000">
                <a:latin typeface="Arial" pitchFamily="34" charset="0"/>
              </a:rPr>
              <a:t>2</a:t>
            </a:r>
            <a:r>
              <a:rPr lang="en-US">
                <a:latin typeface="Arial" pitchFamily="34" charset="0"/>
              </a:rPr>
              <a:t>/12 corresponding to the mean square value of the process – or the quantising noise power.</a:t>
            </a:r>
          </a:p>
          <a:p>
            <a:endParaRPr lang="en-US">
              <a:latin typeface="Arial" pitchFamily="34" charset="0"/>
            </a:endParaRPr>
          </a:p>
          <a:p>
            <a:r>
              <a:rPr lang="en-US">
                <a:latin typeface="Arial" pitchFamily="34" charset="0"/>
              </a:rPr>
              <a:t>Note that Q(t) contains frequent ‘sharp’ transitions and so extends over a wide frequency range. The sampling process associated with PCM means the Q(t) is effectively sampled as well as m(t). The sampling rate is set to ensure that m(t) does not suffer undue aliasing – but this does not apply to the much wider band waveform Q(t)</a:t>
            </a:r>
            <a:endParaRPr lang="en-GB">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722313" y="752475"/>
            <a:ext cx="5353050" cy="3706813"/>
          </a:xfrm>
          <a:ln/>
        </p:spPr>
      </p:sp>
      <p:sp>
        <p:nvSpPr>
          <p:cNvPr id="64515" name="Rectangle 3"/>
          <p:cNvSpPr>
            <a:spLocks noGrp="1" noChangeArrowheads="1"/>
          </p:cNvSpPr>
          <p:nvPr>
            <p:ph type="body" idx="1"/>
          </p:nvPr>
        </p:nvSpPr>
        <p:spPr>
          <a:noFill/>
          <a:ln w="9525"/>
        </p:spPr>
        <p:txBody>
          <a:bodyPr/>
          <a:lstStyle/>
          <a:p>
            <a:r>
              <a:rPr lang="en-GB">
                <a:latin typeface="Arial" pitchFamily="34" charset="0"/>
              </a:rPr>
              <a:t>The quantisation process discussed so far uses a uniform separation between quantisation levels.  Provided the signal always exhibits the maximum excursion this is adequate.  However, if there is a very wide signal dynamic range (difference in dB between the expected maximum and minimum signal levels) then low level signals will exhibit a relatively poor signal-to-quantisation noise ratio.  </a:t>
            </a:r>
          </a:p>
          <a:p>
            <a:r>
              <a:rPr lang="en-GB">
                <a:latin typeface="Arial" pitchFamily="34" charset="0"/>
              </a:rPr>
              <a:t>The signal is close to zero and all the fine detail is lost due to quantisation, only a small number of codes are being transmitted.  For large signal levels this loss of detail is relatively unimportant so coarse quantisation is acceptable.  Also, at low signal levels our assumption that the signal has a uniform probability density function in each quantisation level is no longer valid. </a:t>
            </a:r>
          </a:p>
          <a:p>
            <a:r>
              <a:rPr lang="en-GB">
                <a:latin typeface="Arial" pitchFamily="34" charset="0"/>
              </a:rPr>
              <a:t>We can overcome this problem by a technique known as </a:t>
            </a:r>
            <a:r>
              <a:rPr lang="en-GB" b="1" i="1">
                <a:latin typeface="Arial" pitchFamily="34" charset="0"/>
              </a:rPr>
              <a:t>companding</a:t>
            </a:r>
            <a:r>
              <a:rPr lang="en-GB">
                <a:latin typeface="Arial" pitchFamily="34" charset="0"/>
              </a:rPr>
              <a:t> (derived from </a:t>
            </a:r>
            <a:r>
              <a:rPr lang="en-GB" b="1" i="1">
                <a:latin typeface="Arial" pitchFamily="34" charset="0"/>
              </a:rPr>
              <a:t>com</a:t>
            </a:r>
            <a:r>
              <a:rPr lang="en-GB">
                <a:latin typeface="Arial" pitchFamily="34" charset="0"/>
              </a:rPr>
              <a:t>pressing and ex</a:t>
            </a:r>
            <a:r>
              <a:rPr lang="en-GB" b="1" i="1">
                <a:latin typeface="Arial" pitchFamily="34" charset="0"/>
              </a:rPr>
              <a:t>panding</a:t>
            </a:r>
            <a:r>
              <a:rPr lang="en-GB">
                <a:latin typeface="Arial" pitchFamily="34" charset="0"/>
              </a:rPr>
              <a:t>) in which the quantisation levels are non-linearly spaced, being closer together (compressed) for low level signals and further apart for high level signals.  Obviously, the receiver must apply the reverse process (expanding) or the decoded signal will be distorted.  Using companding the precision with which the analogue signal can be constructed is more or less constant regardless of its amplitude. </a:t>
            </a:r>
          </a:p>
          <a:p>
            <a:endParaRPr lang="en-GB">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722313" y="752475"/>
            <a:ext cx="5353050" cy="3706813"/>
          </a:xfrm>
          <a:ln/>
        </p:spPr>
      </p:sp>
      <p:sp>
        <p:nvSpPr>
          <p:cNvPr id="65539" name="Rectangle 3"/>
          <p:cNvSpPr>
            <a:spLocks noGrp="1" noChangeArrowheads="1"/>
          </p:cNvSpPr>
          <p:nvPr>
            <p:ph type="body" idx="1"/>
          </p:nvPr>
        </p:nvSpPr>
        <p:spPr>
          <a:noFill/>
          <a:ln w="9525"/>
        </p:spPr>
        <p:txBody>
          <a:bodyPr/>
          <a:lstStyle/>
          <a:p>
            <a:r>
              <a:rPr lang="en-GB">
                <a:latin typeface="Arial" pitchFamily="34" charset="0"/>
              </a:rPr>
              <a:t>Rather than have a non-uniform A/D converter we pass the analogue signal through a </a:t>
            </a:r>
            <a:r>
              <a:rPr lang="en-GB" b="1" i="1">
                <a:latin typeface="Arial" pitchFamily="34" charset="0"/>
              </a:rPr>
              <a:t>compressor</a:t>
            </a:r>
            <a:r>
              <a:rPr lang="en-GB" i="1">
                <a:latin typeface="Arial" pitchFamily="34" charset="0"/>
              </a:rPr>
              <a:t> </a:t>
            </a:r>
            <a:r>
              <a:rPr lang="en-GB">
                <a:latin typeface="Arial" pitchFamily="34" charset="0"/>
              </a:rPr>
              <a:t>and then pass the compressed signal to a uniform A/D converter.  There are two main types of compression laws which we will look at in the next slides.</a:t>
            </a:r>
          </a:p>
          <a:p>
            <a:endParaRPr lang="en-GB">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722313" y="752475"/>
            <a:ext cx="5353050" cy="3706813"/>
          </a:xfrm>
          <a:ln/>
        </p:spPr>
      </p:sp>
      <p:sp>
        <p:nvSpPr>
          <p:cNvPr id="66563" name="Rectangle 3"/>
          <p:cNvSpPr>
            <a:spLocks noGrp="1" noChangeArrowheads="1"/>
          </p:cNvSpPr>
          <p:nvPr>
            <p:ph type="body" idx="1"/>
          </p:nvPr>
        </p:nvSpPr>
        <p:spPr>
          <a:noFill/>
          <a:ln w="9525"/>
        </p:spPr>
        <p:txBody>
          <a:bodyPr/>
          <a:lstStyle/>
          <a:p>
            <a:r>
              <a:rPr lang="en-GB">
                <a:latin typeface="Arial" pitchFamily="34" charset="0"/>
              </a:rPr>
              <a:t>There are two main compression laws.  The </a:t>
            </a:r>
            <a:r>
              <a:rPr lang="en-GB" i="1">
                <a:latin typeface="Arial" pitchFamily="34" charset="0"/>
              </a:rPr>
              <a:t>µ </a:t>
            </a:r>
            <a:r>
              <a:rPr lang="en-GB">
                <a:latin typeface="Arial" pitchFamily="34" charset="0"/>
              </a:rPr>
              <a:t>-law which is used in the USA and the A-law used in the UK and the rest of Europe. </a:t>
            </a: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r>
              <a:rPr lang="en-GB">
                <a:latin typeface="Arial" pitchFamily="34" charset="0"/>
              </a:rPr>
              <a:t>NOTE: There is no need to remember these formulae. </a:t>
            </a:r>
          </a:p>
          <a:p>
            <a:endParaRPr lang="en-GB">
              <a:latin typeface="Arial" pitchFamily="34" charset="0"/>
            </a:endParaRPr>
          </a:p>
          <a:p>
            <a:endParaRPr lang="en-GB">
              <a:latin typeface="Arial" pitchFamily="34" charset="0"/>
            </a:endParaRPr>
          </a:p>
        </p:txBody>
      </p:sp>
      <p:pic>
        <p:nvPicPr>
          <p:cNvPr id="66564" name="Picture 4"/>
          <p:cNvPicPr>
            <a:picLocks noChangeAspect="1" noChangeArrowheads="1"/>
          </p:cNvPicPr>
          <p:nvPr/>
        </p:nvPicPr>
        <p:blipFill>
          <a:blip r:embed="rId3"/>
          <a:srcRect/>
          <a:stretch>
            <a:fillRect/>
          </a:stretch>
        </p:blipFill>
        <p:spPr bwMode="auto">
          <a:xfrm>
            <a:off x="2281238" y="5186363"/>
            <a:ext cx="2452687" cy="1036637"/>
          </a:xfrm>
          <a:prstGeom prst="rect">
            <a:avLst/>
          </a:prstGeom>
          <a:noFill/>
          <a:ln w="9525">
            <a:noFill/>
            <a:miter lim="800000"/>
            <a:headEnd/>
            <a:tailEnd/>
          </a:ln>
        </p:spPr>
      </p:pic>
      <p:pic>
        <p:nvPicPr>
          <p:cNvPr id="66565" name="Picture 5"/>
          <p:cNvPicPr>
            <a:picLocks noChangeAspect="1" noChangeArrowheads="1"/>
          </p:cNvPicPr>
          <p:nvPr/>
        </p:nvPicPr>
        <p:blipFill>
          <a:blip r:embed="rId4"/>
          <a:srcRect/>
          <a:stretch>
            <a:fillRect/>
          </a:stretch>
        </p:blipFill>
        <p:spPr bwMode="auto">
          <a:xfrm>
            <a:off x="1927225" y="6556375"/>
            <a:ext cx="2806700" cy="2870200"/>
          </a:xfrm>
          <a:prstGeom prst="rect">
            <a:avLst/>
          </a:prstGeom>
          <a:noFill/>
          <a:ln w="9525">
            <a:noFill/>
            <a:miter lim="800000"/>
            <a:headEnd/>
            <a:tailEnd/>
          </a:ln>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722313" y="752475"/>
            <a:ext cx="5353050" cy="3706813"/>
          </a:xfrm>
          <a:ln/>
        </p:spPr>
      </p:sp>
      <p:sp>
        <p:nvSpPr>
          <p:cNvPr id="67587" name="Rectangle 3"/>
          <p:cNvSpPr>
            <a:spLocks noGrp="1" noChangeArrowheads="1"/>
          </p:cNvSpPr>
          <p:nvPr>
            <p:ph type="body" idx="1"/>
          </p:nvPr>
        </p:nvSpPr>
        <p:spPr>
          <a:noFill/>
          <a:ln w="9525"/>
        </p:spPr>
        <p:txBody>
          <a:bodyPr/>
          <a:lstStyle/>
          <a:p>
            <a:endParaRPr lang="en-US">
              <a:latin typeface="Arial" pitchFamily="34" charset="0"/>
            </a:endParaRPr>
          </a:p>
        </p:txBody>
      </p:sp>
      <p:pic>
        <p:nvPicPr>
          <p:cNvPr id="67588" name="Picture 5"/>
          <p:cNvPicPr>
            <a:picLocks noChangeAspect="1" noChangeArrowheads="1"/>
          </p:cNvPicPr>
          <p:nvPr/>
        </p:nvPicPr>
        <p:blipFill>
          <a:blip r:embed="rId3"/>
          <a:srcRect/>
          <a:stretch>
            <a:fillRect/>
          </a:stretch>
        </p:blipFill>
        <p:spPr bwMode="auto">
          <a:xfrm>
            <a:off x="2795588" y="5083175"/>
            <a:ext cx="1109662" cy="495300"/>
          </a:xfrm>
          <a:prstGeom prst="rect">
            <a:avLst/>
          </a:prstGeom>
          <a:noFill/>
          <a:ln w="9525">
            <a:noFill/>
            <a:miter lim="800000"/>
            <a:headEnd/>
            <a:tailEnd/>
          </a:ln>
        </p:spPr>
      </p:pic>
      <p:pic>
        <p:nvPicPr>
          <p:cNvPr id="67589" name="Picture 6"/>
          <p:cNvPicPr>
            <a:picLocks noChangeAspect="1" noChangeArrowheads="1"/>
          </p:cNvPicPr>
          <p:nvPr/>
        </p:nvPicPr>
        <p:blipFill>
          <a:blip r:embed="rId4"/>
          <a:srcRect/>
          <a:stretch>
            <a:fillRect/>
          </a:stretch>
        </p:blipFill>
        <p:spPr bwMode="auto">
          <a:xfrm>
            <a:off x="1985963" y="5819775"/>
            <a:ext cx="2790825" cy="2933700"/>
          </a:xfrm>
          <a:prstGeom prst="rect">
            <a:avLst/>
          </a:prstGeom>
          <a:noFill/>
          <a:ln w="9525">
            <a:noFill/>
            <a:miter lim="800000"/>
            <a:headEnd/>
            <a:tailEnd/>
          </a:ln>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722313" y="752475"/>
            <a:ext cx="5353050" cy="3706813"/>
          </a:xfrm>
          <a:ln/>
        </p:spPr>
      </p:sp>
      <p:sp>
        <p:nvSpPr>
          <p:cNvPr id="68611" name="Rectangle 3"/>
          <p:cNvSpPr>
            <a:spLocks noGrp="1" noChangeArrowheads="1"/>
          </p:cNvSpPr>
          <p:nvPr>
            <p:ph type="body" idx="1"/>
          </p:nvPr>
        </p:nvSpPr>
        <p:spPr>
          <a:noFill/>
          <a:ln w="9525"/>
        </p:spPr>
        <p:txBody>
          <a:bodyPr/>
          <a:lstStyle/>
          <a:p>
            <a:endParaRPr lang="en-US">
              <a:latin typeface="Arial" pitchFamily="34" charset="0"/>
            </a:endParaRPr>
          </a:p>
        </p:txBody>
      </p:sp>
      <p:pic>
        <p:nvPicPr>
          <p:cNvPr id="68612" name="Picture 4"/>
          <p:cNvPicPr>
            <a:picLocks noChangeAspect="1" noChangeArrowheads="1"/>
          </p:cNvPicPr>
          <p:nvPr/>
        </p:nvPicPr>
        <p:blipFill>
          <a:blip r:embed="rId3"/>
          <a:srcRect/>
          <a:stretch>
            <a:fillRect/>
          </a:stretch>
        </p:blipFill>
        <p:spPr bwMode="auto">
          <a:xfrm>
            <a:off x="1722438" y="4714875"/>
            <a:ext cx="3379787" cy="3714750"/>
          </a:xfrm>
          <a:prstGeom prst="rect">
            <a:avLst/>
          </a:prstGeom>
          <a:noFill/>
          <a:ln w="9525">
            <a:noFill/>
            <a:miter lim="800000"/>
            <a:headEnd/>
            <a:tailEnd/>
          </a:ln>
        </p:spPr>
      </p:pic>
      <p:pic>
        <p:nvPicPr>
          <p:cNvPr id="68613" name="Picture 5"/>
          <p:cNvPicPr>
            <a:picLocks noChangeAspect="1" noChangeArrowheads="1"/>
          </p:cNvPicPr>
          <p:nvPr/>
        </p:nvPicPr>
        <p:blipFill>
          <a:blip r:embed="rId4"/>
          <a:srcRect/>
          <a:stretch>
            <a:fillRect/>
          </a:stretch>
        </p:blipFill>
        <p:spPr bwMode="auto">
          <a:xfrm>
            <a:off x="1150938" y="8670925"/>
            <a:ext cx="3633787" cy="212725"/>
          </a:xfrm>
          <a:prstGeom prst="rect">
            <a:avLst/>
          </a:prstGeom>
          <a:noFill/>
          <a:ln w="9525">
            <a:noFill/>
            <a:miter lim="800000"/>
            <a:headEnd/>
            <a:tailEnd/>
          </a:ln>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722313" y="752475"/>
            <a:ext cx="5353050" cy="3706813"/>
          </a:xfrm>
          <a:ln/>
        </p:spPr>
      </p:sp>
      <p:sp>
        <p:nvSpPr>
          <p:cNvPr id="69635" name="Rectangle 3"/>
          <p:cNvSpPr>
            <a:spLocks noGrp="1" noChangeArrowheads="1"/>
          </p:cNvSpPr>
          <p:nvPr>
            <p:ph type="body" idx="1"/>
          </p:nvPr>
        </p:nvSpPr>
        <p:spPr>
          <a:noFill/>
          <a:ln w="9525"/>
        </p:spPr>
        <p:txBody>
          <a:bodyPr/>
          <a:lstStyle/>
          <a:p>
            <a:r>
              <a:rPr lang="en-GB">
                <a:solidFill>
                  <a:srgbClr val="000000"/>
                </a:solidFill>
                <a:latin typeface="Arial" pitchFamily="34" charset="0"/>
                <a:cs typeface="Times New Roman" pitchFamily="18" charset="0"/>
              </a:rPr>
              <a:t>The internationally agreed and standardised arrangement for PCM telephony stems from these early proposals. For PCM telephony a telephone signal is 3dB bandlimited to 300Hz to 3400Hz and is though of as nominally a 4kHz channel. From sampling theory this implies a sampling frequency of not less that 8kHz. In fact as we know the channel does not actually extend to 4kHz we use 8kHz as the sampling frequency. Quantised samples are represented with 8 bit resolution (256 levels) so that a sampled, quantised and pulse encoded PCM signal for telephony is 64 kbit/s</a:t>
            </a:r>
            <a:r>
              <a:rPr lang="en-GB">
                <a:latin typeface="Arial" pitchFamily="34" charset="0"/>
              </a:rPr>
              <a:t> </a:t>
            </a:r>
            <a:r>
              <a:rPr lang="en-GB">
                <a:latin typeface="Arial" pitchFamily="34" charset="0"/>
                <a:cs typeface="Times New Roman" pitchFamily="18" charset="0"/>
              </a:rPr>
              <a:t> </a:t>
            </a:r>
          </a:p>
          <a:p>
            <a:r>
              <a:rPr lang="en-GB">
                <a:latin typeface="Arial" pitchFamily="34" charset="0"/>
                <a:cs typeface="Times New Roman" pitchFamily="18" charset="0"/>
              </a:rPr>
              <a:t> </a:t>
            </a:r>
          </a:p>
          <a:p>
            <a:r>
              <a:rPr lang="en-GB">
                <a:latin typeface="Arial" pitchFamily="34" charset="0"/>
                <a:cs typeface="Times New Roman" pitchFamily="18" charset="0"/>
              </a:rPr>
              <a:t>PCM signals can also be time division multiplexed.  </a:t>
            </a:r>
            <a:r>
              <a:rPr lang="en-GB">
                <a:solidFill>
                  <a:srgbClr val="000000"/>
                </a:solidFill>
                <a:latin typeface="Arial" pitchFamily="34" charset="0"/>
                <a:cs typeface="Times New Roman" pitchFamily="18" charset="0"/>
              </a:rPr>
              <a:t>PCM telephony involves conveying together many similar channels over the same medium. </a:t>
            </a:r>
            <a:r>
              <a:rPr lang="en-GB">
                <a:latin typeface="Arial" pitchFamily="34" charset="0"/>
                <a:cs typeface="Times New Roman" pitchFamily="18" charset="0"/>
              </a:rPr>
              <a:t>One such system is the </a:t>
            </a:r>
            <a:r>
              <a:rPr lang="en-GB" i="1">
                <a:latin typeface="Arial" pitchFamily="34" charset="0"/>
                <a:cs typeface="Times New Roman" pitchFamily="18" charset="0"/>
              </a:rPr>
              <a:t>T</a:t>
            </a:r>
            <a:r>
              <a:rPr lang="en-GB" i="1" baseline="-30000">
                <a:latin typeface="Arial" pitchFamily="34" charset="0"/>
                <a:cs typeface="Times New Roman" pitchFamily="18" charset="0"/>
              </a:rPr>
              <a:t>1</a:t>
            </a:r>
            <a:r>
              <a:rPr lang="en-GB">
                <a:latin typeface="Arial" pitchFamily="34" charset="0"/>
                <a:cs typeface="Times New Roman" pitchFamily="18" charset="0"/>
              </a:rPr>
              <a:t> digital system, shown in Fig. 11.13, where a number of analogue speech signals can be accommodated in a single channel.  </a:t>
            </a:r>
            <a:r>
              <a:rPr lang="en-GB">
                <a:solidFill>
                  <a:srgbClr val="000000"/>
                </a:solidFill>
                <a:latin typeface="Arial" pitchFamily="34" charset="0"/>
                <a:cs typeface="Times New Roman" pitchFamily="18" charset="0"/>
              </a:rPr>
              <a:t>The first level in the multiplexing hierarchy involves combining 30 speech signals together with signalling and control data in to a 32 x 64 kbit/s = 2.048 Mbit/s stream on a byte interleaved basis.</a:t>
            </a:r>
            <a:r>
              <a:rPr lang="en-GB">
                <a:latin typeface="Arial" pitchFamily="34" charset="0"/>
              </a:rPr>
              <a:t> </a:t>
            </a:r>
            <a:r>
              <a:rPr lang="en-GB">
                <a:latin typeface="Arial" pitchFamily="34" charset="0"/>
                <a:cs typeface="Times New Roman" pitchFamily="18" charset="0"/>
              </a:rPr>
              <a:t> </a:t>
            </a:r>
          </a:p>
          <a:p>
            <a:r>
              <a:rPr lang="en-GB">
                <a:latin typeface="Arial" pitchFamily="34" charset="0"/>
                <a:cs typeface="Times New Roman" pitchFamily="18" charset="0"/>
              </a:rPr>
              <a:t> </a:t>
            </a:r>
          </a:p>
          <a:p>
            <a:r>
              <a:rPr lang="en-GB">
                <a:solidFill>
                  <a:srgbClr val="000000"/>
                </a:solidFill>
                <a:latin typeface="Arial" pitchFamily="34" charset="0"/>
                <a:cs typeface="Times New Roman" pitchFamily="18" charset="0"/>
              </a:rPr>
              <a:t>In the US only 7 bits are used given a rate of 56 kbit/s and they also use a different multiplexing structure with 24 speech signals being combined into a 1.544 Mbit/s stream.</a:t>
            </a:r>
            <a:r>
              <a:rPr lang="en-GB">
                <a:latin typeface="Arial" pitchFamily="34"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722313" y="752475"/>
            <a:ext cx="5353050" cy="3706813"/>
          </a:xfrm>
          <a:ln/>
        </p:spPr>
      </p:sp>
      <p:sp>
        <p:nvSpPr>
          <p:cNvPr id="70659" name="Rectangle 3"/>
          <p:cNvSpPr>
            <a:spLocks noGrp="1" noChangeArrowheads="1"/>
          </p:cNvSpPr>
          <p:nvPr>
            <p:ph type="body" idx="1"/>
          </p:nvPr>
        </p:nvSpPr>
        <p:spPr>
          <a:noFill/>
          <a:ln w="9525"/>
        </p:spPr>
        <p:txBody>
          <a:bodyPr/>
          <a:lstStyle/>
          <a:p>
            <a:r>
              <a:rPr lang="en-GB">
                <a:solidFill>
                  <a:srgbClr val="000000"/>
                </a:solidFill>
                <a:latin typeface="Arial" pitchFamily="34" charset="0"/>
                <a:cs typeface="Times New Roman" pitchFamily="18" charset="0"/>
              </a:rPr>
              <a:t>At the first level of the multiplexing hierachy 30 digitised speech signals – each represented by a 64 kbit/s binary data stream – are combined on a word interleaved basis into a frame structure comprising 32 8-bit words. In this frame time slots 1-15 and 17-32 carry digitised speech samples while time slots 0 and 16 are used to convey signalling and control data. The aggregate data rate for this primary level multiplexed signal is 2048 kbit/s or 2.048 Mbit/s, commonly referred to informally as a 2 Mbit signal. </a:t>
            </a:r>
          </a:p>
        </p:txBody>
      </p:sp>
      <p:pic>
        <p:nvPicPr>
          <p:cNvPr id="70660" name="Picture 5"/>
          <p:cNvPicPr>
            <a:picLocks noChangeAspect="1" noChangeArrowheads="1"/>
          </p:cNvPicPr>
          <p:nvPr/>
        </p:nvPicPr>
        <p:blipFill>
          <a:blip r:embed="rId3"/>
          <a:srcRect/>
          <a:stretch>
            <a:fillRect/>
          </a:stretch>
        </p:blipFill>
        <p:spPr bwMode="auto">
          <a:xfrm>
            <a:off x="1141413" y="6281738"/>
            <a:ext cx="3257550" cy="3030537"/>
          </a:xfrm>
          <a:prstGeom prst="rect">
            <a:avLst/>
          </a:prstGeom>
          <a:noFill/>
          <a:ln w="12700">
            <a:noFill/>
            <a:miter lim="800000"/>
            <a:headEnd/>
            <a:tailEnd/>
          </a:ln>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722313" y="752475"/>
            <a:ext cx="5353050" cy="3706813"/>
          </a:xfrm>
          <a:ln/>
        </p:spPr>
      </p:sp>
      <p:sp>
        <p:nvSpPr>
          <p:cNvPr id="71683" name="Rectangle 3"/>
          <p:cNvSpPr>
            <a:spLocks noGrp="1" noChangeArrowheads="1"/>
          </p:cNvSpPr>
          <p:nvPr>
            <p:ph type="body" idx="1"/>
          </p:nvPr>
        </p:nvSpPr>
        <p:spPr>
          <a:noFill/>
          <a:ln w="9525"/>
        </p:spPr>
        <p:txBody>
          <a:bodyPr/>
          <a:lstStyle/>
          <a:p>
            <a:pPr algn="just"/>
            <a:r>
              <a:rPr lang="en-GB">
                <a:latin typeface="Arial" pitchFamily="34" charset="0"/>
                <a:cs typeface="Times New Roman" pitchFamily="18" charset="0"/>
              </a:rPr>
              <a:t>We can go a stage further and multiplex the multiplexed PCM signals using a hierarchy of multiplexers as shown in Fig. 11.15. We start with a basic </a:t>
            </a:r>
            <a:r>
              <a:rPr lang="en-GB" i="1">
                <a:latin typeface="Arial" pitchFamily="34" charset="0"/>
                <a:cs typeface="Times New Roman" pitchFamily="18" charset="0"/>
              </a:rPr>
              <a:t>E</a:t>
            </a:r>
            <a:r>
              <a:rPr lang="en-GB" i="1" baseline="-30000">
                <a:latin typeface="Arial" pitchFamily="34" charset="0"/>
                <a:cs typeface="Times New Roman" pitchFamily="18" charset="0"/>
              </a:rPr>
              <a:t>1</a:t>
            </a:r>
            <a:r>
              <a:rPr lang="en-GB">
                <a:latin typeface="Arial" pitchFamily="34" charset="0"/>
                <a:cs typeface="Times New Roman" pitchFamily="18" charset="0"/>
              </a:rPr>
              <a:t> signal with a bit rate of 2.048 MBs</a:t>
            </a:r>
            <a:r>
              <a:rPr lang="en-GB" baseline="30000">
                <a:latin typeface="Arial" pitchFamily="34" charset="0"/>
                <a:cs typeface="Times New Roman" pitchFamily="18" charset="0"/>
              </a:rPr>
              <a:t>-1</a:t>
            </a:r>
            <a:r>
              <a:rPr lang="en-GB">
                <a:latin typeface="Arial" pitchFamily="34" charset="0"/>
                <a:cs typeface="Times New Roman" pitchFamily="18" charset="0"/>
              </a:rPr>
              <a:t> comprising of 32 channels (30 voice, 20 signalling).  Four </a:t>
            </a:r>
            <a:r>
              <a:rPr lang="en-GB" i="1">
                <a:latin typeface="Arial" pitchFamily="34" charset="0"/>
                <a:cs typeface="Times New Roman" pitchFamily="18" charset="0"/>
              </a:rPr>
              <a:t>E</a:t>
            </a:r>
            <a:r>
              <a:rPr lang="en-GB" i="1" baseline="-30000">
                <a:latin typeface="Arial" pitchFamily="34" charset="0"/>
                <a:cs typeface="Times New Roman" pitchFamily="18" charset="0"/>
              </a:rPr>
              <a:t>1</a:t>
            </a:r>
            <a:r>
              <a:rPr lang="en-GB">
                <a:latin typeface="Arial" pitchFamily="34" charset="0"/>
                <a:cs typeface="Times New Roman" pitchFamily="18" charset="0"/>
              </a:rPr>
              <a:t> lines are multiplexed in a multiplexer to generate an </a:t>
            </a:r>
            <a:r>
              <a:rPr lang="en-GB" i="1">
                <a:latin typeface="Arial" pitchFamily="34" charset="0"/>
                <a:cs typeface="Times New Roman" pitchFamily="18" charset="0"/>
              </a:rPr>
              <a:t>E</a:t>
            </a:r>
            <a:r>
              <a:rPr lang="en-GB" i="1" baseline="-30000">
                <a:latin typeface="Arial" pitchFamily="34" charset="0"/>
                <a:cs typeface="Times New Roman" pitchFamily="18" charset="0"/>
              </a:rPr>
              <a:t>2</a:t>
            </a:r>
            <a:r>
              <a:rPr lang="en-GB">
                <a:latin typeface="Arial" pitchFamily="34" charset="0"/>
                <a:cs typeface="Times New Roman" pitchFamily="18" charset="0"/>
              </a:rPr>
              <a:t> transmission system.  Four of these </a:t>
            </a:r>
            <a:r>
              <a:rPr lang="en-GB" i="1">
                <a:latin typeface="Arial" pitchFamily="34" charset="0"/>
                <a:cs typeface="Times New Roman" pitchFamily="18" charset="0"/>
              </a:rPr>
              <a:t>E</a:t>
            </a:r>
            <a:r>
              <a:rPr lang="en-GB" i="1" baseline="-30000">
                <a:latin typeface="Arial" pitchFamily="34" charset="0"/>
                <a:cs typeface="Times New Roman" pitchFamily="18" charset="0"/>
              </a:rPr>
              <a:t>2</a:t>
            </a:r>
            <a:r>
              <a:rPr lang="en-GB">
                <a:latin typeface="Arial" pitchFamily="34" charset="0"/>
                <a:cs typeface="Times New Roman" pitchFamily="18" charset="0"/>
              </a:rPr>
              <a:t> lines are multiplexed in to produce an </a:t>
            </a:r>
            <a:r>
              <a:rPr lang="en-GB" i="1">
                <a:latin typeface="Arial" pitchFamily="34" charset="0"/>
                <a:cs typeface="Times New Roman" pitchFamily="18" charset="0"/>
              </a:rPr>
              <a:t>E</a:t>
            </a:r>
            <a:r>
              <a:rPr lang="en-GB" i="1" baseline="-30000">
                <a:latin typeface="Arial" pitchFamily="34" charset="0"/>
                <a:cs typeface="Times New Roman" pitchFamily="18" charset="0"/>
              </a:rPr>
              <a:t>3</a:t>
            </a:r>
            <a:r>
              <a:rPr lang="en-GB">
                <a:latin typeface="Arial" pitchFamily="34" charset="0"/>
                <a:cs typeface="Times New Roman" pitchFamily="18" charset="0"/>
              </a:rPr>
              <a:t> transmission system and an </a:t>
            </a:r>
            <a:r>
              <a:rPr lang="en-GB" i="1">
                <a:latin typeface="Arial" pitchFamily="34" charset="0"/>
                <a:cs typeface="Times New Roman" pitchFamily="18" charset="0"/>
              </a:rPr>
              <a:t>E</a:t>
            </a:r>
            <a:r>
              <a:rPr lang="en-GB" i="1" baseline="-30000">
                <a:latin typeface="Arial" pitchFamily="34" charset="0"/>
                <a:cs typeface="Times New Roman" pitchFamily="18" charset="0"/>
              </a:rPr>
              <a:t>4</a:t>
            </a:r>
            <a:r>
              <a:rPr lang="en-GB">
                <a:latin typeface="Arial" pitchFamily="34" charset="0"/>
                <a:cs typeface="Times New Roman" pitchFamily="18" charset="0"/>
              </a:rPr>
              <a:t> system is generated by multiplexing four </a:t>
            </a:r>
            <a:r>
              <a:rPr lang="en-GB" i="1">
                <a:latin typeface="Arial" pitchFamily="34" charset="0"/>
                <a:cs typeface="Times New Roman" pitchFamily="18" charset="0"/>
              </a:rPr>
              <a:t>E</a:t>
            </a:r>
            <a:r>
              <a:rPr lang="en-GB" i="1" baseline="-30000">
                <a:latin typeface="Arial" pitchFamily="34" charset="0"/>
                <a:cs typeface="Times New Roman" pitchFamily="18" charset="0"/>
              </a:rPr>
              <a:t>3</a:t>
            </a:r>
            <a:r>
              <a:rPr lang="en-GB">
                <a:latin typeface="Arial" pitchFamily="34" charset="0"/>
                <a:cs typeface="Times New Roman" pitchFamily="18" charset="0"/>
              </a:rPr>
              <a:t> lines.  Additional frame synchronising bits are required at each stage.  Even with very stable clock generators at each PCM source the signals into the level 1 multiplexer will be asynchronous and “bit stuffing” may be necessary to keep all the PCM signals synchronised.  The receiver must, of course, be able to identify the extra bits and remove them.</a:t>
            </a:r>
          </a:p>
          <a:p>
            <a:pPr algn="just"/>
            <a:r>
              <a:rPr lang="en-GB">
                <a:latin typeface="Arial" pitchFamily="34" charset="0"/>
                <a:cs typeface="Times New Roman" pitchFamily="18" charset="0"/>
              </a:rPr>
              <a:t> </a:t>
            </a:r>
          </a:p>
          <a:p>
            <a:r>
              <a:rPr lang="en-GB">
                <a:latin typeface="Arial" pitchFamily="34" charset="0"/>
                <a:cs typeface="Times New Roman" pitchFamily="18" charset="0"/>
              </a:rPr>
              <a:t>To generate the level one frame of 32, 64kbits</a:t>
            </a:r>
            <a:r>
              <a:rPr lang="en-GB" baseline="30000">
                <a:latin typeface="Arial" pitchFamily="34" charset="0"/>
                <a:cs typeface="Times New Roman" pitchFamily="18" charset="0"/>
              </a:rPr>
              <a:t>-1</a:t>
            </a:r>
            <a:r>
              <a:rPr lang="en-GB">
                <a:latin typeface="Arial" pitchFamily="34" charset="0"/>
                <a:cs typeface="Times New Roman" pitchFamily="18" charset="0"/>
              </a:rPr>
              <a:t> a technique called </a:t>
            </a:r>
            <a:r>
              <a:rPr lang="en-GB" b="1" i="1">
                <a:latin typeface="Arial" pitchFamily="34" charset="0"/>
                <a:cs typeface="Times New Roman" pitchFamily="18" charset="0"/>
              </a:rPr>
              <a:t>word-interleacing</a:t>
            </a:r>
            <a:r>
              <a:rPr lang="en-GB">
                <a:latin typeface="Arial" pitchFamily="34" charset="0"/>
                <a:cs typeface="Times New Roman" pitchFamily="18" charset="0"/>
              </a:rPr>
              <a:t> is used. In this technique 8 bits of each signal are taken together to form the frame. At multiplex levels above this (levels 2,3 and 4), </a:t>
            </a:r>
            <a:r>
              <a:rPr lang="en-GB" b="1" i="1">
                <a:latin typeface="Arial" pitchFamily="34" charset="0"/>
                <a:cs typeface="Times New Roman" pitchFamily="18" charset="0"/>
              </a:rPr>
              <a:t>bit-interleaving </a:t>
            </a:r>
            <a:r>
              <a:rPr lang="en-GB">
                <a:latin typeface="Arial" pitchFamily="34" charset="0"/>
                <a:cs typeface="Times New Roman" pitchFamily="18" charset="0"/>
              </a:rPr>
              <a:t>is used. This takes just one bit at a time from each of the 4 level 1 streams to form the higher level stream.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722313" y="752475"/>
            <a:ext cx="5353050" cy="3706813"/>
          </a:xfrm>
          <a:ln/>
        </p:spPr>
      </p:sp>
      <p:sp>
        <p:nvSpPr>
          <p:cNvPr id="72707" name="Rectangle 3"/>
          <p:cNvSpPr>
            <a:spLocks noGrp="1" noChangeArrowheads="1"/>
          </p:cNvSpPr>
          <p:nvPr>
            <p:ph type="body" idx="1"/>
          </p:nvPr>
        </p:nvSpPr>
        <p:spPr>
          <a:noFill/>
          <a:ln w="9525"/>
        </p:spPr>
        <p:txBody>
          <a:bodyPr/>
          <a:lstStyle/>
          <a:p>
            <a:r>
              <a:rPr lang="en-GB">
                <a:latin typeface="Arial" pitchFamily="34" charset="0"/>
              </a:rPr>
              <a:t>Higher levels of multiplexing are used further to improve the utilisation of transmission facilities. The established multiplexing system is plesiochronous in that the various signal streams are combined in such a way that they form a single composite stream even though they may be derived from different equipment, with different clock oscillators operating a nominally the same bit rate (they are nearly isochronous). This multiplexing arrangement is now commonly reference as the plesiochronous digital hierarchy (PDH) to distinguish from the more recently introduced synchronous digital hierarchy which we will cover in the next section.</a:t>
            </a:r>
          </a:p>
          <a:p>
            <a:r>
              <a:rPr lang="en-GB">
                <a:latin typeface="Arial" pitchFamily="34" charset="0"/>
              </a:rPr>
              <a:t>With PDH the higher rate signals are formed by multiplexing on a bit level in multiples of 4. Since the tributaries are not synchronous the multiplexers must allow for speed variations and so the outgoing rate must be at least 4 times the maximum tributary rate rather than 4 times nominal. Inevitably, this means that the output tends generally to outstrip the sum of the input streams. Under these conditions ‘</a:t>
            </a:r>
            <a:r>
              <a:rPr lang="en-GB" i="1">
                <a:latin typeface="Arial" pitchFamily="34" charset="0"/>
              </a:rPr>
              <a:t>bit stuffing’ </a:t>
            </a:r>
            <a:r>
              <a:rPr lang="en-GB">
                <a:latin typeface="Arial" pitchFamily="34" charset="0"/>
              </a:rPr>
              <a:t> - insertion of a non-data bit in the output stream – is employed to maintain the integrity of the output signal. These </a:t>
            </a:r>
            <a:r>
              <a:rPr lang="en-GB" i="1">
                <a:latin typeface="Arial" pitchFamily="34" charset="0"/>
              </a:rPr>
              <a:t>‘stuffed’</a:t>
            </a:r>
            <a:r>
              <a:rPr lang="en-GB">
                <a:latin typeface="Arial" pitchFamily="34" charset="0"/>
              </a:rPr>
              <a:t> bits must be removed at the demultiplexer and add considerably to the complexity of the signal format. In addition some information must be included in the outgoing data sequence to allow for synchronisation of the demultiplexer, which further increases the output data rate requirement. The result is an output rate that is rather more than 4 times the rate of the individual tributaries.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2313" y="752475"/>
            <a:ext cx="5353050" cy="3706813"/>
          </a:xfrm>
        </p:spPr>
      </p:sp>
      <p:sp>
        <p:nvSpPr>
          <p:cNvPr id="3" name="Notes Placeholder 2"/>
          <p:cNvSpPr>
            <a:spLocks noGrp="1"/>
          </p:cNvSpPr>
          <p:nvPr>
            <p:ph type="body" idx="1"/>
          </p:nvPr>
        </p:nvSpPr>
        <p:spPr/>
        <p:txBody>
          <a:bodyPr>
            <a:normAutofit/>
          </a:bodyPr>
          <a:lstStyle/>
          <a:p>
            <a:r>
              <a:rPr lang="en-US" dirty="0"/>
              <a:t>The job of a </a:t>
            </a:r>
            <a:r>
              <a:rPr lang="en-US" b="1" dirty="0"/>
              <a:t>Sample and Hold</a:t>
            </a:r>
            <a:r>
              <a:rPr lang="en-US" dirty="0"/>
              <a:t> is to </a:t>
            </a:r>
            <a:r>
              <a:rPr lang="en-US" dirty="0" err="1"/>
              <a:t>memorise</a:t>
            </a:r>
            <a:r>
              <a:rPr lang="en-US" dirty="0"/>
              <a:t> the input voltage on command of a clock signal.</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722313" y="752475"/>
            <a:ext cx="5353050" cy="3706813"/>
          </a:xfrm>
          <a:ln/>
        </p:spPr>
      </p:sp>
      <p:sp>
        <p:nvSpPr>
          <p:cNvPr id="73731" name="Rectangle 3"/>
          <p:cNvSpPr>
            <a:spLocks noGrp="1" noChangeArrowheads="1"/>
          </p:cNvSpPr>
          <p:nvPr>
            <p:ph type="body" idx="1"/>
          </p:nvPr>
        </p:nvSpPr>
        <p:spPr>
          <a:noFill/>
          <a:ln w="9525"/>
        </p:spPr>
        <p:txBody>
          <a:bodyPr/>
          <a:lstStyle/>
          <a:p>
            <a:pPr algn="just"/>
            <a:r>
              <a:rPr lang="en-GB">
                <a:latin typeface="Arial" pitchFamily="34" charset="0"/>
                <a:cs typeface="Times New Roman" pitchFamily="18" charset="0"/>
              </a:rPr>
              <a:t>The 2</a:t>
            </a:r>
            <a:r>
              <a:rPr lang="en-GB" baseline="30000">
                <a:latin typeface="Arial" pitchFamily="34" charset="0"/>
                <a:cs typeface="Times New Roman" pitchFamily="18" charset="0"/>
              </a:rPr>
              <a:t>nd</a:t>
            </a:r>
            <a:r>
              <a:rPr lang="en-GB">
                <a:latin typeface="Arial" pitchFamily="34" charset="0"/>
                <a:cs typeface="Times New Roman" pitchFamily="18" charset="0"/>
              </a:rPr>
              <a:t> level multiplexer takes 4, level 1 streams each at 2.048 Mb s-1, often referred to as a 2MB signal and multiplexes them together to form a level 2 signal, which we see from figure 11.14 has a bit rate of 8.448 Mb s-1. However if we consider the bit rate of the data provided to this multiplexer we will see that the rate should be:</a:t>
            </a:r>
          </a:p>
          <a:p>
            <a:pPr algn="just"/>
            <a:r>
              <a:rPr lang="en-GB">
                <a:latin typeface="Arial" pitchFamily="34" charset="0"/>
                <a:cs typeface="Times New Roman" pitchFamily="18" charset="0"/>
              </a:rPr>
              <a:t> </a:t>
            </a:r>
          </a:p>
          <a:p>
            <a:pPr algn="just"/>
            <a:r>
              <a:rPr lang="en-GB">
                <a:latin typeface="Arial" pitchFamily="34" charset="0"/>
                <a:cs typeface="Times New Roman" pitchFamily="18" charset="0"/>
              </a:rPr>
              <a:t>	4 x 32 x 64kb s-1 =8.192 Mb s-1 	</a:t>
            </a:r>
          </a:p>
          <a:p>
            <a:pPr algn="just"/>
            <a:r>
              <a:rPr lang="en-GB">
                <a:latin typeface="Arial" pitchFamily="34" charset="0"/>
                <a:cs typeface="Times New Roman" pitchFamily="18" charset="0"/>
              </a:rPr>
              <a:t> </a:t>
            </a:r>
          </a:p>
          <a:p>
            <a:pPr algn="just"/>
            <a:r>
              <a:rPr lang="en-GB">
                <a:latin typeface="Arial" pitchFamily="34" charset="0"/>
                <a:cs typeface="Times New Roman" pitchFamily="18" charset="0"/>
              </a:rPr>
              <a:t>This gives an extra 256 bits per second. These extra bits have two uses. Some of these bits are used to provide extra control information, while others are included because the bit rates of each of the 4 channels may not be exact. The 3</a:t>
            </a:r>
            <a:r>
              <a:rPr lang="en-GB" baseline="30000">
                <a:latin typeface="Arial" pitchFamily="34" charset="0"/>
                <a:cs typeface="Times New Roman" pitchFamily="18" charset="0"/>
              </a:rPr>
              <a:t>rd</a:t>
            </a:r>
            <a:r>
              <a:rPr lang="en-GB">
                <a:latin typeface="Arial" pitchFamily="34" charset="0"/>
                <a:cs typeface="Times New Roman" pitchFamily="18" charset="0"/>
              </a:rPr>
              <a:t> level multiples has a raw bit rate of  4 x 8.448 Mb s-1 = 33.792 Mbs-1 and adds an extra 576 bits to give a 34.368 Mbs-1 signal which is often termed a 34Mbs-1 signal. The 4</a:t>
            </a:r>
            <a:r>
              <a:rPr lang="en-GB" baseline="30000">
                <a:latin typeface="Arial" pitchFamily="34" charset="0"/>
                <a:cs typeface="Times New Roman" pitchFamily="18" charset="0"/>
              </a:rPr>
              <a:t>th</a:t>
            </a:r>
            <a:r>
              <a:rPr lang="en-GB">
                <a:latin typeface="Arial" pitchFamily="34" charset="0"/>
                <a:cs typeface="Times New Roman" pitchFamily="18" charset="0"/>
              </a:rPr>
              <a:t> level adds 1792 to  4 x 34.368 Mbs-1 = 137.472 Mbs-1 to give a total level 4 rate of 139.264 Mbs-1. </a:t>
            </a:r>
          </a:p>
          <a:p>
            <a:endParaRPr lang="en-GB">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722313" y="752475"/>
            <a:ext cx="5353050" cy="3706813"/>
          </a:xfrm>
          <a:ln/>
        </p:spPr>
      </p:sp>
      <p:sp>
        <p:nvSpPr>
          <p:cNvPr id="74755" name="Rectangle 3"/>
          <p:cNvSpPr>
            <a:spLocks noGrp="1" noChangeArrowheads="1"/>
          </p:cNvSpPr>
          <p:nvPr>
            <p:ph type="body" idx="1"/>
          </p:nvPr>
        </p:nvSpPr>
        <p:spPr>
          <a:noFill/>
          <a:ln w="9525"/>
        </p:spPr>
        <p:txBody>
          <a:bodyPr/>
          <a:lstStyle/>
          <a:p>
            <a:r>
              <a:rPr lang="en-GB">
                <a:latin typeface="Arial" pitchFamily="34" charset="0"/>
              </a:rPr>
              <a:t>The 2nd level multiplexer takes 4, level 1 streams each at 2.048 Mb s-1, often referred to as a 2MB signal and multiplexes them together to form a level 2 signal, which we see from figure 11.14 has a bit rate of 8.448 Mb s-1. However if we consider the bit rate of the data provided to this multiplexer we will see that the rate should be:</a:t>
            </a:r>
          </a:p>
          <a:p>
            <a:r>
              <a:rPr lang="en-GB">
                <a:latin typeface="Arial" pitchFamily="34" charset="0"/>
              </a:rPr>
              <a:t>	4 x 32 x 64kb s-1 =8.192 Mb s-1 	</a:t>
            </a:r>
          </a:p>
          <a:p>
            <a:r>
              <a:rPr lang="en-GB">
                <a:latin typeface="Arial" pitchFamily="34" charset="0"/>
              </a:rPr>
              <a:t>This gives an extra 256 bits per second. These extra bits have two uses. Some of these bits are used to provide extra control information, while others are included because the bit rates of each of the 4 channels may not be exact. If one of the signals is running </a:t>
            </a:r>
          </a:p>
          <a:p>
            <a:r>
              <a:rPr lang="en-GB">
                <a:latin typeface="Arial" pitchFamily="34" charset="0"/>
              </a:rPr>
              <a:t>The 3rd level multiples has a raw bit rate of  4 x 8.448 Mb s-1 = 33.792 Mbs-1 and adds an extra 576 bits to give a 34.368 Mbs-1 signal which is often termed a 34Mbs-1 signal. The 4th level adds 1792 to  4 x 34.368 Mbs-1 = 137.472 Mbs-1 to give a total level 4 rate of 139.264 Mbs-1. </a:t>
            </a:r>
            <a:endParaRPr lang="en-US">
              <a:latin typeface="Arial" pitchFamily="34" charset="0"/>
            </a:endParaRPr>
          </a:p>
        </p:txBody>
      </p:sp>
      <p:sp>
        <p:nvSpPr>
          <p:cNvPr id="74756" name="Rectangle 5"/>
          <p:cNvSpPr>
            <a:spLocks noChangeArrowheads="1"/>
          </p:cNvSpPr>
          <p:nvPr/>
        </p:nvSpPr>
        <p:spPr bwMode="auto">
          <a:xfrm>
            <a:off x="1128713" y="2847975"/>
            <a:ext cx="6797675" cy="0"/>
          </a:xfrm>
          <a:prstGeom prst="rect">
            <a:avLst/>
          </a:prstGeom>
          <a:noFill/>
          <a:ln w="12700">
            <a:noFill/>
            <a:miter lim="800000"/>
            <a:headEnd/>
            <a:tailEnd/>
          </a:ln>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722313" y="752475"/>
            <a:ext cx="5353050" cy="3706813"/>
          </a:xfrm>
          <a:ln/>
        </p:spPr>
      </p:sp>
      <p:sp>
        <p:nvSpPr>
          <p:cNvPr id="75779" name="Rectangle 3"/>
          <p:cNvSpPr>
            <a:spLocks noGrp="1" noChangeArrowheads="1"/>
          </p:cNvSpPr>
          <p:nvPr>
            <p:ph type="body" idx="1"/>
          </p:nvPr>
        </p:nvSpPr>
        <p:spPr>
          <a:noFill/>
          <a:ln w="9525"/>
        </p:spPr>
        <p:txBody>
          <a:bodyPr/>
          <a:lstStyle/>
          <a:p>
            <a:r>
              <a:rPr lang="en-GB">
                <a:latin typeface="Arial" pitchFamily="34" charset="0"/>
              </a:rPr>
              <a:t>These terms will be discussed in much greater detail when we look at SDH.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722313" y="752475"/>
            <a:ext cx="5353050" cy="3706813"/>
          </a:xfrm>
          <a:ln/>
        </p:spPr>
      </p:sp>
      <p:sp>
        <p:nvSpPr>
          <p:cNvPr id="76803" name="Rectangle 3"/>
          <p:cNvSpPr>
            <a:spLocks noGrp="1" noChangeArrowheads="1"/>
          </p:cNvSpPr>
          <p:nvPr>
            <p:ph type="body" idx="1"/>
          </p:nvPr>
        </p:nvSpPr>
        <p:spPr>
          <a:noFill/>
          <a:ln w="9525"/>
        </p:spPr>
        <p:txBody>
          <a:bodyPr/>
          <a:lstStyle/>
          <a:p>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pPr algn="just"/>
            <a:r>
              <a:rPr lang="en-GB" sz="1100">
                <a:latin typeface="Times New Roman" pitchFamily="18" charset="0"/>
              </a:rPr>
              <a:t>This slide shows some of the corresponding time-domain waveforms. The input signal waveform m(t) is multiplied by the sampling pulse train xp(t) to produce a pulse amplitude modulated (PAM) signal. This process is sometimes referred to as natural sampling since the amplitudes of the pulses follow the amplitude of the sampled message signal within each pulse.</a:t>
            </a:r>
          </a:p>
        </p:txBody>
      </p:sp>
      <p:sp>
        <p:nvSpPr>
          <p:cNvPr id="45059" name="Rectangle 3"/>
          <p:cNvSpPr>
            <a:spLocks noGrp="1" noRot="1" noChangeAspect="1" noChangeArrowheads="1" noTextEdit="1"/>
          </p:cNvSpPr>
          <p:nvPr>
            <p:ph type="sldImg"/>
          </p:nvPr>
        </p:nvSpPr>
        <p:spPr>
          <a:xfrm>
            <a:off x="722313" y="752475"/>
            <a:ext cx="5353050" cy="3706813"/>
          </a:xfrm>
          <a:ln cap="flat"/>
        </p:spPr>
      </p:sp>
    </p:spTree>
    <p:extLst>
      <p:ext uri="{BB962C8B-B14F-4D97-AF65-F5344CB8AC3E}">
        <p14:creationId xmlns:p14="http://schemas.microsoft.com/office/powerpoint/2010/main" val="132665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pPr algn="just"/>
            <a:r>
              <a:rPr lang="en-GB" sz="1100">
                <a:latin typeface="Times New Roman" pitchFamily="18" charset="0"/>
              </a:rPr>
              <a:t>This slide shows the situation in the frequency domain. The original message m(t) with spectrum M(f) is bandlimited to |f|&lt;W. this is sampled at rate Fs=1/T&lt;2W. the resultant sampled signal, spectrum contains replications throughout frequency space of the original signal spectrum, separated one from another by Fs and scaled in amplitude depending upon the spectrum of the sampling pulse waveform.</a:t>
            </a:r>
          </a:p>
          <a:p>
            <a:pPr algn="just"/>
            <a:endParaRPr lang="en-GB" sz="1100">
              <a:latin typeface="Times New Roman" pitchFamily="18" charset="0"/>
            </a:endParaRPr>
          </a:p>
        </p:txBody>
      </p:sp>
      <p:sp>
        <p:nvSpPr>
          <p:cNvPr id="46083" name="Rectangle 3"/>
          <p:cNvSpPr>
            <a:spLocks noGrp="1" noRot="1" noChangeAspect="1" noChangeArrowheads="1" noTextEdit="1"/>
          </p:cNvSpPr>
          <p:nvPr>
            <p:ph type="sldImg"/>
          </p:nvPr>
        </p:nvSpPr>
        <p:spPr>
          <a:xfrm>
            <a:off x="722313" y="752475"/>
            <a:ext cx="5353050" cy="3706813"/>
          </a:xfrm>
          <a:ln cap="flat"/>
        </p:spPr>
      </p:sp>
    </p:spTree>
    <p:extLst>
      <p:ext uri="{BB962C8B-B14F-4D97-AF65-F5344CB8AC3E}">
        <p14:creationId xmlns:p14="http://schemas.microsoft.com/office/powerpoint/2010/main" val="317930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722313" y="752475"/>
            <a:ext cx="5353050" cy="3706813"/>
          </a:xfrm>
          <a:ln/>
        </p:spPr>
      </p:sp>
      <p:sp>
        <p:nvSpPr>
          <p:cNvPr id="47107" name="Rectangle 3"/>
          <p:cNvSpPr>
            <a:spLocks noGrp="1" noChangeArrowheads="1"/>
          </p:cNvSpPr>
          <p:nvPr>
            <p:ph type="body" idx="1"/>
          </p:nvPr>
        </p:nvSpPr>
        <p:spPr>
          <a:noFill/>
          <a:ln w="9525"/>
        </p:spPr>
        <p:txBody>
          <a:bodyPr/>
          <a:lstStyle/>
          <a:p>
            <a:r>
              <a:rPr lang="en-GB">
                <a:latin typeface="Arial" pitchFamily="34" charset="0"/>
              </a:rPr>
              <a:t>If we use a higher sampling rate then the centres of the DSB-SC spectra will be further apart and the spectrum of the sampled waveform will appear as in Fig. 10.4.</a:t>
            </a:r>
          </a:p>
          <a:p>
            <a:r>
              <a:rPr lang="en-GB">
                <a:latin typeface="Arial" pitchFamily="34" charset="0"/>
              </a:rPr>
              <a:t>In this case a </a:t>
            </a:r>
            <a:r>
              <a:rPr lang="en-GB" b="1" i="1">
                <a:latin typeface="Arial" pitchFamily="34" charset="0"/>
              </a:rPr>
              <a:t>guard band</a:t>
            </a:r>
            <a:r>
              <a:rPr lang="en-GB">
                <a:latin typeface="Arial" pitchFamily="34" charset="0"/>
              </a:rPr>
              <a:t> appears between the repeated spectra.  This is the practical situation because it is impossible to construct an ideal filter.  All we need now is a filter which passes everything up to </a:t>
            </a:r>
            <a:r>
              <a:rPr lang="en-GB" i="1">
                <a:latin typeface="Arial" pitchFamily="34" charset="0"/>
              </a:rPr>
              <a:t>fM</a:t>
            </a:r>
            <a:r>
              <a:rPr lang="en-GB">
                <a:latin typeface="Arial" pitchFamily="34" charset="0"/>
              </a:rPr>
              <a:t> and then starts to attenuate.  Provided the attenuation is sufficiently large at </a:t>
            </a:r>
            <a:r>
              <a:rPr lang="en-GB" i="1">
                <a:latin typeface="Arial" pitchFamily="34" charset="0"/>
              </a:rPr>
              <a:t>fs - fM</a:t>
            </a:r>
            <a:r>
              <a:rPr lang="en-GB">
                <a:latin typeface="Arial" pitchFamily="34" charset="0"/>
              </a:rPr>
              <a:t>  the signal will be recovered virtually undistorted.  A typical application is telephone bandwidth speech which is band limited to 3.4 kHz but is usually has a sample rate of at least 8 kHz.  The guard band is then 8.0 -2(3.4) kHz = 1.2 kHz</a:t>
            </a: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endParaRPr lang="en-GB">
              <a:latin typeface="Arial" pitchFamily="34" charset="0"/>
            </a:endParaRPr>
          </a:p>
          <a:p>
            <a:r>
              <a:rPr lang="en-GB">
                <a:latin typeface="Arial" pitchFamily="34" charset="0"/>
              </a:rPr>
              <a:t>Fig. 10.4  Spectrum of sampled analogue signal with </a:t>
            </a:r>
          </a:p>
        </p:txBody>
      </p:sp>
      <p:pic>
        <p:nvPicPr>
          <p:cNvPr id="47108" name="Picture 4"/>
          <p:cNvPicPr>
            <a:picLocks noChangeAspect="1" noChangeArrowheads="1"/>
          </p:cNvPicPr>
          <p:nvPr/>
        </p:nvPicPr>
        <p:blipFill>
          <a:blip r:embed="rId3"/>
          <a:srcRect/>
          <a:stretch>
            <a:fillRect/>
          </a:stretch>
        </p:blipFill>
        <p:spPr bwMode="auto">
          <a:xfrm>
            <a:off x="906463" y="6686550"/>
            <a:ext cx="5103812" cy="1706563"/>
          </a:xfrm>
          <a:prstGeom prst="rect">
            <a:avLst/>
          </a:prstGeom>
          <a:noFill/>
          <a:ln w="9525">
            <a:noFill/>
            <a:miter lim="800000"/>
            <a:headEnd/>
            <a:tailEnd/>
          </a:ln>
        </p:spPr>
      </p:pic>
      <p:pic>
        <p:nvPicPr>
          <p:cNvPr id="47109" name="Picture 5"/>
          <p:cNvPicPr>
            <a:picLocks noChangeAspect="1" noChangeArrowheads="1"/>
          </p:cNvPicPr>
          <p:nvPr/>
        </p:nvPicPr>
        <p:blipFill>
          <a:blip r:embed="rId4"/>
          <a:srcRect/>
          <a:stretch>
            <a:fillRect/>
          </a:stretch>
        </p:blipFill>
        <p:spPr bwMode="auto">
          <a:xfrm>
            <a:off x="4600575" y="8393113"/>
            <a:ext cx="546100" cy="187325"/>
          </a:xfrm>
          <a:prstGeom prst="rect">
            <a:avLst/>
          </a:prstGeom>
          <a:noFill/>
          <a:ln w="9525">
            <a:noFill/>
            <a:miter lim="800000"/>
            <a:headEnd/>
            <a:tailEnd/>
          </a:ln>
        </p:spPr>
      </p:pic>
    </p:spTree>
    <p:extLst>
      <p:ext uri="{BB962C8B-B14F-4D97-AF65-F5344CB8AC3E}">
        <p14:creationId xmlns:p14="http://schemas.microsoft.com/office/powerpoint/2010/main" val="27064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pPr algn="just"/>
            <a:r>
              <a:rPr lang="en-GB">
                <a:latin typeface="Arial" pitchFamily="34" charset="0"/>
              </a:rPr>
              <a:t>This slide illustrates aliasing. This occurs if Fs&lt;2W. The result is that the various replications of the signal spectrum, centred upon multiples of Fs, overlap with one another. In the overlap region it is not possible to distinguish between frequency components in m(t) which are slightly less than Fs/2 and those slightly greater than Fs/2, the latter masquerading - or operating under an alias - as components within the lower frequency range. The result is distortion in the upper frequencies of the signal spectrum.</a:t>
            </a:r>
          </a:p>
          <a:p>
            <a:pPr algn="just"/>
            <a:endParaRPr lang="en-GB">
              <a:latin typeface="Arial" pitchFamily="34" charset="0"/>
            </a:endParaRPr>
          </a:p>
          <a:p>
            <a:r>
              <a:rPr lang="en-GB" b="1">
                <a:latin typeface="Arial" pitchFamily="34" charset="0"/>
              </a:rPr>
              <a:t>The Nyquist sampling theorem</a:t>
            </a:r>
            <a:endParaRPr lang="en-GB">
              <a:latin typeface="Arial" pitchFamily="34" charset="0"/>
            </a:endParaRPr>
          </a:p>
          <a:p>
            <a:r>
              <a:rPr lang="en-GB">
                <a:latin typeface="Arial" pitchFamily="34" charset="0"/>
              </a:rPr>
              <a:t>	</a:t>
            </a:r>
          </a:p>
          <a:p>
            <a:r>
              <a:rPr lang="en-GB">
                <a:latin typeface="Arial" pitchFamily="34" charset="0"/>
              </a:rPr>
              <a:t>From the foregoing we have intuitively proved </a:t>
            </a:r>
            <a:r>
              <a:rPr lang="en-GB" b="1" i="1">
                <a:latin typeface="Arial" pitchFamily="34" charset="0"/>
              </a:rPr>
              <a:t>Nyquist’s Sampling Theorem</a:t>
            </a:r>
            <a:r>
              <a:rPr lang="en-GB">
                <a:latin typeface="Arial" pitchFamily="34" charset="0"/>
              </a:rPr>
              <a:t> which states that the sampled signal can only be reconstructed provided the sampling rate, </a:t>
            </a:r>
            <a:r>
              <a:rPr lang="en-GB" i="1">
                <a:latin typeface="Arial" pitchFamily="34" charset="0"/>
              </a:rPr>
              <a:t>fs≥ 2fM</a:t>
            </a:r>
            <a:r>
              <a:rPr lang="en-GB">
                <a:latin typeface="Arial" pitchFamily="34" charset="0"/>
              </a:rPr>
              <a:t> where </a:t>
            </a:r>
            <a:r>
              <a:rPr lang="en-GB" i="1">
                <a:latin typeface="Arial" pitchFamily="34" charset="0"/>
              </a:rPr>
              <a:t>fs=1/Ts</a:t>
            </a:r>
            <a:r>
              <a:rPr lang="en-GB">
                <a:latin typeface="Arial" pitchFamily="34" charset="0"/>
              </a:rPr>
              <a:t>.  The minimum value of </a:t>
            </a:r>
            <a:r>
              <a:rPr lang="en-GB" i="1">
                <a:latin typeface="Arial" pitchFamily="34" charset="0"/>
              </a:rPr>
              <a:t>fs</a:t>
            </a:r>
            <a:r>
              <a:rPr lang="en-GB">
                <a:latin typeface="Arial" pitchFamily="34" charset="0"/>
              </a:rPr>
              <a:t> is known as the </a:t>
            </a:r>
            <a:r>
              <a:rPr lang="en-GB" b="1" i="1">
                <a:latin typeface="Arial" pitchFamily="34" charset="0"/>
              </a:rPr>
              <a:t>Nyquist rate</a:t>
            </a:r>
            <a:r>
              <a:rPr lang="en-GB">
                <a:latin typeface="Arial" pitchFamily="34" charset="0"/>
              </a:rPr>
              <a:t>.</a:t>
            </a:r>
          </a:p>
          <a:p>
            <a:r>
              <a:rPr lang="en-GB">
                <a:latin typeface="Arial" pitchFamily="34" charset="0"/>
              </a:rPr>
              <a:t>Consider the case of a single sinusoid of frequency </a:t>
            </a:r>
            <a:r>
              <a:rPr lang="en-GB" i="1">
                <a:latin typeface="Arial" pitchFamily="34" charset="0"/>
              </a:rPr>
              <a:t>fM</a:t>
            </a:r>
            <a:r>
              <a:rPr lang="en-GB">
                <a:latin typeface="Arial" pitchFamily="34" charset="0"/>
              </a:rPr>
              <a:t>  All the signal energy is concentrated precisely at the cut-off frequency of the filter so there is clearly an ambiguity as to whether the signal is inside or outside the passband of the filter.  To resolve this ambiguity we must choose</a:t>
            </a:r>
            <a:r>
              <a:rPr lang="en-GB" i="1">
                <a:latin typeface="Arial" pitchFamily="34" charset="0"/>
              </a:rPr>
              <a:t> fs &gt; 2fM</a:t>
            </a:r>
            <a:r>
              <a:rPr lang="en-GB">
                <a:latin typeface="Arial" pitchFamily="34" charset="0"/>
              </a:rPr>
              <a:t>.  We can see the justification of this statement by assuming that we take a sample of the sinusoid at the instant it crosses zero.  If </a:t>
            </a:r>
            <a:r>
              <a:rPr lang="en-GB" i="1">
                <a:latin typeface="Arial" pitchFamily="34" charset="0"/>
              </a:rPr>
              <a:t>fs= 2fM</a:t>
            </a:r>
            <a:r>
              <a:rPr lang="en-GB">
                <a:latin typeface="Arial" pitchFamily="34" charset="0"/>
              </a:rPr>
              <a:t>  then successive samples will also be taken as the waveform crosses zero - not a very useful situation!</a:t>
            </a:r>
            <a:endParaRPr lang="en-GB" b="1" i="1">
              <a:latin typeface="Arial" pitchFamily="34" charset="0"/>
            </a:endParaRPr>
          </a:p>
          <a:p>
            <a:r>
              <a:rPr lang="en-GB" b="1" i="1">
                <a:latin typeface="Arial" pitchFamily="34" charset="0"/>
              </a:rPr>
              <a:t>Always</a:t>
            </a:r>
            <a:r>
              <a:rPr lang="en-GB">
                <a:latin typeface="Arial" pitchFamily="34" charset="0"/>
              </a:rPr>
              <a:t> make</a:t>
            </a:r>
            <a:r>
              <a:rPr lang="en-GB" i="1">
                <a:latin typeface="Arial" pitchFamily="34" charset="0"/>
              </a:rPr>
              <a:t> fs &gt; 2fM</a:t>
            </a:r>
            <a:r>
              <a:rPr lang="en-GB">
                <a:latin typeface="Arial" pitchFamily="34" charset="0"/>
              </a:rPr>
              <a:t>.</a:t>
            </a:r>
          </a:p>
        </p:txBody>
      </p:sp>
      <p:sp>
        <p:nvSpPr>
          <p:cNvPr id="48131" name="Rectangle 3"/>
          <p:cNvSpPr>
            <a:spLocks noGrp="1" noRot="1" noChangeAspect="1" noChangeArrowheads="1" noTextEdit="1"/>
          </p:cNvSpPr>
          <p:nvPr>
            <p:ph type="sldImg"/>
          </p:nvPr>
        </p:nvSpPr>
        <p:spPr>
          <a:xfrm>
            <a:off x="722313" y="752475"/>
            <a:ext cx="5353050" cy="3706813"/>
          </a:xfrm>
          <a:ln cap="flat"/>
        </p:spPr>
      </p:sp>
    </p:spTree>
    <p:extLst>
      <p:ext uri="{BB962C8B-B14F-4D97-AF65-F5344CB8AC3E}">
        <p14:creationId xmlns:p14="http://schemas.microsoft.com/office/powerpoint/2010/main" val="140026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2313" y="752475"/>
            <a:ext cx="5353050" cy="3706813"/>
          </a:xfrm>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latin typeface="Arial" pitchFamily="34" charset="0"/>
              </a:rPr>
              <a:t>Quantisation involves restricting a signal to certain discrete amplitude values or levels. With uniform quantisation these levels are equally spaced one from another, although non-uniform spacing is also employed and can give improved performance so far as the resulting mean square quantisation distortion (power) is concerned.</a:t>
            </a:r>
          </a:p>
          <a:p>
            <a:endParaRPr lang="en-US">
              <a:latin typeface="Arial" pitchFamily="34" charset="0"/>
            </a:endParaRPr>
          </a:p>
          <a:p>
            <a:r>
              <a:rPr lang="en-US">
                <a:latin typeface="Arial" pitchFamily="34" charset="0"/>
              </a:rPr>
              <a:t>With uniform quantisation – and assuming the signal stays within the finite range of the quantiser – the error is always within </a:t>
            </a:r>
            <a:r>
              <a:rPr lang="en-US">
                <a:latin typeface="Arial" pitchFamily="34" charset="0"/>
                <a:sym typeface="Symbol" pitchFamily="18" charset="2"/>
              </a:rPr>
              <a:t>D/2, with D the separation between levels. Since the quantisation error waveform is essentially composed of approximately triangular segments the quantisation error power corresponds to the power in a triangular waveform of amplitude D/2. This is readily shown</a:t>
            </a:r>
            <a:r>
              <a:rPr lang="en-US">
                <a:latin typeface="Arial" pitchFamily="34" charset="0"/>
              </a:rPr>
              <a:t> to be D</a:t>
            </a:r>
            <a:r>
              <a:rPr lang="en-US" baseline="30000">
                <a:latin typeface="Arial" pitchFamily="34" charset="0"/>
              </a:rPr>
              <a:t>2</a:t>
            </a:r>
            <a:r>
              <a:rPr lang="en-US">
                <a:latin typeface="Arial" pitchFamily="34" charset="0"/>
              </a:rPr>
              <a:t>/12. For non-uniform quantisation the optimum quantising characteristic depends upon the signal amplitude distribution</a:t>
            </a:r>
          </a:p>
          <a:p>
            <a:endParaRPr lang="en-US">
              <a:latin typeface="Arial" pitchFamily="34" charset="0"/>
            </a:endParaRPr>
          </a:p>
          <a:p>
            <a:r>
              <a:rPr lang="en-US">
                <a:latin typeface="Arial" pitchFamily="34" charset="0"/>
              </a:rPr>
              <a:t>In PCM the quantisation process is followed by encoding, with each level represented by a codeword. For PCM telephone 8 bits per level are commonly employed</a:t>
            </a:r>
          </a:p>
        </p:txBody>
      </p:sp>
      <p:sp>
        <p:nvSpPr>
          <p:cNvPr id="52227" name="Rectangle 3"/>
          <p:cNvSpPr>
            <a:spLocks noGrp="1" noRot="1" noChangeAspect="1" noChangeArrowheads="1" noTextEdit="1"/>
          </p:cNvSpPr>
          <p:nvPr>
            <p:ph type="sldImg"/>
          </p:nvPr>
        </p:nvSpPr>
        <p:spPr>
          <a:xfrm>
            <a:off x="722313" y="752475"/>
            <a:ext cx="5353050" cy="3706813"/>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722313" y="752475"/>
            <a:ext cx="5353050" cy="3706813"/>
          </a:xfrm>
          <a:ln/>
        </p:spPr>
      </p:sp>
      <p:sp>
        <p:nvSpPr>
          <p:cNvPr id="53251" name="Rectangle 3"/>
          <p:cNvSpPr>
            <a:spLocks noGrp="1" noChangeArrowheads="1"/>
          </p:cNvSpPr>
          <p:nvPr>
            <p:ph type="body" idx="1"/>
          </p:nvPr>
        </p:nvSpPr>
        <p:spPr>
          <a:noFill/>
          <a:ln w="9525"/>
        </p:spPr>
        <p:txBody>
          <a:bodyPr/>
          <a:lstStyle/>
          <a:p>
            <a:pPr>
              <a:lnSpc>
                <a:spcPct val="80000"/>
              </a:lnSpc>
            </a:pPr>
            <a:r>
              <a:rPr lang="en-GB">
                <a:latin typeface="Arial" pitchFamily="34" charset="0"/>
              </a:rPr>
              <a:t>We assume the signal, </a:t>
            </a:r>
            <a:r>
              <a:rPr lang="en-GB" i="1">
                <a:latin typeface="Arial" pitchFamily="34" charset="0"/>
              </a:rPr>
              <a:t>mq</a:t>
            </a:r>
            <a:r>
              <a:rPr lang="en-GB">
                <a:latin typeface="Arial" pitchFamily="34" charset="0"/>
              </a:rPr>
              <a:t>(</a:t>
            </a:r>
            <a:r>
              <a:rPr lang="en-GB" i="1">
                <a:latin typeface="Arial" pitchFamily="34" charset="0"/>
              </a:rPr>
              <a:t>t</a:t>
            </a:r>
            <a:r>
              <a:rPr lang="en-GB">
                <a:latin typeface="Arial" pitchFamily="34" charset="0"/>
              </a:rPr>
              <a:t>) always lies in the range </a:t>
            </a:r>
            <a:r>
              <a:rPr lang="en-GB" i="1">
                <a:latin typeface="Arial" pitchFamily="34" charset="0"/>
              </a:rPr>
              <a:t>V</a:t>
            </a:r>
            <a:r>
              <a:rPr lang="en-GB" i="1" baseline="-25000">
                <a:latin typeface="Arial" pitchFamily="34" charset="0"/>
              </a:rPr>
              <a:t>L</a:t>
            </a:r>
            <a:r>
              <a:rPr lang="en-GB" i="1">
                <a:latin typeface="Arial" pitchFamily="34" charset="0"/>
              </a:rPr>
              <a:t> </a:t>
            </a:r>
            <a:r>
              <a:rPr lang="en-GB">
                <a:latin typeface="Arial" pitchFamily="34" charset="0"/>
              </a:rPr>
              <a:t> to </a:t>
            </a:r>
            <a:r>
              <a:rPr lang="en-GB" i="1">
                <a:latin typeface="Arial" pitchFamily="34" charset="0"/>
              </a:rPr>
              <a:t>V</a:t>
            </a:r>
            <a:r>
              <a:rPr lang="en-GB" i="1" baseline="-25000">
                <a:latin typeface="Arial" pitchFamily="34" charset="0"/>
              </a:rPr>
              <a:t>H</a:t>
            </a:r>
            <a:r>
              <a:rPr lang="en-GB">
                <a:latin typeface="Arial" pitchFamily="34" charset="0"/>
              </a:rPr>
              <a:t> which is divided into </a:t>
            </a:r>
            <a:r>
              <a:rPr lang="en-GB" i="1">
                <a:latin typeface="Arial" pitchFamily="34" charset="0"/>
              </a:rPr>
              <a:t>M</a:t>
            </a:r>
            <a:r>
              <a:rPr lang="en-GB">
                <a:latin typeface="Arial" pitchFamily="34" charset="0"/>
              </a:rPr>
              <a:t> equal intervals each of size </a:t>
            </a:r>
            <a:r>
              <a:rPr lang="en-GB" i="1">
                <a:latin typeface="Arial" pitchFamily="34" charset="0"/>
                <a:sym typeface="Symbol" pitchFamily="18" charset="2"/>
              </a:rPr>
              <a:t></a:t>
            </a:r>
            <a:r>
              <a:rPr lang="en-GB" i="1">
                <a:latin typeface="Arial" pitchFamily="34" charset="0"/>
              </a:rPr>
              <a:t>.  </a:t>
            </a:r>
            <a:r>
              <a:rPr lang="en-GB" i="1">
                <a:latin typeface="Arial" pitchFamily="34" charset="0"/>
                <a:sym typeface="Symbol" pitchFamily="18" charset="2"/>
              </a:rPr>
              <a:t></a:t>
            </a:r>
            <a:r>
              <a:rPr lang="en-GB">
                <a:latin typeface="Arial" pitchFamily="34" charset="0"/>
              </a:rPr>
              <a:t> is called the </a:t>
            </a:r>
            <a:r>
              <a:rPr lang="en-GB" b="1" i="1">
                <a:latin typeface="Arial" pitchFamily="34" charset="0"/>
              </a:rPr>
              <a:t>step size</a:t>
            </a:r>
            <a:r>
              <a:rPr lang="en-GB">
                <a:latin typeface="Arial" pitchFamily="34" charset="0"/>
              </a:rPr>
              <a:t> and is given by </a:t>
            </a:r>
          </a:p>
          <a:p>
            <a:pPr>
              <a:lnSpc>
                <a:spcPct val="80000"/>
              </a:lnSpc>
            </a:pPr>
            <a:r>
              <a:rPr lang="en-GB">
                <a:latin typeface="Arial" pitchFamily="34" charset="0"/>
              </a:rPr>
              <a:t>			</a:t>
            </a:r>
          </a:p>
          <a:p>
            <a:pPr>
              <a:lnSpc>
                <a:spcPct val="80000"/>
              </a:lnSpc>
            </a:pPr>
            <a:r>
              <a:rPr lang="en-GB">
                <a:latin typeface="Arial" pitchFamily="34" charset="0"/>
              </a:rPr>
              <a:t>In practice it is usually an even number and a power of 2 (e.g.23=8).  In the centre of each step is located the </a:t>
            </a:r>
            <a:r>
              <a:rPr lang="en-GB" b="1" i="1">
                <a:latin typeface="Arial" pitchFamily="34" charset="0"/>
              </a:rPr>
              <a:t>quantisation level</a:t>
            </a:r>
            <a:r>
              <a:rPr lang="en-GB">
                <a:latin typeface="Arial" pitchFamily="34" charset="0"/>
              </a:rPr>
              <a:t>,</a:t>
            </a:r>
            <a:r>
              <a:rPr lang="en-GB" i="1">
                <a:latin typeface="Arial" pitchFamily="34" charset="0"/>
              </a:rPr>
              <a:t> m</a:t>
            </a:r>
            <a:r>
              <a:rPr lang="en-GB" i="1" baseline="-25000">
                <a:latin typeface="Arial" pitchFamily="34" charset="0"/>
              </a:rPr>
              <a:t>0</a:t>
            </a:r>
            <a:r>
              <a:rPr lang="en-GB" i="1">
                <a:latin typeface="Arial" pitchFamily="34" charset="0"/>
              </a:rPr>
              <a:t>, m</a:t>
            </a:r>
            <a:r>
              <a:rPr lang="en-GB" i="1" baseline="-25000">
                <a:latin typeface="Arial" pitchFamily="34" charset="0"/>
              </a:rPr>
              <a:t>1</a:t>
            </a:r>
            <a:r>
              <a:rPr lang="en-GB" i="1">
                <a:latin typeface="Arial" pitchFamily="34" charset="0"/>
              </a:rPr>
              <a:t>, m</a:t>
            </a:r>
            <a:r>
              <a:rPr lang="en-GB" i="1" baseline="-25000">
                <a:latin typeface="Arial" pitchFamily="34" charset="0"/>
              </a:rPr>
              <a:t>2</a:t>
            </a:r>
            <a:r>
              <a:rPr lang="en-GB" i="1">
                <a:latin typeface="Arial" pitchFamily="34" charset="0"/>
              </a:rPr>
              <a:t>,  etc</a:t>
            </a:r>
            <a:r>
              <a:rPr lang="en-GB">
                <a:latin typeface="Arial" pitchFamily="34" charset="0"/>
              </a:rPr>
              <a:t>.  The quantised signal, </a:t>
            </a:r>
            <a:r>
              <a:rPr lang="en-GB" i="1">
                <a:latin typeface="Arial" pitchFamily="34" charset="0"/>
              </a:rPr>
              <a:t>m</a:t>
            </a:r>
            <a:r>
              <a:rPr lang="en-GB" i="1" baseline="-25000">
                <a:latin typeface="Arial" pitchFamily="34" charset="0"/>
              </a:rPr>
              <a:t>q</a:t>
            </a:r>
            <a:r>
              <a:rPr lang="en-GB">
                <a:latin typeface="Arial" pitchFamily="34" charset="0"/>
              </a:rPr>
              <a:t>(</a:t>
            </a:r>
            <a:r>
              <a:rPr lang="en-GB" i="1">
                <a:latin typeface="Arial" pitchFamily="34" charset="0"/>
              </a:rPr>
              <a:t>t</a:t>
            </a:r>
            <a:r>
              <a:rPr lang="en-GB">
                <a:latin typeface="Arial" pitchFamily="34" charset="0"/>
              </a:rPr>
              <a:t>) is generated according to the following rules.  If </a:t>
            </a:r>
            <a:r>
              <a:rPr lang="en-GB" i="1">
                <a:latin typeface="Arial" pitchFamily="34" charset="0"/>
              </a:rPr>
              <a:t>m</a:t>
            </a:r>
            <a:r>
              <a:rPr lang="en-GB">
                <a:latin typeface="Arial" pitchFamily="34" charset="0"/>
              </a:rPr>
              <a:t>(</a:t>
            </a:r>
            <a:r>
              <a:rPr lang="en-GB" i="1">
                <a:latin typeface="Arial" pitchFamily="34" charset="0"/>
              </a:rPr>
              <a:t>t</a:t>
            </a:r>
            <a:r>
              <a:rPr lang="en-GB">
                <a:latin typeface="Arial" pitchFamily="34" charset="0"/>
              </a:rPr>
              <a:t>)  is in the range </a:t>
            </a:r>
            <a:r>
              <a:rPr lang="en-GB" i="1">
                <a:latin typeface="Arial" pitchFamily="34" charset="0"/>
                <a:sym typeface="Symbol" pitchFamily="18" charset="2"/>
              </a:rPr>
              <a:t></a:t>
            </a:r>
            <a:r>
              <a:rPr lang="en-GB" i="1">
                <a:latin typeface="Arial" pitchFamily="34" charset="0"/>
              </a:rPr>
              <a:t>0</a:t>
            </a:r>
            <a:r>
              <a:rPr lang="en-GB">
                <a:latin typeface="Arial" pitchFamily="34" charset="0"/>
              </a:rPr>
              <a:t>, </a:t>
            </a:r>
            <a:r>
              <a:rPr lang="en-GB" i="1">
                <a:latin typeface="Arial" pitchFamily="34" charset="0"/>
              </a:rPr>
              <a:t>m</a:t>
            </a:r>
            <a:r>
              <a:rPr lang="en-GB" i="1" baseline="-25000">
                <a:latin typeface="Arial" pitchFamily="34" charset="0"/>
              </a:rPr>
              <a:t>q</a:t>
            </a:r>
            <a:r>
              <a:rPr lang="en-GB">
                <a:latin typeface="Arial" pitchFamily="34" charset="0"/>
              </a:rPr>
              <a:t>(</a:t>
            </a:r>
            <a:r>
              <a:rPr lang="en-GB" i="1">
                <a:latin typeface="Arial" pitchFamily="34" charset="0"/>
              </a:rPr>
              <a:t>t</a:t>
            </a:r>
            <a:r>
              <a:rPr lang="en-GB">
                <a:latin typeface="Arial" pitchFamily="34" charset="0"/>
              </a:rPr>
              <a:t>)  maintains the constant level </a:t>
            </a:r>
            <a:r>
              <a:rPr lang="en-GB" i="1">
                <a:latin typeface="Arial" pitchFamily="34" charset="0"/>
              </a:rPr>
              <a:t>m0</a:t>
            </a:r>
            <a:r>
              <a:rPr lang="en-GB">
                <a:latin typeface="Arial" pitchFamily="34" charset="0"/>
              </a:rPr>
              <a:t>.  If </a:t>
            </a:r>
            <a:r>
              <a:rPr lang="en-GB" i="1">
                <a:latin typeface="Arial" pitchFamily="34" charset="0"/>
              </a:rPr>
              <a:t>m</a:t>
            </a:r>
            <a:r>
              <a:rPr lang="en-GB">
                <a:latin typeface="Arial" pitchFamily="34" charset="0"/>
              </a:rPr>
              <a:t>(</a:t>
            </a:r>
            <a:r>
              <a:rPr lang="en-GB" i="1">
                <a:latin typeface="Arial" pitchFamily="34" charset="0"/>
              </a:rPr>
              <a:t>t</a:t>
            </a:r>
            <a:r>
              <a:rPr lang="en-GB">
                <a:latin typeface="Arial" pitchFamily="34" charset="0"/>
              </a:rPr>
              <a:t>)  is in the range </a:t>
            </a:r>
            <a:r>
              <a:rPr lang="en-GB" i="1">
                <a:latin typeface="Arial" pitchFamily="34" charset="0"/>
                <a:sym typeface="Symbol" pitchFamily="18" charset="2"/>
              </a:rPr>
              <a:t></a:t>
            </a:r>
            <a:r>
              <a:rPr lang="en-GB" i="1">
                <a:latin typeface="Arial" pitchFamily="34" charset="0"/>
              </a:rPr>
              <a:t>1</a:t>
            </a:r>
            <a:r>
              <a:rPr lang="en-GB">
                <a:latin typeface="Arial" pitchFamily="34" charset="0"/>
              </a:rPr>
              <a:t>, </a:t>
            </a:r>
            <a:r>
              <a:rPr lang="en-GB" i="1">
                <a:latin typeface="Arial" pitchFamily="34" charset="0"/>
              </a:rPr>
              <a:t>m</a:t>
            </a:r>
            <a:r>
              <a:rPr lang="en-GB" i="1" baseline="-25000">
                <a:latin typeface="Arial" pitchFamily="34" charset="0"/>
              </a:rPr>
              <a:t>q</a:t>
            </a:r>
            <a:r>
              <a:rPr lang="en-GB">
                <a:latin typeface="Arial" pitchFamily="34" charset="0"/>
              </a:rPr>
              <a:t>(</a:t>
            </a:r>
            <a:r>
              <a:rPr lang="en-GB" i="1">
                <a:latin typeface="Arial" pitchFamily="34" charset="0"/>
              </a:rPr>
              <a:t>t</a:t>
            </a:r>
            <a:r>
              <a:rPr lang="en-GB">
                <a:latin typeface="Arial" pitchFamily="34" charset="0"/>
              </a:rPr>
              <a:t>)  maintains the constant level </a:t>
            </a:r>
            <a:r>
              <a:rPr lang="en-GB" i="1">
                <a:latin typeface="Arial" pitchFamily="34" charset="0"/>
              </a:rPr>
              <a:t>m</a:t>
            </a:r>
            <a:r>
              <a:rPr lang="en-GB" i="1" baseline="-25000">
                <a:latin typeface="Arial" pitchFamily="34" charset="0"/>
              </a:rPr>
              <a:t>1</a:t>
            </a:r>
            <a:r>
              <a:rPr lang="en-GB" i="1">
                <a:latin typeface="Arial" pitchFamily="34" charset="0"/>
              </a:rPr>
              <a:t> </a:t>
            </a:r>
            <a:r>
              <a:rPr lang="en-GB">
                <a:latin typeface="Arial" pitchFamily="34" charset="0"/>
              </a:rPr>
              <a:t>and so on through each step.  The change from, for instance, </a:t>
            </a:r>
            <a:r>
              <a:rPr lang="en-GB" i="1">
                <a:latin typeface="Arial" pitchFamily="34" charset="0"/>
              </a:rPr>
              <a:t>m</a:t>
            </a:r>
            <a:r>
              <a:rPr lang="en-GB" i="1" baseline="-25000">
                <a:latin typeface="Arial" pitchFamily="34" charset="0"/>
              </a:rPr>
              <a:t>0</a:t>
            </a:r>
            <a:r>
              <a:rPr lang="en-GB" i="1">
                <a:latin typeface="Arial" pitchFamily="34" charset="0"/>
              </a:rPr>
              <a:t> </a:t>
            </a:r>
            <a:r>
              <a:rPr lang="en-GB">
                <a:latin typeface="Arial" pitchFamily="34" charset="0"/>
              </a:rPr>
              <a:t>to </a:t>
            </a:r>
            <a:r>
              <a:rPr lang="en-GB" i="1">
                <a:latin typeface="Arial" pitchFamily="34" charset="0"/>
              </a:rPr>
              <a:t>m</a:t>
            </a:r>
            <a:r>
              <a:rPr lang="en-GB" i="1" baseline="-25000">
                <a:latin typeface="Arial" pitchFamily="34" charset="0"/>
              </a:rPr>
              <a:t>1</a:t>
            </a:r>
            <a:r>
              <a:rPr lang="en-GB">
                <a:latin typeface="Arial" pitchFamily="34" charset="0"/>
              </a:rPr>
              <a:t>  is abrupt as the signal passes through the transition level </a:t>
            </a:r>
            <a:r>
              <a:rPr lang="en-GB" i="1">
                <a:latin typeface="Arial" pitchFamily="34" charset="0"/>
              </a:rPr>
              <a:t>L01</a:t>
            </a:r>
            <a:r>
              <a:rPr lang="en-GB">
                <a:latin typeface="Arial" pitchFamily="34" charset="0"/>
              </a:rPr>
              <a:t>  etc.  The quantised signal can only take on one of the discrete levels and always takes on the one closest to the value of </a:t>
            </a:r>
            <a:r>
              <a:rPr lang="en-GB" i="1">
                <a:latin typeface="Arial" pitchFamily="34" charset="0"/>
              </a:rPr>
              <a:t>m</a:t>
            </a:r>
            <a:r>
              <a:rPr lang="en-GB">
                <a:latin typeface="Arial" pitchFamily="34" charset="0"/>
              </a:rPr>
              <a:t>(</a:t>
            </a:r>
            <a:r>
              <a:rPr lang="en-GB" i="1">
                <a:latin typeface="Arial" pitchFamily="34" charset="0"/>
              </a:rPr>
              <a:t>t</a:t>
            </a:r>
            <a:r>
              <a:rPr lang="en-GB">
                <a:latin typeface="Arial" pitchFamily="34" charset="0"/>
              </a:rPr>
              <a:t>).  When the value of </a:t>
            </a:r>
            <a:r>
              <a:rPr lang="en-GB" i="1">
                <a:latin typeface="Arial" pitchFamily="34" charset="0"/>
              </a:rPr>
              <a:t>m</a:t>
            </a:r>
            <a:r>
              <a:rPr lang="en-GB">
                <a:latin typeface="Arial" pitchFamily="34" charset="0"/>
              </a:rPr>
              <a:t>(</a:t>
            </a:r>
            <a:r>
              <a:rPr lang="en-GB" i="1">
                <a:latin typeface="Arial" pitchFamily="34" charset="0"/>
              </a:rPr>
              <a:t>t</a:t>
            </a:r>
            <a:r>
              <a:rPr lang="en-GB">
                <a:latin typeface="Arial" pitchFamily="34" charset="0"/>
              </a:rPr>
              <a:t>)  lies on a transition level it does not matter which quantisation level is adopted but in practice the signal is statistically unlikely to exist </a:t>
            </a:r>
            <a:r>
              <a:rPr lang="en-GB" i="1">
                <a:latin typeface="Arial" pitchFamily="34" charset="0"/>
              </a:rPr>
              <a:t>exactly</a:t>
            </a:r>
            <a:r>
              <a:rPr lang="en-GB">
                <a:latin typeface="Arial" pitchFamily="34" charset="0"/>
              </a:rPr>
              <a:t> on a transition level anyway.  Although the quantisation levels are separated by </a:t>
            </a:r>
            <a:r>
              <a:rPr lang="en-GB" i="1">
                <a:latin typeface="Arial" pitchFamily="34" charset="0"/>
                <a:sym typeface="Symbol" pitchFamily="18" charset="2"/>
              </a:rPr>
              <a:t></a:t>
            </a:r>
            <a:r>
              <a:rPr lang="en-GB">
                <a:latin typeface="Arial" pitchFamily="34" charset="0"/>
              </a:rPr>
              <a:t>,</a:t>
            </a:r>
            <a:r>
              <a:rPr lang="en-GB" i="1">
                <a:latin typeface="Arial" pitchFamily="34" charset="0"/>
              </a:rPr>
              <a:t> m</a:t>
            </a:r>
            <a:r>
              <a:rPr lang="en-GB">
                <a:latin typeface="Arial" pitchFamily="34" charset="0"/>
              </a:rPr>
              <a:t>(</a:t>
            </a:r>
            <a:r>
              <a:rPr lang="en-GB" i="1">
                <a:latin typeface="Arial" pitchFamily="34" charset="0"/>
              </a:rPr>
              <a:t>t</a:t>
            </a:r>
            <a:r>
              <a:rPr lang="en-GB">
                <a:latin typeface="Arial" pitchFamily="34" charset="0"/>
              </a:rPr>
              <a:t>)  is </a:t>
            </a:r>
            <a:r>
              <a:rPr lang="en-GB" b="1" i="1">
                <a:latin typeface="Arial" pitchFamily="34" charset="0"/>
              </a:rPr>
              <a:t>never</a:t>
            </a:r>
            <a:r>
              <a:rPr lang="en-GB">
                <a:latin typeface="Arial" pitchFamily="34" charset="0"/>
              </a:rPr>
              <a:t> more than </a:t>
            </a:r>
            <a:r>
              <a:rPr lang="en-GB" i="1">
                <a:latin typeface="Arial" pitchFamily="34" charset="0"/>
                <a:sym typeface="Symbol" pitchFamily="18" charset="2"/>
              </a:rPr>
              <a:t></a:t>
            </a:r>
            <a:r>
              <a:rPr lang="en-GB">
                <a:latin typeface="Arial" pitchFamily="34" charset="0"/>
              </a:rPr>
              <a:t>/2 away from a quantisation level so at every instant the </a:t>
            </a:r>
            <a:r>
              <a:rPr lang="en-GB" b="1" i="1">
                <a:latin typeface="Arial" pitchFamily="34" charset="0"/>
              </a:rPr>
              <a:t>quantisation error</a:t>
            </a:r>
            <a:r>
              <a:rPr lang="en-GB">
                <a:latin typeface="Arial" pitchFamily="34" charset="0"/>
              </a:rPr>
              <a:t> is given by, </a:t>
            </a:r>
          </a:p>
          <a:p>
            <a:pPr>
              <a:lnSpc>
                <a:spcPct val="80000"/>
              </a:lnSpc>
            </a:pPr>
            <a:r>
              <a:rPr lang="en-GB">
                <a:latin typeface="Arial" pitchFamily="34" charset="0"/>
              </a:rPr>
              <a:t>			</a:t>
            </a:r>
          </a:p>
          <a:p>
            <a:pPr>
              <a:lnSpc>
                <a:spcPct val="80000"/>
              </a:lnSpc>
            </a:pPr>
            <a:r>
              <a:rPr lang="en-GB">
                <a:latin typeface="Arial" pitchFamily="34" charset="0"/>
              </a:rPr>
              <a:t>The quality of the approximation can be improved by using smaller step sizes so increasing the number of allowable levels.  The number of levels required depends on the application and the sensitivity of the recipient of the quantised signal to the quantisation error.  256 levels (28) is adequate for good quality commercial colour television.  The picture quality will be considerably less acceptable with 64 levels (26). </a:t>
            </a:r>
          </a:p>
          <a:p>
            <a:pPr>
              <a:lnSpc>
                <a:spcPct val="80000"/>
              </a:lnSpc>
            </a:pPr>
            <a:endParaRPr lang="en-GB">
              <a:latin typeface="Arial" pitchFamily="34" charset="0"/>
            </a:endParaRPr>
          </a:p>
        </p:txBody>
      </p:sp>
      <p:pic>
        <p:nvPicPr>
          <p:cNvPr id="53252" name="Picture 4"/>
          <p:cNvPicPr>
            <a:picLocks noChangeAspect="1" noChangeArrowheads="1"/>
          </p:cNvPicPr>
          <p:nvPr/>
        </p:nvPicPr>
        <p:blipFill>
          <a:blip r:embed="rId3"/>
          <a:srcRect/>
          <a:stretch>
            <a:fillRect/>
          </a:stretch>
        </p:blipFill>
        <p:spPr bwMode="auto">
          <a:xfrm>
            <a:off x="2819400" y="5173663"/>
            <a:ext cx="1068388" cy="211137"/>
          </a:xfrm>
          <a:prstGeom prst="rect">
            <a:avLst/>
          </a:prstGeom>
          <a:noFill/>
          <a:ln w="9525">
            <a:noFill/>
            <a:miter lim="800000"/>
            <a:headEnd/>
            <a:tailEnd/>
          </a:ln>
        </p:spPr>
      </p:pic>
      <p:pic>
        <p:nvPicPr>
          <p:cNvPr id="53253" name="Picture 5"/>
          <p:cNvPicPr>
            <a:picLocks noChangeAspect="1" noChangeArrowheads="1"/>
          </p:cNvPicPr>
          <p:nvPr/>
        </p:nvPicPr>
        <p:blipFill>
          <a:blip r:embed="rId4"/>
          <a:srcRect/>
          <a:stretch>
            <a:fillRect/>
          </a:stretch>
        </p:blipFill>
        <p:spPr bwMode="auto">
          <a:xfrm>
            <a:off x="2819400" y="7620000"/>
            <a:ext cx="1190625" cy="252413"/>
          </a:xfrm>
          <a:prstGeom prst="rect">
            <a:avLst/>
          </a:prstGeom>
          <a:noFill/>
          <a:ln w="9525">
            <a:noFill/>
            <a:miter lim="800000"/>
            <a:headEnd/>
            <a:tailEnd/>
          </a:ln>
        </p:spPr>
      </p:pic>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DarkRed1024"/>
          <p:cNvPicPr>
            <a:picLocks noChangeAspect="1" noChangeArrowheads="1"/>
          </p:cNvPicPr>
          <p:nvPr/>
        </p:nvPicPr>
        <p:blipFill>
          <a:blip r:embed="rId2" cstate="print"/>
          <a:srcRect/>
          <a:stretch>
            <a:fillRect/>
          </a:stretch>
        </p:blipFill>
        <p:spPr bwMode="auto">
          <a:xfrm>
            <a:off x="0" y="0"/>
            <a:ext cx="9906000" cy="1295400"/>
          </a:xfrm>
          <a:prstGeom prst="rect">
            <a:avLst/>
          </a:prstGeom>
          <a:noFill/>
          <a:ln w="9525">
            <a:noFill/>
            <a:miter lim="800000"/>
            <a:headEnd/>
            <a:tailEnd/>
          </a:ln>
        </p:spPr>
      </p:pic>
      <p:sp>
        <p:nvSpPr>
          <p:cNvPr id="151554" name="Rectangle 2"/>
          <p:cNvSpPr>
            <a:spLocks noGrp="1" noChangeArrowheads="1"/>
          </p:cNvSpPr>
          <p:nvPr>
            <p:ph type="ctrTitle"/>
          </p:nvPr>
        </p:nvSpPr>
        <p:spPr>
          <a:xfrm>
            <a:off x="350838" y="1484314"/>
            <a:ext cx="9204325" cy="1368425"/>
          </a:xfrm>
        </p:spPr>
        <p:txBody>
          <a:bodyPr/>
          <a:lstStyle>
            <a:lvl1pPr>
              <a:defRPr/>
            </a:lvl1pPr>
          </a:lstStyle>
          <a:p>
            <a:r>
              <a:rPr lang="en-GB"/>
              <a:t>Click to edit Master title style</a:t>
            </a:r>
          </a:p>
        </p:txBody>
      </p:sp>
      <p:sp>
        <p:nvSpPr>
          <p:cNvPr id="151555" name="Rectangle 3"/>
          <p:cNvSpPr>
            <a:spLocks noGrp="1" noChangeArrowheads="1"/>
          </p:cNvSpPr>
          <p:nvPr>
            <p:ph type="subTitle" idx="1"/>
          </p:nvPr>
        </p:nvSpPr>
        <p:spPr>
          <a:xfrm>
            <a:off x="350838" y="3068638"/>
            <a:ext cx="9204325" cy="3097212"/>
          </a:xfrm>
        </p:spPr>
        <p:txBody>
          <a:bodyPr/>
          <a:lstStyle>
            <a:lvl1pPr marL="0" indent="0">
              <a:buFontTx/>
              <a:buNone/>
              <a:defRPr/>
            </a:lvl1pPr>
          </a:lstStyle>
          <a:p>
            <a:r>
              <a:rPr lang="en-GB"/>
              <a:t>Click to edit Master subtitle style</a:t>
            </a:r>
          </a:p>
        </p:txBody>
      </p:sp>
      <p:sp>
        <p:nvSpPr>
          <p:cNvPr id="5" name="Footer Placeholder 4"/>
          <p:cNvSpPr>
            <a:spLocks noGrp="1" noChangeArrowheads="1"/>
          </p:cNvSpPr>
          <p:nvPr>
            <p:ph type="ftr" sz="quarter" idx="10"/>
          </p:nvPr>
        </p:nvSpPr>
        <p:spPr bwMode="auto">
          <a:xfrm>
            <a:off x="350838" y="6245225"/>
            <a:ext cx="9204325"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400">
                <a:latin typeface="Arial" charset="0"/>
              </a:defRPr>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pPr>
              <a:defRPr/>
            </a:pPr>
            <a:fld id="{9F0B24E0-1A69-4AED-AFBF-916658DEC05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5802" y="908050"/>
            <a:ext cx="2299361"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7717" y="908050"/>
            <a:ext cx="6732985"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pPr>
              <a:defRPr/>
            </a:pPr>
            <a:fld id="{9397133F-E4EB-4617-A1D2-B10381CE4CF8}"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717" y="908050"/>
            <a:ext cx="9197446" cy="12969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57717" y="2708276"/>
            <a:ext cx="4516173" cy="345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990" y="2708276"/>
            <a:ext cx="4516173" cy="345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pPr>
              <a:defRPr/>
            </a:pPr>
            <a:fld id="{EE094C83-6D2B-4511-B82B-CDF02FB9CAB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pPr>
              <a:defRPr/>
            </a:pPr>
            <a:fld id="{95FCD9E9-D0A2-4576-8A43-D2261A93A165}"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286B6ECA-CEA0-4A41-BA23-36E6DCDD16AD}"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7717" y="2708276"/>
            <a:ext cx="4516173"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990" y="2708276"/>
            <a:ext cx="4516173"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pPr>
              <a:defRPr/>
            </a:pPr>
            <a:fld id="{A26893D8-43B3-4FA4-90AD-D299F188ADF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pPr>
              <a:defRPr/>
            </a:pPr>
            <a:fld id="{736A6A5E-5D22-4631-8F9E-44CBF780457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pPr>
              <a:defRPr/>
            </a:pPr>
            <a:fld id="{6B76797E-E511-45A3-897B-68D612CB5B1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BA1840D-8BE1-4E97-998E-A5B76A5C9DC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4B954E2-9995-4D02-B7E0-3FC76980BFA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8A42959-0FF2-4DB5-BAA3-F05CDC014895}"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9D1DD"/>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7717" y="908050"/>
            <a:ext cx="9197446"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57717" y="2708276"/>
            <a:ext cx="9197446"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50532" name="Rectangle 4"/>
          <p:cNvSpPr>
            <a:spLocks noGrp="1" noChangeArrowheads="1"/>
          </p:cNvSpPr>
          <p:nvPr>
            <p:ph type="sldNum" sz="quarter" idx="4"/>
          </p:nvPr>
        </p:nvSpPr>
        <p:spPr bwMode="auto">
          <a:xfrm>
            <a:off x="8463095" y="6337300"/>
            <a:ext cx="10920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26649CD7-33B3-45A9-87FD-929D375BE316}" type="slidenum">
              <a:rPr lang="en-GB"/>
              <a:pPr>
                <a:defRPr/>
              </a:pPr>
              <a:t>‹#›</a:t>
            </a:fld>
            <a:endParaRPr lang="en-GB"/>
          </a:p>
        </p:txBody>
      </p:sp>
      <p:pic>
        <p:nvPicPr>
          <p:cNvPr id="1029" name="Picture 5" descr="DarkRed90"/>
          <p:cNvPicPr>
            <a:picLocks noChangeAspect="1" noChangeArrowheads="1"/>
          </p:cNvPicPr>
          <p:nvPr/>
        </p:nvPicPr>
        <p:blipFill>
          <a:blip r:embed="rId14" cstate="print"/>
          <a:srcRect/>
          <a:stretch>
            <a:fillRect/>
          </a:stretch>
        </p:blipFill>
        <p:spPr bwMode="auto">
          <a:xfrm>
            <a:off x="0" y="0"/>
            <a:ext cx="9906000" cy="5143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charset="0"/>
        </a:defRPr>
      </a:lvl2pPr>
      <a:lvl3pPr algn="l" rtl="0" eaLnBrk="0" fontAlgn="base" hangingPunct="0">
        <a:spcBef>
          <a:spcPct val="0"/>
        </a:spcBef>
        <a:spcAft>
          <a:spcPct val="0"/>
        </a:spcAft>
        <a:defRPr sz="3000" b="1">
          <a:solidFill>
            <a:schemeClr val="tx2"/>
          </a:solidFill>
          <a:latin typeface="Arial" charset="0"/>
        </a:defRPr>
      </a:lvl3pPr>
      <a:lvl4pPr algn="l" rtl="0" eaLnBrk="0" fontAlgn="base" hangingPunct="0">
        <a:spcBef>
          <a:spcPct val="0"/>
        </a:spcBef>
        <a:spcAft>
          <a:spcPct val="0"/>
        </a:spcAft>
        <a:defRPr sz="3000" b="1">
          <a:solidFill>
            <a:schemeClr val="tx2"/>
          </a:solidFill>
          <a:latin typeface="Arial" charset="0"/>
        </a:defRPr>
      </a:lvl4pPr>
      <a:lvl5pPr algn="l" rtl="0" eaLnBrk="0" fontAlgn="base" hangingPunct="0">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275167" y="5810250"/>
            <a:ext cx="9218083" cy="801688"/>
          </a:xfrm>
        </p:spPr>
        <p:txBody>
          <a:bodyPr/>
          <a:lstStyle/>
          <a:p>
            <a:pPr eaLnBrk="1" hangingPunct="1"/>
            <a:r>
              <a:rPr lang="en-GB" sz="1800"/>
              <a:t>Dr John Mitchell</a:t>
            </a:r>
            <a:br>
              <a:rPr lang="en-GB" sz="1800"/>
            </a:br>
            <a:r>
              <a:rPr lang="en-GB" sz="1800"/>
              <a:t>University College London</a:t>
            </a:r>
          </a:p>
          <a:p>
            <a:pPr eaLnBrk="1" hangingPunct="1">
              <a:lnSpc>
                <a:spcPct val="45000"/>
              </a:lnSpc>
            </a:pPr>
            <a:r>
              <a:rPr lang="en-GB" sz="1800"/>
              <a:t>j.mitchel@ee.ucl.ac.uk</a:t>
            </a:r>
          </a:p>
          <a:p>
            <a:pPr eaLnBrk="1" hangingPunct="1"/>
            <a:endParaRPr lang="en-GB" sz="1800"/>
          </a:p>
        </p:txBody>
      </p:sp>
      <p:sp>
        <p:nvSpPr>
          <p:cNvPr id="3075" name="Rectangle 4"/>
          <p:cNvSpPr>
            <a:spLocks noGrp="1" noChangeArrowheads="1"/>
          </p:cNvSpPr>
          <p:nvPr>
            <p:ph type="ctrTitle"/>
          </p:nvPr>
        </p:nvSpPr>
        <p:spPr>
          <a:xfrm>
            <a:off x="858177" y="1600201"/>
            <a:ext cx="8449336" cy="1114425"/>
          </a:xfrm>
        </p:spPr>
        <p:txBody>
          <a:bodyPr lIns="82124" tIns="41061" rIns="82124" bIns="41061" anchor="ctr"/>
          <a:lstStyle/>
          <a:p>
            <a:pPr algn="ctr" eaLnBrk="1" hangingPunct="1"/>
            <a:r>
              <a:rPr lang="en-GB" sz="4000"/>
              <a:t>PCM Systems</a:t>
            </a:r>
            <a:endParaRPr lang="en-GB" sz="4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8415" y="800100"/>
            <a:ext cx="9419298" cy="609600"/>
          </a:xfrm>
        </p:spPr>
        <p:txBody>
          <a:bodyPr lIns="90488" tIns="44450" rIns="90488" bIns="44450" anchor="ctr"/>
          <a:lstStyle/>
          <a:p>
            <a:pPr eaLnBrk="1" hangingPunct="1"/>
            <a:r>
              <a:rPr lang="en-GB"/>
              <a:t>Quantisation Noise</a:t>
            </a:r>
          </a:p>
        </p:txBody>
      </p:sp>
      <p:sp>
        <p:nvSpPr>
          <p:cNvPr id="25603" name="Line 11"/>
          <p:cNvSpPr>
            <a:spLocks noChangeShapeType="1"/>
          </p:cNvSpPr>
          <p:nvPr/>
        </p:nvSpPr>
        <p:spPr bwMode="auto">
          <a:xfrm>
            <a:off x="6892925" y="2317751"/>
            <a:ext cx="1720" cy="790575"/>
          </a:xfrm>
          <a:prstGeom prst="line">
            <a:avLst/>
          </a:prstGeom>
          <a:noFill/>
          <a:ln w="25400">
            <a:solidFill>
              <a:srgbClr val="00FF00"/>
            </a:solidFill>
            <a:round/>
            <a:headEnd/>
            <a:tailEnd/>
          </a:ln>
        </p:spPr>
        <p:txBody>
          <a:bodyPr wrap="none" anchor="ctr"/>
          <a:lstStyle/>
          <a:p>
            <a:endParaRPr lang="en-GB"/>
          </a:p>
        </p:txBody>
      </p:sp>
      <p:sp>
        <p:nvSpPr>
          <p:cNvPr id="25604" name="Line 12"/>
          <p:cNvSpPr>
            <a:spLocks noChangeShapeType="1"/>
          </p:cNvSpPr>
          <p:nvPr/>
        </p:nvSpPr>
        <p:spPr bwMode="auto">
          <a:xfrm>
            <a:off x="2381913" y="2305051"/>
            <a:ext cx="1719" cy="771525"/>
          </a:xfrm>
          <a:prstGeom prst="line">
            <a:avLst/>
          </a:prstGeom>
          <a:noFill/>
          <a:ln w="25400">
            <a:solidFill>
              <a:srgbClr val="00FF00"/>
            </a:solidFill>
            <a:round/>
            <a:headEnd/>
            <a:tailEnd/>
          </a:ln>
        </p:spPr>
        <p:txBody>
          <a:bodyPr wrap="none" anchor="ctr"/>
          <a:lstStyle/>
          <a:p>
            <a:endParaRPr lang="en-GB"/>
          </a:p>
        </p:txBody>
      </p:sp>
      <p:sp>
        <p:nvSpPr>
          <p:cNvPr id="25605" name="Line 13"/>
          <p:cNvSpPr>
            <a:spLocks noChangeShapeType="1"/>
          </p:cNvSpPr>
          <p:nvPr/>
        </p:nvSpPr>
        <p:spPr bwMode="auto">
          <a:xfrm>
            <a:off x="3444744" y="2305051"/>
            <a:ext cx="1719" cy="771525"/>
          </a:xfrm>
          <a:prstGeom prst="line">
            <a:avLst/>
          </a:prstGeom>
          <a:noFill/>
          <a:ln w="25400">
            <a:solidFill>
              <a:srgbClr val="00FF00"/>
            </a:solidFill>
            <a:round/>
            <a:headEnd/>
            <a:tailEnd/>
          </a:ln>
        </p:spPr>
        <p:txBody>
          <a:bodyPr wrap="none" anchor="ctr"/>
          <a:lstStyle/>
          <a:p>
            <a:endParaRPr lang="en-GB"/>
          </a:p>
        </p:txBody>
      </p:sp>
      <p:sp>
        <p:nvSpPr>
          <p:cNvPr id="25606" name="Line 14"/>
          <p:cNvSpPr>
            <a:spLocks noChangeShapeType="1"/>
          </p:cNvSpPr>
          <p:nvPr/>
        </p:nvSpPr>
        <p:spPr bwMode="auto">
          <a:xfrm>
            <a:off x="2951163" y="2314576"/>
            <a:ext cx="1720" cy="771525"/>
          </a:xfrm>
          <a:prstGeom prst="line">
            <a:avLst/>
          </a:prstGeom>
          <a:noFill/>
          <a:ln w="25400">
            <a:solidFill>
              <a:srgbClr val="00FF00"/>
            </a:solidFill>
            <a:round/>
            <a:headEnd/>
            <a:tailEnd/>
          </a:ln>
        </p:spPr>
        <p:txBody>
          <a:bodyPr wrap="none" anchor="ctr"/>
          <a:lstStyle/>
          <a:p>
            <a:endParaRPr lang="en-GB"/>
          </a:p>
        </p:txBody>
      </p:sp>
      <p:sp>
        <p:nvSpPr>
          <p:cNvPr id="25607" name="Line 15"/>
          <p:cNvSpPr>
            <a:spLocks noChangeShapeType="1"/>
          </p:cNvSpPr>
          <p:nvPr/>
        </p:nvSpPr>
        <p:spPr bwMode="auto">
          <a:xfrm>
            <a:off x="557212" y="2298700"/>
            <a:ext cx="6383867" cy="1588"/>
          </a:xfrm>
          <a:prstGeom prst="line">
            <a:avLst/>
          </a:prstGeom>
          <a:noFill/>
          <a:ln w="12700">
            <a:solidFill>
              <a:schemeClr val="tx1"/>
            </a:solidFill>
            <a:round/>
            <a:headEnd/>
            <a:tailEnd/>
          </a:ln>
        </p:spPr>
        <p:txBody>
          <a:bodyPr wrap="none" anchor="ctr"/>
          <a:lstStyle/>
          <a:p>
            <a:endParaRPr lang="en-GB"/>
          </a:p>
        </p:txBody>
      </p:sp>
      <p:sp>
        <p:nvSpPr>
          <p:cNvPr id="25608" name="Line 16"/>
          <p:cNvSpPr>
            <a:spLocks noChangeShapeType="1"/>
          </p:cNvSpPr>
          <p:nvPr/>
        </p:nvSpPr>
        <p:spPr bwMode="auto">
          <a:xfrm>
            <a:off x="598487" y="2697164"/>
            <a:ext cx="6425142" cy="1587"/>
          </a:xfrm>
          <a:prstGeom prst="line">
            <a:avLst/>
          </a:prstGeom>
          <a:noFill/>
          <a:ln w="12700">
            <a:solidFill>
              <a:schemeClr val="tx1"/>
            </a:solidFill>
            <a:round/>
            <a:headEnd/>
            <a:tailEnd/>
          </a:ln>
        </p:spPr>
        <p:txBody>
          <a:bodyPr wrap="none" anchor="ctr"/>
          <a:lstStyle/>
          <a:p>
            <a:endParaRPr lang="en-GB"/>
          </a:p>
        </p:txBody>
      </p:sp>
      <p:sp>
        <p:nvSpPr>
          <p:cNvPr id="25609" name="Line 17"/>
          <p:cNvSpPr>
            <a:spLocks noChangeShapeType="1"/>
          </p:cNvSpPr>
          <p:nvPr/>
        </p:nvSpPr>
        <p:spPr bwMode="auto">
          <a:xfrm>
            <a:off x="536575" y="3095625"/>
            <a:ext cx="6425142" cy="1588"/>
          </a:xfrm>
          <a:prstGeom prst="line">
            <a:avLst/>
          </a:prstGeom>
          <a:noFill/>
          <a:ln w="12700">
            <a:solidFill>
              <a:schemeClr val="tx1"/>
            </a:solidFill>
            <a:round/>
            <a:headEnd/>
            <a:tailEnd/>
          </a:ln>
        </p:spPr>
        <p:txBody>
          <a:bodyPr wrap="none" anchor="ctr"/>
          <a:lstStyle/>
          <a:p>
            <a:endParaRPr lang="en-GB"/>
          </a:p>
        </p:txBody>
      </p:sp>
      <p:sp>
        <p:nvSpPr>
          <p:cNvPr id="25610" name="Line 18"/>
          <p:cNvSpPr>
            <a:spLocks noChangeShapeType="1"/>
          </p:cNvSpPr>
          <p:nvPr/>
        </p:nvSpPr>
        <p:spPr bwMode="auto">
          <a:xfrm>
            <a:off x="1393031" y="2305051"/>
            <a:ext cx="1720" cy="771525"/>
          </a:xfrm>
          <a:prstGeom prst="line">
            <a:avLst/>
          </a:prstGeom>
          <a:noFill/>
          <a:ln w="25400">
            <a:solidFill>
              <a:srgbClr val="00FF00"/>
            </a:solidFill>
            <a:round/>
            <a:headEnd/>
            <a:tailEnd/>
          </a:ln>
        </p:spPr>
        <p:txBody>
          <a:bodyPr wrap="none" anchor="ctr"/>
          <a:lstStyle/>
          <a:p>
            <a:endParaRPr lang="en-GB"/>
          </a:p>
        </p:txBody>
      </p:sp>
      <p:sp>
        <p:nvSpPr>
          <p:cNvPr id="25611" name="Line 19"/>
          <p:cNvSpPr>
            <a:spLocks noChangeShapeType="1"/>
          </p:cNvSpPr>
          <p:nvPr/>
        </p:nvSpPr>
        <p:spPr bwMode="auto">
          <a:xfrm>
            <a:off x="4108584" y="2308226"/>
            <a:ext cx="1719" cy="765175"/>
          </a:xfrm>
          <a:prstGeom prst="line">
            <a:avLst/>
          </a:prstGeom>
          <a:noFill/>
          <a:ln w="25400">
            <a:solidFill>
              <a:srgbClr val="00FF00"/>
            </a:solidFill>
            <a:round/>
            <a:headEnd/>
            <a:tailEnd/>
          </a:ln>
        </p:spPr>
        <p:txBody>
          <a:bodyPr wrap="none" anchor="ctr"/>
          <a:lstStyle/>
          <a:p>
            <a:endParaRPr lang="en-GB"/>
          </a:p>
        </p:txBody>
      </p:sp>
      <p:sp>
        <p:nvSpPr>
          <p:cNvPr id="25612" name="Line 20"/>
          <p:cNvSpPr>
            <a:spLocks noChangeShapeType="1"/>
          </p:cNvSpPr>
          <p:nvPr/>
        </p:nvSpPr>
        <p:spPr bwMode="auto">
          <a:xfrm>
            <a:off x="5014913" y="2311401"/>
            <a:ext cx="1720" cy="758825"/>
          </a:xfrm>
          <a:prstGeom prst="line">
            <a:avLst/>
          </a:prstGeom>
          <a:noFill/>
          <a:ln w="25400">
            <a:solidFill>
              <a:srgbClr val="00FF00"/>
            </a:solidFill>
            <a:round/>
            <a:headEnd/>
            <a:tailEnd/>
          </a:ln>
        </p:spPr>
        <p:txBody>
          <a:bodyPr wrap="none" anchor="ctr"/>
          <a:lstStyle/>
          <a:p>
            <a:endParaRPr lang="en-GB"/>
          </a:p>
        </p:txBody>
      </p:sp>
      <p:sp>
        <p:nvSpPr>
          <p:cNvPr id="25613" name="Arc 21"/>
          <p:cNvSpPr>
            <a:spLocks/>
          </p:cNvSpPr>
          <p:nvPr/>
        </p:nvSpPr>
        <p:spPr bwMode="auto">
          <a:xfrm>
            <a:off x="1413669" y="2508250"/>
            <a:ext cx="956204" cy="1366838"/>
          </a:xfrm>
          <a:custGeom>
            <a:avLst/>
            <a:gdLst>
              <a:gd name="T0" fmla="*/ 0 w 35353"/>
              <a:gd name="T1" fmla="*/ 582235 h 21600"/>
              <a:gd name="T2" fmla="*/ 882650 w 35353"/>
              <a:gd name="T3" fmla="*/ 580337 h 21600"/>
              <a:gd name="T4" fmla="*/ 441587 w 35353"/>
              <a:gd name="T5" fmla="*/ 1366838 h 21600"/>
              <a:gd name="T6" fmla="*/ 0 60000 65536"/>
              <a:gd name="T7" fmla="*/ 0 60000 65536"/>
              <a:gd name="T8" fmla="*/ 0 60000 65536"/>
              <a:gd name="T9" fmla="*/ 0 w 35353"/>
              <a:gd name="T10" fmla="*/ 0 h 21600"/>
              <a:gd name="T11" fmla="*/ 35353 w 35353"/>
              <a:gd name="T12" fmla="*/ 21600 h 21600"/>
            </a:gdLst>
            <a:ahLst/>
            <a:cxnLst>
              <a:cxn ang="T6">
                <a:pos x="T0" y="T1"/>
              </a:cxn>
              <a:cxn ang="T7">
                <a:pos x="T2" y="T3"/>
              </a:cxn>
              <a:cxn ang="T8">
                <a:pos x="T4" y="T5"/>
              </a:cxn>
            </a:cxnLst>
            <a:rect l="T9" t="T10" r="T11" b="T12"/>
            <a:pathLst>
              <a:path w="35353" h="21600" fill="none" extrusionOk="0">
                <a:moveTo>
                  <a:pt x="0" y="9201"/>
                </a:moveTo>
                <a:cubicBezTo>
                  <a:pt x="4043" y="3433"/>
                  <a:pt x="10643" y="-1"/>
                  <a:pt x="17687" y="0"/>
                </a:cubicBezTo>
                <a:cubicBezTo>
                  <a:pt x="24717" y="0"/>
                  <a:pt x="31307" y="3421"/>
                  <a:pt x="35352" y="9171"/>
                </a:cubicBezTo>
              </a:path>
              <a:path w="35353" h="21600" stroke="0" extrusionOk="0">
                <a:moveTo>
                  <a:pt x="0" y="9201"/>
                </a:moveTo>
                <a:cubicBezTo>
                  <a:pt x="4043" y="3433"/>
                  <a:pt x="10643" y="-1"/>
                  <a:pt x="17687" y="0"/>
                </a:cubicBezTo>
                <a:cubicBezTo>
                  <a:pt x="24717" y="0"/>
                  <a:pt x="31307" y="3421"/>
                  <a:pt x="35352" y="9171"/>
                </a:cubicBezTo>
                <a:lnTo>
                  <a:pt x="17687" y="21600"/>
                </a:lnTo>
                <a:close/>
              </a:path>
            </a:pathLst>
          </a:custGeom>
          <a:noFill/>
          <a:ln w="25400" cap="rnd">
            <a:solidFill>
              <a:srgbClr val="00FF00"/>
            </a:solidFill>
            <a:round/>
            <a:headEnd/>
            <a:tailEnd/>
          </a:ln>
        </p:spPr>
        <p:txBody>
          <a:bodyPr wrap="none" anchor="ctr"/>
          <a:lstStyle/>
          <a:p>
            <a:endParaRPr lang="en-US"/>
          </a:p>
        </p:txBody>
      </p:sp>
      <p:sp>
        <p:nvSpPr>
          <p:cNvPr id="25614" name="Arc 22"/>
          <p:cNvSpPr>
            <a:spLocks/>
          </p:cNvSpPr>
          <p:nvPr/>
        </p:nvSpPr>
        <p:spPr bwMode="auto">
          <a:xfrm>
            <a:off x="1585648" y="2322514"/>
            <a:ext cx="1355196" cy="1785937"/>
          </a:xfrm>
          <a:custGeom>
            <a:avLst/>
            <a:gdLst>
              <a:gd name="T0" fmla="*/ 736137 w 18878"/>
              <a:gd name="T1" fmla="*/ 0 h 18524"/>
              <a:gd name="T2" fmla="*/ 1250950 w 18878"/>
              <a:gd name="T3" fmla="*/ 773996 h 18524"/>
              <a:gd name="T4" fmla="*/ 0 w 18878"/>
              <a:gd name="T5" fmla="*/ 1785937 h 18524"/>
              <a:gd name="T6" fmla="*/ 0 60000 65536"/>
              <a:gd name="T7" fmla="*/ 0 60000 65536"/>
              <a:gd name="T8" fmla="*/ 0 60000 65536"/>
              <a:gd name="T9" fmla="*/ 0 w 18878"/>
              <a:gd name="T10" fmla="*/ 0 h 18524"/>
              <a:gd name="T11" fmla="*/ 18878 w 18878"/>
              <a:gd name="T12" fmla="*/ 18524 h 18524"/>
            </a:gdLst>
            <a:ahLst/>
            <a:cxnLst>
              <a:cxn ang="T6">
                <a:pos x="T0" y="T1"/>
              </a:cxn>
              <a:cxn ang="T7">
                <a:pos x="T2" y="T3"/>
              </a:cxn>
              <a:cxn ang="T8">
                <a:pos x="T4" y="T5"/>
              </a:cxn>
            </a:cxnLst>
            <a:rect l="T9" t="T10" r="T11" b="T12"/>
            <a:pathLst>
              <a:path w="18878" h="18524" fill="none" extrusionOk="0">
                <a:moveTo>
                  <a:pt x="11109" y="-1"/>
                </a:moveTo>
                <a:cubicBezTo>
                  <a:pt x="14358" y="1948"/>
                  <a:pt x="17037" y="4716"/>
                  <a:pt x="18878" y="8027"/>
                </a:cubicBezTo>
              </a:path>
              <a:path w="18878" h="18524" stroke="0" extrusionOk="0">
                <a:moveTo>
                  <a:pt x="11109" y="-1"/>
                </a:moveTo>
                <a:cubicBezTo>
                  <a:pt x="14358" y="1948"/>
                  <a:pt x="17037" y="4716"/>
                  <a:pt x="18878" y="8027"/>
                </a:cubicBezTo>
                <a:lnTo>
                  <a:pt x="0" y="18524"/>
                </a:lnTo>
                <a:close/>
              </a:path>
            </a:pathLst>
          </a:custGeom>
          <a:noFill/>
          <a:ln w="25400" cap="rnd">
            <a:solidFill>
              <a:srgbClr val="00FF00"/>
            </a:solidFill>
            <a:round/>
            <a:headEnd/>
            <a:tailEnd/>
          </a:ln>
        </p:spPr>
        <p:txBody>
          <a:bodyPr wrap="none" anchor="ctr"/>
          <a:lstStyle/>
          <a:p>
            <a:endParaRPr lang="en-US"/>
          </a:p>
        </p:txBody>
      </p:sp>
      <p:sp>
        <p:nvSpPr>
          <p:cNvPr id="25615" name="Arc 23"/>
          <p:cNvSpPr>
            <a:spLocks/>
          </p:cNvSpPr>
          <p:nvPr/>
        </p:nvSpPr>
        <p:spPr bwMode="auto">
          <a:xfrm>
            <a:off x="2223692" y="2327276"/>
            <a:ext cx="1205573" cy="1749425"/>
          </a:xfrm>
          <a:custGeom>
            <a:avLst/>
            <a:gdLst>
              <a:gd name="T0" fmla="*/ 666663 w 19068"/>
              <a:gd name="T1" fmla="*/ 0 h 18332"/>
              <a:gd name="T2" fmla="*/ 1112837 w 19068"/>
              <a:gd name="T3" fmla="*/ 781000 h 18332"/>
              <a:gd name="T4" fmla="*/ 0 w 19068"/>
              <a:gd name="T5" fmla="*/ 1749425 h 18332"/>
              <a:gd name="T6" fmla="*/ 0 60000 65536"/>
              <a:gd name="T7" fmla="*/ 0 60000 65536"/>
              <a:gd name="T8" fmla="*/ 0 60000 65536"/>
              <a:gd name="T9" fmla="*/ 0 w 19068"/>
              <a:gd name="T10" fmla="*/ 0 h 18332"/>
              <a:gd name="T11" fmla="*/ 19068 w 19068"/>
              <a:gd name="T12" fmla="*/ 18332 h 18332"/>
            </a:gdLst>
            <a:ahLst/>
            <a:cxnLst>
              <a:cxn ang="T6">
                <a:pos x="T0" y="T1"/>
              </a:cxn>
              <a:cxn ang="T7">
                <a:pos x="T2" y="T3"/>
              </a:cxn>
              <a:cxn ang="T8">
                <a:pos x="T4" y="T5"/>
              </a:cxn>
            </a:cxnLst>
            <a:rect l="T9" t="T10" r="T11" b="T12"/>
            <a:pathLst>
              <a:path w="19068" h="18332" fill="none" extrusionOk="0">
                <a:moveTo>
                  <a:pt x="11423" y="-1"/>
                </a:moveTo>
                <a:cubicBezTo>
                  <a:pt x="14646" y="2008"/>
                  <a:pt x="17283" y="4831"/>
                  <a:pt x="19067" y="8184"/>
                </a:cubicBezTo>
              </a:path>
              <a:path w="19068" h="18332" stroke="0" extrusionOk="0">
                <a:moveTo>
                  <a:pt x="11423" y="-1"/>
                </a:moveTo>
                <a:cubicBezTo>
                  <a:pt x="14646" y="2008"/>
                  <a:pt x="17283" y="4831"/>
                  <a:pt x="19067" y="8184"/>
                </a:cubicBezTo>
                <a:lnTo>
                  <a:pt x="0" y="18332"/>
                </a:lnTo>
                <a:close/>
              </a:path>
            </a:pathLst>
          </a:custGeom>
          <a:noFill/>
          <a:ln w="25400" cap="rnd">
            <a:solidFill>
              <a:srgbClr val="00FF00"/>
            </a:solidFill>
            <a:round/>
            <a:headEnd/>
            <a:tailEnd/>
          </a:ln>
        </p:spPr>
        <p:txBody>
          <a:bodyPr wrap="none" anchor="ctr"/>
          <a:lstStyle/>
          <a:p>
            <a:endParaRPr lang="en-US"/>
          </a:p>
        </p:txBody>
      </p:sp>
      <p:sp>
        <p:nvSpPr>
          <p:cNvPr id="25616" name="Line 24"/>
          <p:cNvSpPr>
            <a:spLocks noChangeShapeType="1"/>
          </p:cNvSpPr>
          <p:nvPr/>
        </p:nvSpPr>
        <p:spPr bwMode="auto">
          <a:xfrm>
            <a:off x="3461941" y="2320925"/>
            <a:ext cx="626004" cy="749300"/>
          </a:xfrm>
          <a:prstGeom prst="line">
            <a:avLst/>
          </a:prstGeom>
          <a:noFill/>
          <a:ln w="25400">
            <a:solidFill>
              <a:srgbClr val="00FF00"/>
            </a:solidFill>
            <a:round/>
            <a:headEnd/>
            <a:tailEnd/>
          </a:ln>
        </p:spPr>
        <p:txBody>
          <a:bodyPr wrap="none" anchor="ctr"/>
          <a:lstStyle/>
          <a:p>
            <a:endParaRPr lang="en-GB"/>
          </a:p>
        </p:txBody>
      </p:sp>
      <p:sp>
        <p:nvSpPr>
          <p:cNvPr id="25617" name="Line 25"/>
          <p:cNvSpPr>
            <a:spLocks noChangeShapeType="1"/>
          </p:cNvSpPr>
          <p:nvPr/>
        </p:nvSpPr>
        <p:spPr bwMode="auto">
          <a:xfrm>
            <a:off x="4122341" y="2314576"/>
            <a:ext cx="878813" cy="765175"/>
          </a:xfrm>
          <a:prstGeom prst="line">
            <a:avLst/>
          </a:prstGeom>
          <a:noFill/>
          <a:ln w="25400">
            <a:solidFill>
              <a:srgbClr val="00FF00"/>
            </a:solidFill>
            <a:round/>
            <a:headEnd/>
            <a:tailEnd/>
          </a:ln>
        </p:spPr>
        <p:txBody>
          <a:bodyPr wrap="none" anchor="ctr"/>
          <a:lstStyle/>
          <a:p>
            <a:endParaRPr lang="en-GB"/>
          </a:p>
        </p:txBody>
      </p:sp>
      <p:sp>
        <p:nvSpPr>
          <p:cNvPr id="25618" name="Line 26"/>
          <p:cNvSpPr>
            <a:spLocks noChangeShapeType="1"/>
          </p:cNvSpPr>
          <p:nvPr/>
        </p:nvSpPr>
        <p:spPr bwMode="auto">
          <a:xfrm>
            <a:off x="6160294" y="2317751"/>
            <a:ext cx="1720" cy="758825"/>
          </a:xfrm>
          <a:prstGeom prst="line">
            <a:avLst/>
          </a:prstGeom>
          <a:noFill/>
          <a:ln w="25400">
            <a:solidFill>
              <a:srgbClr val="00FF00"/>
            </a:solidFill>
            <a:round/>
            <a:headEnd/>
            <a:tailEnd/>
          </a:ln>
        </p:spPr>
        <p:txBody>
          <a:bodyPr wrap="none" anchor="ctr"/>
          <a:lstStyle/>
          <a:p>
            <a:endParaRPr lang="en-GB"/>
          </a:p>
        </p:txBody>
      </p:sp>
      <p:sp>
        <p:nvSpPr>
          <p:cNvPr id="25619" name="Arc 27"/>
          <p:cNvSpPr>
            <a:spLocks/>
          </p:cNvSpPr>
          <p:nvPr/>
        </p:nvSpPr>
        <p:spPr bwMode="auto">
          <a:xfrm>
            <a:off x="5033831" y="660401"/>
            <a:ext cx="1109265" cy="2030413"/>
          </a:xfrm>
          <a:custGeom>
            <a:avLst/>
            <a:gdLst>
              <a:gd name="T0" fmla="*/ 1023937 w 25394"/>
              <a:gd name="T1" fmla="*/ 1643413 h 21600"/>
              <a:gd name="T2" fmla="*/ 0 w 25394"/>
              <a:gd name="T3" fmla="*/ 1641721 h 21600"/>
              <a:gd name="T4" fmla="*/ 512493 w 25394"/>
              <a:gd name="T5" fmla="*/ 0 h 21600"/>
              <a:gd name="T6" fmla="*/ 0 60000 65536"/>
              <a:gd name="T7" fmla="*/ 0 60000 65536"/>
              <a:gd name="T8" fmla="*/ 0 60000 65536"/>
              <a:gd name="T9" fmla="*/ 0 w 25394"/>
              <a:gd name="T10" fmla="*/ 0 h 21600"/>
              <a:gd name="T11" fmla="*/ 25394 w 25394"/>
              <a:gd name="T12" fmla="*/ 21600 h 21600"/>
            </a:gdLst>
            <a:ahLst/>
            <a:cxnLst>
              <a:cxn ang="T6">
                <a:pos x="T0" y="T1"/>
              </a:cxn>
              <a:cxn ang="T7">
                <a:pos x="T2" y="T3"/>
              </a:cxn>
              <a:cxn ang="T8">
                <a:pos x="T4" y="T5"/>
              </a:cxn>
            </a:cxnLst>
            <a:rect l="T9" t="T10" r="T11" b="T12"/>
            <a:pathLst>
              <a:path w="25394" h="21600" fill="none" extrusionOk="0">
                <a:moveTo>
                  <a:pt x="25394" y="17483"/>
                </a:moveTo>
                <a:cubicBezTo>
                  <a:pt x="21706" y="20159"/>
                  <a:pt x="17266" y="21599"/>
                  <a:pt x="12710" y="21600"/>
                </a:cubicBezTo>
                <a:cubicBezTo>
                  <a:pt x="8142" y="21600"/>
                  <a:pt x="3693" y="20152"/>
                  <a:pt x="0" y="17464"/>
                </a:cubicBezTo>
              </a:path>
              <a:path w="25394" h="21600" stroke="0" extrusionOk="0">
                <a:moveTo>
                  <a:pt x="25394" y="17483"/>
                </a:moveTo>
                <a:cubicBezTo>
                  <a:pt x="21706" y="20159"/>
                  <a:pt x="17266" y="21599"/>
                  <a:pt x="12710" y="21600"/>
                </a:cubicBezTo>
                <a:cubicBezTo>
                  <a:pt x="8142" y="21600"/>
                  <a:pt x="3693" y="20152"/>
                  <a:pt x="0" y="17464"/>
                </a:cubicBezTo>
                <a:lnTo>
                  <a:pt x="12710" y="0"/>
                </a:lnTo>
                <a:close/>
              </a:path>
            </a:pathLst>
          </a:custGeom>
          <a:noFill/>
          <a:ln w="25400" cap="rnd">
            <a:solidFill>
              <a:srgbClr val="00FF00"/>
            </a:solidFill>
            <a:round/>
            <a:headEnd/>
            <a:tailEnd/>
          </a:ln>
        </p:spPr>
        <p:txBody>
          <a:bodyPr wrap="none" anchor="ctr"/>
          <a:lstStyle/>
          <a:p>
            <a:endParaRPr lang="en-US"/>
          </a:p>
        </p:txBody>
      </p:sp>
      <p:sp>
        <p:nvSpPr>
          <p:cNvPr id="25620" name="Arc 28"/>
          <p:cNvSpPr>
            <a:spLocks/>
          </p:cNvSpPr>
          <p:nvPr/>
        </p:nvSpPr>
        <p:spPr bwMode="auto">
          <a:xfrm>
            <a:off x="5816336" y="1779588"/>
            <a:ext cx="1062831" cy="1293812"/>
          </a:xfrm>
          <a:custGeom>
            <a:avLst/>
            <a:gdLst>
              <a:gd name="T0" fmla="*/ 981075 w 20027"/>
              <a:gd name="T1" fmla="*/ 506939 h 20655"/>
              <a:gd name="T2" fmla="*/ 309602 w 20027"/>
              <a:gd name="T3" fmla="*/ 1293812 h 20655"/>
              <a:gd name="T4" fmla="*/ 0 w 20027"/>
              <a:gd name="T5" fmla="*/ 0 h 20655"/>
              <a:gd name="T6" fmla="*/ 0 60000 65536"/>
              <a:gd name="T7" fmla="*/ 0 60000 65536"/>
              <a:gd name="T8" fmla="*/ 0 60000 65536"/>
              <a:gd name="T9" fmla="*/ 0 w 20027"/>
              <a:gd name="T10" fmla="*/ 0 h 20655"/>
              <a:gd name="T11" fmla="*/ 20027 w 20027"/>
              <a:gd name="T12" fmla="*/ 20655 h 20655"/>
            </a:gdLst>
            <a:ahLst/>
            <a:cxnLst>
              <a:cxn ang="T6">
                <a:pos x="T0" y="T1"/>
              </a:cxn>
              <a:cxn ang="T7">
                <a:pos x="T2" y="T3"/>
              </a:cxn>
              <a:cxn ang="T8">
                <a:pos x="T4" y="T5"/>
              </a:cxn>
            </a:cxnLst>
            <a:rect l="T9" t="T10" r="T11" b="T12"/>
            <a:pathLst>
              <a:path w="20027" h="20655" fill="none" extrusionOk="0">
                <a:moveTo>
                  <a:pt x="20026" y="8092"/>
                </a:moveTo>
                <a:cubicBezTo>
                  <a:pt x="17585" y="14132"/>
                  <a:pt x="12549" y="18748"/>
                  <a:pt x="6319" y="20654"/>
                </a:cubicBezTo>
              </a:path>
              <a:path w="20027" h="20655" stroke="0" extrusionOk="0">
                <a:moveTo>
                  <a:pt x="20026" y="8092"/>
                </a:moveTo>
                <a:cubicBezTo>
                  <a:pt x="17585" y="14132"/>
                  <a:pt x="12549" y="18748"/>
                  <a:pt x="6319" y="20654"/>
                </a:cubicBezTo>
                <a:lnTo>
                  <a:pt x="0" y="0"/>
                </a:lnTo>
                <a:close/>
              </a:path>
            </a:pathLst>
          </a:custGeom>
          <a:noFill/>
          <a:ln w="25400" cap="rnd">
            <a:solidFill>
              <a:srgbClr val="00FF00"/>
            </a:solidFill>
            <a:round/>
            <a:headEnd/>
            <a:tailEnd/>
          </a:ln>
        </p:spPr>
        <p:txBody>
          <a:bodyPr wrap="none" anchor="ctr"/>
          <a:lstStyle/>
          <a:p>
            <a:endParaRPr lang="en-US"/>
          </a:p>
        </p:txBody>
      </p:sp>
      <p:sp>
        <p:nvSpPr>
          <p:cNvPr id="25621" name="Line 29"/>
          <p:cNvSpPr>
            <a:spLocks noChangeShapeType="1"/>
          </p:cNvSpPr>
          <p:nvPr/>
        </p:nvSpPr>
        <p:spPr bwMode="auto">
          <a:xfrm>
            <a:off x="667279" y="3983038"/>
            <a:ext cx="6246283" cy="0"/>
          </a:xfrm>
          <a:prstGeom prst="line">
            <a:avLst/>
          </a:prstGeom>
          <a:noFill/>
          <a:ln w="25400">
            <a:solidFill>
              <a:schemeClr val="tx1"/>
            </a:solidFill>
            <a:round/>
            <a:headEnd/>
            <a:tailEnd/>
          </a:ln>
        </p:spPr>
        <p:txBody>
          <a:bodyPr wrap="none" anchor="ctr"/>
          <a:lstStyle/>
          <a:p>
            <a:endParaRPr lang="en-GB"/>
          </a:p>
        </p:txBody>
      </p:sp>
      <p:sp>
        <p:nvSpPr>
          <p:cNvPr id="25622" name="Line 40"/>
          <p:cNvSpPr>
            <a:spLocks noChangeShapeType="1"/>
          </p:cNvSpPr>
          <p:nvPr/>
        </p:nvSpPr>
        <p:spPr bwMode="auto">
          <a:xfrm flipV="1">
            <a:off x="878814" y="3594100"/>
            <a:ext cx="0" cy="404813"/>
          </a:xfrm>
          <a:prstGeom prst="line">
            <a:avLst/>
          </a:prstGeom>
          <a:noFill/>
          <a:ln w="25400">
            <a:solidFill>
              <a:srgbClr val="0000CC"/>
            </a:solidFill>
            <a:round/>
            <a:headEnd/>
            <a:tailEnd type="triangle" w="med" len="med"/>
          </a:ln>
        </p:spPr>
        <p:txBody>
          <a:bodyPr wrap="none" anchor="ctr"/>
          <a:lstStyle/>
          <a:p>
            <a:endParaRPr lang="en-GB"/>
          </a:p>
        </p:txBody>
      </p:sp>
      <p:sp>
        <p:nvSpPr>
          <p:cNvPr id="25623" name="Line 41"/>
          <p:cNvSpPr>
            <a:spLocks noChangeShapeType="1"/>
          </p:cNvSpPr>
          <p:nvPr/>
        </p:nvSpPr>
        <p:spPr bwMode="auto">
          <a:xfrm flipV="1">
            <a:off x="1948525" y="3594100"/>
            <a:ext cx="0" cy="404813"/>
          </a:xfrm>
          <a:prstGeom prst="line">
            <a:avLst/>
          </a:prstGeom>
          <a:noFill/>
          <a:ln w="25400">
            <a:solidFill>
              <a:srgbClr val="0000CC"/>
            </a:solidFill>
            <a:round/>
            <a:headEnd/>
            <a:tailEnd type="triangle" w="med" len="med"/>
          </a:ln>
        </p:spPr>
        <p:txBody>
          <a:bodyPr wrap="none" anchor="ctr"/>
          <a:lstStyle/>
          <a:p>
            <a:endParaRPr lang="en-GB"/>
          </a:p>
        </p:txBody>
      </p:sp>
      <p:sp>
        <p:nvSpPr>
          <p:cNvPr id="25624" name="Line 42"/>
          <p:cNvSpPr>
            <a:spLocks noChangeShapeType="1"/>
          </p:cNvSpPr>
          <p:nvPr/>
        </p:nvSpPr>
        <p:spPr bwMode="auto">
          <a:xfrm flipV="1">
            <a:off x="3018235" y="3594100"/>
            <a:ext cx="0" cy="404813"/>
          </a:xfrm>
          <a:prstGeom prst="line">
            <a:avLst/>
          </a:prstGeom>
          <a:noFill/>
          <a:ln w="25400">
            <a:solidFill>
              <a:srgbClr val="0000CC"/>
            </a:solidFill>
            <a:round/>
            <a:headEnd/>
            <a:tailEnd type="triangle" w="med" len="med"/>
          </a:ln>
        </p:spPr>
        <p:txBody>
          <a:bodyPr wrap="none" anchor="ctr"/>
          <a:lstStyle/>
          <a:p>
            <a:endParaRPr lang="en-GB"/>
          </a:p>
        </p:txBody>
      </p:sp>
      <p:sp>
        <p:nvSpPr>
          <p:cNvPr id="25625" name="Line 43"/>
          <p:cNvSpPr>
            <a:spLocks noChangeShapeType="1"/>
          </p:cNvSpPr>
          <p:nvPr/>
        </p:nvSpPr>
        <p:spPr bwMode="auto">
          <a:xfrm flipV="1">
            <a:off x="4087945" y="3594100"/>
            <a:ext cx="0" cy="404813"/>
          </a:xfrm>
          <a:prstGeom prst="line">
            <a:avLst/>
          </a:prstGeom>
          <a:noFill/>
          <a:ln w="25400">
            <a:solidFill>
              <a:srgbClr val="0000CC"/>
            </a:solidFill>
            <a:round/>
            <a:headEnd/>
            <a:tailEnd type="triangle" w="med" len="med"/>
          </a:ln>
        </p:spPr>
        <p:txBody>
          <a:bodyPr wrap="none" anchor="ctr"/>
          <a:lstStyle/>
          <a:p>
            <a:endParaRPr lang="en-GB"/>
          </a:p>
        </p:txBody>
      </p:sp>
      <p:sp>
        <p:nvSpPr>
          <p:cNvPr id="25626" name="Line 44"/>
          <p:cNvSpPr>
            <a:spLocks noChangeShapeType="1"/>
          </p:cNvSpPr>
          <p:nvPr/>
        </p:nvSpPr>
        <p:spPr bwMode="auto">
          <a:xfrm flipV="1">
            <a:off x="5159375" y="3594100"/>
            <a:ext cx="0" cy="404813"/>
          </a:xfrm>
          <a:prstGeom prst="line">
            <a:avLst/>
          </a:prstGeom>
          <a:noFill/>
          <a:ln w="25400">
            <a:solidFill>
              <a:srgbClr val="0000CC"/>
            </a:solidFill>
            <a:round/>
            <a:headEnd/>
            <a:tailEnd type="triangle" w="med" len="med"/>
          </a:ln>
        </p:spPr>
        <p:txBody>
          <a:bodyPr wrap="none" anchor="ctr"/>
          <a:lstStyle/>
          <a:p>
            <a:endParaRPr lang="en-GB"/>
          </a:p>
        </p:txBody>
      </p:sp>
      <p:sp>
        <p:nvSpPr>
          <p:cNvPr id="25627" name="Line 45"/>
          <p:cNvSpPr>
            <a:spLocks noChangeShapeType="1"/>
          </p:cNvSpPr>
          <p:nvPr/>
        </p:nvSpPr>
        <p:spPr bwMode="auto">
          <a:xfrm flipV="1">
            <a:off x="6229085" y="3594100"/>
            <a:ext cx="0" cy="404813"/>
          </a:xfrm>
          <a:prstGeom prst="line">
            <a:avLst/>
          </a:prstGeom>
          <a:noFill/>
          <a:ln w="25400">
            <a:solidFill>
              <a:srgbClr val="0000CC"/>
            </a:solidFill>
            <a:round/>
            <a:headEnd/>
            <a:tailEnd type="triangle" w="med" len="med"/>
          </a:ln>
        </p:spPr>
        <p:txBody>
          <a:bodyPr wrap="none" anchor="ctr"/>
          <a:lstStyle/>
          <a:p>
            <a:endParaRPr lang="en-GB"/>
          </a:p>
        </p:txBody>
      </p:sp>
      <p:grpSp>
        <p:nvGrpSpPr>
          <p:cNvPr id="25628" name="Group 56"/>
          <p:cNvGrpSpPr>
            <a:grpSpLocks/>
          </p:cNvGrpSpPr>
          <p:nvPr/>
        </p:nvGrpSpPr>
        <p:grpSpPr bwMode="auto">
          <a:xfrm>
            <a:off x="878814" y="4283076"/>
            <a:ext cx="5350271" cy="392113"/>
            <a:chOff x="767" y="2866"/>
            <a:chExt cx="3111" cy="247"/>
          </a:xfrm>
        </p:grpSpPr>
        <p:sp>
          <p:nvSpPr>
            <p:cNvPr id="25659" name="Line 50"/>
            <p:cNvSpPr>
              <a:spLocks noChangeShapeType="1"/>
            </p:cNvSpPr>
            <p:nvPr/>
          </p:nvSpPr>
          <p:spPr bwMode="auto">
            <a:xfrm flipV="1">
              <a:off x="767" y="2866"/>
              <a:ext cx="0" cy="247"/>
            </a:xfrm>
            <a:prstGeom prst="line">
              <a:avLst/>
            </a:prstGeom>
            <a:noFill/>
            <a:ln w="12700">
              <a:solidFill>
                <a:schemeClr val="tx1"/>
              </a:solidFill>
              <a:round/>
              <a:headEnd/>
              <a:tailEnd/>
            </a:ln>
          </p:spPr>
          <p:txBody>
            <a:bodyPr wrap="none" anchor="ctr"/>
            <a:lstStyle/>
            <a:p>
              <a:endParaRPr lang="en-GB"/>
            </a:p>
          </p:txBody>
        </p:sp>
        <p:sp>
          <p:nvSpPr>
            <p:cNvPr id="25660" name="Line 51"/>
            <p:cNvSpPr>
              <a:spLocks noChangeShapeType="1"/>
            </p:cNvSpPr>
            <p:nvPr/>
          </p:nvSpPr>
          <p:spPr bwMode="auto">
            <a:xfrm flipV="1">
              <a:off x="1389" y="2866"/>
              <a:ext cx="0" cy="247"/>
            </a:xfrm>
            <a:prstGeom prst="line">
              <a:avLst/>
            </a:prstGeom>
            <a:noFill/>
            <a:ln w="12700">
              <a:solidFill>
                <a:schemeClr val="tx1"/>
              </a:solidFill>
              <a:round/>
              <a:headEnd/>
              <a:tailEnd/>
            </a:ln>
          </p:spPr>
          <p:txBody>
            <a:bodyPr wrap="none" anchor="ctr"/>
            <a:lstStyle/>
            <a:p>
              <a:endParaRPr lang="en-GB"/>
            </a:p>
          </p:txBody>
        </p:sp>
        <p:sp>
          <p:nvSpPr>
            <p:cNvPr id="25661" name="Line 52"/>
            <p:cNvSpPr>
              <a:spLocks noChangeShapeType="1"/>
            </p:cNvSpPr>
            <p:nvPr/>
          </p:nvSpPr>
          <p:spPr bwMode="auto">
            <a:xfrm flipV="1">
              <a:off x="2011" y="2866"/>
              <a:ext cx="0" cy="247"/>
            </a:xfrm>
            <a:prstGeom prst="line">
              <a:avLst/>
            </a:prstGeom>
            <a:noFill/>
            <a:ln w="12700">
              <a:solidFill>
                <a:schemeClr val="tx1"/>
              </a:solidFill>
              <a:round/>
              <a:headEnd/>
              <a:tailEnd/>
            </a:ln>
          </p:spPr>
          <p:txBody>
            <a:bodyPr wrap="none" anchor="ctr"/>
            <a:lstStyle/>
            <a:p>
              <a:endParaRPr lang="en-GB"/>
            </a:p>
          </p:txBody>
        </p:sp>
        <p:sp>
          <p:nvSpPr>
            <p:cNvPr id="25662" name="Line 53"/>
            <p:cNvSpPr>
              <a:spLocks noChangeShapeType="1"/>
            </p:cNvSpPr>
            <p:nvPr/>
          </p:nvSpPr>
          <p:spPr bwMode="auto">
            <a:xfrm flipV="1">
              <a:off x="2633" y="2866"/>
              <a:ext cx="0" cy="247"/>
            </a:xfrm>
            <a:prstGeom prst="line">
              <a:avLst/>
            </a:prstGeom>
            <a:noFill/>
            <a:ln w="12700">
              <a:solidFill>
                <a:schemeClr val="tx1"/>
              </a:solidFill>
              <a:round/>
              <a:headEnd/>
              <a:tailEnd/>
            </a:ln>
          </p:spPr>
          <p:txBody>
            <a:bodyPr wrap="none" anchor="ctr"/>
            <a:lstStyle/>
            <a:p>
              <a:endParaRPr lang="en-GB"/>
            </a:p>
          </p:txBody>
        </p:sp>
        <p:sp>
          <p:nvSpPr>
            <p:cNvPr id="25663" name="Line 54"/>
            <p:cNvSpPr>
              <a:spLocks noChangeShapeType="1"/>
            </p:cNvSpPr>
            <p:nvPr/>
          </p:nvSpPr>
          <p:spPr bwMode="auto">
            <a:xfrm flipV="1">
              <a:off x="3256" y="2866"/>
              <a:ext cx="0" cy="247"/>
            </a:xfrm>
            <a:prstGeom prst="line">
              <a:avLst/>
            </a:prstGeom>
            <a:noFill/>
            <a:ln w="12700">
              <a:solidFill>
                <a:schemeClr val="tx1"/>
              </a:solidFill>
              <a:round/>
              <a:headEnd/>
              <a:tailEnd/>
            </a:ln>
          </p:spPr>
          <p:txBody>
            <a:bodyPr wrap="none" anchor="ctr"/>
            <a:lstStyle/>
            <a:p>
              <a:endParaRPr lang="en-GB"/>
            </a:p>
          </p:txBody>
        </p:sp>
        <p:sp>
          <p:nvSpPr>
            <p:cNvPr id="25664" name="Line 55"/>
            <p:cNvSpPr>
              <a:spLocks noChangeShapeType="1"/>
            </p:cNvSpPr>
            <p:nvPr/>
          </p:nvSpPr>
          <p:spPr bwMode="auto">
            <a:xfrm flipV="1">
              <a:off x="3878" y="2866"/>
              <a:ext cx="0" cy="247"/>
            </a:xfrm>
            <a:prstGeom prst="line">
              <a:avLst/>
            </a:prstGeom>
            <a:noFill/>
            <a:ln w="12700">
              <a:solidFill>
                <a:schemeClr val="tx1"/>
              </a:solidFill>
              <a:round/>
              <a:headEnd/>
              <a:tailEnd/>
            </a:ln>
          </p:spPr>
          <p:txBody>
            <a:bodyPr wrap="none" anchor="ctr"/>
            <a:lstStyle/>
            <a:p>
              <a:endParaRPr lang="en-GB"/>
            </a:p>
          </p:txBody>
        </p:sp>
      </p:grpSp>
      <p:sp>
        <p:nvSpPr>
          <p:cNvPr id="25629" name="Rectangle 57"/>
          <p:cNvSpPr>
            <a:spLocks noChangeArrowheads="1"/>
          </p:cNvSpPr>
          <p:nvPr/>
        </p:nvSpPr>
        <p:spPr bwMode="auto">
          <a:xfrm>
            <a:off x="1090349" y="4343400"/>
            <a:ext cx="567877" cy="366767"/>
          </a:xfrm>
          <a:prstGeom prst="rect">
            <a:avLst/>
          </a:prstGeom>
          <a:noFill/>
          <a:ln w="12700">
            <a:noFill/>
            <a:miter lim="800000"/>
            <a:headEnd/>
            <a:tailEnd/>
          </a:ln>
        </p:spPr>
        <p:txBody>
          <a:bodyPr wrap="none" lIns="90488" tIns="44450" rIns="90488" bIns="44450">
            <a:spAutoFit/>
          </a:bodyPr>
          <a:lstStyle/>
          <a:p>
            <a:pPr eaLnBrk="0" hangingPunct="0"/>
            <a:r>
              <a:rPr lang="en-GB"/>
              <a:t>001</a:t>
            </a:r>
          </a:p>
        </p:txBody>
      </p:sp>
      <p:sp>
        <p:nvSpPr>
          <p:cNvPr id="25630" name="Rectangle 58"/>
          <p:cNvSpPr>
            <a:spLocks noChangeArrowheads="1"/>
          </p:cNvSpPr>
          <p:nvPr/>
        </p:nvSpPr>
        <p:spPr bwMode="auto">
          <a:xfrm>
            <a:off x="2221972" y="4324350"/>
            <a:ext cx="567877" cy="366767"/>
          </a:xfrm>
          <a:prstGeom prst="rect">
            <a:avLst/>
          </a:prstGeom>
          <a:noFill/>
          <a:ln w="12700">
            <a:noFill/>
            <a:miter lim="800000"/>
            <a:headEnd/>
            <a:tailEnd/>
          </a:ln>
        </p:spPr>
        <p:txBody>
          <a:bodyPr wrap="none" lIns="90488" tIns="44450" rIns="90488" bIns="44450">
            <a:spAutoFit/>
          </a:bodyPr>
          <a:lstStyle/>
          <a:p>
            <a:pPr eaLnBrk="0" hangingPunct="0"/>
            <a:r>
              <a:rPr lang="en-GB"/>
              <a:t>000</a:t>
            </a:r>
          </a:p>
        </p:txBody>
      </p:sp>
      <p:sp>
        <p:nvSpPr>
          <p:cNvPr id="25631" name="Rectangle 59"/>
          <p:cNvSpPr>
            <a:spLocks noChangeArrowheads="1"/>
          </p:cNvSpPr>
          <p:nvPr/>
        </p:nvSpPr>
        <p:spPr bwMode="auto">
          <a:xfrm>
            <a:off x="3271044" y="4343400"/>
            <a:ext cx="567877" cy="366767"/>
          </a:xfrm>
          <a:prstGeom prst="rect">
            <a:avLst/>
          </a:prstGeom>
          <a:noFill/>
          <a:ln w="12700">
            <a:noFill/>
            <a:miter lim="800000"/>
            <a:headEnd/>
            <a:tailEnd/>
          </a:ln>
        </p:spPr>
        <p:txBody>
          <a:bodyPr wrap="none" lIns="90488" tIns="44450" rIns="90488" bIns="44450">
            <a:spAutoFit/>
          </a:bodyPr>
          <a:lstStyle/>
          <a:p>
            <a:pPr eaLnBrk="0" hangingPunct="0"/>
            <a:r>
              <a:rPr lang="en-GB"/>
              <a:t>010</a:t>
            </a:r>
          </a:p>
        </p:txBody>
      </p:sp>
      <p:sp>
        <p:nvSpPr>
          <p:cNvPr id="25632" name="Rectangle 60"/>
          <p:cNvSpPr>
            <a:spLocks noChangeArrowheads="1"/>
          </p:cNvSpPr>
          <p:nvPr/>
        </p:nvSpPr>
        <p:spPr bwMode="auto">
          <a:xfrm>
            <a:off x="4320117" y="4343400"/>
            <a:ext cx="550745" cy="366767"/>
          </a:xfrm>
          <a:prstGeom prst="rect">
            <a:avLst/>
          </a:prstGeom>
          <a:noFill/>
          <a:ln w="12700">
            <a:noFill/>
            <a:miter lim="800000"/>
            <a:headEnd/>
            <a:tailEnd/>
          </a:ln>
        </p:spPr>
        <p:txBody>
          <a:bodyPr wrap="none" lIns="90488" tIns="44450" rIns="90488" bIns="44450">
            <a:spAutoFit/>
          </a:bodyPr>
          <a:lstStyle/>
          <a:p>
            <a:pPr eaLnBrk="0" hangingPunct="0"/>
            <a:r>
              <a:rPr lang="en-GB"/>
              <a:t>110</a:t>
            </a:r>
          </a:p>
        </p:txBody>
      </p:sp>
      <p:sp>
        <p:nvSpPr>
          <p:cNvPr id="25633" name="Rectangle 61"/>
          <p:cNvSpPr>
            <a:spLocks noChangeArrowheads="1"/>
          </p:cNvSpPr>
          <p:nvPr/>
        </p:nvSpPr>
        <p:spPr bwMode="auto">
          <a:xfrm>
            <a:off x="5348553" y="4362450"/>
            <a:ext cx="533613" cy="366767"/>
          </a:xfrm>
          <a:prstGeom prst="rect">
            <a:avLst/>
          </a:prstGeom>
          <a:noFill/>
          <a:ln w="12700">
            <a:noFill/>
            <a:miter lim="800000"/>
            <a:headEnd/>
            <a:tailEnd/>
          </a:ln>
        </p:spPr>
        <p:txBody>
          <a:bodyPr wrap="none" lIns="90488" tIns="44450" rIns="90488" bIns="44450">
            <a:spAutoFit/>
          </a:bodyPr>
          <a:lstStyle/>
          <a:p>
            <a:pPr eaLnBrk="0" hangingPunct="0"/>
            <a:r>
              <a:rPr lang="en-GB"/>
              <a:t>111</a:t>
            </a:r>
          </a:p>
        </p:txBody>
      </p:sp>
      <p:sp>
        <p:nvSpPr>
          <p:cNvPr id="25634" name="Rectangle 62"/>
          <p:cNvSpPr>
            <a:spLocks noChangeArrowheads="1"/>
          </p:cNvSpPr>
          <p:nvPr/>
        </p:nvSpPr>
        <p:spPr bwMode="auto">
          <a:xfrm>
            <a:off x="6480176" y="4362450"/>
            <a:ext cx="567877" cy="366767"/>
          </a:xfrm>
          <a:prstGeom prst="rect">
            <a:avLst/>
          </a:prstGeom>
          <a:noFill/>
          <a:ln w="12700">
            <a:noFill/>
            <a:miter lim="800000"/>
            <a:headEnd/>
            <a:tailEnd/>
          </a:ln>
        </p:spPr>
        <p:txBody>
          <a:bodyPr wrap="none" lIns="90488" tIns="44450" rIns="90488" bIns="44450">
            <a:spAutoFit/>
          </a:bodyPr>
          <a:lstStyle/>
          <a:p>
            <a:pPr eaLnBrk="0" hangingPunct="0"/>
            <a:r>
              <a:rPr lang="en-GB"/>
              <a:t>101</a:t>
            </a:r>
          </a:p>
        </p:txBody>
      </p:sp>
      <p:sp>
        <p:nvSpPr>
          <p:cNvPr id="25635" name="Rectangle 63"/>
          <p:cNvSpPr>
            <a:spLocks noChangeArrowheads="1"/>
          </p:cNvSpPr>
          <p:nvPr/>
        </p:nvSpPr>
        <p:spPr bwMode="auto">
          <a:xfrm>
            <a:off x="7166372" y="2416176"/>
            <a:ext cx="1630363" cy="638175"/>
          </a:xfrm>
          <a:prstGeom prst="rect">
            <a:avLst/>
          </a:prstGeom>
          <a:noFill/>
          <a:ln w="12700">
            <a:noFill/>
            <a:miter lim="800000"/>
            <a:headEnd/>
            <a:tailEnd/>
          </a:ln>
        </p:spPr>
        <p:txBody>
          <a:bodyPr lIns="90488" tIns="44450" rIns="90488" bIns="44450">
            <a:spAutoFit/>
          </a:bodyPr>
          <a:lstStyle/>
          <a:p>
            <a:pPr eaLnBrk="0" hangingPunct="0"/>
            <a:r>
              <a:rPr lang="en-GB"/>
              <a:t>Quantisation  noise</a:t>
            </a:r>
          </a:p>
        </p:txBody>
      </p:sp>
      <p:sp>
        <p:nvSpPr>
          <p:cNvPr id="25636" name="Rectangle 64"/>
          <p:cNvSpPr>
            <a:spLocks noChangeArrowheads="1"/>
          </p:cNvSpPr>
          <p:nvPr/>
        </p:nvSpPr>
        <p:spPr bwMode="auto">
          <a:xfrm>
            <a:off x="7159494" y="3495676"/>
            <a:ext cx="2478219" cy="638175"/>
          </a:xfrm>
          <a:prstGeom prst="rect">
            <a:avLst/>
          </a:prstGeom>
          <a:noFill/>
          <a:ln w="12700">
            <a:noFill/>
            <a:miter lim="800000"/>
            <a:headEnd/>
            <a:tailEnd/>
          </a:ln>
        </p:spPr>
        <p:txBody>
          <a:bodyPr lIns="90488" tIns="44450" rIns="90488" bIns="44450">
            <a:spAutoFit/>
          </a:bodyPr>
          <a:lstStyle/>
          <a:p>
            <a:pPr eaLnBrk="0" hangingPunct="0"/>
            <a:r>
              <a:rPr lang="en-GB"/>
              <a:t>Signal sampling instants</a:t>
            </a:r>
          </a:p>
        </p:txBody>
      </p:sp>
      <p:sp>
        <p:nvSpPr>
          <p:cNvPr id="25637" name="Rectangle 65"/>
          <p:cNvSpPr>
            <a:spLocks noChangeArrowheads="1"/>
          </p:cNvSpPr>
          <p:nvPr/>
        </p:nvSpPr>
        <p:spPr bwMode="auto">
          <a:xfrm>
            <a:off x="7200769" y="4241801"/>
            <a:ext cx="2657078" cy="638175"/>
          </a:xfrm>
          <a:prstGeom prst="rect">
            <a:avLst/>
          </a:prstGeom>
          <a:noFill/>
          <a:ln w="12700">
            <a:noFill/>
            <a:miter lim="800000"/>
            <a:headEnd/>
            <a:tailEnd/>
          </a:ln>
        </p:spPr>
        <p:txBody>
          <a:bodyPr lIns="90488" tIns="44450" rIns="90488" bIns="44450">
            <a:spAutoFit/>
          </a:bodyPr>
          <a:lstStyle/>
          <a:p>
            <a:pPr eaLnBrk="0" hangingPunct="0"/>
            <a:r>
              <a:rPr lang="en-GB"/>
              <a:t>Binary code for m</a:t>
            </a:r>
            <a:r>
              <a:rPr lang="en-GB" baseline="-25000"/>
              <a:t>Q</a:t>
            </a:r>
            <a:r>
              <a:rPr lang="en-GB"/>
              <a:t>(t) at sampling instants</a:t>
            </a:r>
          </a:p>
        </p:txBody>
      </p:sp>
      <p:grpSp>
        <p:nvGrpSpPr>
          <p:cNvPr id="25638" name="Group 85"/>
          <p:cNvGrpSpPr>
            <a:grpSpLocks/>
          </p:cNvGrpSpPr>
          <p:nvPr/>
        </p:nvGrpSpPr>
        <p:grpSpPr bwMode="auto">
          <a:xfrm>
            <a:off x="899452" y="5091113"/>
            <a:ext cx="6048507" cy="417512"/>
            <a:chOff x="779" y="3375"/>
            <a:chExt cx="3517" cy="263"/>
          </a:xfrm>
        </p:grpSpPr>
        <p:sp>
          <p:nvSpPr>
            <p:cNvPr id="25640" name="Line 66"/>
            <p:cNvSpPr>
              <a:spLocks noChangeShapeType="1"/>
            </p:cNvSpPr>
            <p:nvPr/>
          </p:nvSpPr>
          <p:spPr bwMode="auto">
            <a:xfrm flipV="1">
              <a:off x="4296" y="3381"/>
              <a:ext cx="0" cy="255"/>
            </a:xfrm>
            <a:prstGeom prst="line">
              <a:avLst/>
            </a:prstGeom>
            <a:noFill/>
            <a:ln w="25400">
              <a:solidFill>
                <a:srgbClr val="FF040E"/>
              </a:solidFill>
              <a:round/>
              <a:headEnd/>
              <a:tailEnd/>
            </a:ln>
          </p:spPr>
          <p:txBody>
            <a:bodyPr wrap="none" anchor="ctr"/>
            <a:lstStyle/>
            <a:p>
              <a:endParaRPr lang="en-GB"/>
            </a:p>
          </p:txBody>
        </p:sp>
        <p:sp>
          <p:nvSpPr>
            <p:cNvPr id="25641" name="Line 67"/>
            <p:cNvSpPr>
              <a:spLocks noChangeShapeType="1"/>
            </p:cNvSpPr>
            <p:nvPr/>
          </p:nvSpPr>
          <p:spPr bwMode="auto">
            <a:xfrm flipV="1">
              <a:off x="779" y="3377"/>
              <a:ext cx="0" cy="255"/>
            </a:xfrm>
            <a:prstGeom prst="line">
              <a:avLst/>
            </a:prstGeom>
            <a:noFill/>
            <a:ln w="25400">
              <a:solidFill>
                <a:srgbClr val="FF021D"/>
              </a:solidFill>
              <a:round/>
              <a:headEnd/>
              <a:tailEnd/>
            </a:ln>
          </p:spPr>
          <p:txBody>
            <a:bodyPr wrap="none" anchor="ctr"/>
            <a:lstStyle/>
            <a:p>
              <a:endParaRPr lang="en-GB"/>
            </a:p>
          </p:txBody>
        </p:sp>
        <p:sp>
          <p:nvSpPr>
            <p:cNvPr id="25642" name="Line 68"/>
            <p:cNvSpPr>
              <a:spLocks noChangeShapeType="1"/>
            </p:cNvSpPr>
            <p:nvPr/>
          </p:nvSpPr>
          <p:spPr bwMode="auto">
            <a:xfrm flipV="1">
              <a:off x="1401" y="3377"/>
              <a:ext cx="0" cy="255"/>
            </a:xfrm>
            <a:prstGeom prst="line">
              <a:avLst/>
            </a:prstGeom>
            <a:noFill/>
            <a:ln w="25400">
              <a:solidFill>
                <a:srgbClr val="FF021D"/>
              </a:solidFill>
              <a:round/>
              <a:headEnd/>
              <a:tailEnd/>
            </a:ln>
          </p:spPr>
          <p:txBody>
            <a:bodyPr wrap="none" anchor="ctr"/>
            <a:lstStyle/>
            <a:p>
              <a:endParaRPr lang="en-GB"/>
            </a:p>
          </p:txBody>
        </p:sp>
        <p:sp>
          <p:nvSpPr>
            <p:cNvPr id="25643" name="Line 69"/>
            <p:cNvSpPr>
              <a:spLocks noChangeShapeType="1"/>
            </p:cNvSpPr>
            <p:nvPr/>
          </p:nvSpPr>
          <p:spPr bwMode="auto">
            <a:xfrm flipV="1">
              <a:off x="2645" y="3377"/>
              <a:ext cx="0" cy="255"/>
            </a:xfrm>
            <a:prstGeom prst="line">
              <a:avLst/>
            </a:prstGeom>
            <a:noFill/>
            <a:ln w="25400">
              <a:solidFill>
                <a:srgbClr val="FF021D"/>
              </a:solidFill>
              <a:round/>
              <a:headEnd/>
              <a:tailEnd/>
            </a:ln>
          </p:spPr>
          <p:txBody>
            <a:bodyPr wrap="none" anchor="ctr"/>
            <a:lstStyle/>
            <a:p>
              <a:endParaRPr lang="en-GB"/>
            </a:p>
          </p:txBody>
        </p:sp>
        <p:sp>
          <p:nvSpPr>
            <p:cNvPr id="25644" name="Line 70"/>
            <p:cNvSpPr>
              <a:spLocks noChangeShapeType="1"/>
            </p:cNvSpPr>
            <p:nvPr/>
          </p:nvSpPr>
          <p:spPr bwMode="auto">
            <a:xfrm flipV="1">
              <a:off x="3268" y="3377"/>
              <a:ext cx="0" cy="255"/>
            </a:xfrm>
            <a:prstGeom prst="line">
              <a:avLst/>
            </a:prstGeom>
            <a:noFill/>
            <a:ln w="25400">
              <a:solidFill>
                <a:srgbClr val="FF021D"/>
              </a:solidFill>
              <a:round/>
              <a:headEnd/>
              <a:tailEnd/>
            </a:ln>
          </p:spPr>
          <p:txBody>
            <a:bodyPr wrap="none" anchor="ctr"/>
            <a:lstStyle/>
            <a:p>
              <a:endParaRPr lang="en-GB"/>
            </a:p>
          </p:txBody>
        </p:sp>
        <p:sp>
          <p:nvSpPr>
            <p:cNvPr id="25645" name="Line 71"/>
            <p:cNvSpPr>
              <a:spLocks noChangeShapeType="1"/>
            </p:cNvSpPr>
            <p:nvPr/>
          </p:nvSpPr>
          <p:spPr bwMode="auto">
            <a:xfrm flipV="1">
              <a:off x="4095" y="3379"/>
              <a:ext cx="0" cy="255"/>
            </a:xfrm>
            <a:prstGeom prst="line">
              <a:avLst/>
            </a:prstGeom>
            <a:noFill/>
            <a:ln w="25400">
              <a:solidFill>
                <a:srgbClr val="FF021D"/>
              </a:solidFill>
              <a:round/>
              <a:headEnd/>
              <a:tailEnd/>
            </a:ln>
          </p:spPr>
          <p:txBody>
            <a:bodyPr wrap="none" anchor="ctr"/>
            <a:lstStyle/>
            <a:p>
              <a:endParaRPr lang="en-GB"/>
            </a:p>
          </p:txBody>
        </p:sp>
        <p:sp>
          <p:nvSpPr>
            <p:cNvPr id="25646" name="Line 72"/>
            <p:cNvSpPr>
              <a:spLocks noChangeShapeType="1"/>
            </p:cNvSpPr>
            <p:nvPr/>
          </p:nvSpPr>
          <p:spPr bwMode="auto">
            <a:xfrm flipV="1">
              <a:off x="2239" y="3375"/>
              <a:ext cx="0" cy="263"/>
            </a:xfrm>
            <a:prstGeom prst="line">
              <a:avLst/>
            </a:prstGeom>
            <a:noFill/>
            <a:ln w="25400">
              <a:solidFill>
                <a:srgbClr val="FF021D"/>
              </a:solidFill>
              <a:round/>
              <a:headEnd/>
              <a:tailEnd/>
            </a:ln>
          </p:spPr>
          <p:txBody>
            <a:bodyPr wrap="none" anchor="ctr"/>
            <a:lstStyle/>
            <a:p>
              <a:endParaRPr lang="en-GB"/>
            </a:p>
          </p:txBody>
        </p:sp>
        <p:sp>
          <p:nvSpPr>
            <p:cNvPr id="25647" name="Line 73"/>
            <p:cNvSpPr>
              <a:spLocks noChangeShapeType="1"/>
            </p:cNvSpPr>
            <p:nvPr/>
          </p:nvSpPr>
          <p:spPr bwMode="auto">
            <a:xfrm flipV="1">
              <a:off x="1198" y="3381"/>
              <a:ext cx="0" cy="255"/>
            </a:xfrm>
            <a:prstGeom prst="line">
              <a:avLst/>
            </a:prstGeom>
            <a:noFill/>
            <a:ln w="25400">
              <a:solidFill>
                <a:srgbClr val="FF021D"/>
              </a:solidFill>
              <a:round/>
              <a:headEnd/>
              <a:tailEnd/>
            </a:ln>
          </p:spPr>
          <p:txBody>
            <a:bodyPr wrap="none" anchor="ctr"/>
            <a:lstStyle/>
            <a:p>
              <a:endParaRPr lang="en-GB"/>
            </a:p>
          </p:txBody>
        </p:sp>
        <p:sp>
          <p:nvSpPr>
            <p:cNvPr id="25648" name="Line 74"/>
            <p:cNvSpPr>
              <a:spLocks noChangeShapeType="1"/>
            </p:cNvSpPr>
            <p:nvPr/>
          </p:nvSpPr>
          <p:spPr bwMode="auto">
            <a:xfrm flipV="1">
              <a:off x="2442" y="3381"/>
              <a:ext cx="0" cy="253"/>
            </a:xfrm>
            <a:prstGeom prst="line">
              <a:avLst/>
            </a:prstGeom>
            <a:noFill/>
            <a:ln w="25400">
              <a:solidFill>
                <a:srgbClr val="FF021D"/>
              </a:solidFill>
              <a:round/>
              <a:headEnd/>
              <a:tailEnd/>
            </a:ln>
          </p:spPr>
          <p:txBody>
            <a:bodyPr wrap="none" anchor="ctr"/>
            <a:lstStyle/>
            <a:p>
              <a:endParaRPr lang="en-GB"/>
            </a:p>
          </p:txBody>
        </p:sp>
        <p:sp>
          <p:nvSpPr>
            <p:cNvPr id="25649" name="Line 75"/>
            <p:cNvSpPr>
              <a:spLocks noChangeShapeType="1"/>
            </p:cNvSpPr>
            <p:nvPr/>
          </p:nvSpPr>
          <p:spPr bwMode="auto">
            <a:xfrm flipV="1">
              <a:off x="3064" y="3375"/>
              <a:ext cx="0" cy="261"/>
            </a:xfrm>
            <a:prstGeom prst="line">
              <a:avLst/>
            </a:prstGeom>
            <a:noFill/>
            <a:ln w="25400">
              <a:solidFill>
                <a:srgbClr val="FF021D"/>
              </a:solidFill>
              <a:round/>
              <a:headEnd/>
              <a:tailEnd/>
            </a:ln>
          </p:spPr>
          <p:txBody>
            <a:bodyPr wrap="none" anchor="ctr"/>
            <a:lstStyle/>
            <a:p>
              <a:endParaRPr lang="en-GB"/>
            </a:p>
          </p:txBody>
        </p:sp>
        <p:sp>
          <p:nvSpPr>
            <p:cNvPr id="25650" name="Line 76"/>
            <p:cNvSpPr>
              <a:spLocks noChangeShapeType="1"/>
            </p:cNvSpPr>
            <p:nvPr/>
          </p:nvSpPr>
          <p:spPr bwMode="auto">
            <a:xfrm>
              <a:off x="2245" y="3385"/>
              <a:ext cx="189" cy="0"/>
            </a:xfrm>
            <a:prstGeom prst="line">
              <a:avLst/>
            </a:prstGeom>
            <a:noFill/>
            <a:ln w="25400">
              <a:solidFill>
                <a:srgbClr val="FF021D"/>
              </a:solidFill>
              <a:round/>
              <a:headEnd/>
              <a:tailEnd/>
            </a:ln>
          </p:spPr>
          <p:txBody>
            <a:bodyPr wrap="none" anchor="ctr"/>
            <a:lstStyle/>
            <a:p>
              <a:endParaRPr lang="en-GB"/>
            </a:p>
          </p:txBody>
        </p:sp>
        <p:sp>
          <p:nvSpPr>
            <p:cNvPr id="25651" name="Line 77"/>
            <p:cNvSpPr>
              <a:spLocks noChangeShapeType="1"/>
            </p:cNvSpPr>
            <p:nvPr/>
          </p:nvSpPr>
          <p:spPr bwMode="auto">
            <a:xfrm>
              <a:off x="2651" y="3387"/>
              <a:ext cx="403" cy="0"/>
            </a:xfrm>
            <a:prstGeom prst="line">
              <a:avLst/>
            </a:prstGeom>
            <a:noFill/>
            <a:ln w="25400">
              <a:solidFill>
                <a:srgbClr val="FF021D"/>
              </a:solidFill>
              <a:round/>
              <a:headEnd/>
              <a:tailEnd/>
            </a:ln>
          </p:spPr>
          <p:txBody>
            <a:bodyPr wrap="none" anchor="ctr"/>
            <a:lstStyle/>
            <a:p>
              <a:endParaRPr lang="en-GB"/>
            </a:p>
          </p:txBody>
        </p:sp>
        <p:sp>
          <p:nvSpPr>
            <p:cNvPr id="25652" name="Line 78"/>
            <p:cNvSpPr>
              <a:spLocks noChangeShapeType="1"/>
            </p:cNvSpPr>
            <p:nvPr/>
          </p:nvSpPr>
          <p:spPr bwMode="auto">
            <a:xfrm>
              <a:off x="3274" y="3389"/>
              <a:ext cx="825" cy="0"/>
            </a:xfrm>
            <a:prstGeom prst="line">
              <a:avLst/>
            </a:prstGeom>
            <a:noFill/>
            <a:ln w="25400">
              <a:solidFill>
                <a:srgbClr val="FF021D"/>
              </a:solidFill>
              <a:round/>
              <a:headEnd/>
              <a:tailEnd/>
            </a:ln>
          </p:spPr>
          <p:txBody>
            <a:bodyPr wrap="none" anchor="ctr"/>
            <a:lstStyle/>
            <a:p>
              <a:endParaRPr lang="en-GB"/>
            </a:p>
          </p:txBody>
        </p:sp>
        <p:sp>
          <p:nvSpPr>
            <p:cNvPr id="25653" name="Line 79"/>
            <p:cNvSpPr>
              <a:spLocks noChangeShapeType="1"/>
            </p:cNvSpPr>
            <p:nvPr/>
          </p:nvSpPr>
          <p:spPr bwMode="auto">
            <a:xfrm>
              <a:off x="1204" y="3389"/>
              <a:ext cx="185" cy="0"/>
            </a:xfrm>
            <a:prstGeom prst="line">
              <a:avLst/>
            </a:prstGeom>
            <a:noFill/>
            <a:ln w="25400">
              <a:solidFill>
                <a:srgbClr val="FF021D"/>
              </a:solidFill>
              <a:round/>
              <a:headEnd/>
              <a:tailEnd/>
            </a:ln>
          </p:spPr>
          <p:txBody>
            <a:bodyPr wrap="none" anchor="ctr"/>
            <a:lstStyle/>
            <a:p>
              <a:endParaRPr lang="en-GB"/>
            </a:p>
          </p:txBody>
        </p:sp>
        <p:sp>
          <p:nvSpPr>
            <p:cNvPr id="25654" name="Line 80"/>
            <p:cNvSpPr>
              <a:spLocks noChangeShapeType="1"/>
            </p:cNvSpPr>
            <p:nvPr/>
          </p:nvSpPr>
          <p:spPr bwMode="auto">
            <a:xfrm>
              <a:off x="783" y="3626"/>
              <a:ext cx="409" cy="0"/>
            </a:xfrm>
            <a:prstGeom prst="line">
              <a:avLst/>
            </a:prstGeom>
            <a:noFill/>
            <a:ln w="25400">
              <a:solidFill>
                <a:srgbClr val="FF021D"/>
              </a:solidFill>
              <a:round/>
              <a:headEnd/>
              <a:tailEnd/>
            </a:ln>
          </p:spPr>
          <p:txBody>
            <a:bodyPr wrap="none" anchor="ctr"/>
            <a:lstStyle/>
            <a:p>
              <a:endParaRPr lang="en-GB"/>
            </a:p>
          </p:txBody>
        </p:sp>
        <p:sp>
          <p:nvSpPr>
            <p:cNvPr id="25655" name="Line 81"/>
            <p:cNvSpPr>
              <a:spLocks noChangeShapeType="1"/>
            </p:cNvSpPr>
            <p:nvPr/>
          </p:nvSpPr>
          <p:spPr bwMode="auto">
            <a:xfrm>
              <a:off x="1405" y="3628"/>
              <a:ext cx="822" cy="0"/>
            </a:xfrm>
            <a:prstGeom prst="line">
              <a:avLst/>
            </a:prstGeom>
            <a:noFill/>
            <a:ln w="25400">
              <a:solidFill>
                <a:srgbClr val="FF021D"/>
              </a:solidFill>
              <a:round/>
              <a:headEnd/>
              <a:tailEnd/>
            </a:ln>
          </p:spPr>
          <p:txBody>
            <a:bodyPr wrap="none" anchor="ctr"/>
            <a:lstStyle/>
            <a:p>
              <a:endParaRPr lang="en-GB"/>
            </a:p>
          </p:txBody>
        </p:sp>
        <p:sp>
          <p:nvSpPr>
            <p:cNvPr id="25656" name="Line 82"/>
            <p:cNvSpPr>
              <a:spLocks noChangeShapeType="1"/>
            </p:cNvSpPr>
            <p:nvPr/>
          </p:nvSpPr>
          <p:spPr bwMode="auto">
            <a:xfrm>
              <a:off x="2446" y="3624"/>
              <a:ext cx="191" cy="0"/>
            </a:xfrm>
            <a:prstGeom prst="line">
              <a:avLst/>
            </a:prstGeom>
            <a:noFill/>
            <a:ln w="25400">
              <a:solidFill>
                <a:srgbClr val="FF021D"/>
              </a:solidFill>
              <a:round/>
              <a:headEnd/>
              <a:tailEnd/>
            </a:ln>
          </p:spPr>
          <p:txBody>
            <a:bodyPr wrap="none" anchor="ctr"/>
            <a:lstStyle/>
            <a:p>
              <a:endParaRPr lang="en-GB"/>
            </a:p>
          </p:txBody>
        </p:sp>
        <p:sp>
          <p:nvSpPr>
            <p:cNvPr id="25657" name="Line 83"/>
            <p:cNvSpPr>
              <a:spLocks noChangeShapeType="1"/>
            </p:cNvSpPr>
            <p:nvPr/>
          </p:nvSpPr>
          <p:spPr bwMode="auto">
            <a:xfrm>
              <a:off x="3074" y="3628"/>
              <a:ext cx="184" cy="0"/>
            </a:xfrm>
            <a:prstGeom prst="line">
              <a:avLst/>
            </a:prstGeom>
            <a:noFill/>
            <a:ln w="25400">
              <a:solidFill>
                <a:srgbClr val="FF021D"/>
              </a:solidFill>
              <a:round/>
              <a:headEnd/>
              <a:tailEnd/>
            </a:ln>
          </p:spPr>
          <p:txBody>
            <a:bodyPr wrap="none" anchor="ctr"/>
            <a:lstStyle/>
            <a:p>
              <a:endParaRPr lang="en-GB"/>
            </a:p>
          </p:txBody>
        </p:sp>
        <p:sp>
          <p:nvSpPr>
            <p:cNvPr id="25658" name="Line 84"/>
            <p:cNvSpPr>
              <a:spLocks noChangeShapeType="1"/>
            </p:cNvSpPr>
            <p:nvPr/>
          </p:nvSpPr>
          <p:spPr bwMode="auto">
            <a:xfrm>
              <a:off x="4099" y="3630"/>
              <a:ext cx="191" cy="0"/>
            </a:xfrm>
            <a:prstGeom prst="line">
              <a:avLst/>
            </a:prstGeom>
            <a:noFill/>
            <a:ln w="25400">
              <a:solidFill>
                <a:srgbClr val="FF021D"/>
              </a:solidFill>
              <a:round/>
              <a:headEnd/>
              <a:tailEnd/>
            </a:ln>
          </p:spPr>
          <p:txBody>
            <a:bodyPr wrap="none" anchor="ctr"/>
            <a:lstStyle/>
            <a:p>
              <a:endParaRPr lang="en-GB"/>
            </a:p>
          </p:txBody>
        </p:sp>
      </p:grpSp>
      <p:sp>
        <p:nvSpPr>
          <p:cNvPr id="25639" name="Rectangle 86"/>
          <p:cNvSpPr>
            <a:spLocks noChangeArrowheads="1"/>
          </p:cNvSpPr>
          <p:nvPr/>
        </p:nvSpPr>
        <p:spPr bwMode="auto">
          <a:xfrm>
            <a:off x="7221406" y="5095876"/>
            <a:ext cx="1452998" cy="643766"/>
          </a:xfrm>
          <a:prstGeom prst="rect">
            <a:avLst/>
          </a:prstGeom>
          <a:noFill/>
          <a:ln w="12700">
            <a:noFill/>
            <a:miter lim="800000"/>
            <a:headEnd/>
            <a:tailEnd/>
          </a:ln>
        </p:spPr>
        <p:txBody>
          <a:bodyPr wrap="none" lIns="90488" tIns="44450" rIns="90488" bIns="44450">
            <a:spAutoFit/>
          </a:bodyPr>
          <a:lstStyle/>
          <a:p>
            <a:pPr eaLnBrk="0" hangingPunct="0"/>
            <a:r>
              <a:rPr lang="en-GB"/>
              <a:t>Binary pulse</a:t>
            </a:r>
          </a:p>
          <a:p>
            <a:pPr eaLnBrk="0" hangingPunct="0"/>
            <a:r>
              <a:rPr lang="en-GB"/>
              <a:t>sequence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40FA-00E5-E648-AC6C-A44A6D4B5344}"/>
              </a:ext>
            </a:extLst>
          </p:cNvPr>
          <p:cNvSpPr>
            <a:spLocks noGrp="1"/>
          </p:cNvSpPr>
          <p:nvPr>
            <p:ph type="ctrTitle"/>
          </p:nvPr>
        </p:nvSpPr>
        <p:spPr/>
        <p:txBody>
          <a:bodyPr/>
          <a:lstStyle/>
          <a:p>
            <a:r>
              <a:rPr lang="en-GB" dirty="0"/>
              <a:t>Pulse </a:t>
            </a:r>
            <a:r>
              <a:rPr lang="en-GB"/>
              <a:t>Code Modulation</a:t>
            </a:r>
            <a:endParaRPr lang="en-US" dirty="0"/>
          </a:p>
        </p:txBody>
      </p:sp>
      <p:sp>
        <p:nvSpPr>
          <p:cNvPr id="3" name="Content Placeholder 2">
            <a:extLst>
              <a:ext uri="{FF2B5EF4-FFF2-40B4-BE49-F238E27FC236}">
                <a16:creationId xmlns:a16="http://schemas.microsoft.com/office/drawing/2014/main" id="{6F612AD0-0BA9-0D42-8133-6277527686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152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13758" y="495300"/>
            <a:ext cx="9906000" cy="857250"/>
          </a:xfrm>
        </p:spPr>
        <p:txBody>
          <a:bodyPr lIns="90488" tIns="44450" rIns="90488" bIns="44450" anchor="ctr"/>
          <a:lstStyle/>
          <a:p>
            <a:pPr eaLnBrk="1" hangingPunct="1"/>
            <a:r>
              <a:rPr lang="en-GB"/>
              <a:t>Companding</a:t>
            </a:r>
          </a:p>
        </p:txBody>
      </p:sp>
      <p:sp>
        <p:nvSpPr>
          <p:cNvPr id="26627" name="Rectangle 4"/>
          <p:cNvSpPr>
            <a:spLocks noGrp="1" noChangeArrowheads="1"/>
          </p:cNvSpPr>
          <p:nvPr>
            <p:ph type="body" idx="1"/>
          </p:nvPr>
        </p:nvSpPr>
        <p:spPr>
          <a:xfrm>
            <a:off x="908050" y="1473200"/>
            <a:ext cx="8681508" cy="5118100"/>
          </a:xfrm>
        </p:spPr>
        <p:txBody>
          <a:bodyPr lIns="90488" tIns="44450" rIns="90488" bIns="44450"/>
          <a:lstStyle/>
          <a:p>
            <a:pPr eaLnBrk="1" hangingPunct="1">
              <a:lnSpc>
                <a:spcPct val="125000"/>
              </a:lnSpc>
            </a:pPr>
            <a:r>
              <a:rPr lang="en-GB"/>
              <a:t>With uniform quantisation signal level variations (e.g. between different ‘talkers’) give rise to variation in the signal to noise ratio</a:t>
            </a:r>
          </a:p>
          <a:p>
            <a:pPr eaLnBrk="1" hangingPunct="1">
              <a:lnSpc>
                <a:spcPct val="125000"/>
              </a:lnSpc>
            </a:pPr>
            <a:r>
              <a:rPr lang="en-GB"/>
              <a:t>Compression prior to quantisation reduces the range of variation, compensating re-expansion is applied at the receiver</a:t>
            </a:r>
          </a:p>
          <a:p>
            <a:pPr eaLnBrk="1" hangingPunct="1">
              <a:lnSpc>
                <a:spcPct val="125000"/>
              </a:lnSpc>
            </a:pPr>
            <a:r>
              <a:rPr lang="en-GB"/>
              <a:t>A logarithmic characteristic gives a nominally uniform SNR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72"/>
          <p:cNvSpPr txBox="1">
            <a:spLocks noChangeArrowheads="1"/>
          </p:cNvSpPr>
          <p:nvPr/>
        </p:nvSpPr>
        <p:spPr bwMode="auto">
          <a:xfrm>
            <a:off x="660400" y="4429125"/>
            <a:ext cx="1173005" cy="923330"/>
          </a:xfrm>
          <a:prstGeom prst="rect">
            <a:avLst/>
          </a:prstGeom>
          <a:noFill/>
          <a:ln w="12700">
            <a:noFill/>
            <a:miter lim="800000"/>
            <a:headEnd/>
            <a:tailEnd/>
          </a:ln>
        </p:spPr>
        <p:txBody>
          <a:bodyPr wrap="none">
            <a:spAutoFit/>
          </a:bodyPr>
          <a:lstStyle/>
          <a:p>
            <a:pPr eaLnBrk="0" hangingPunct="0"/>
            <a:r>
              <a:rPr lang="en-GB"/>
              <a:t>Analogue</a:t>
            </a:r>
          </a:p>
          <a:p>
            <a:pPr eaLnBrk="0" hangingPunct="0"/>
            <a:r>
              <a:rPr lang="en-GB"/>
              <a:t>input</a:t>
            </a:r>
          </a:p>
          <a:p>
            <a:pPr eaLnBrk="0" hangingPunct="0"/>
            <a:r>
              <a:rPr lang="en-GB"/>
              <a:t>signal</a:t>
            </a:r>
          </a:p>
        </p:txBody>
      </p:sp>
      <p:sp>
        <p:nvSpPr>
          <p:cNvPr id="27651" name="Arc 38"/>
          <p:cNvSpPr>
            <a:spLocks/>
          </p:cNvSpPr>
          <p:nvPr/>
        </p:nvSpPr>
        <p:spPr bwMode="auto">
          <a:xfrm>
            <a:off x="859897" y="1862138"/>
            <a:ext cx="6098381" cy="3411537"/>
          </a:xfrm>
          <a:custGeom>
            <a:avLst/>
            <a:gdLst>
              <a:gd name="T0" fmla="*/ 0 w 28929"/>
              <a:gd name="T1" fmla="*/ 2078352 h 21600"/>
              <a:gd name="T2" fmla="*/ 5629275 w 28929"/>
              <a:gd name="T3" fmla="*/ 313672 h 21600"/>
              <a:gd name="T4" fmla="*/ 3868826 w 28929"/>
              <a:gd name="T5" fmla="*/ 3411537 h 21600"/>
              <a:gd name="T6" fmla="*/ 0 60000 65536"/>
              <a:gd name="T7" fmla="*/ 0 60000 65536"/>
              <a:gd name="T8" fmla="*/ 0 60000 65536"/>
              <a:gd name="T9" fmla="*/ 0 w 28929"/>
              <a:gd name="T10" fmla="*/ 0 h 21600"/>
              <a:gd name="T11" fmla="*/ 28929 w 28929"/>
              <a:gd name="T12" fmla="*/ 21600 h 21600"/>
            </a:gdLst>
            <a:ahLst/>
            <a:cxnLst>
              <a:cxn ang="T6">
                <a:pos x="T0" y="T1"/>
              </a:cxn>
              <a:cxn ang="T7">
                <a:pos x="T2" y="T3"/>
              </a:cxn>
              <a:cxn ang="T8">
                <a:pos x="T4" y="T5"/>
              </a:cxn>
            </a:cxnLst>
            <a:rect l="T9" t="T10" r="T11" b="T12"/>
            <a:pathLst>
              <a:path w="28929" h="21600" fill="none" extrusionOk="0">
                <a:moveTo>
                  <a:pt x="-1" y="13158"/>
                </a:moveTo>
                <a:cubicBezTo>
                  <a:pt x="3386" y="5180"/>
                  <a:pt x="11214" y="-1"/>
                  <a:pt x="19882" y="0"/>
                </a:cubicBezTo>
                <a:cubicBezTo>
                  <a:pt x="23005" y="0"/>
                  <a:pt x="26092" y="677"/>
                  <a:pt x="28929" y="1985"/>
                </a:cubicBezTo>
              </a:path>
              <a:path w="28929" h="21600" stroke="0" extrusionOk="0">
                <a:moveTo>
                  <a:pt x="-1" y="13158"/>
                </a:moveTo>
                <a:cubicBezTo>
                  <a:pt x="3386" y="5180"/>
                  <a:pt x="11214" y="-1"/>
                  <a:pt x="19882" y="0"/>
                </a:cubicBezTo>
                <a:cubicBezTo>
                  <a:pt x="23005" y="0"/>
                  <a:pt x="26092" y="677"/>
                  <a:pt x="28929" y="1985"/>
                </a:cubicBezTo>
                <a:lnTo>
                  <a:pt x="19882" y="21600"/>
                </a:lnTo>
                <a:close/>
              </a:path>
            </a:pathLst>
          </a:custGeom>
          <a:noFill/>
          <a:ln w="50800">
            <a:solidFill>
              <a:srgbClr val="FF0000"/>
            </a:solidFill>
            <a:round/>
            <a:headEnd/>
            <a:tailEnd/>
          </a:ln>
        </p:spPr>
        <p:txBody>
          <a:bodyPr wrap="none" anchor="ctr"/>
          <a:lstStyle/>
          <a:p>
            <a:endParaRPr lang="en-US"/>
          </a:p>
        </p:txBody>
      </p:sp>
      <p:sp>
        <p:nvSpPr>
          <p:cNvPr id="27652" name="Rectangle 11"/>
          <p:cNvSpPr>
            <a:spLocks noChangeArrowheads="1"/>
          </p:cNvSpPr>
          <p:nvPr/>
        </p:nvSpPr>
        <p:spPr bwMode="auto">
          <a:xfrm>
            <a:off x="8287677" y="2759076"/>
            <a:ext cx="670719" cy="274434"/>
          </a:xfrm>
          <a:prstGeom prst="rect">
            <a:avLst/>
          </a:prstGeom>
          <a:noFill/>
          <a:ln w="12700">
            <a:noFill/>
            <a:miter lim="800000"/>
            <a:headEnd/>
            <a:tailEnd/>
          </a:ln>
        </p:spPr>
        <p:txBody>
          <a:bodyPr lIns="90488" tIns="44450" rIns="90488" bIns="44450">
            <a:spAutoFit/>
          </a:bodyPr>
          <a:lstStyle/>
          <a:p>
            <a:pPr eaLnBrk="0" hangingPunct="0"/>
            <a:r>
              <a:rPr lang="en-GB" sz="1200"/>
              <a:t>1001</a:t>
            </a:r>
          </a:p>
        </p:txBody>
      </p:sp>
      <p:sp>
        <p:nvSpPr>
          <p:cNvPr id="27653" name="Rectangle 2"/>
          <p:cNvSpPr>
            <a:spLocks noGrp="1" noChangeArrowheads="1"/>
          </p:cNvSpPr>
          <p:nvPr>
            <p:ph type="title"/>
          </p:nvPr>
        </p:nvSpPr>
        <p:spPr>
          <a:xfrm>
            <a:off x="330200" y="373063"/>
            <a:ext cx="9906000" cy="895350"/>
          </a:xfrm>
        </p:spPr>
        <p:txBody>
          <a:bodyPr lIns="90488" tIns="44450" rIns="90488" bIns="44450" anchor="ctr"/>
          <a:lstStyle/>
          <a:p>
            <a:pPr eaLnBrk="1" hangingPunct="1"/>
            <a:r>
              <a:rPr lang="en-GB" sz="2600"/>
              <a:t>Companding &amp; quantisation</a:t>
            </a:r>
          </a:p>
        </p:txBody>
      </p:sp>
      <p:sp>
        <p:nvSpPr>
          <p:cNvPr id="27654" name="Line 30"/>
          <p:cNvSpPr>
            <a:spLocks noChangeShapeType="1"/>
          </p:cNvSpPr>
          <p:nvPr/>
        </p:nvSpPr>
        <p:spPr bwMode="auto">
          <a:xfrm>
            <a:off x="7312554" y="2203450"/>
            <a:ext cx="976842" cy="0"/>
          </a:xfrm>
          <a:prstGeom prst="line">
            <a:avLst/>
          </a:prstGeom>
          <a:noFill/>
          <a:ln w="12700">
            <a:solidFill>
              <a:schemeClr val="tx1"/>
            </a:solidFill>
            <a:prstDash val="lgDashDot"/>
            <a:round/>
            <a:headEnd/>
            <a:tailEnd/>
          </a:ln>
        </p:spPr>
        <p:txBody>
          <a:bodyPr wrap="none" anchor="ctr"/>
          <a:lstStyle/>
          <a:p>
            <a:endParaRPr lang="en-GB"/>
          </a:p>
        </p:txBody>
      </p:sp>
      <p:sp>
        <p:nvSpPr>
          <p:cNvPr id="27655" name="Line 31"/>
          <p:cNvSpPr>
            <a:spLocks noChangeShapeType="1"/>
          </p:cNvSpPr>
          <p:nvPr/>
        </p:nvSpPr>
        <p:spPr bwMode="auto">
          <a:xfrm>
            <a:off x="2641601" y="2584450"/>
            <a:ext cx="5659835" cy="6350"/>
          </a:xfrm>
          <a:prstGeom prst="line">
            <a:avLst/>
          </a:prstGeom>
          <a:noFill/>
          <a:ln w="12700">
            <a:solidFill>
              <a:schemeClr val="tx1"/>
            </a:solidFill>
            <a:prstDash val="lgDashDot"/>
            <a:round/>
            <a:headEnd/>
            <a:tailEnd/>
          </a:ln>
        </p:spPr>
        <p:txBody>
          <a:bodyPr wrap="none" anchor="ctr"/>
          <a:lstStyle/>
          <a:p>
            <a:endParaRPr lang="en-GB"/>
          </a:p>
        </p:txBody>
      </p:sp>
      <p:sp>
        <p:nvSpPr>
          <p:cNvPr id="27656" name="Line 32"/>
          <p:cNvSpPr>
            <a:spLocks noChangeShapeType="1"/>
          </p:cNvSpPr>
          <p:nvPr/>
        </p:nvSpPr>
        <p:spPr bwMode="auto">
          <a:xfrm flipV="1">
            <a:off x="2063751" y="2882900"/>
            <a:ext cx="6237685" cy="19050"/>
          </a:xfrm>
          <a:prstGeom prst="line">
            <a:avLst/>
          </a:prstGeom>
          <a:noFill/>
          <a:ln w="12700">
            <a:solidFill>
              <a:schemeClr val="tx1"/>
            </a:solidFill>
            <a:prstDash val="lgDashDot"/>
            <a:round/>
            <a:headEnd/>
            <a:tailEnd/>
          </a:ln>
        </p:spPr>
        <p:txBody>
          <a:bodyPr wrap="none" anchor="ctr"/>
          <a:lstStyle/>
          <a:p>
            <a:endParaRPr lang="en-GB"/>
          </a:p>
        </p:txBody>
      </p:sp>
      <p:sp>
        <p:nvSpPr>
          <p:cNvPr id="27657" name="Line 33"/>
          <p:cNvSpPr>
            <a:spLocks noChangeShapeType="1"/>
          </p:cNvSpPr>
          <p:nvPr/>
        </p:nvSpPr>
        <p:spPr bwMode="auto">
          <a:xfrm>
            <a:off x="1733551" y="3048001"/>
            <a:ext cx="6567885" cy="3175"/>
          </a:xfrm>
          <a:prstGeom prst="line">
            <a:avLst/>
          </a:prstGeom>
          <a:noFill/>
          <a:ln w="12700">
            <a:solidFill>
              <a:schemeClr val="tx1"/>
            </a:solidFill>
            <a:prstDash val="lgDashDot"/>
            <a:round/>
            <a:headEnd/>
            <a:tailEnd/>
          </a:ln>
        </p:spPr>
        <p:txBody>
          <a:bodyPr wrap="none" anchor="ctr"/>
          <a:lstStyle/>
          <a:p>
            <a:endParaRPr lang="en-GB"/>
          </a:p>
        </p:txBody>
      </p:sp>
      <p:sp>
        <p:nvSpPr>
          <p:cNvPr id="27658" name="Line 34"/>
          <p:cNvSpPr>
            <a:spLocks noChangeShapeType="1"/>
          </p:cNvSpPr>
          <p:nvPr/>
        </p:nvSpPr>
        <p:spPr bwMode="auto">
          <a:xfrm>
            <a:off x="1575330" y="3194050"/>
            <a:ext cx="6719227" cy="0"/>
          </a:xfrm>
          <a:prstGeom prst="line">
            <a:avLst/>
          </a:prstGeom>
          <a:noFill/>
          <a:ln w="12700">
            <a:solidFill>
              <a:schemeClr val="tx1"/>
            </a:solidFill>
            <a:prstDash val="lgDashDot"/>
            <a:round/>
            <a:headEnd/>
            <a:tailEnd/>
          </a:ln>
        </p:spPr>
        <p:txBody>
          <a:bodyPr wrap="none" anchor="ctr"/>
          <a:lstStyle/>
          <a:p>
            <a:endParaRPr lang="en-GB"/>
          </a:p>
        </p:txBody>
      </p:sp>
      <p:sp>
        <p:nvSpPr>
          <p:cNvPr id="27659" name="Line 35"/>
          <p:cNvSpPr>
            <a:spLocks noChangeShapeType="1"/>
          </p:cNvSpPr>
          <p:nvPr/>
        </p:nvSpPr>
        <p:spPr bwMode="auto">
          <a:xfrm flipV="1">
            <a:off x="1465263" y="3352800"/>
            <a:ext cx="6863689" cy="6350"/>
          </a:xfrm>
          <a:prstGeom prst="line">
            <a:avLst/>
          </a:prstGeom>
          <a:noFill/>
          <a:ln w="12700">
            <a:solidFill>
              <a:schemeClr val="tx1"/>
            </a:solidFill>
            <a:prstDash val="lgDashDot"/>
            <a:round/>
            <a:headEnd/>
            <a:tailEnd/>
          </a:ln>
        </p:spPr>
        <p:txBody>
          <a:bodyPr wrap="none" anchor="ctr"/>
          <a:lstStyle/>
          <a:p>
            <a:endParaRPr lang="en-GB"/>
          </a:p>
        </p:txBody>
      </p:sp>
      <p:sp>
        <p:nvSpPr>
          <p:cNvPr id="27660" name="Line 36"/>
          <p:cNvSpPr>
            <a:spLocks noChangeShapeType="1"/>
          </p:cNvSpPr>
          <p:nvPr/>
        </p:nvSpPr>
        <p:spPr bwMode="auto">
          <a:xfrm flipV="1">
            <a:off x="1214173" y="3508375"/>
            <a:ext cx="7128537" cy="0"/>
          </a:xfrm>
          <a:prstGeom prst="line">
            <a:avLst/>
          </a:prstGeom>
          <a:noFill/>
          <a:ln w="12700">
            <a:solidFill>
              <a:schemeClr val="tx1"/>
            </a:solidFill>
            <a:prstDash val="lgDashDot"/>
            <a:round/>
            <a:headEnd/>
            <a:tailEnd/>
          </a:ln>
        </p:spPr>
        <p:txBody>
          <a:bodyPr wrap="none" anchor="ctr"/>
          <a:lstStyle/>
          <a:p>
            <a:endParaRPr lang="en-GB"/>
          </a:p>
        </p:txBody>
      </p:sp>
      <p:sp>
        <p:nvSpPr>
          <p:cNvPr id="27661" name="Line 37"/>
          <p:cNvSpPr>
            <a:spLocks noChangeShapeType="1"/>
          </p:cNvSpPr>
          <p:nvPr/>
        </p:nvSpPr>
        <p:spPr bwMode="auto">
          <a:xfrm>
            <a:off x="1004359" y="3575050"/>
            <a:ext cx="8554244" cy="0"/>
          </a:xfrm>
          <a:prstGeom prst="line">
            <a:avLst/>
          </a:prstGeom>
          <a:noFill/>
          <a:ln w="12700">
            <a:solidFill>
              <a:schemeClr val="tx1"/>
            </a:solidFill>
            <a:round/>
            <a:headEnd/>
            <a:tailEnd type="triangle" w="med" len="med"/>
          </a:ln>
        </p:spPr>
        <p:txBody>
          <a:bodyPr wrap="none" anchor="ctr"/>
          <a:lstStyle/>
          <a:p>
            <a:endParaRPr lang="en-GB"/>
          </a:p>
        </p:txBody>
      </p:sp>
      <p:sp>
        <p:nvSpPr>
          <p:cNvPr id="27662" name="Rectangle 39"/>
          <p:cNvSpPr>
            <a:spLocks noChangeArrowheads="1"/>
          </p:cNvSpPr>
          <p:nvPr/>
        </p:nvSpPr>
        <p:spPr bwMode="auto">
          <a:xfrm>
            <a:off x="583010" y="3368675"/>
            <a:ext cx="311121" cy="366767"/>
          </a:xfrm>
          <a:prstGeom prst="rect">
            <a:avLst/>
          </a:prstGeom>
          <a:noFill/>
          <a:ln w="12700">
            <a:noFill/>
            <a:miter lim="800000"/>
            <a:headEnd/>
            <a:tailEnd/>
          </a:ln>
        </p:spPr>
        <p:txBody>
          <a:bodyPr wrap="none" lIns="90488" tIns="44450" rIns="90488" bIns="44450">
            <a:spAutoFit/>
          </a:bodyPr>
          <a:lstStyle/>
          <a:p>
            <a:pPr eaLnBrk="0" hangingPunct="0"/>
            <a:r>
              <a:rPr lang="en-GB"/>
              <a:t>0</a:t>
            </a:r>
          </a:p>
        </p:txBody>
      </p:sp>
      <p:sp>
        <p:nvSpPr>
          <p:cNvPr id="27663" name="Line 40"/>
          <p:cNvSpPr>
            <a:spLocks noChangeShapeType="1"/>
          </p:cNvSpPr>
          <p:nvPr/>
        </p:nvSpPr>
        <p:spPr bwMode="auto">
          <a:xfrm>
            <a:off x="1279525" y="2552700"/>
            <a:ext cx="570971" cy="203200"/>
          </a:xfrm>
          <a:prstGeom prst="line">
            <a:avLst/>
          </a:prstGeom>
          <a:noFill/>
          <a:ln w="28575">
            <a:solidFill>
              <a:srgbClr val="FF3300"/>
            </a:solidFill>
            <a:round/>
            <a:headEnd/>
            <a:tailEnd type="triangle" w="med" len="med"/>
          </a:ln>
        </p:spPr>
        <p:txBody>
          <a:bodyPr wrap="none" anchor="ctr"/>
          <a:lstStyle/>
          <a:p>
            <a:endParaRPr lang="en-GB"/>
          </a:p>
        </p:txBody>
      </p:sp>
      <p:sp>
        <p:nvSpPr>
          <p:cNvPr id="27664" name="Rectangle 41"/>
          <p:cNvSpPr>
            <a:spLocks noChangeArrowheads="1"/>
          </p:cNvSpPr>
          <p:nvPr/>
        </p:nvSpPr>
        <p:spPr bwMode="auto">
          <a:xfrm>
            <a:off x="555493" y="2209800"/>
            <a:ext cx="895704" cy="397545"/>
          </a:xfrm>
          <a:prstGeom prst="rect">
            <a:avLst/>
          </a:prstGeom>
          <a:noFill/>
          <a:ln w="12700">
            <a:noFill/>
            <a:miter lim="800000"/>
            <a:headEnd/>
            <a:tailEnd/>
          </a:ln>
        </p:spPr>
        <p:txBody>
          <a:bodyPr wrap="none" lIns="90488" tIns="44450" rIns="90488" bIns="44450">
            <a:spAutoFit/>
          </a:bodyPr>
          <a:lstStyle/>
          <a:p>
            <a:pPr eaLnBrk="0" hangingPunct="0"/>
            <a:r>
              <a:rPr lang="en-GB" sz="2000"/>
              <a:t>Signal</a:t>
            </a:r>
          </a:p>
        </p:txBody>
      </p:sp>
      <p:sp>
        <p:nvSpPr>
          <p:cNvPr id="27665" name="Rectangle 42"/>
          <p:cNvSpPr>
            <a:spLocks noChangeArrowheads="1"/>
          </p:cNvSpPr>
          <p:nvPr/>
        </p:nvSpPr>
        <p:spPr bwMode="auto">
          <a:xfrm>
            <a:off x="225294" y="1123950"/>
            <a:ext cx="2218531" cy="698500"/>
          </a:xfrm>
          <a:prstGeom prst="rect">
            <a:avLst/>
          </a:prstGeom>
          <a:noFill/>
          <a:ln w="12700">
            <a:noFill/>
            <a:miter lim="800000"/>
            <a:headEnd/>
            <a:tailEnd/>
          </a:ln>
        </p:spPr>
        <p:txBody>
          <a:bodyPr lIns="90488" tIns="44450" rIns="90488" bIns="44450">
            <a:spAutoFit/>
          </a:bodyPr>
          <a:lstStyle/>
          <a:p>
            <a:pPr eaLnBrk="0" hangingPunct="0"/>
            <a:r>
              <a:rPr lang="en-GB" sz="2000"/>
              <a:t>Companded quantised signal</a:t>
            </a:r>
          </a:p>
        </p:txBody>
      </p:sp>
      <p:sp>
        <p:nvSpPr>
          <p:cNvPr id="27666" name="Rectangle 44"/>
          <p:cNvSpPr>
            <a:spLocks noChangeArrowheads="1"/>
          </p:cNvSpPr>
          <p:nvPr/>
        </p:nvSpPr>
        <p:spPr bwMode="auto">
          <a:xfrm>
            <a:off x="8287677" y="1704975"/>
            <a:ext cx="615685" cy="274434"/>
          </a:xfrm>
          <a:prstGeom prst="rect">
            <a:avLst/>
          </a:prstGeom>
          <a:noFill/>
          <a:ln w="12700">
            <a:noFill/>
            <a:miter lim="800000"/>
            <a:headEnd/>
            <a:tailEnd/>
          </a:ln>
        </p:spPr>
        <p:txBody>
          <a:bodyPr lIns="90488" tIns="44450" rIns="90488" bIns="44450">
            <a:spAutoFit/>
          </a:bodyPr>
          <a:lstStyle/>
          <a:p>
            <a:pPr eaLnBrk="0" hangingPunct="0"/>
            <a:r>
              <a:rPr lang="en-GB" sz="1200"/>
              <a:t>1111</a:t>
            </a:r>
          </a:p>
        </p:txBody>
      </p:sp>
      <p:sp>
        <p:nvSpPr>
          <p:cNvPr id="27667" name="Rectangle 45"/>
          <p:cNvSpPr>
            <a:spLocks noChangeArrowheads="1"/>
          </p:cNvSpPr>
          <p:nvPr/>
        </p:nvSpPr>
        <p:spPr bwMode="auto">
          <a:xfrm>
            <a:off x="8287677" y="2098676"/>
            <a:ext cx="650081" cy="274434"/>
          </a:xfrm>
          <a:prstGeom prst="rect">
            <a:avLst/>
          </a:prstGeom>
          <a:noFill/>
          <a:ln w="12700">
            <a:noFill/>
            <a:miter lim="800000"/>
            <a:headEnd/>
            <a:tailEnd/>
          </a:ln>
        </p:spPr>
        <p:txBody>
          <a:bodyPr lIns="90488" tIns="44450" rIns="90488" bIns="44450">
            <a:spAutoFit/>
          </a:bodyPr>
          <a:lstStyle/>
          <a:p>
            <a:pPr eaLnBrk="0" hangingPunct="0"/>
            <a:r>
              <a:rPr lang="en-GB" sz="1200"/>
              <a:t>1110</a:t>
            </a:r>
          </a:p>
        </p:txBody>
      </p:sp>
      <p:sp>
        <p:nvSpPr>
          <p:cNvPr id="27668" name="Rectangle 46"/>
          <p:cNvSpPr>
            <a:spLocks noChangeArrowheads="1"/>
          </p:cNvSpPr>
          <p:nvPr/>
        </p:nvSpPr>
        <p:spPr bwMode="auto">
          <a:xfrm>
            <a:off x="8287677" y="2460626"/>
            <a:ext cx="670719" cy="274434"/>
          </a:xfrm>
          <a:prstGeom prst="rect">
            <a:avLst/>
          </a:prstGeom>
          <a:noFill/>
          <a:ln w="12700">
            <a:noFill/>
            <a:miter lim="800000"/>
            <a:headEnd/>
            <a:tailEnd/>
          </a:ln>
        </p:spPr>
        <p:txBody>
          <a:bodyPr lIns="90488" tIns="44450" rIns="90488" bIns="44450">
            <a:spAutoFit/>
          </a:bodyPr>
          <a:lstStyle/>
          <a:p>
            <a:pPr eaLnBrk="0" hangingPunct="0"/>
            <a:r>
              <a:rPr lang="en-GB" sz="1200"/>
              <a:t>1101</a:t>
            </a:r>
          </a:p>
        </p:txBody>
      </p:sp>
      <p:sp>
        <p:nvSpPr>
          <p:cNvPr id="27669" name="Rectangle 48"/>
          <p:cNvSpPr>
            <a:spLocks noChangeArrowheads="1"/>
          </p:cNvSpPr>
          <p:nvPr/>
        </p:nvSpPr>
        <p:spPr bwMode="auto">
          <a:xfrm>
            <a:off x="8287677" y="3051176"/>
            <a:ext cx="513663" cy="274434"/>
          </a:xfrm>
          <a:prstGeom prst="rect">
            <a:avLst/>
          </a:prstGeom>
          <a:noFill/>
          <a:ln w="12700">
            <a:noFill/>
            <a:miter lim="800000"/>
            <a:headEnd/>
            <a:tailEnd/>
          </a:ln>
        </p:spPr>
        <p:txBody>
          <a:bodyPr wrap="none" lIns="90488" tIns="44450" rIns="90488" bIns="44450">
            <a:spAutoFit/>
          </a:bodyPr>
          <a:lstStyle/>
          <a:p>
            <a:pPr eaLnBrk="0" hangingPunct="0"/>
            <a:r>
              <a:rPr lang="en-GB" sz="1200"/>
              <a:t>1011</a:t>
            </a:r>
          </a:p>
        </p:txBody>
      </p:sp>
      <p:sp>
        <p:nvSpPr>
          <p:cNvPr id="27670" name="Rectangle 49"/>
          <p:cNvSpPr>
            <a:spLocks noChangeArrowheads="1"/>
          </p:cNvSpPr>
          <p:nvPr/>
        </p:nvSpPr>
        <p:spPr bwMode="auto">
          <a:xfrm>
            <a:off x="8287677" y="3216276"/>
            <a:ext cx="525085" cy="274434"/>
          </a:xfrm>
          <a:prstGeom prst="rect">
            <a:avLst/>
          </a:prstGeom>
          <a:noFill/>
          <a:ln w="12700">
            <a:noFill/>
            <a:miter lim="800000"/>
            <a:headEnd/>
            <a:tailEnd/>
          </a:ln>
        </p:spPr>
        <p:txBody>
          <a:bodyPr wrap="none" lIns="90488" tIns="44450" rIns="90488" bIns="44450">
            <a:spAutoFit/>
          </a:bodyPr>
          <a:lstStyle/>
          <a:p>
            <a:pPr eaLnBrk="0" hangingPunct="0"/>
            <a:r>
              <a:rPr lang="en-GB" sz="1200"/>
              <a:t>1010</a:t>
            </a:r>
          </a:p>
        </p:txBody>
      </p:sp>
      <p:sp>
        <p:nvSpPr>
          <p:cNvPr id="27671" name="Rectangle 51"/>
          <p:cNvSpPr>
            <a:spLocks noChangeArrowheads="1"/>
          </p:cNvSpPr>
          <p:nvPr/>
        </p:nvSpPr>
        <p:spPr bwMode="auto">
          <a:xfrm>
            <a:off x="8225764" y="1031876"/>
            <a:ext cx="1332838" cy="638175"/>
          </a:xfrm>
          <a:prstGeom prst="rect">
            <a:avLst/>
          </a:prstGeom>
          <a:noFill/>
          <a:ln w="12700">
            <a:noFill/>
            <a:miter lim="800000"/>
            <a:headEnd/>
            <a:tailEnd/>
          </a:ln>
        </p:spPr>
        <p:txBody>
          <a:bodyPr lIns="90488" tIns="44450" rIns="90488" bIns="44450">
            <a:spAutoFit/>
          </a:bodyPr>
          <a:lstStyle/>
          <a:p>
            <a:pPr eaLnBrk="0" hangingPunct="0"/>
            <a:r>
              <a:rPr lang="en-GB"/>
              <a:t>Binary code</a:t>
            </a:r>
          </a:p>
        </p:txBody>
      </p:sp>
      <p:sp>
        <p:nvSpPr>
          <p:cNvPr id="27672" name="Line 43"/>
          <p:cNvSpPr>
            <a:spLocks noChangeShapeType="1"/>
          </p:cNvSpPr>
          <p:nvPr/>
        </p:nvSpPr>
        <p:spPr bwMode="auto">
          <a:xfrm>
            <a:off x="2063750" y="1822450"/>
            <a:ext cx="577850" cy="355600"/>
          </a:xfrm>
          <a:prstGeom prst="line">
            <a:avLst/>
          </a:prstGeom>
          <a:noFill/>
          <a:ln w="28575">
            <a:solidFill>
              <a:srgbClr val="00FF00"/>
            </a:solidFill>
            <a:round/>
            <a:headEnd/>
            <a:tailEnd type="triangle" w="med" len="med"/>
          </a:ln>
        </p:spPr>
        <p:txBody>
          <a:bodyPr wrap="none" anchor="ctr"/>
          <a:lstStyle/>
          <a:p>
            <a:endParaRPr lang="en-GB"/>
          </a:p>
        </p:txBody>
      </p:sp>
      <p:sp>
        <p:nvSpPr>
          <p:cNvPr id="27673" name="Rectangle 47"/>
          <p:cNvSpPr>
            <a:spLocks noChangeArrowheads="1"/>
          </p:cNvSpPr>
          <p:nvPr/>
        </p:nvSpPr>
        <p:spPr bwMode="auto">
          <a:xfrm>
            <a:off x="8287677" y="2905126"/>
            <a:ext cx="513663" cy="274434"/>
          </a:xfrm>
          <a:prstGeom prst="rect">
            <a:avLst/>
          </a:prstGeom>
          <a:noFill/>
          <a:ln w="12700">
            <a:noFill/>
            <a:miter lim="800000"/>
            <a:headEnd/>
            <a:tailEnd/>
          </a:ln>
        </p:spPr>
        <p:txBody>
          <a:bodyPr wrap="none" lIns="90488" tIns="44450" rIns="90488" bIns="44450">
            <a:spAutoFit/>
          </a:bodyPr>
          <a:lstStyle/>
          <a:p>
            <a:pPr eaLnBrk="0" hangingPunct="0"/>
            <a:r>
              <a:rPr lang="en-GB" sz="1200"/>
              <a:t>1100</a:t>
            </a:r>
          </a:p>
        </p:txBody>
      </p:sp>
      <p:sp>
        <p:nvSpPr>
          <p:cNvPr id="27674" name="Rectangle 50"/>
          <p:cNvSpPr>
            <a:spLocks noChangeArrowheads="1"/>
          </p:cNvSpPr>
          <p:nvPr/>
        </p:nvSpPr>
        <p:spPr bwMode="auto">
          <a:xfrm>
            <a:off x="8287677" y="3368676"/>
            <a:ext cx="525085" cy="274434"/>
          </a:xfrm>
          <a:prstGeom prst="rect">
            <a:avLst/>
          </a:prstGeom>
          <a:noFill/>
          <a:ln w="12700">
            <a:noFill/>
            <a:miter lim="800000"/>
            <a:headEnd/>
            <a:tailEnd/>
          </a:ln>
        </p:spPr>
        <p:txBody>
          <a:bodyPr wrap="none" lIns="90488" tIns="44450" rIns="90488" bIns="44450">
            <a:spAutoFit/>
          </a:bodyPr>
          <a:lstStyle/>
          <a:p>
            <a:pPr eaLnBrk="0" hangingPunct="0"/>
            <a:r>
              <a:rPr lang="en-GB" sz="1200"/>
              <a:t>1000</a:t>
            </a:r>
          </a:p>
        </p:txBody>
      </p:sp>
      <p:grpSp>
        <p:nvGrpSpPr>
          <p:cNvPr id="27675" name="Group 58"/>
          <p:cNvGrpSpPr>
            <a:grpSpLocks/>
          </p:cNvGrpSpPr>
          <p:nvPr/>
        </p:nvGrpSpPr>
        <p:grpSpPr bwMode="auto">
          <a:xfrm>
            <a:off x="1011238" y="1816100"/>
            <a:ext cx="6315075" cy="1701800"/>
            <a:chOff x="588" y="1992"/>
            <a:chExt cx="3672" cy="1072"/>
          </a:xfrm>
        </p:grpSpPr>
        <p:sp>
          <p:nvSpPr>
            <p:cNvPr id="27696" name="Line 22"/>
            <p:cNvSpPr>
              <a:spLocks noChangeShapeType="1"/>
            </p:cNvSpPr>
            <p:nvPr/>
          </p:nvSpPr>
          <p:spPr bwMode="auto">
            <a:xfrm>
              <a:off x="1164" y="2476"/>
              <a:ext cx="232" cy="0"/>
            </a:xfrm>
            <a:prstGeom prst="line">
              <a:avLst/>
            </a:prstGeom>
            <a:noFill/>
            <a:ln w="28575">
              <a:solidFill>
                <a:srgbClr val="00FF00"/>
              </a:solidFill>
              <a:round/>
              <a:headEnd/>
              <a:tailEnd/>
            </a:ln>
          </p:spPr>
          <p:txBody>
            <a:bodyPr wrap="none" anchor="ctr"/>
            <a:lstStyle/>
            <a:p>
              <a:endParaRPr lang="en-GB"/>
            </a:p>
          </p:txBody>
        </p:sp>
        <p:grpSp>
          <p:nvGrpSpPr>
            <p:cNvPr id="27697" name="Group 57"/>
            <p:cNvGrpSpPr>
              <a:grpSpLocks/>
            </p:cNvGrpSpPr>
            <p:nvPr/>
          </p:nvGrpSpPr>
          <p:grpSpPr bwMode="auto">
            <a:xfrm>
              <a:off x="588" y="1992"/>
              <a:ext cx="3672" cy="1072"/>
              <a:chOff x="588" y="1992"/>
              <a:chExt cx="3672" cy="1072"/>
            </a:xfrm>
          </p:grpSpPr>
          <p:grpSp>
            <p:nvGrpSpPr>
              <p:cNvPr id="27698" name="Group 20"/>
              <p:cNvGrpSpPr>
                <a:grpSpLocks/>
              </p:cNvGrpSpPr>
              <p:nvPr/>
            </p:nvGrpSpPr>
            <p:grpSpPr bwMode="auto">
              <a:xfrm>
                <a:off x="588" y="2664"/>
                <a:ext cx="380" cy="400"/>
                <a:chOff x="1812" y="2664"/>
                <a:chExt cx="380" cy="400"/>
              </a:xfrm>
            </p:grpSpPr>
            <p:sp>
              <p:nvSpPr>
                <p:cNvPr id="27709" name="Line 12"/>
                <p:cNvSpPr>
                  <a:spLocks noChangeShapeType="1"/>
                </p:cNvSpPr>
                <p:nvPr/>
              </p:nvSpPr>
              <p:spPr bwMode="auto">
                <a:xfrm>
                  <a:off x="1908" y="2962"/>
                  <a:ext cx="84" cy="0"/>
                </a:xfrm>
                <a:prstGeom prst="line">
                  <a:avLst/>
                </a:prstGeom>
                <a:noFill/>
                <a:ln w="28575">
                  <a:solidFill>
                    <a:srgbClr val="00FF00"/>
                  </a:solidFill>
                  <a:round/>
                  <a:headEnd/>
                  <a:tailEnd/>
                </a:ln>
              </p:spPr>
              <p:txBody>
                <a:bodyPr wrap="none" anchor="ctr"/>
                <a:lstStyle/>
                <a:p>
                  <a:endParaRPr lang="en-GB"/>
                </a:p>
              </p:txBody>
            </p:sp>
            <p:sp>
              <p:nvSpPr>
                <p:cNvPr id="27710" name="Line 13"/>
                <p:cNvSpPr>
                  <a:spLocks noChangeShapeType="1"/>
                </p:cNvSpPr>
                <p:nvPr/>
              </p:nvSpPr>
              <p:spPr bwMode="auto">
                <a:xfrm flipV="1">
                  <a:off x="1998" y="2856"/>
                  <a:ext cx="0" cy="104"/>
                </a:xfrm>
                <a:prstGeom prst="line">
                  <a:avLst/>
                </a:prstGeom>
                <a:noFill/>
                <a:ln w="28575">
                  <a:solidFill>
                    <a:srgbClr val="00FF00"/>
                  </a:solidFill>
                  <a:round/>
                  <a:headEnd/>
                  <a:tailEnd/>
                </a:ln>
              </p:spPr>
              <p:txBody>
                <a:bodyPr wrap="none" anchor="ctr"/>
                <a:lstStyle/>
                <a:p>
                  <a:endParaRPr lang="en-GB"/>
                </a:p>
              </p:txBody>
            </p:sp>
            <p:sp>
              <p:nvSpPr>
                <p:cNvPr id="27711" name="Line 14"/>
                <p:cNvSpPr>
                  <a:spLocks noChangeShapeType="1"/>
                </p:cNvSpPr>
                <p:nvPr/>
              </p:nvSpPr>
              <p:spPr bwMode="auto">
                <a:xfrm>
                  <a:off x="2000" y="2862"/>
                  <a:ext cx="88" cy="0"/>
                </a:xfrm>
                <a:prstGeom prst="line">
                  <a:avLst/>
                </a:prstGeom>
                <a:noFill/>
                <a:ln w="28575">
                  <a:solidFill>
                    <a:srgbClr val="00FF00"/>
                  </a:solidFill>
                  <a:round/>
                  <a:headEnd/>
                  <a:tailEnd/>
                </a:ln>
              </p:spPr>
              <p:txBody>
                <a:bodyPr wrap="none" anchor="ctr"/>
                <a:lstStyle/>
                <a:p>
                  <a:endParaRPr lang="en-GB"/>
                </a:p>
              </p:txBody>
            </p:sp>
            <p:sp>
              <p:nvSpPr>
                <p:cNvPr id="27712" name="Line 15"/>
                <p:cNvSpPr>
                  <a:spLocks noChangeShapeType="1"/>
                </p:cNvSpPr>
                <p:nvPr/>
              </p:nvSpPr>
              <p:spPr bwMode="auto">
                <a:xfrm flipV="1">
                  <a:off x="2096" y="2760"/>
                  <a:ext cx="0" cy="104"/>
                </a:xfrm>
                <a:prstGeom prst="line">
                  <a:avLst/>
                </a:prstGeom>
                <a:noFill/>
                <a:ln w="28575">
                  <a:solidFill>
                    <a:srgbClr val="00FF00"/>
                  </a:solidFill>
                  <a:round/>
                  <a:headEnd/>
                  <a:tailEnd/>
                </a:ln>
              </p:spPr>
              <p:txBody>
                <a:bodyPr wrap="none" anchor="ctr"/>
                <a:lstStyle/>
                <a:p>
                  <a:endParaRPr lang="en-GB"/>
                </a:p>
              </p:txBody>
            </p:sp>
            <p:sp>
              <p:nvSpPr>
                <p:cNvPr id="27713" name="Line 16"/>
                <p:cNvSpPr>
                  <a:spLocks noChangeShapeType="1"/>
                </p:cNvSpPr>
                <p:nvPr/>
              </p:nvSpPr>
              <p:spPr bwMode="auto">
                <a:xfrm>
                  <a:off x="2100" y="2764"/>
                  <a:ext cx="88" cy="0"/>
                </a:xfrm>
                <a:prstGeom prst="line">
                  <a:avLst/>
                </a:prstGeom>
                <a:noFill/>
                <a:ln w="28575">
                  <a:solidFill>
                    <a:srgbClr val="00FF00"/>
                  </a:solidFill>
                  <a:round/>
                  <a:headEnd/>
                  <a:tailEnd/>
                </a:ln>
              </p:spPr>
              <p:txBody>
                <a:bodyPr wrap="none" anchor="ctr"/>
                <a:lstStyle/>
                <a:p>
                  <a:endParaRPr lang="en-GB"/>
                </a:p>
              </p:txBody>
            </p:sp>
            <p:sp>
              <p:nvSpPr>
                <p:cNvPr id="27714" name="Line 17"/>
                <p:cNvSpPr>
                  <a:spLocks noChangeShapeType="1"/>
                </p:cNvSpPr>
                <p:nvPr/>
              </p:nvSpPr>
              <p:spPr bwMode="auto">
                <a:xfrm flipV="1">
                  <a:off x="2192" y="2664"/>
                  <a:ext cx="0" cy="104"/>
                </a:xfrm>
                <a:prstGeom prst="line">
                  <a:avLst/>
                </a:prstGeom>
                <a:noFill/>
                <a:ln w="28575">
                  <a:solidFill>
                    <a:srgbClr val="00FF00"/>
                  </a:solidFill>
                  <a:round/>
                  <a:headEnd/>
                  <a:tailEnd/>
                </a:ln>
              </p:spPr>
              <p:txBody>
                <a:bodyPr wrap="none" anchor="ctr"/>
                <a:lstStyle/>
                <a:p>
                  <a:endParaRPr lang="en-GB"/>
                </a:p>
              </p:txBody>
            </p:sp>
            <p:sp>
              <p:nvSpPr>
                <p:cNvPr id="27715" name="Line 18"/>
                <p:cNvSpPr>
                  <a:spLocks noChangeShapeType="1"/>
                </p:cNvSpPr>
                <p:nvPr/>
              </p:nvSpPr>
              <p:spPr bwMode="auto">
                <a:xfrm flipV="1">
                  <a:off x="1906" y="2960"/>
                  <a:ext cx="0" cy="104"/>
                </a:xfrm>
                <a:prstGeom prst="line">
                  <a:avLst/>
                </a:prstGeom>
                <a:noFill/>
                <a:ln w="28575">
                  <a:solidFill>
                    <a:srgbClr val="00FF00"/>
                  </a:solidFill>
                  <a:round/>
                  <a:headEnd/>
                  <a:tailEnd/>
                </a:ln>
              </p:spPr>
              <p:txBody>
                <a:bodyPr wrap="none" anchor="ctr"/>
                <a:lstStyle/>
                <a:p>
                  <a:endParaRPr lang="en-GB"/>
                </a:p>
              </p:txBody>
            </p:sp>
            <p:sp>
              <p:nvSpPr>
                <p:cNvPr id="27716" name="Line 19"/>
                <p:cNvSpPr>
                  <a:spLocks noChangeShapeType="1"/>
                </p:cNvSpPr>
                <p:nvPr/>
              </p:nvSpPr>
              <p:spPr bwMode="auto">
                <a:xfrm>
                  <a:off x="1812" y="3062"/>
                  <a:ext cx="84" cy="0"/>
                </a:xfrm>
                <a:prstGeom prst="line">
                  <a:avLst/>
                </a:prstGeom>
                <a:noFill/>
                <a:ln w="28575">
                  <a:solidFill>
                    <a:srgbClr val="00FF00"/>
                  </a:solidFill>
                  <a:round/>
                  <a:headEnd/>
                  <a:tailEnd/>
                </a:ln>
              </p:spPr>
              <p:txBody>
                <a:bodyPr wrap="none" anchor="ctr"/>
                <a:lstStyle/>
                <a:p>
                  <a:endParaRPr lang="en-GB"/>
                </a:p>
              </p:txBody>
            </p:sp>
          </p:grpSp>
          <p:sp>
            <p:nvSpPr>
              <p:cNvPr id="27699" name="Line 21"/>
              <p:cNvSpPr>
                <a:spLocks noChangeShapeType="1"/>
              </p:cNvSpPr>
              <p:nvPr/>
            </p:nvSpPr>
            <p:spPr bwMode="auto">
              <a:xfrm>
                <a:off x="972" y="2668"/>
                <a:ext cx="184" cy="0"/>
              </a:xfrm>
              <a:prstGeom prst="line">
                <a:avLst/>
              </a:prstGeom>
              <a:noFill/>
              <a:ln w="28575">
                <a:solidFill>
                  <a:srgbClr val="00FF00"/>
                </a:solidFill>
                <a:round/>
                <a:headEnd/>
                <a:tailEnd/>
              </a:ln>
            </p:spPr>
            <p:txBody>
              <a:bodyPr wrap="none" anchor="ctr"/>
              <a:lstStyle/>
              <a:p>
                <a:endParaRPr lang="en-GB"/>
              </a:p>
            </p:txBody>
          </p:sp>
          <p:grpSp>
            <p:nvGrpSpPr>
              <p:cNvPr id="27700" name="Group 56"/>
              <p:cNvGrpSpPr>
                <a:grpSpLocks/>
              </p:cNvGrpSpPr>
              <p:nvPr/>
            </p:nvGrpSpPr>
            <p:grpSpPr bwMode="auto">
              <a:xfrm>
                <a:off x="1160" y="1992"/>
                <a:ext cx="3100" cy="672"/>
                <a:chOff x="1160" y="1992"/>
                <a:chExt cx="3100" cy="672"/>
              </a:xfrm>
            </p:grpSpPr>
            <p:sp>
              <p:nvSpPr>
                <p:cNvPr id="27701" name="Line 23"/>
                <p:cNvSpPr>
                  <a:spLocks noChangeShapeType="1"/>
                </p:cNvSpPr>
                <p:nvPr/>
              </p:nvSpPr>
              <p:spPr bwMode="auto">
                <a:xfrm>
                  <a:off x="1356" y="2476"/>
                  <a:ext cx="136" cy="0"/>
                </a:xfrm>
                <a:prstGeom prst="line">
                  <a:avLst/>
                </a:prstGeom>
                <a:noFill/>
                <a:ln w="28575">
                  <a:solidFill>
                    <a:srgbClr val="00FF00"/>
                  </a:solidFill>
                  <a:round/>
                  <a:headEnd/>
                  <a:tailEnd/>
                </a:ln>
              </p:spPr>
              <p:txBody>
                <a:bodyPr wrap="none" anchor="ctr"/>
                <a:lstStyle/>
                <a:p>
                  <a:endParaRPr lang="en-GB"/>
                </a:p>
              </p:txBody>
            </p:sp>
            <p:sp>
              <p:nvSpPr>
                <p:cNvPr id="27702" name="Line 24"/>
                <p:cNvSpPr>
                  <a:spLocks noChangeShapeType="1"/>
                </p:cNvSpPr>
                <p:nvPr/>
              </p:nvSpPr>
              <p:spPr bwMode="auto">
                <a:xfrm flipV="1">
                  <a:off x="1496" y="2232"/>
                  <a:ext cx="0" cy="248"/>
                </a:xfrm>
                <a:prstGeom prst="line">
                  <a:avLst/>
                </a:prstGeom>
                <a:noFill/>
                <a:ln w="28575">
                  <a:solidFill>
                    <a:srgbClr val="00FF00"/>
                  </a:solidFill>
                  <a:round/>
                  <a:headEnd/>
                  <a:tailEnd/>
                </a:ln>
              </p:spPr>
              <p:txBody>
                <a:bodyPr wrap="none" anchor="ctr"/>
                <a:lstStyle/>
                <a:p>
                  <a:endParaRPr lang="en-GB"/>
                </a:p>
              </p:txBody>
            </p:sp>
            <p:sp>
              <p:nvSpPr>
                <p:cNvPr id="27703" name="Line 25"/>
                <p:cNvSpPr>
                  <a:spLocks noChangeShapeType="1"/>
                </p:cNvSpPr>
                <p:nvPr/>
              </p:nvSpPr>
              <p:spPr bwMode="auto">
                <a:xfrm>
                  <a:off x="1500" y="2236"/>
                  <a:ext cx="616" cy="0"/>
                </a:xfrm>
                <a:prstGeom prst="line">
                  <a:avLst/>
                </a:prstGeom>
                <a:noFill/>
                <a:ln w="28575">
                  <a:solidFill>
                    <a:srgbClr val="00FF00"/>
                  </a:solidFill>
                  <a:round/>
                  <a:headEnd/>
                  <a:tailEnd/>
                </a:ln>
              </p:spPr>
              <p:txBody>
                <a:bodyPr wrap="none" anchor="ctr"/>
                <a:lstStyle/>
                <a:p>
                  <a:endParaRPr lang="en-GB"/>
                </a:p>
              </p:txBody>
            </p:sp>
            <p:sp>
              <p:nvSpPr>
                <p:cNvPr id="27704" name="Line 26"/>
                <p:cNvSpPr>
                  <a:spLocks noChangeShapeType="1"/>
                </p:cNvSpPr>
                <p:nvPr/>
              </p:nvSpPr>
              <p:spPr bwMode="auto">
                <a:xfrm flipV="1">
                  <a:off x="2120" y="1992"/>
                  <a:ext cx="0" cy="248"/>
                </a:xfrm>
                <a:prstGeom prst="line">
                  <a:avLst/>
                </a:prstGeom>
                <a:noFill/>
                <a:ln w="28575">
                  <a:solidFill>
                    <a:srgbClr val="00FF00"/>
                  </a:solidFill>
                  <a:round/>
                  <a:headEnd/>
                  <a:tailEnd/>
                </a:ln>
              </p:spPr>
              <p:txBody>
                <a:bodyPr wrap="none" anchor="ctr"/>
                <a:lstStyle/>
                <a:p>
                  <a:endParaRPr lang="en-GB"/>
                </a:p>
              </p:txBody>
            </p:sp>
            <p:sp>
              <p:nvSpPr>
                <p:cNvPr id="27705" name="Line 27"/>
                <p:cNvSpPr>
                  <a:spLocks noChangeShapeType="1"/>
                </p:cNvSpPr>
                <p:nvPr/>
              </p:nvSpPr>
              <p:spPr bwMode="auto">
                <a:xfrm flipV="1">
                  <a:off x="2124" y="1992"/>
                  <a:ext cx="1532" cy="4"/>
                </a:xfrm>
                <a:prstGeom prst="line">
                  <a:avLst/>
                </a:prstGeom>
                <a:noFill/>
                <a:ln w="28575">
                  <a:solidFill>
                    <a:srgbClr val="00FF00"/>
                  </a:solidFill>
                  <a:round/>
                  <a:headEnd/>
                  <a:tailEnd/>
                </a:ln>
              </p:spPr>
              <p:txBody>
                <a:bodyPr wrap="none" anchor="ctr"/>
                <a:lstStyle/>
                <a:p>
                  <a:endParaRPr lang="en-GB"/>
                </a:p>
              </p:txBody>
            </p:sp>
            <p:sp>
              <p:nvSpPr>
                <p:cNvPr id="27706" name="Line 28"/>
                <p:cNvSpPr>
                  <a:spLocks noChangeShapeType="1"/>
                </p:cNvSpPr>
                <p:nvPr/>
              </p:nvSpPr>
              <p:spPr bwMode="auto">
                <a:xfrm>
                  <a:off x="1160" y="2480"/>
                  <a:ext cx="0" cy="184"/>
                </a:xfrm>
                <a:prstGeom prst="line">
                  <a:avLst/>
                </a:prstGeom>
                <a:noFill/>
                <a:ln w="28575">
                  <a:solidFill>
                    <a:srgbClr val="00FF00"/>
                  </a:solidFill>
                  <a:round/>
                  <a:headEnd/>
                  <a:tailEnd/>
                </a:ln>
              </p:spPr>
              <p:txBody>
                <a:bodyPr wrap="none" anchor="ctr"/>
                <a:lstStyle/>
                <a:p>
                  <a:endParaRPr lang="en-GB"/>
                </a:p>
              </p:txBody>
            </p:sp>
            <p:sp>
              <p:nvSpPr>
                <p:cNvPr id="27707" name="Line 52"/>
                <p:cNvSpPr>
                  <a:spLocks noChangeShapeType="1"/>
                </p:cNvSpPr>
                <p:nvPr/>
              </p:nvSpPr>
              <p:spPr bwMode="auto">
                <a:xfrm>
                  <a:off x="3644" y="2236"/>
                  <a:ext cx="616" cy="0"/>
                </a:xfrm>
                <a:prstGeom prst="line">
                  <a:avLst/>
                </a:prstGeom>
                <a:noFill/>
                <a:ln w="28575">
                  <a:solidFill>
                    <a:srgbClr val="00FF00"/>
                  </a:solidFill>
                  <a:round/>
                  <a:headEnd/>
                  <a:tailEnd/>
                </a:ln>
              </p:spPr>
              <p:txBody>
                <a:bodyPr wrap="none" anchor="ctr"/>
                <a:lstStyle/>
                <a:p>
                  <a:endParaRPr lang="en-GB"/>
                </a:p>
              </p:txBody>
            </p:sp>
            <p:sp>
              <p:nvSpPr>
                <p:cNvPr id="27708" name="Line 53"/>
                <p:cNvSpPr>
                  <a:spLocks noChangeShapeType="1"/>
                </p:cNvSpPr>
                <p:nvPr/>
              </p:nvSpPr>
              <p:spPr bwMode="auto">
                <a:xfrm flipV="1">
                  <a:off x="3656" y="1992"/>
                  <a:ext cx="0" cy="248"/>
                </a:xfrm>
                <a:prstGeom prst="line">
                  <a:avLst/>
                </a:prstGeom>
                <a:noFill/>
                <a:ln w="28575">
                  <a:solidFill>
                    <a:srgbClr val="00FF00"/>
                  </a:solidFill>
                  <a:round/>
                  <a:headEnd/>
                  <a:tailEnd/>
                </a:ln>
              </p:spPr>
              <p:txBody>
                <a:bodyPr wrap="none" anchor="ctr"/>
                <a:lstStyle/>
                <a:p>
                  <a:endParaRPr lang="en-GB"/>
                </a:p>
              </p:txBody>
            </p:sp>
          </p:grpSp>
        </p:grpSp>
      </p:grpSp>
      <p:sp>
        <p:nvSpPr>
          <p:cNvPr id="27676" name="Line 54"/>
          <p:cNvSpPr>
            <a:spLocks noChangeShapeType="1"/>
          </p:cNvSpPr>
          <p:nvPr/>
        </p:nvSpPr>
        <p:spPr bwMode="auto">
          <a:xfrm>
            <a:off x="6287558" y="1816100"/>
            <a:ext cx="2001838" cy="6350"/>
          </a:xfrm>
          <a:prstGeom prst="line">
            <a:avLst/>
          </a:prstGeom>
          <a:noFill/>
          <a:ln w="12700">
            <a:solidFill>
              <a:schemeClr val="tx1"/>
            </a:solidFill>
            <a:prstDash val="lgDashDot"/>
            <a:round/>
            <a:headEnd/>
            <a:tailEnd/>
          </a:ln>
        </p:spPr>
        <p:txBody>
          <a:bodyPr wrap="none" anchor="ctr"/>
          <a:lstStyle/>
          <a:p>
            <a:endParaRPr lang="en-GB"/>
          </a:p>
        </p:txBody>
      </p:sp>
      <p:sp>
        <p:nvSpPr>
          <p:cNvPr id="27677" name="Text Box 55"/>
          <p:cNvSpPr txBox="1">
            <a:spLocks noChangeArrowheads="1"/>
          </p:cNvSpPr>
          <p:nvPr/>
        </p:nvSpPr>
        <p:spPr bwMode="auto">
          <a:xfrm>
            <a:off x="9222527" y="3216276"/>
            <a:ext cx="341952" cy="400110"/>
          </a:xfrm>
          <a:prstGeom prst="rect">
            <a:avLst/>
          </a:prstGeom>
          <a:noFill/>
          <a:ln w="12700">
            <a:noFill/>
            <a:miter lim="800000"/>
            <a:headEnd/>
            <a:tailEnd/>
          </a:ln>
        </p:spPr>
        <p:txBody>
          <a:bodyPr wrap="none">
            <a:spAutoFit/>
          </a:bodyPr>
          <a:lstStyle/>
          <a:p>
            <a:pPr algn="ctr" eaLnBrk="0" hangingPunct="0"/>
            <a:r>
              <a:rPr lang="en-GB" sz="2000" i="1">
                <a:latin typeface="Times New Roman" pitchFamily="18" charset="0"/>
              </a:rPr>
              <a:t>t</a:t>
            </a:r>
          </a:p>
        </p:txBody>
      </p:sp>
      <p:sp>
        <p:nvSpPr>
          <p:cNvPr id="27678" name="Rectangle 61"/>
          <p:cNvSpPr>
            <a:spLocks noChangeArrowheads="1"/>
          </p:cNvSpPr>
          <p:nvPr/>
        </p:nvSpPr>
        <p:spPr bwMode="auto">
          <a:xfrm>
            <a:off x="3169577" y="4495800"/>
            <a:ext cx="1453223" cy="914400"/>
          </a:xfrm>
          <a:prstGeom prst="rect">
            <a:avLst/>
          </a:prstGeom>
          <a:gradFill rotWithShape="0">
            <a:gsLst>
              <a:gs pos="0">
                <a:srgbClr val="FFFF00"/>
              </a:gs>
              <a:gs pos="50000">
                <a:srgbClr val="FFFFCB"/>
              </a:gs>
              <a:gs pos="100000">
                <a:srgbClr val="FFFF00"/>
              </a:gs>
            </a:gsLst>
            <a:lin ang="2700000" scaled="1"/>
          </a:gradFill>
          <a:ln w="19050">
            <a:solidFill>
              <a:schemeClr val="tx1"/>
            </a:solidFill>
            <a:miter lim="800000"/>
            <a:headEnd/>
            <a:tailEnd/>
          </a:ln>
        </p:spPr>
        <p:txBody>
          <a:bodyPr wrap="none" anchor="ctr"/>
          <a:lstStyle/>
          <a:p>
            <a:endParaRPr lang="en-US"/>
          </a:p>
        </p:txBody>
      </p:sp>
      <p:sp>
        <p:nvSpPr>
          <p:cNvPr id="27679" name="Rectangle 62"/>
          <p:cNvSpPr>
            <a:spLocks noChangeArrowheads="1"/>
          </p:cNvSpPr>
          <p:nvPr/>
        </p:nvSpPr>
        <p:spPr bwMode="auto">
          <a:xfrm>
            <a:off x="5303837" y="4495800"/>
            <a:ext cx="1300163" cy="914400"/>
          </a:xfrm>
          <a:prstGeom prst="rect">
            <a:avLst/>
          </a:prstGeom>
          <a:gradFill rotWithShape="0">
            <a:gsLst>
              <a:gs pos="0">
                <a:srgbClr val="FF0000"/>
              </a:gs>
              <a:gs pos="50000">
                <a:srgbClr val="FFCBCB"/>
              </a:gs>
              <a:gs pos="100000">
                <a:srgbClr val="FF0000"/>
              </a:gs>
            </a:gsLst>
            <a:lin ang="2700000" scaled="1"/>
          </a:gradFill>
          <a:ln w="19050">
            <a:solidFill>
              <a:schemeClr val="tx1"/>
            </a:solidFill>
            <a:miter lim="800000"/>
            <a:headEnd/>
            <a:tailEnd/>
          </a:ln>
        </p:spPr>
        <p:txBody>
          <a:bodyPr wrap="none" anchor="ctr"/>
          <a:lstStyle/>
          <a:p>
            <a:endParaRPr lang="en-US"/>
          </a:p>
        </p:txBody>
      </p:sp>
      <p:sp>
        <p:nvSpPr>
          <p:cNvPr id="27680" name="Rectangle 63"/>
          <p:cNvSpPr>
            <a:spLocks noChangeArrowheads="1"/>
          </p:cNvSpPr>
          <p:nvPr/>
        </p:nvSpPr>
        <p:spPr bwMode="auto">
          <a:xfrm>
            <a:off x="7279879" y="4495800"/>
            <a:ext cx="1140221" cy="914400"/>
          </a:xfrm>
          <a:prstGeom prst="rect">
            <a:avLst/>
          </a:prstGeom>
          <a:gradFill rotWithShape="0">
            <a:gsLst>
              <a:gs pos="0">
                <a:srgbClr val="3366FF"/>
              </a:gs>
              <a:gs pos="50000">
                <a:srgbClr val="D5E0FF"/>
              </a:gs>
              <a:gs pos="100000">
                <a:srgbClr val="3366FF"/>
              </a:gs>
            </a:gsLst>
            <a:lin ang="2700000" scaled="1"/>
          </a:gradFill>
          <a:ln w="19050">
            <a:solidFill>
              <a:schemeClr val="tx1"/>
            </a:solidFill>
            <a:miter lim="800000"/>
            <a:headEnd/>
            <a:tailEnd/>
          </a:ln>
        </p:spPr>
        <p:txBody>
          <a:bodyPr wrap="none" anchor="ctr"/>
          <a:lstStyle/>
          <a:p>
            <a:endParaRPr lang="en-US"/>
          </a:p>
        </p:txBody>
      </p:sp>
      <p:sp>
        <p:nvSpPr>
          <p:cNvPr id="27681" name="Line 64"/>
          <p:cNvSpPr>
            <a:spLocks noChangeShapeType="1"/>
          </p:cNvSpPr>
          <p:nvPr/>
        </p:nvSpPr>
        <p:spPr bwMode="auto">
          <a:xfrm>
            <a:off x="2724150" y="4953000"/>
            <a:ext cx="419629" cy="0"/>
          </a:xfrm>
          <a:prstGeom prst="line">
            <a:avLst/>
          </a:prstGeom>
          <a:noFill/>
          <a:ln w="28575">
            <a:solidFill>
              <a:schemeClr val="tx1"/>
            </a:solidFill>
            <a:round/>
            <a:headEnd/>
            <a:tailEnd type="triangle" w="med" len="med"/>
          </a:ln>
        </p:spPr>
        <p:txBody>
          <a:bodyPr/>
          <a:lstStyle/>
          <a:p>
            <a:endParaRPr lang="en-GB"/>
          </a:p>
        </p:txBody>
      </p:sp>
      <p:sp>
        <p:nvSpPr>
          <p:cNvPr id="27682" name="Line 65"/>
          <p:cNvSpPr>
            <a:spLocks noChangeShapeType="1"/>
          </p:cNvSpPr>
          <p:nvPr/>
        </p:nvSpPr>
        <p:spPr bwMode="auto">
          <a:xfrm>
            <a:off x="4615921" y="4953000"/>
            <a:ext cx="667279" cy="0"/>
          </a:xfrm>
          <a:prstGeom prst="line">
            <a:avLst/>
          </a:prstGeom>
          <a:noFill/>
          <a:ln w="28575">
            <a:solidFill>
              <a:schemeClr val="tx1"/>
            </a:solidFill>
            <a:round/>
            <a:headEnd/>
            <a:tailEnd type="triangle" w="med" len="med"/>
          </a:ln>
        </p:spPr>
        <p:txBody>
          <a:bodyPr/>
          <a:lstStyle/>
          <a:p>
            <a:endParaRPr lang="en-GB"/>
          </a:p>
        </p:txBody>
      </p:sp>
      <p:sp>
        <p:nvSpPr>
          <p:cNvPr id="27683" name="Line 67"/>
          <p:cNvSpPr>
            <a:spLocks noChangeShapeType="1"/>
          </p:cNvSpPr>
          <p:nvPr/>
        </p:nvSpPr>
        <p:spPr bwMode="auto">
          <a:xfrm>
            <a:off x="6597121" y="4953000"/>
            <a:ext cx="667279" cy="0"/>
          </a:xfrm>
          <a:prstGeom prst="line">
            <a:avLst/>
          </a:prstGeom>
          <a:noFill/>
          <a:ln w="28575">
            <a:solidFill>
              <a:schemeClr val="tx1"/>
            </a:solidFill>
            <a:round/>
            <a:headEnd/>
            <a:tailEnd type="triangle" w="med" len="med"/>
          </a:ln>
        </p:spPr>
        <p:txBody>
          <a:bodyPr/>
          <a:lstStyle/>
          <a:p>
            <a:endParaRPr lang="en-GB"/>
          </a:p>
        </p:txBody>
      </p:sp>
      <p:sp>
        <p:nvSpPr>
          <p:cNvPr id="27684" name="Line 68"/>
          <p:cNvSpPr>
            <a:spLocks noChangeShapeType="1"/>
          </p:cNvSpPr>
          <p:nvPr/>
        </p:nvSpPr>
        <p:spPr bwMode="auto">
          <a:xfrm>
            <a:off x="8420100" y="4953000"/>
            <a:ext cx="419629" cy="0"/>
          </a:xfrm>
          <a:prstGeom prst="line">
            <a:avLst/>
          </a:prstGeom>
          <a:noFill/>
          <a:ln w="28575">
            <a:solidFill>
              <a:schemeClr val="tx1"/>
            </a:solidFill>
            <a:round/>
            <a:headEnd/>
            <a:tailEnd type="triangle" w="med" len="med"/>
          </a:ln>
        </p:spPr>
        <p:txBody>
          <a:bodyPr/>
          <a:lstStyle/>
          <a:p>
            <a:endParaRPr lang="en-GB"/>
          </a:p>
        </p:txBody>
      </p:sp>
      <p:sp>
        <p:nvSpPr>
          <p:cNvPr id="27685" name="Text Box 69"/>
          <p:cNvSpPr txBox="1">
            <a:spLocks noChangeArrowheads="1"/>
          </p:cNvSpPr>
          <p:nvPr/>
        </p:nvSpPr>
        <p:spPr bwMode="auto">
          <a:xfrm>
            <a:off x="3219511" y="4784726"/>
            <a:ext cx="1353355" cy="400110"/>
          </a:xfrm>
          <a:prstGeom prst="rect">
            <a:avLst/>
          </a:prstGeom>
          <a:noFill/>
          <a:ln w="12700">
            <a:noFill/>
            <a:miter lim="800000"/>
            <a:headEnd/>
            <a:tailEnd/>
          </a:ln>
        </p:spPr>
        <p:txBody>
          <a:bodyPr wrap="none">
            <a:spAutoFit/>
          </a:bodyPr>
          <a:lstStyle/>
          <a:p>
            <a:pPr algn="ctr" eaLnBrk="0" hangingPunct="0"/>
            <a:r>
              <a:rPr lang="en-GB" sz="2000"/>
              <a:t>Compress</a:t>
            </a:r>
          </a:p>
        </p:txBody>
      </p:sp>
      <p:sp>
        <p:nvSpPr>
          <p:cNvPr id="27686" name="Text Box 70"/>
          <p:cNvSpPr txBox="1">
            <a:spLocks noChangeArrowheads="1"/>
          </p:cNvSpPr>
          <p:nvPr/>
        </p:nvSpPr>
        <p:spPr bwMode="auto">
          <a:xfrm>
            <a:off x="5348311" y="4784726"/>
            <a:ext cx="1211214" cy="400110"/>
          </a:xfrm>
          <a:prstGeom prst="rect">
            <a:avLst/>
          </a:prstGeom>
          <a:noFill/>
          <a:ln w="12700">
            <a:noFill/>
            <a:miter lim="800000"/>
            <a:headEnd/>
            <a:tailEnd/>
          </a:ln>
        </p:spPr>
        <p:txBody>
          <a:bodyPr wrap="none">
            <a:spAutoFit/>
          </a:bodyPr>
          <a:lstStyle/>
          <a:p>
            <a:pPr algn="ctr" eaLnBrk="0" hangingPunct="0"/>
            <a:r>
              <a:rPr lang="en-GB" sz="2000"/>
              <a:t>Quantise</a:t>
            </a:r>
          </a:p>
        </p:txBody>
      </p:sp>
      <p:sp>
        <p:nvSpPr>
          <p:cNvPr id="27687" name="Text Box 71"/>
          <p:cNvSpPr txBox="1">
            <a:spLocks noChangeArrowheads="1"/>
          </p:cNvSpPr>
          <p:nvPr/>
        </p:nvSpPr>
        <p:spPr bwMode="auto">
          <a:xfrm>
            <a:off x="7326156" y="4784726"/>
            <a:ext cx="1054546" cy="400110"/>
          </a:xfrm>
          <a:prstGeom prst="rect">
            <a:avLst/>
          </a:prstGeom>
          <a:noFill/>
          <a:ln w="12700">
            <a:noFill/>
            <a:miter lim="800000"/>
            <a:headEnd/>
            <a:tailEnd/>
          </a:ln>
        </p:spPr>
        <p:txBody>
          <a:bodyPr wrap="none">
            <a:spAutoFit/>
          </a:bodyPr>
          <a:lstStyle/>
          <a:p>
            <a:pPr algn="ctr" eaLnBrk="0" hangingPunct="0"/>
            <a:r>
              <a:rPr lang="en-GB" sz="2000"/>
              <a:t>Encode</a:t>
            </a:r>
          </a:p>
        </p:txBody>
      </p:sp>
      <p:sp>
        <p:nvSpPr>
          <p:cNvPr id="27688" name="Text Box 73"/>
          <p:cNvSpPr txBox="1">
            <a:spLocks noChangeArrowheads="1"/>
          </p:cNvSpPr>
          <p:nvPr/>
        </p:nvSpPr>
        <p:spPr bwMode="auto">
          <a:xfrm>
            <a:off x="8750300" y="4419600"/>
            <a:ext cx="1069899" cy="923330"/>
          </a:xfrm>
          <a:prstGeom prst="rect">
            <a:avLst/>
          </a:prstGeom>
          <a:noFill/>
          <a:ln w="12700">
            <a:noFill/>
            <a:miter lim="800000"/>
            <a:headEnd/>
            <a:tailEnd/>
          </a:ln>
        </p:spPr>
        <p:txBody>
          <a:bodyPr wrap="none">
            <a:spAutoFit/>
          </a:bodyPr>
          <a:lstStyle/>
          <a:p>
            <a:pPr eaLnBrk="0" hangingPunct="0"/>
            <a:r>
              <a:rPr lang="en-GB"/>
              <a:t>Digitised</a:t>
            </a:r>
          </a:p>
          <a:p>
            <a:pPr eaLnBrk="0" hangingPunct="0"/>
            <a:r>
              <a:rPr lang="en-GB"/>
              <a:t>output</a:t>
            </a:r>
          </a:p>
          <a:p>
            <a:pPr eaLnBrk="0" hangingPunct="0"/>
            <a:r>
              <a:rPr lang="en-GB"/>
              <a:t>signal</a:t>
            </a:r>
          </a:p>
        </p:txBody>
      </p:sp>
      <p:sp>
        <p:nvSpPr>
          <p:cNvPr id="27689" name="Oval 74"/>
          <p:cNvSpPr>
            <a:spLocks noChangeArrowheads="1"/>
          </p:cNvSpPr>
          <p:nvPr/>
        </p:nvSpPr>
        <p:spPr bwMode="auto">
          <a:xfrm>
            <a:off x="1933046" y="4610100"/>
            <a:ext cx="791104" cy="685800"/>
          </a:xfrm>
          <a:prstGeom prst="ellipse">
            <a:avLst/>
          </a:prstGeom>
          <a:gradFill rotWithShape="0">
            <a:gsLst>
              <a:gs pos="0">
                <a:srgbClr val="00FF00"/>
              </a:gs>
              <a:gs pos="50000">
                <a:srgbClr val="FFFFFF"/>
              </a:gs>
              <a:gs pos="100000">
                <a:srgbClr val="00FF00"/>
              </a:gs>
            </a:gsLst>
            <a:lin ang="5400000" scaled="1"/>
          </a:gradFill>
          <a:ln w="12700">
            <a:solidFill>
              <a:schemeClr val="tx1"/>
            </a:solidFill>
            <a:round/>
            <a:headEnd/>
            <a:tailEnd/>
          </a:ln>
        </p:spPr>
        <p:txBody>
          <a:bodyPr wrap="none" anchor="ctr"/>
          <a:lstStyle/>
          <a:p>
            <a:endParaRPr lang="en-US"/>
          </a:p>
        </p:txBody>
      </p:sp>
      <p:sp>
        <p:nvSpPr>
          <p:cNvPr id="27690" name="Line 75"/>
          <p:cNvSpPr>
            <a:spLocks noChangeShapeType="1"/>
          </p:cNvSpPr>
          <p:nvPr/>
        </p:nvSpPr>
        <p:spPr bwMode="auto">
          <a:xfrm>
            <a:off x="1513417" y="4953000"/>
            <a:ext cx="419629" cy="0"/>
          </a:xfrm>
          <a:prstGeom prst="line">
            <a:avLst/>
          </a:prstGeom>
          <a:noFill/>
          <a:ln w="28575">
            <a:solidFill>
              <a:schemeClr val="tx1"/>
            </a:solidFill>
            <a:round/>
            <a:headEnd/>
            <a:tailEnd type="triangle" w="med" len="med"/>
          </a:ln>
        </p:spPr>
        <p:txBody>
          <a:bodyPr/>
          <a:lstStyle/>
          <a:p>
            <a:endParaRPr lang="en-GB"/>
          </a:p>
        </p:txBody>
      </p:sp>
      <p:sp>
        <p:nvSpPr>
          <p:cNvPr id="27691" name="Text Box 76"/>
          <p:cNvSpPr txBox="1">
            <a:spLocks noChangeArrowheads="1"/>
          </p:cNvSpPr>
          <p:nvPr/>
        </p:nvSpPr>
        <p:spPr bwMode="auto">
          <a:xfrm>
            <a:off x="2069093" y="4657725"/>
            <a:ext cx="558566" cy="584776"/>
          </a:xfrm>
          <a:prstGeom prst="rect">
            <a:avLst/>
          </a:prstGeom>
          <a:noFill/>
          <a:ln w="12700">
            <a:noFill/>
            <a:miter lim="800000"/>
            <a:headEnd/>
            <a:tailEnd/>
          </a:ln>
        </p:spPr>
        <p:txBody>
          <a:bodyPr wrap="none">
            <a:spAutoFit/>
          </a:bodyPr>
          <a:lstStyle/>
          <a:p>
            <a:pPr algn="ctr" eaLnBrk="0" hangingPunct="0"/>
            <a:r>
              <a:rPr lang="en-GB" sz="3200" b="1">
                <a:latin typeface="Times New Roman" pitchFamily="18" charset="0"/>
                <a:sym typeface="Monotype Sorts"/>
              </a:rPr>
              <a:t></a:t>
            </a:r>
            <a:endParaRPr lang="en-GB" sz="3200" b="1">
              <a:latin typeface="Times New Roman" pitchFamily="18" charset="0"/>
            </a:endParaRPr>
          </a:p>
        </p:txBody>
      </p:sp>
      <p:sp>
        <p:nvSpPr>
          <p:cNvPr id="27692" name="Line 77"/>
          <p:cNvSpPr>
            <a:spLocks noChangeShapeType="1"/>
          </p:cNvSpPr>
          <p:nvPr/>
        </p:nvSpPr>
        <p:spPr bwMode="auto">
          <a:xfrm rot="-5400000">
            <a:off x="2121165" y="5473700"/>
            <a:ext cx="387350" cy="0"/>
          </a:xfrm>
          <a:prstGeom prst="line">
            <a:avLst/>
          </a:prstGeom>
          <a:noFill/>
          <a:ln w="28575">
            <a:solidFill>
              <a:schemeClr val="tx1"/>
            </a:solidFill>
            <a:round/>
            <a:headEnd/>
            <a:tailEnd type="triangle" w="med" len="med"/>
          </a:ln>
        </p:spPr>
        <p:txBody>
          <a:bodyPr/>
          <a:lstStyle/>
          <a:p>
            <a:endParaRPr lang="en-GB"/>
          </a:p>
        </p:txBody>
      </p:sp>
      <p:sp>
        <p:nvSpPr>
          <p:cNvPr id="27693" name="Text Box 78"/>
          <p:cNvSpPr txBox="1">
            <a:spLocks noChangeArrowheads="1"/>
          </p:cNvSpPr>
          <p:nvPr/>
        </p:nvSpPr>
        <p:spPr bwMode="auto">
          <a:xfrm>
            <a:off x="1734463" y="5599113"/>
            <a:ext cx="1146994" cy="369332"/>
          </a:xfrm>
          <a:prstGeom prst="rect">
            <a:avLst/>
          </a:prstGeom>
          <a:noFill/>
          <a:ln w="12700">
            <a:noFill/>
            <a:miter lim="800000"/>
            <a:headEnd/>
            <a:tailEnd/>
          </a:ln>
        </p:spPr>
        <p:txBody>
          <a:bodyPr wrap="none">
            <a:spAutoFit/>
          </a:bodyPr>
          <a:lstStyle/>
          <a:p>
            <a:pPr algn="ctr" eaLnBrk="0" hangingPunct="0"/>
            <a:r>
              <a:rPr lang="en-GB"/>
              <a:t>Sampling</a:t>
            </a:r>
          </a:p>
        </p:txBody>
      </p:sp>
      <p:sp>
        <p:nvSpPr>
          <p:cNvPr id="27694" name="AutoShape 80"/>
          <p:cNvSpPr>
            <a:spLocks/>
          </p:cNvSpPr>
          <p:nvPr/>
        </p:nvSpPr>
        <p:spPr bwMode="auto">
          <a:xfrm rot="-5400000">
            <a:off x="5607315" y="3029215"/>
            <a:ext cx="349250" cy="5276321"/>
          </a:xfrm>
          <a:prstGeom prst="leftBrace">
            <a:avLst>
              <a:gd name="adj1" fmla="val 116212"/>
              <a:gd name="adj2" fmla="val 50000"/>
            </a:avLst>
          </a:prstGeom>
          <a:noFill/>
          <a:ln w="28575">
            <a:solidFill>
              <a:schemeClr val="tx1"/>
            </a:solidFill>
            <a:round/>
            <a:headEnd/>
            <a:tailEnd/>
          </a:ln>
        </p:spPr>
        <p:txBody>
          <a:bodyPr wrap="none" anchor="ctr"/>
          <a:lstStyle/>
          <a:p>
            <a:endParaRPr lang="en-US"/>
          </a:p>
        </p:txBody>
      </p:sp>
      <p:sp>
        <p:nvSpPr>
          <p:cNvPr id="27695" name="Text Box 81"/>
          <p:cNvSpPr txBox="1">
            <a:spLocks noChangeArrowheads="1"/>
          </p:cNvSpPr>
          <p:nvPr/>
        </p:nvSpPr>
        <p:spPr bwMode="auto">
          <a:xfrm>
            <a:off x="3004477" y="5954713"/>
            <a:ext cx="5580723" cy="660400"/>
          </a:xfrm>
          <a:prstGeom prst="rect">
            <a:avLst/>
          </a:prstGeom>
          <a:gradFill rotWithShape="0">
            <a:gsLst>
              <a:gs pos="0">
                <a:srgbClr val="FF66CC"/>
              </a:gs>
              <a:gs pos="50000">
                <a:srgbClr val="FFFFFF"/>
              </a:gs>
              <a:gs pos="100000">
                <a:srgbClr val="FF66CC"/>
              </a:gs>
            </a:gsLst>
            <a:lin ang="2700000" scaled="1"/>
          </a:gradFill>
          <a:ln w="19050">
            <a:solidFill>
              <a:schemeClr val="tx1"/>
            </a:solidFill>
            <a:miter lim="800000"/>
            <a:headEnd/>
            <a:tailEnd/>
          </a:ln>
        </p:spPr>
        <p:txBody>
          <a:bodyPr>
            <a:spAutoFit/>
          </a:bodyPr>
          <a:lstStyle/>
          <a:p>
            <a:pPr eaLnBrk="0" hangingPunct="0">
              <a:buClr>
                <a:schemeClr val="folHlink"/>
              </a:buClr>
              <a:buSzPct val="80000"/>
              <a:buFont typeface="Monotype Sorts"/>
              <a:buChar char="n"/>
            </a:pPr>
            <a:r>
              <a:rPr lang="en-GB"/>
              <a:t>  In practise compression implemented digitally, operating on a signal quantised to high accuracy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0" name="Arc 28"/>
          <p:cNvSpPr>
            <a:spLocks/>
          </p:cNvSpPr>
          <p:nvPr/>
        </p:nvSpPr>
        <p:spPr bwMode="auto">
          <a:xfrm rot="-5400000">
            <a:off x="4428200" y="1211924"/>
            <a:ext cx="4183062" cy="3718190"/>
          </a:xfrm>
          <a:custGeom>
            <a:avLst/>
            <a:gdLst>
              <a:gd name="T0" fmla="*/ 691646 w 21428"/>
              <a:gd name="T1" fmla="*/ 0 h 21307"/>
              <a:gd name="T2" fmla="*/ 4183062 w 21428"/>
              <a:gd name="T3" fmla="*/ 2993710 h 21307"/>
              <a:gd name="T4" fmla="*/ 0 w 21428"/>
              <a:gd name="T5" fmla="*/ 3432175 h 21307"/>
              <a:gd name="T6" fmla="*/ 0 60000 65536"/>
              <a:gd name="T7" fmla="*/ 0 60000 65536"/>
              <a:gd name="T8" fmla="*/ 0 60000 65536"/>
              <a:gd name="T9" fmla="*/ 0 w 21428"/>
              <a:gd name="T10" fmla="*/ 0 h 21307"/>
              <a:gd name="T11" fmla="*/ 21428 w 21428"/>
              <a:gd name="T12" fmla="*/ 21307 h 21307"/>
            </a:gdLst>
            <a:ahLst/>
            <a:cxnLst>
              <a:cxn ang="T6">
                <a:pos x="T0" y="T1"/>
              </a:cxn>
              <a:cxn ang="T7">
                <a:pos x="T2" y="T3"/>
              </a:cxn>
              <a:cxn ang="T8">
                <a:pos x="T4" y="T5"/>
              </a:cxn>
            </a:cxnLst>
            <a:rect l="T9" t="T10" r="T11" b="T12"/>
            <a:pathLst>
              <a:path w="21428" h="21307" fill="none" extrusionOk="0">
                <a:moveTo>
                  <a:pt x="3543" y="-1"/>
                </a:moveTo>
                <a:cubicBezTo>
                  <a:pt x="12955" y="1564"/>
                  <a:pt x="20225" y="9119"/>
                  <a:pt x="21427" y="18585"/>
                </a:cubicBezTo>
              </a:path>
              <a:path w="21428" h="21307" stroke="0" extrusionOk="0">
                <a:moveTo>
                  <a:pt x="3543" y="-1"/>
                </a:moveTo>
                <a:cubicBezTo>
                  <a:pt x="12955" y="1564"/>
                  <a:pt x="20225" y="9119"/>
                  <a:pt x="21427" y="18585"/>
                </a:cubicBezTo>
                <a:lnTo>
                  <a:pt x="0" y="21307"/>
                </a:lnTo>
                <a:close/>
              </a:path>
            </a:pathLst>
          </a:custGeom>
          <a:noFill/>
          <a:ln w="28575">
            <a:solidFill>
              <a:srgbClr val="C0C0C0"/>
            </a:solidFill>
            <a:prstDash val="lgDash"/>
            <a:round/>
            <a:headEnd/>
            <a:tailEnd/>
          </a:ln>
        </p:spPr>
        <p:txBody>
          <a:bodyPr wrap="none" anchor="ctr"/>
          <a:lstStyle/>
          <a:p>
            <a:endParaRPr lang="en-US"/>
          </a:p>
        </p:txBody>
      </p:sp>
      <p:sp>
        <p:nvSpPr>
          <p:cNvPr id="44034" name="Arc 2"/>
          <p:cNvSpPr>
            <a:spLocks/>
          </p:cNvSpPr>
          <p:nvPr/>
        </p:nvSpPr>
        <p:spPr bwMode="auto">
          <a:xfrm rot="-5400000">
            <a:off x="4414441" y="1224624"/>
            <a:ext cx="4183062" cy="3718190"/>
          </a:xfrm>
          <a:custGeom>
            <a:avLst/>
            <a:gdLst>
              <a:gd name="T0" fmla="*/ 691646 w 21428"/>
              <a:gd name="T1" fmla="*/ 0 h 21307"/>
              <a:gd name="T2" fmla="*/ 4183062 w 21428"/>
              <a:gd name="T3" fmla="*/ 2993710 h 21307"/>
              <a:gd name="T4" fmla="*/ 0 w 21428"/>
              <a:gd name="T5" fmla="*/ 3432175 h 21307"/>
              <a:gd name="T6" fmla="*/ 0 60000 65536"/>
              <a:gd name="T7" fmla="*/ 0 60000 65536"/>
              <a:gd name="T8" fmla="*/ 0 60000 65536"/>
              <a:gd name="T9" fmla="*/ 0 w 21428"/>
              <a:gd name="T10" fmla="*/ 0 h 21307"/>
              <a:gd name="T11" fmla="*/ 21428 w 21428"/>
              <a:gd name="T12" fmla="*/ 21307 h 21307"/>
            </a:gdLst>
            <a:ahLst/>
            <a:cxnLst>
              <a:cxn ang="T6">
                <a:pos x="T0" y="T1"/>
              </a:cxn>
              <a:cxn ang="T7">
                <a:pos x="T2" y="T3"/>
              </a:cxn>
              <a:cxn ang="T8">
                <a:pos x="T4" y="T5"/>
              </a:cxn>
            </a:cxnLst>
            <a:rect l="T9" t="T10" r="T11" b="T12"/>
            <a:pathLst>
              <a:path w="21428" h="21307" fill="none" extrusionOk="0">
                <a:moveTo>
                  <a:pt x="3543" y="-1"/>
                </a:moveTo>
                <a:cubicBezTo>
                  <a:pt x="12955" y="1564"/>
                  <a:pt x="20225" y="9119"/>
                  <a:pt x="21427" y="18585"/>
                </a:cubicBezTo>
              </a:path>
              <a:path w="21428" h="21307" stroke="0" extrusionOk="0">
                <a:moveTo>
                  <a:pt x="3543" y="-1"/>
                </a:moveTo>
                <a:cubicBezTo>
                  <a:pt x="12955" y="1564"/>
                  <a:pt x="20225" y="9119"/>
                  <a:pt x="21427" y="18585"/>
                </a:cubicBezTo>
                <a:lnTo>
                  <a:pt x="0" y="21307"/>
                </a:lnTo>
                <a:close/>
              </a:path>
            </a:pathLst>
          </a:custGeom>
          <a:noFill/>
          <a:ln w="28575">
            <a:solidFill>
              <a:srgbClr val="FF3300"/>
            </a:solidFill>
            <a:round/>
            <a:headEnd/>
            <a:tailEnd/>
          </a:ln>
        </p:spPr>
        <p:txBody>
          <a:bodyPr wrap="none" anchor="ctr"/>
          <a:lstStyle/>
          <a:p>
            <a:endParaRPr lang="en-US"/>
          </a:p>
        </p:txBody>
      </p:sp>
      <p:sp>
        <p:nvSpPr>
          <p:cNvPr id="28676" name="Rectangle 5"/>
          <p:cNvSpPr>
            <a:spLocks noGrp="1" noChangeArrowheads="1"/>
          </p:cNvSpPr>
          <p:nvPr>
            <p:ph type="title"/>
          </p:nvPr>
        </p:nvSpPr>
        <p:spPr>
          <a:xfrm>
            <a:off x="0" y="533400"/>
            <a:ext cx="9906000" cy="685800"/>
          </a:xfrm>
        </p:spPr>
        <p:txBody>
          <a:bodyPr/>
          <a:lstStyle/>
          <a:p>
            <a:pPr eaLnBrk="1" hangingPunct="1"/>
            <a:r>
              <a:rPr lang="en-GB"/>
              <a:t>Logarithmic Companding</a:t>
            </a:r>
            <a:r>
              <a:rPr lang="en-GB" sz="1900"/>
              <a:t> - </a:t>
            </a:r>
            <a:r>
              <a:rPr lang="en-GB" sz="1500"/>
              <a:t>continued</a:t>
            </a:r>
          </a:p>
        </p:txBody>
      </p:sp>
      <p:sp>
        <p:nvSpPr>
          <p:cNvPr id="28677" name="Rectangle 6"/>
          <p:cNvSpPr>
            <a:spLocks noGrp="1" noChangeArrowheads="1"/>
          </p:cNvSpPr>
          <p:nvPr>
            <p:ph type="body" idx="1"/>
          </p:nvPr>
        </p:nvSpPr>
        <p:spPr>
          <a:xfrm>
            <a:off x="0" y="5048250"/>
            <a:ext cx="9864725" cy="1162050"/>
          </a:xfrm>
        </p:spPr>
        <p:txBody>
          <a:bodyPr/>
          <a:lstStyle/>
          <a:p>
            <a:pPr eaLnBrk="1" hangingPunct="1"/>
            <a:r>
              <a:rPr lang="en-GB" sz="1800"/>
              <a:t>The Logarithm function, f(x) takes negative values for x&lt;1</a:t>
            </a:r>
          </a:p>
          <a:p>
            <a:pPr eaLnBrk="1" hangingPunct="1"/>
            <a:r>
              <a:rPr lang="en-GB" sz="1800"/>
              <a:t>The A-law companding arrangement adopted by ITU/CCITT makes use of a linear segment for small amplitudes and a logarithmic segment for large amplitudes</a:t>
            </a:r>
          </a:p>
          <a:p>
            <a:pPr eaLnBrk="1" hangingPunct="1"/>
            <a:r>
              <a:rPr lang="en-GB" sz="1800"/>
              <a:t>The resultant characteristic provides logarithmic compression for large amplitude signals</a:t>
            </a:r>
          </a:p>
        </p:txBody>
      </p:sp>
      <p:sp>
        <p:nvSpPr>
          <p:cNvPr id="28678" name="Line 7"/>
          <p:cNvSpPr>
            <a:spLocks noChangeShapeType="1"/>
          </p:cNvSpPr>
          <p:nvPr/>
        </p:nvSpPr>
        <p:spPr bwMode="auto">
          <a:xfrm flipV="1">
            <a:off x="4385469" y="1009650"/>
            <a:ext cx="0" cy="3810000"/>
          </a:xfrm>
          <a:prstGeom prst="line">
            <a:avLst/>
          </a:prstGeom>
          <a:noFill/>
          <a:ln w="28575">
            <a:solidFill>
              <a:schemeClr val="tx1"/>
            </a:solidFill>
            <a:round/>
            <a:headEnd/>
            <a:tailEnd/>
          </a:ln>
        </p:spPr>
        <p:txBody>
          <a:bodyPr/>
          <a:lstStyle/>
          <a:p>
            <a:endParaRPr lang="en-GB"/>
          </a:p>
        </p:txBody>
      </p:sp>
      <p:sp>
        <p:nvSpPr>
          <p:cNvPr id="28679" name="Line 8"/>
          <p:cNvSpPr>
            <a:spLocks noChangeShapeType="1"/>
          </p:cNvSpPr>
          <p:nvPr/>
        </p:nvSpPr>
        <p:spPr bwMode="auto">
          <a:xfrm>
            <a:off x="4292600" y="3571875"/>
            <a:ext cx="3714750" cy="0"/>
          </a:xfrm>
          <a:prstGeom prst="line">
            <a:avLst/>
          </a:prstGeom>
          <a:noFill/>
          <a:ln w="28575">
            <a:solidFill>
              <a:schemeClr val="tx1"/>
            </a:solidFill>
            <a:round/>
            <a:headEnd/>
            <a:tailEnd/>
          </a:ln>
        </p:spPr>
        <p:txBody>
          <a:bodyPr/>
          <a:lstStyle/>
          <a:p>
            <a:endParaRPr lang="en-GB"/>
          </a:p>
        </p:txBody>
      </p:sp>
      <p:grpSp>
        <p:nvGrpSpPr>
          <p:cNvPr id="2" name="Group 31"/>
          <p:cNvGrpSpPr>
            <a:grpSpLocks/>
          </p:cNvGrpSpPr>
          <p:nvPr/>
        </p:nvGrpSpPr>
        <p:grpSpPr bwMode="auto">
          <a:xfrm>
            <a:off x="5407025" y="2686050"/>
            <a:ext cx="2249488" cy="422275"/>
            <a:chOff x="3144" y="1692"/>
            <a:chExt cx="1308" cy="266"/>
          </a:xfrm>
        </p:grpSpPr>
        <p:sp>
          <p:nvSpPr>
            <p:cNvPr id="28688" name="Text Box 19"/>
            <p:cNvSpPr txBox="1">
              <a:spLocks noChangeArrowheads="1"/>
            </p:cNvSpPr>
            <p:nvPr/>
          </p:nvSpPr>
          <p:spPr bwMode="auto">
            <a:xfrm>
              <a:off x="3532" y="1706"/>
              <a:ext cx="920" cy="252"/>
            </a:xfrm>
            <a:prstGeom prst="rect">
              <a:avLst/>
            </a:prstGeom>
            <a:noFill/>
            <a:ln w="12700">
              <a:noFill/>
              <a:miter lim="800000"/>
              <a:headEnd/>
              <a:tailEnd/>
            </a:ln>
          </p:spPr>
          <p:txBody>
            <a:bodyPr wrap="none">
              <a:spAutoFit/>
            </a:bodyPr>
            <a:lstStyle/>
            <a:p>
              <a:pPr algn="ctr" eaLnBrk="0" hangingPunct="0"/>
              <a:r>
                <a:rPr lang="en-GB" sz="2000"/>
                <a:t>Log function</a:t>
              </a:r>
            </a:p>
          </p:txBody>
        </p:sp>
        <p:sp>
          <p:nvSpPr>
            <p:cNvPr id="28689" name="Line 20"/>
            <p:cNvSpPr>
              <a:spLocks noChangeShapeType="1"/>
            </p:cNvSpPr>
            <p:nvPr/>
          </p:nvSpPr>
          <p:spPr bwMode="auto">
            <a:xfrm flipH="1" flipV="1">
              <a:off x="3144" y="1692"/>
              <a:ext cx="384" cy="144"/>
            </a:xfrm>
            <a:prstGeom prst="line">
              <a:avLst/>
            </a:prstGeom>
            <a:noFill/>
            <a:ln w="19050">
              <a:solidFill>
                <a:schemeClr val="tx1"/>
              </a:solidFill>
              <a:round/>
              <a:headEnd/>
              <a:tailEnd type="triangle" w="med" len="med"/>
            </a:ln>
          </p:spPr>
          <p:txBody>
            <a:bodyPr/>
            <a:lstStyle/>
            <a:p>
              <a:endParaRPr lang="en-GB"/>
            </a:p>
          </p:txBody>
        </p:sp>
      </p:grpSp>
      <p:grpSp>
        <p:nvGrpSpPr>
          <p:cNvPr id="3" name="Group 29"/>
          <p:cNvGrpSpPr>
            <a:grpSpLocks/>
          </p:cNvGrpSpPr>
          <p:nvPr/>
        </p:nvGrpSpPr>
        <p:grpSpPr bwMode="auto">
          <a:xfrm>
            <a:off x="1595967" y="1403350"/>
            <a:ext cx="4031192" cy="762000"/>
            <a:chOff x="928" y="1036"/>
            <a:chExt cx="2344" cy="480"/>
          </a:xfrm>
        </p:grpSpPr>
        <p:sp>
          <p:nvSpPr>
            <p:cNvPr id="28686" name="Text Box 22"/>
            <p:cNvSpPr txBox="1">
              <a:spLocks noChangeArrowheads="1"/>
            </p:cNvSpPr>
            <p:nvPr/>
          </p:nvSpPr>
          <p:spPr bwMode="auto">
            <a:xfrm>
              <a:off x="928" y="1036"/>
              <a:ext cx="1563" cy="442"/>
            </a:xfrm>
            <a:prstGeom prst="rect">
              <a:avLst/>
            </a:prstGeom>
            <a:noFill/>
            <a:ln w="12700">
              <a:noFill/>
              <a:miter lim="800000"/>
              <a:headEnd/>
              <a:tailEnd/>
            </a:ln>
          </p:spPr>
          <p:txBody>
            <a:bodyPr>
              <a:spAutoFit/>
            </a:bodyPr>
            <a:lstStyle/>
            <a:p>
              <a:pPr eaLnBrk="0" hangingPunct="0"/>
              <a:r>
                <a:rPr lang="en-GB" sz="2000">
                  <a:sym typeface="Symbol" pitchFamily="18" charset="2"/>
                </a:rPr>
                <a:t>A</a:t>
              </a:r>
              <a:r>
                <a:rPr lang="en-GB" sz="2000"/>
                <a:t>-Law Compression Characteristic</a:t>
              </a:r>
            </a:p>
          </p:txBody>
        </p:sp>
        <p:sp>
          <p:nvSpPr>
            <p:cNvPr id="28687" name="Line 23"/>
            <p:cNvSpPr>
              <a:spLocks noChangeShapeType="1"/>
            </p:cNvSpPr>
            <p:nvPr/>
          </p:nvSpPr>
          <p:spPr bwMode="auto">
            <a:xfrm>
              <a:off x="2456" y="1276"/>
              <a:ext cx="816" cy="240"/>
            </a:xfrm>
            <a:prstGeom prst="line">
              <a:avLst/>
            </a:prstGeom>
            <a:noFill/>
            <a:ln w="19050">
              <a:solidFill>
                <a:schemeClr val="tx1"/>
              </a:solidFill>
              <a:round/>
              <a:headEnd/>
              <a:tailEnd type="triangle" w="med" len="med"/>
            </a:ln>
          </p:spPr>
          <p:txBody>
            <a:bodyPr/>
            <a:lstStyle/>
            <a:p>
              <a:endParaRPr lang="en-GB"/>
            </a:p>
          </p:txBody>
        </p:sp>
      </p:grpSp>
      <p:sp>
        <p:nvSpPr>
          <p:cNvPr id="28682" name="Text Box 24"/>
          <p:cNvSpPr txBox="1">
            <a:spLocks noChangeArrowheads="1"/>
          </p:cNvSpPr>
          <p:nvPr/>
        </p:nvSpPr>
        <p:spPr bwMode="auto">
          <a:xfrm>
            <a:off x="7386444" y="3586163"/>
            <a:ext cx="755110" cy="400110"/>
          </a:xfrm>
          <a:prstGeom prst="rect">
            <a:avLst/>
          </a:prstGeom>
          <a:noFill/>
          <a:ln w="12700">
            <a:noFill/>
            <a:miter lim="800000"/>
            <a:headEnd/>
            <a:tailEnd/>
          </a:ln>
        </p:spPr>
        <p:txBody>
          <a:bodyPr wrap="none">
            <a:spAutoFit/>
          </a:bodyPr>
          <a:lstStyle/>
          <a:p>
            <a:pPr algn="ctr" eaLnBrk="0" hangingPunct="0"/>
            <a:r>
              <a:rPr lang="en-GB" sz="2000"/>
              <a:t>Input</a:t>
            </a:r>
          </a:p>
        </p:txBody>
      </p:sp>
      <p:sp>
        <p:nvSpPr>
          <p:cNvPr id="28683" name="Text Box 25"/>
          <p:cNvSpPr txBox="1">
            <a:spLocks noChangeArrowheads="1"/>
          </p:cNvSpPr>
          <p:nvPr/>
        </p:nvSpPr>
        <p:spPr bwMode="auto">
          <a:xfrm>
            <a:off x="4412924" y="1009651"/>
            <a:ext cx="954608" cy="400110"/>
          </a:xfrm>
          <a:prstGeom prst="rect">
            <a:avLst/>
          </a:prstGeom>
          <a:noFill/>
          <a:ln w="12700">
            <a:noFill/>
            <a:miter lim="800000"/>
            <a:headEnd/>
            <a:tailEnd/>
          </a:ln>
        </p:spPr>
        <p:txBody>
          <a:bodyPr wrap="none">
            <a:spAutoFit/>
          </a:bodyPr>
          <a:lstStyle/>
          <a:p>
            <a:pPr algn="ctr" eaLnBrk="0" hangingPunct="0"/>
            <a:r>
              <a:rPr lang="en-GB" sz="2000"/>
              <a:t>Output</a:t>
            </a:r>
          </a:p>
        </p:txBody>
      </p:sp>
      <p:sp>
        <p:nvSpPr>
          <p:cNvPr id="44058" name="Line 26"/>
          <p:cNvSpPr>
            <a:spLocks noChangeShapeType="1"/>
          </p:cNvSpPr>
          <p:nvPr/>
        </p:nvSpPr>
        <p:spPr bwMode="auto">
          <a:xfrm flipV="1">
            <a:off x="4375150" y="2108200"/>
            <a:ext cx="1430867" cy="1447800"/>
          </a:xfrm>
          <a:prstGeom prst="line">
            <a:avLst/>
          </a:prstGeom>
          <a:noFill/>
          <a:ln w="28575">
            <a:solidFill>
              <a:srgbClr val="00FF00"/>
            </a:solidFill>
            <a:round/>
            <a:headEnd/>
            <a:tailEnd/>
          </a:ln>
        </p:spPr>
        <p:txBody>
          <a:bodyPr/>
          <a:lstStyle/>
          <a:p>
            <a:endParaRPr lang="en-GB"/>
          </a:p>
        </p:txBody>
      </p:sp>
      <p:sp>
        <p:nvSpPr>
          <p:cNvPr id="44059" name="Arc 27"/>
          <p:cNvSpPr>
            <a:spLocks/>
          </p:cNvSpPr>
          <p:nvPr/>
        </p:nvSpPr>
        <p:spPr bwMode="auto">
          <a:xfrm rot="-5400000">
            <a:off x="4975954" y="1771849"/>
            <a:ext cx="4183062" cy="2636440"/>
          </a:xfrm>
          <a:custGeom>
            <a:avLst/>
            <a:gdLst>
              <a:gd name="T0" fmla="*/ 3014701 w 21428"/>
              <a:gd name="T1" fmla="*/ 0 h 15102"/>
              <a:gd name="T2" fmla="*/ 4183062 w 21428"/>
              <a:gd name="T3" fmla="*/ 1994996 h 15102"/>
              <a:gd name="T4" fmla="*/ 0 w 21428"/>
              <a:gd name="T5" fmla="*/ 2433637 h 15102"/>
              <a:gd name="T6" fmla="*/ 0 60000 65536"/>
              <a:gd name="T7" fmla="*/ 0 60000 65536"/>
              <a:gd name="T8" fmla="*/ 0 60000 65536"/>
              <a:gd name="T9" fmla="*/ 0 w 21428"/>
              <a:gd name="T10" fmla="*/ 0 h 15102"/>
              <a:gd name="T11" fmla="*/ 21428 w 21428"/>
              <a:gd name="T12" fmla="*/ 15102 h 15102"/>
            </a:gdLst>
            <a:ahLst/>
            <a:cxnLst>
              <a:cxn ang="T6">
                <a:pos x="T0" y="T1"/>
              </a:cxn>
              <a:cxn ang="T7">
                <a:pos x="T2" y="T3"/>
              </a:cxn>
              <a:cxn ang="T8">
                <a:pos x="T4" y="T5"/>
              </a:cxn>
            </a:cxnLst>
            <a:rect l="T9" t="T10" r="T11" b="T12"/>
            <a:pathLst>
              <a:path w="21428" h="15102" fill="none" extrusionOk="0">
                <a:moveTo>
                  <a:pt x="15443" y="-1"/>
                </a:moveTo>
                <a:cubicBezTo>
                  <a:pt x="18733" y="3364"/>
                  <a:pt x="20834" y="7711"/>
                  <a:pt x="21427" y="12380"/>
                </a:cubicBezTo>
              </a:path>
              <a:path w="21428" h="15102" stroke="0" extrusionOk="0">
                <a:moveTo>
                  <a:pt x="15443" y="-1"/>
                </a:moveTo>
                <a:cubicBezTo>
                  <a:pt x="18733" y="3364"/>
                  <a:pt x="20834" y="7711"/>
                  <a:pt x="21427" y="12380"/>
                </a:cubicBezTo>
                <a:lnTo>
                  <a:pt x="0" y="15102"/>
                </a:lnTo>
                <a:close/>
              </a:path>
            </a:pathLst>
          </a:custGeom>
          <a:noFill/>
          <a:ln w="28575">
            <a:solidFill>
              <a:srgbClr val="00FF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34"/>
                                        </p:tgtEl>
                                        <p:attrNameLst>
                                          <p:attrName>style.visibility</p:attrName>
                                        </p:attrNameLst>
                                      </p:cBhvr>
                                      <p:to>
                                        <p:strVal val="visible"/>
                                      </p:to>
                                    </p:set>
                                  </p:childTnLst>
                                  <p:subTnLst>
                                    <p:set>
                                      <p:cBhvr override="childStyle">
                                        <p:cTn dur="1" fill="hold" display="0" masterRel="nextClick" afterEffect="1"/>
                                        <p:tgtEl>
                                          <p:spTgt spid="4403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44060"/>
                                        </p:tgtEl>
                                        <p:attrNameLst>
                                          <p:attrName>style.visibility</p:attrName>
                                        </p:attrNameLst>
                                      </p:cBhvr>
                                      <p:to>
                                        <p:strVal val="visible"/>
                                      </p:to>
                                    </p:set>
                                    <p:animEffect transition="in" filter="dissolve">
                                      <p:cBhvr>
                                        <p:cTn id="14" dur="500"/>
                                        <p:tgtEl>
                                          <p:spTgt spid="44060"/>
                                        </p:tgtEl>
                                      </p:cBhvr>
                                    </p:animEffect>
                                  </p:childTnLst>
                                </p:cTn>
                              </p:par>
                            </p:childTnLst>
                          </p:cTn>
                        </p:par>
                        <p:par>
                          <p:cTn id="15" fill="hold">
                            <p:stCondLst>
                              <p:cond delay="500"/>
                            </p:stCondLst>
                            <p:childTnLst>
                              <p:par>
                                <p:cTn id="16" presetID="9" presetClass="entr" presetSubtype="0" fill="hold" grpId="0" nodeType="afterEffect">
                                  <p:stCondLst>
                                    <p:cond delay="1000"/>
                                  </p:stCondLst>
                                  <p:childTnLst>
                                    <p:set>
                                      <p:cBhvr>
                                        <p:cTn id="17" dur="1" fill="hold">
                                          <p:stCondLst>
                                            <p:cond delay="0"/>
                                          </p:stCondLst>
                                        </p:cTn>
                                        <p:tgtEl>
                                          <p:spTgt spid="44058"/>
                                        </p:tgtEl>
                                        <p:attrNameLst>
                                          <p:attrName>style.visibility</p:attrName>
                                        </p:attrNameLst>
                                      </p:cBhvr>
                                      <p:to>
                                        <p:strVal val="visible"/>
                                      </p:to>
                                    </p:set>
                                    <p:animEffect transition="in" filter="dissolve">
                                      <p:cBhvr>
                                        <p:cTn id="18" dur="500"/>
                                        <p:tgtEl>
                                          <p:spTgt spid="44058"/>
                                        </p:tgtEl>
                                      </p:cBhvr>
                                    </p:animEffect>
                                  </p:childTnLst>
                                </p:cTn>
                              </p:par>
                            </p:childTnLst>
                          </p:cTn>
                        </p:par>
                        <p:par>
                          <p:cTn id="19" fill="hold">
                            <p:stCondLst>
                              <p:cond delay="2000"/>
                            </p:stCondLst>
                            <p:childTnLst>
                              <p:par>
                                <p:cTn id="20" presetID="9" presetClass="entr" presetSubtype="0" fill="hold" grpId="0" nodeType="afterEffect">
                                  <p:stCondLst>
                                    <p:cond delay="1000"/>
                                  </p:stCondLst>
                                  <p:childTnLst>
                                    <p:set>
                                      <p:cBhvr>
                                        <p:cTn id="21" dur="1" fill="hold">
                                          <p:stCondLst>
                                            <p:cond delay="0"/>
                                          </p:stCondLst>
                                        </p:cTn>
                                        <p:tgtEl>
                                          <p:spTgt spid="44059"/>
                                        </p:tgtEl>
                                        <p:attrNameLst>
                                          <p:attrName>style.visibility</p:attrName>
                                        </p:attrNameLst>
                                      </p:cBhvr>
                                      <p:to>
                                        <p:strVal val="visible"/>
                                      </p:to>
                                    </p:set>
                                    <p:animEffect transition="in" filter="dissolve">
                                      <p:cBhvr>
                                        <p:cTn id="22" dur="500"/>
                                        <p:tgtEl>
                                          <p:spTgt spid="44059"/>
                                        </p:tgtEl>
                                      </p:cBhvr>
                                    </p:animEffect>
                                  </p:childTnLst>
                                </p:cTn>
                              </p:par>
                            </p:childTnLst>
                          </p:cTn>
                        </p:par>
                        <p:par>
                          <p:cTn id="23" fill="hold">
                            <p:stCondLst>
                              <p:cond delay="3500"/>
                            </p:stCondLst>
                            <p:childTnLst>
                              <p:par>
                                <p:cTn id="24" presetID="9"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0" grpId="0" animBg="1"/>
      <p:bldP spid="44034" grpId="0" animBg="1"/>
      <p:bldP spid="44058" grpId="0" animBg="1"/>
      <p:bldP spid="440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Arc 7"/>
          <p:cNvSpPr>
            <a:spLocks/>
          </p:cNvSpPr>
          <p:nvPr/>
        </p:nvSpPr>
        <p:spPr bwMode="auto">
          <a:xfrm rot="-5400000">
            <a:off x="4414441" y="1377024"/>
            <a:ext cx="4183062" cy="3718190"/>
          </a:xfrm>
          <a:custGeom>
            <a:avLst/>
            <a:gdLst>
              <a:gd name="T0" fmla="*/ 691646 w 21428"/>
              <a:gd name="T1" fmla="*/ 0 h 21307"/>
              <a:gd name="T2" fmla="*/ 4183062 w 21428"/>
              <a:gd name="T3" fmla="*/ 2993710 h 21307"/>
              <a:gd name="T4" fmla="*/ 0 w 21428"/>
              <a:gd name="T5" fmla="*/ 3432175 h 21307"/>
              <a:gd name="T6" fmla="*/ 0 60000 65536"/>
              <a:gd name="T7" fmla="*/ 0 60000 65536"/>
              <a:gd name="T8" fmla="*/ 0 60000 65536"/>
              <a:gd name="T9" fmla="*/ 0 w 21428"/>
              <a:gd name="T10" fmla="*/ 0 h 21307"/>
              <a:gd name="T11" fmla="*/ 21428 w 21428"/>
              <a:gd name="T12" fmla="*/ 21307 h 21307"/>
            </a:gdLst>
            <a:ahLst/>
            <a:cxnLst>
              <a:cxn ang="T6">
                <a:pos x="T0" y="T1"/>
              </a:cxn>
              <a:cxn ang="T7">
                <a:pos x="T2" y="T3"/>
              </a:cxn>
              <a:cxn ang="T8">
                <a:pos x="T4" y="T5"/>
              </a:cxn>
            </a:cxnLst>
            <a:rect l="T9" t="T10" r="T11" b="T12"/>
            <a:pathLst>
              <a:path w="21428" h="21307" fill="none" extrusionOk="0">
                <a:moveTo>
                  <a:pt x="3543" y="-1"/>
                </a:moveTo>
                <a:cubicBezTo>
                  <a:pt x="12955" y="1564"/>
                  <a:pt x="20225" y="9119"/>
                  <a:pt x="21427" y="18585"/>
                </a:cubicBezTo>
              </a:path>
              <a:path w="21428" h="21307" stroke="0" extrusionOk="0">
                <a:moveTo>
                  <a:pt x="3543" y="-1"/>
                </a:moveTo>
                <a:cubicBezTo>
                  <a:pt x="12955" y="1564"/>
                  <a:pt x="20225" y="9119"/>
                  <a:pt x="21427" y="18585"/>
                </a:cubicBezTo>
                <a:lnTo>
                  <a:pt x="0" y="21307"/>
                </a:lnTo>
                <a:close/>
              </a:path>
            </a:pathLst>
          </a:custGeom>
          <a:noFill/>
          <a:ln w="28575">
            <a:solidFill>
              <a:srgbClr val="FF3300"/>
            </a:solidFill>
            <a:round/>
            <a:headEnd/>
            <a:tailEnd/>
          </a:ln>
        </p:spPr>
        <p:txBody>
          <a:bodyPr wrap="none" anchor="ctr"/>
          <a:lstStyle/>
          <a:p>
            <a:endParaRPr lang="en-US"/>
          </a:p>
        </p:txBody>
      </p:sp>
      <p:sp>
        <p:nvSpPr>
          <p:cNvPr id="40982" name="Arc 22"/>
          <p:cNvSpPr>
            <a:spLocks/>
          </p:cNvSpPr>
          <p:nvPr/>
        </p:nvSpPr>
        <p:spPr bwMode="auto">
          <a:xfrm rot="-5400000">
            <a:off x="4390364" y="1402424"/>
            <a:ext cx="4183062" cy="3718190"/>
          </a:xfrm>
          <a:custGeom>
            <a:avLst/>
            <a:gdLst>
              <a:gd name="T0" fmla="*/ 691646 w 21428"/>
              <a:gd name="T1" fmla="*/ 0 h 21307"/>
              <a:gd name="T2" fmla="*/ 4183062 w 21428"/>
              <a:gd name="T3" fmla="*/ 2993710 h 21307"/>
              <a:gd name="T4" fmla="*/ 0 w 21428"/>
              <a:gd name="T5" fmla="*/ 3432175 h 21307"/>
              <a:gd name="T6" fmla="*/ 0 60000 65536"/>
              <a:gd name="T7" fmla="*/ 0 60000 65536"/>
              <a:gd name="T8" fmla="*/ 0 60000 65536"/>
              <a:gd name="T9" fmla="*/ 0 w 21428"/>
              <a:gd name="T10" fmla="*/ 0 h 21307"/>
              <a:gd name="T11" fmla="*/ 21428 w 21428"/>
              <a:gd name="T12" fmla="*/ 21307 h 21307"/>
            </a:gdLst>
            <a:ahLst/>
            <a:cxnLst>
              <a:cxn ang="T6">
                <a:pos x="T0" y="T1"/>
              </a:cxn>
              <a:cxn ang="T7">
                <a:pos x="T2" y="T3"/>
              </a:cxn>
              <a:cxn ang="T8">
                <a:pos x="T4" y="T5"/>
              </a:cxn>
            </a:cxnLst>
            <a:rect l="T9" t="T10" r="T11" b="T12"/>
            <a:pathLst>
              <a:path w="21428" h="21307" fill="none" extrusionOk="0">
                <a:moveTo>
                  <a:pt x="3543" y="-1"/>
                </a:moveTo>
                <a:cubicBezTo>
                  <a:pt x="12955" y="1564"/>
                  <a:pt x="20225" y="9119"/>
                  <a:pt x="21427" y="18585"/>
                </a:cubicBezTo>
              </a:path>
              <a:path w="21428" h="21307" stroke="0" extrusionOk="0">
                <a:moveTo>
                  <a:pt x="3543" y="-1"/>
                </a:moveTo>
                <a:cubicBezTo>
                  <a:pt x="12955" y="1564"/>
                  <a:pt x="20225" y="9119"/>
                  <a:pt x="21427" y="18585"/>
                </a:cubicBezTo>
                <a:lnTo>
                  <a:pt x="0" y="21307"/>
                </a:lnTo>
                <a:close/>
              </a:path>
            </a:pathLst>
          </a:custGeom>
          <a:noFill/>
          <a:ln w="28575">
            <a:solidFill>
              <a:srgbClr val="B2B2B2"/>
            </a:solidFill>
            <a:prstDash val="dash"/>
            <a:round/>
            <a:headEnd/>
            <a:tailEnd/>
          </a:ln>
        </p:spPr>
        <p:txBody>
          <a:bodyPr wrap="none" anchor="ctr"/>
          <a:lstStyle/>
          <a:p>
            <a:endParaRPr lang="en-US"/>
          </a:p>
        </p:txBody>
      </p:sp>
      <p:sp>
        <p:nvSpPr>
          <p:cNvPr id="40981" name="Arc 21"/>
          <p:cNvSpPr>
            <a:spLocks/>
          </p:cNvSpPr>
          <p:nvPr/>
        </p:nvSpPr>
        <p:spPr bwMode="auto">
          <a:xfrm rot="-5400000">
            <a:off x="3929460" y="1531542"/>
            <a:ext cx="4183063" cy="3291681"/>
          </a:xfrm>
          <a:custGeom>
            <a:avLst/>
            <a:gdLst>
              <a:gd name="T0" fmla="*/ 2054245 w 21428"/>
              <a:gd name="T1" fmla="*/ 0 h 18863"/>
              <a:gd name="T2" fmla="*/ 4183063 w 21428"/>
              <a:gd name="T3" fmla="*/ 2600011 h 18863"/>
              <a:gd name="T4" fmla="*/ 0 w 21428"/>
              <a:gd name="T5" fmla="*/ 3038475 h 18863"/>
              <a:gd name="T6" fmla="*/ 0 60000 65536"/>
              <a:gd name="T7" fmla="*/ 0 60000 65536"/>
              <a:gd name="T8" fmla="*/ 0 60000 65536"/>
              <a:gd name="T9" fmla="*/ 0 w 21428"/>
              <a:gd name="T10" fmla="*/ 0 h 18863"/>
              <a:gd name="T11" fmla="*/ 21428 w 21428"/>
              <a:gd name="T12" fmla="*/ 18863 h 18863"/>
            </a:gdLst>
            <a:ahLst/>
            <a:cxnLst>
              <a:cxn ang="T6">
                <a:pos x="T0" y="T1"/>
              </a:cxn>
              <a:cxn ang="T7">
                <a:pos x="T2" y="T3"/>
              </a:cxn>
              <a:cxn ang="T8">
                <a:pos x="T4" y="T5"/>
              </a:cxn>
            </a:cxnLst>
            <a:rect l="T9" t="T10" r="T11" b="T12"/>
            <a:pathLst>
              <a:path w="21428" h="18863" fill="none" extrusionOk="0">
                <a:moveTo>
                  <a:pt x="10523" y="-1"/>
                </a:moveTo>
                <a:cubicBezTo>
                  <a:pt x="16515" y="3342"/>
                  <a:pt x="20563" y="9333"/>
                  <a:pt x="21427" y="16141"/>
                </a:cubicBezTo>
              </a:path>
              <a:path w="21428" h="18863" stroke="0" extrusionOk="0">
                <a:moveTo>
                  <a:pt x="10523" y="-1"/>
                </a:moveTo>
                <a:cubicBezTo>
                  <a:pt x="16515" y="3342"/>
                  <a:pt x="20563" y="9333"/>
                  <a:pt x="21427" y="16141"/>
                </a:cubicBezTo>
                <a:lnTo>
                  <a:pt x="0" y="18863"/>
                </a:lnTo>
                <a:close/>
              </a:path>
            </a:pathLst>
          </a:custGeom>
          <a:noFill/>
          <a:ln w="28575">
            <a:solidFill>
              <a:srgbClr val="FF0000"/>
            </a:solidFill>
            <a:round/>
            <a:headEnd/>
            <a:tailEnd/>
          </a:ln>
        </p:spPr>
        <p:txBody>
          <a:bodyPr wrap="none" anchor="ctr"/>
          <a:lstStyle/>
          <a:p>
            <a:endParaRPr lang="en-US"/>
          </a:p>
        </p:txBody>
      </p:sp>
      <p:sp>
        <p:nvSpPr>
          <p:cNvPr id="29701" name="Rectangle 2"/>
          <p:cNvSpPr>
            <a:spLocks noGrp="1" noChangeArrowheads="1"/>
          </p:cNvSpPr>
          <p:nvPr>
            <p:ph type="title"/>
          </p:nvPr>
        </p:nvSpPr>
        <p:spPr>
          <a:xfrm>
            <a:off x="58473" y="484188"/>
            <a:ext cx="7300516" cy="685800"/>
          </a:xfrm>
        </p:spPr>
        <p:txBody>
          <a:bodyPr/>
          <a:lstStyle/>
          <a:p>
            <a:pPr eaLnBrk="1" hangingPunct="1"/>
            <a:r>
              <a:rPr lang="en-GB"/>
              <a:t>Logarithmic Companding</a:t>
            </a:r>
            <a:r>
              <a:rPr lang="en-GB" sz="1900"/>
              <a:t> - </a:t>
            </a:r>
            <a:r>
              <a:rPr lang="en-GB" sz="1500"/>
              <a:t>continued</a:t>
            </a:r>
          </a:p>
        </p:txBody>
      </p:sp>
      <p:sp>
        <p:nvSpPr>
          <p:cNvPr id="29702" name="Rectangle 3"/>
          <p:cNvSpPr>
            <a:spLocks noGrp="1" noChangeArrowheads="1"/>
          </p:cNvSpPr>
          <p:nvPr>
            <p:ph type="body" idx="1"/>
          </p:nvPr>
        </p:nvSpPr>
        <p:spPr>
          <a:xfrm>
            <a:off x="466065" y="5073650"/>
            <a:ext cx="8994510" cy="1162050"/>
          </a:xfrm>
        </p:spPr>
        <p:txBody>
          <a:bodyPr/>
          <a:lstStyle/>
          <a:p>
            <a:pPr eaLnBrk="1" hangingPunct="1">
              <a:lnSpc>
                <a:spcPct val="85000"/>
              </a:lnSpc>
            </a:pPr>
            <a:r>
              <a:rPr lang="en-GB" sz="1800"/>
              <a:t>The Logarithm function, f(x) takes negative values for x&lt;1</a:t>
            </a:r>
          </a:p>
          <a:p>
            <a:pPr eaLnBrk="1" hangingPunct="1">
              <a:lnSpc>
                <a:spcPct val="85000"/>
              </a:lnSpc>
            </a:pPr>
            <a:r>
              <a:rPr lang="en-GB" sz="1800"/>
              <a:t>To overcome this  the </a:t>
            </a:r>
            <a:r>
              <a:rPr lang="en-GB" sz="1800">
                <a:latin typeface="Symbol" pitchFamily="18" charset="2"/>
              </a:rPr>
              <a:t>m</a:t>
            </a:r>
            <a:r>
              <a:rPr lang="en-GB" sz="1800"/>
              <a:t>-law, adopted in North America, involves shifting the function as shown, equivalent to employing f(x-1)</a:t>
            </a:r>
          </a:p>
          <a:p>
            <a:pPr eaLnBrk="1" hangingPunct="1">
              <a:lnSpc>
                <a:spcPct val="85000"/>
              </a:lnSpc>
            </a:pPr>
            <a:r>
              <a:rPr lang="en-GB" sz="1800"/>
              <a:t>The resultant characteristic provides approximately logarithmic compression</a:t>
            </a:r>
          </a:p>
          <a:p>
            <a:pPr eaLnBrk="1" hangingPunct="1">
              <a:lnSpc>
                <a:spcPct val="85000"/>
              </a:lnSpc>
            </a:pPr>
            <a:r>
              <a:rPr lang="en-GB" sz="1800"/>
              <a:t>For negative input values the function is reflected through the origin  </a:t>
            </a:r>
          </a:p>
        </p:txBody>
      </p:sp>
      <p:sp>
        <p:nvSpPr>
          <p:cNvPr id="29703" name="Line 8"/>
          <p:cNvSpPr>
            <a:spLocks noChangeShapeType="1"/>
          </p:cNvSpPr>
          <p:nvPr/>
        </p:nvSpPr>
        <p:spPr bwMode="auto">
          <a:xfrm flipV="1">
            <a:off x="4385469" y="1162050"/>
            <a:ext cx="0" cy="3606800"/>
          </a:xfrm>
          <a:prstGeom prst="line">
            <a:avLst/>
          </a:prstGeom>
          <a:noFill/>
          <a:ln w="28575">
            <a:solidFill>
              <a:schemeClr val="tx1"/>
            </a:solidFill>
            <a:round/>
            <a:headEnd/>
            <a:tailEnd/>
          </a:ln>
        </p:spPr>
        <p:txBody>
          <a:bodyPr/>
          <a:lstStyle/>
          <a:p>
            <a:endParaRPr lang="en-GB"/>
          </a:p>
        </p:txBody>
      </p:sp>
      <p:sp>
        <p:nvSpPr>
          <p:cNvPr id="29704" name="Line 9"/>
          <p:cNvSpPr>
            <a:spLocks noChangeShapeType="1"/>
          </p:cNvSpPr>
          <p:nvPr/>
        </p:nvSpPr>
        <p:spPr bwMode="auto">
          <a:xfrm>
            <a:off x="4292600" y="3190875"/>
            <a:ext cx="3714750" cy="0"/>
          </a:xfrm>
          <a:prstGeom prst="line">
            <a:avLst/>
          </a:prstGeom>
          <a:noFill/>
          <a:ln w="28575">
            <a:solidFill>
              <a:schemeClr val="tx1"/>
            </a:solidFill>
            <a:round/>
            <a:headEnd/>
            <a:tailEnd/>
          </a:ln>
        </p:spPr>
        <p:txBody>
          <a:bodyPr/>
          <a:lstStyle/>
          <a:p>
            <a:endParaRPr lang="en-GB"/>
          </a:p>
        </p:txBody>
      </p:sp>
      <p:sp>
        <p:nvSpPr>
          <p:cNvPr id="40971" name="Arc 11"/>
          <p:cNvSpPr>
            <a:spLocks/>
          </p:cNvSpPr>
          <p:nvPr/>
        </p:nvSpPr>
        <p:spPr bwMode="auto">
          <a:xfrm rot="-5400000">
            <a:off x="4541706" y="1639756"/>
            <a:ext cx="4183062" cy="3243527"/>
          </a:xfrm>
          <a:custGeom>
            <a:avLst/>
            <a:gdLst>
              <a:gd name="T0" fmla="*/ 2149510 w 21428"/>
              <a:gd name="T1" fmla="*/ 0 h 18583"/>
              <a:gd name="T2" fmla="*/ 4183062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2" name="Arc 12"/>
          <p:cNvSpPr>
            <a:spLocks/>
          </p:cNvSpPr>
          <p:nvPr/>
        </p:nvSpPr>
        <p:spPr bwMode="auto">
          <a:xfrm rot="-5400000">
            <a:off x="4483233" y="1631819"/>
            <a:ext cx="4183063" cy="3243527"/>
          </a:xfrm>
          <a:custGeom>
            <a:avLst/>
            <a:gdLst>
              <a:gd name="T0" fmla="*/ 2149510 w 21428"/>
              <a:gd name="T1" fmla="*/ 0 h 18583"/>
              <a:gd name="T2" fmla="*/ 4183063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3" name="Arc 13"/>
          <p:cNvSpPr>
            <a:spLocks/>
          </p:cNvSpPr>
          <p:nvPr/>
        </p:nvSpPr>
        <p:spPr bwMode="auto">
          <a:xfrm rot="-5400000">
            <a:off x="4424760" y="1623881"/>
            <a:ext cx="4183062" cy="3243527"/>
          </a:xfrm>
          <a:custGeom>
            <a:avLst/>
            <a:gdLst>
              <a:gd name="T0" fmla="*/ 2149510 w 21428"/>
              <a:gd name="T1" fmla="*/ 0 h 18583"/>
              <a:gd name="T2" fmla="*/ 4183062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4" name="Arc 14"/>
          <p:cNvSpPr>
            <a:spLocks/>
          </p:cNvSpPr>
          <p:nvPr/>
        </p:nvSpPr>
        <p:spPr bwMode="auto">
          <a:xfrm rot="-5400000">
            <a:off x="4366287" y="1615944"/>
            <a:ext cx="4183063" cy="3243527"/>
          </a:xfrm>
          <a:custGeom>
            <a:avLst/>
            <a:gdLst>
              <a:gd name="T0" fmla="*/ 2149510 w 21428"/>
              <a:gd name="T1" fmla="*/ 0 h 18583"/>
              <a:gd name="T2" fmla="*/ 4183063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5" name="Arc 15"/>
          <p:cNvSpPr>
            <a:spLocks/>
          </p:cNvSpPr>
          <p:nvPr/>
        </p:nvSpPr>
        <p:spPr bwMode="auto">
          <a:xfrm rot="-5400000">
            <a:off x="4307814" y="1608006"/>
            <a:ext cx="4183062" cy="3243527"/>
          </a:xfrm>
          <a:custGeom>
            <a:avLst/>
            <a:gdLst>
              <a:gd name="T0" fmla="*/ 2149510 w 21428"/>
              <a:gd name="T1" fmla="*/ 0 h 18583"/>
              <a:gd name="T2" fmla="*/ 4183062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6" name="Arc 16"/>
          <p:cNvSpPr>
            <a:spLocks/>
          </p:cNvSpPr>
          <p:nvPr/>
        </p:nvSpPr>
        <p:spPr bwMode="auto">
          <a:xfrm rot="-5400000">
            <a:off x="4249341" y="1600069"/>
            <a:ext cx="4183063" cy="3243527"/>
          </a:xfrm>
          <a:custGeom>
            <a:avLst/>
            <a:gdLst>
              <a:gd name="T0" fmla="*/ 2149510 w 21428"/>
              <a:gd name="T1" fmla="*/ 0 h 18583"/>
              <a:gd name="T2" fmla="*/ 4183063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7" name="Arc 17"/>
          <p:cNvSpPr>
            <a:spLocks/>
          </p:cNvSpPr>
          <p:nvPr/>
        </p:nvSpPr>
        <p:spPr bwMode="auto">
          <a:xfrm rot="-5400000">
            <a:off x="4190869" y="1592131"/>
            <a:ext cx="4183062" cy="3243527"/>
          </a:xfrm>
          <a:custGeom>
            <a:avLst/>
            <a:gdLst>
              <a:gd name="T0" fmla="*/ 2149510 w 21428"/>
              <a:gd name="T1" fmla="*/ 0 h 18583"/>
              <a:gd name="T2" fmla="*/ 4183062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8" name="Arc 18"/>
          <p:cNvSpPr>
            <a:spLocks/>
          </p:cNvSpPr>
          <p:nvPr/>
        </p:nvSpPr>
        <p:spPr bwMode="auto">
          <a:xfrm rot="-5400000">
            <a:off x="4132395" y="1584194"/>
            <a:ext cx="4183063" cy="3243527"/>
          </a:xfrm>
          <a:custGeom>
            <a:avLst/>
            <a:gdLst>
              <a:gd name="T0" fmla="*/ 2149510 w 21428"/>
              <a:gd name="T1" fmla="*/ 0 h 18583"/>
              <a:gd name="T2" fmla="*/ 4183063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79" name="Arc 19"/>
          <p:cNvSpPr>
            <a:spLocks/>
          </p:cNvSpPr>
          <p:nvPr/>
        </p:nvSpPr>
        <p:spPr bwMode="auto">
          <a:xfrm rot="-5400000">
            <a:off x="4073923" y="1576256"/>
            <a:ext cx="4183062" cy="3243527"/>
          </a:xfrm>
          <a:custGeom>
            <a:avLst/>
            <a:gdLst>
              <a:gd name="T0" fmla="*/ 2149510 w 21428"/>
              <a:gd name="T1" fmla="*/ 0 h 18583"/>
              <a:gd name="T2" fmla="*/ 4183062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40980" name="Arc 20"/>
          <p:cNvSpPr>
            <a:spLocks/>
          </p:cNvSpPr>
          <p:nvPr/>
        </p:nvSpPr>
        <p:spPr bwMode="auto">
          <a:xfrm rot="-5400000">
            <a:off x="4015449" y="1568319"/>
            <a:ext cx="4183063" cy="3243527"/>
          </a:xfrm>
          <a:custGeom>
            <a:avLst/>
            <a:gdLst>
              <a:gd name="T0" fmla="*/ 2149510 w 21428"/>
              <a:gd name="T1" fmla="*/ 0 h 18583"/>
              <a:gd name="T2" fmla="*/ 4183063 w 21428"/>
              <a:gd name="T3" fmla="*/ 2555466 h 18583"/>
              <a:gd name="T4" fmla="*/ 0 w 21428"/>
              <a:gd name="T5" fmla="*/ 2994025 h 18583"/>
              <a:gd name="T6" fmla="*/ 0 60000 65536"/>
              <a:gd name="T7" fmla="*/ 0 60000 65536"/>
              <a:gd name="T8" fmla="*/ 0 60000 65536"/>
              <a:gd name="T9" fmla="*/ 0 w 21428"/>
              <a:gd name="T10" fmla="*/ 0 h 18583"/>
              <a:gd name="T11" fmla="*/ 21428 w 21428"/>
              <a:gd name="T12" fmla="*/ 18583 h 18583"/>
            </a:gdLst>
            <a:ahLst/>
            <a:cxnLst>
              <a:cxn ang="T6">
                <a:pos x="T0" y="T1"/>
              </a:cxn>
              <a:cxn ang="T7">
                <a:pos x="T2" y="T3"/>
              </a:cxn>
              <a:cxn ang="T8">
                <a:pos x="T4" y="T5"/>
              </a:cxn>
            </a:cxnLst>
            <a:rect l="T9" t="T10" r="T11" b="T12"/>
            <a:pathLst>
              <a:path w="21428" h="18583" fill="none" extrusionOk="0">
                <a:moveTo>
                  <a:pt x="11010" y="0"/>
                </a:moveTo>
                <a:cubicBezTo>
                  <a:pt x="16743" y="3397"/>
                  <a:pt x="20588" y="9250"/>
                  <a:pt x="21427" y="15861"/>
                </a:cubicBezTo>
              </a:path>
              <a:path w="21428" h="18583" stroke="0" extrusionOk="0">
                <a:moveTo>
                  <a:pt x="11010" y="0"/>
                </a:moveTo>
                <a:cubicBezTo>
                  <a:pt x="16743" y="3397"/>
                  <a:pt x="20588" y="9250"/>
                  <a:pt x="21427" y="15861"/>
                </a:cubicBezTo>
                <a:lnTo>
                  <a:pt x="0" y="18583"/>
                </a:lnTo>
                <a:close/>
              </a:path>
            </a:pathLst>
          </a:custGeom>
          <a:noFill/>
          <a:ln w="28575">
            <a:solidFill>
              <a:schemeClr val="tx1"/>
            </a:solidFill>
            <a:prstDash val="dashDot"/>
            <a:round/>
            <a:headEnd/>
            <a:tailEnd/>
          </a:ln>
        </p:spPr>
        <p:txBody>
          <a:bodyPr wrap="none" anchor="ctr"/>
          <a:lstStyle/>
          <a:p>
            <a:endParaRPr lang="en-US"/>
          </a:p>
        </p:txBody>
      </p:sp>
      <p:sp>
        <p:nvSpPr>
          <p:cNvPr id="29715" name="Text Box 23"/>
          <p:cNvSpPr txBox="1">
            <a:spLocks noChangeArrowheads="1"/>
          </p:cNvSpPr>
          <p:nvPr/>
        </p:nvSpPr>
        <p:spPr bwMode="auto">
          <a:xfrm>
            <a:off x="6747628" y="2149476"/>
            <a:ext cx="1582159" cy="400110"/>
          </a:xfrm>
          <a:prstGeom prst="rect">
            <a:avLst/>
          </a:prstGeom>
          <a:noFill/>
          <a:ln w="12700">
            <a:noFill/>
            <a:miter lim="800000"/>
            <a:headEnd/>
            <a:tailEnd/>
          </a:ln>
        </p:spPr>
        <p:txBody>
          <a:bodyPr wrap="none">
            <a:spAutoFit/>
          </a:bodyPr>
          <a:lstStyle/>
          <a:p>
            <a:pPr algn="ctr" eaLnBrk="0" hangingPunct="0"/>
            <a:r>
              <a:rPr lang="en-GB" sz="2000"/>
              <a:t>Log function</a:t>
            </a:r>
          </a:p>
        </p:txBody>
      </p:sp>
      <p:sp>
        <p:nvSpPr>
          <p:cNvPr id="29716" name="Line 24"/>
          <p:cNvSpPr>
            <a:spLocks noChangeShapeType="1"/>
          </p:cNvSpPr>
          <p:nvPr/>
        </p:nvSpPr>
        <p:spPr bwMode="auto">
          <a:xfrm flipH="1" flipV="1">
            <a:off x="6108700" y="2076450"/>
            <a:ext cx="660400" cy="228600"/>
          </a:xfrm>
          <a:prstGeom prst="line">
            <a:avLst/>
          </a:prstGeom>
          <a:noFill/>
          <a:ln w="19050">
            <a:solidFill>
              <a:schemeClr val="tx1"/>
            </a:solidFill>
            <a:round/>
            <a:headEnd/>
            <a:tailEnd type="triangle" w="med" len="med"/>
          </a:ln>
        </p:spPr>
        <p:txBody>
          <a:bodyPr/>
          <a:lstStyle/>
          <a:p>
            <a:endParaRPr lang="en-GB"/>
          </a:p>
        </p:txBody>
      </p:sp>
      <p:grpSp>
        <p:nvGrpSpPr>
          <p:cNvPr id="2" name="Group 27"/>
          <p:cNvGrpSpPr>
            <a:grpSpLocks/>
          </p:cNvGrpSpPr>
          <p:nvPr/>
        </p:nvGrpSpPr>
        <p:grpSpPr bwMode="auto">
          <a:xfrm>
            <a:off x="1568450" y="1314450"/>
            <a:ext cx="3384550" cy="838200"/>
            <a:chOff x="960" y="816"/>
            <a:chExt cx="1968" cy="528"/>
          </a:xfrm>
        </p:grpSpPr>
        <p:sp>
          <p:nvSpPr>
            <p:cNvPr id="29720" name="Text Box 25"/>
            <p:cNvSpPr txBox="1">
              <a:spLocks noChangeArrowheads="1"/>
            </p:cNvSpPr>
            <p:nvPr/>
          </p:nvSpPr>
          <p:spPr bwMode="auto">
            <a:xfrm>
              <a:off x="960" y="816"/>
              <a:ext cx="1563" cy="442"/>
            </a:xfrm>
            <a:prstGeom prst="rect">
              <a:avLst/>
            </a:prstGeom>
            <a:noFill/>
            <a:ln w="12700">
              <a:noFill/>
              <a:miter lim="800000"/>
              <a:headEnd/>
              <a:tailEnd/>
            </a:ln>
          </p:spPr>
          <p:txBody>
            <a:bodyPr>
              <a:spAutoFit/>
            </a:bodyPr>
            <a:lstStyle/>
            <a:p>
              <a:pPr eaLnBrk="0" hangingPunct="0"/>
              <a:r>
                <a:rPr lang="en-GB" sz="2000">
                  <a:sym typeface="Symbol" pitchFamily="18" charset="2"/>
                </a:rPr>
                <a:t></a:t>
              </a:r>
              <a:r>
                <a:rPr lang="en-GB" sz="2000"/>
                <a:t>-Law Compression Characteristic</a:t>
              </a:r>
            </a:p>
          </p:txBody>
        </p:sp>
        <p:sp>
          <p:nvSpPr>
            <p:cNvPr id="29721" name="Line 26"/>
            <p:cNvSpPr>
              <a:spLocks noChangeShapeType="1"/>
            </p:cNvSpPr>
            <p:nvPr/>
          </p:nvSpPr>
          <p:spPr bwMode="auto">
            <a:xfrm>
              <a:off x="2112" y="1104"/>
              <a:ext cx="816" cy="240"/>
            </a:xfrm>
            <a:prstGeom prst="line">
              <a:avLst/>
            </a:prstGeom>
            <a:noFill/>
            <a:ln w="19050">
              <a:solidFill>
                <a:schemeClr val="tx1"/>
              </a:solidFill>
              <a:round/>
              <a:headEnd/>
              <a:tailEnd type="triangle" w="med" len="med"/>
            </a:ln>
          </p:spPr>
          <p:txBody>
            <a:bodyPr/>
            <a:lstStyle/>
            <a:p>
              <a:endParaRPr lang="en-GB"/>
            </a:p>
          </p:txBody>
        </p:sp>
      </p:grpSp>
      <p:sp>
        <p:nvSpPr>
          <p:cNvPr id="29718" name="Text Box 28"/>
          <p:cNvSpPr txBox="1">
            <a:spLocks noChangeArrowheads="1"/>
          </p:cNvSpPr>
          <p:nvPr/>
        </p:nvSpPr>
        <p:spPr bwMode="auto">
          <a:xfrm>
            <a:off x="7386444" y="3154364"/>
            <a:ext cx="755110" cy="400110"/>
          </a:xfrm>
          <a:prstGeom prst="rect">
            <a:avLst/>
          </a:prstGeom>
          <a:noFill/>
          <a:ln w="12700">
            <a:noFill/>
            <a:miter lim="800000"/>
            <a:headEnd/>
            <a:tailEnd/>
          </a:ln>
        </p:spPr>
        <p:txBody>
          <a:bodyPr wrap="none">
            <a:spAutoFit/>
          </a:bodyPr>
          <a:lstStyle/>
          <a:p>
            <a:pPr algn="ctr" eaLnBrk="0" hangingPunct="0"/>
            <a:r>
              <a:rPr lang="en-GB" sz="2000"/>
              <a:t>Input</a:t>
            </a:r>
          </a:p>
        </p:txBody>
      </p:sp>
      <p:sp>
        <p:nvSpPr>
          <p:cNvPr id="29719" name="Text Box 29"/>
          <p:cNvSpPr txBox="1">
            <a:spLocks noChangeArrowheads="1"/>
          </p:cNvSpPr>
          <p:nvPr/>
        </p:nvSpPr>
        <p:spPr bwMode="auto">
          <a:xfrm>
            <a:off x="4385407" y="1009651"/>
            <a:ext cx="954608" cy="400110"/>
          </a:xfrm>
          <a:prstGeom prst="rect">
            <a:avLst/>
          </a:prstGeom>
          <a:noFill/>
          <a:ln w="12700">
            <a:noFill/>
            <a:miter lim="800000"/>
            <a:headEnd/>
            <a:tailEnd/>
          </a:ln>
        </p:spPr>
        <p:txBody>
          <a:bodyPr wrap="none">
            <a:spAutoFit/>
          </a:bodyPr>
          <a:lstStyle/>
          <a:p>
            <a:pPr algn="ctr" eaLnBrk="0" hangingPunct="0"/>
            <a:r>
              <a:rPr lang="en-GB" sz="2000"/>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7"/>
                                        </p:tgtEl>
                                        <p:attrNameLst>
                                          <p:attrName>style.visibility</p:attrName>
                                        </p:attrNameLst>
                                      </p:cBhvr>
                                      <p:to>
                                        <p:strVal val="visible"/>
                                      </p:to>
                                    </p:set>
                                  </p:childTnLst>
                                  <p:subTnLst>
                                    <p:set>
                                      <p:cBhvr override="childStyle">
                                        <p:cTn dur="1" fill="hold" display="0" masterRel="nextClick" afterEffect="1"/>
                                        <p:tgtEl>
                                          <p:spTgt spid="4096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0982"/>
                                        </p:tgtEl>
                                        <p:attrNameLst>
                                          <p:attrName>style.visibility</p:attrName>
                                        </p:attrNameLst>
                                      </p:cBhvr>
                                      <p:to>
                                        <p:strVal val="visible"/>
                                      </p:to>
                                    </p:set>
                                    <p:animEffect transition="in" filter="dissolve">
                                      <p:cBhvr>
                                        <p:cTn id="11" dur="500"/>
                                        <p:tgtEl>
                                          <p:spTgt spid="40982"/>
                                        </p:tgtEl>
                                      </p:cBhvr>
                                    </p:animEffect>
                                  </p:childTnLst>
                                </p:cTn>
                              </p:par>
                            </p:childTnLst>
                          </p:cTn>
                        </p:par>
                        <p:par>
                          <p:cTn id="12" fill="hold">
                            <p:stCondLst>
                              <p:cond delay="500"/>
                            </p:stCondLst>
                            <p:childTnLst>
                              <p:par>
                                <p:cTn id="13" presetID="11" presetClass="entr" presetSubtype="0" fill="hold" grpId="0" nodeType="afterEffect">
                                  <p:stCondLst>
                                    <p:cond delay="0"/>
                                  </p:stCondLst>
                                  <p:childTnLst>
                                    <p:set>
                                      <p:cBhvr>
                                        <p:cTn id="14" dur="75">
                                          <p:stCondLst>
                                            <p:cond delay="0"/>
                                          </p:stCondLst>
                                        </p:cTn>
                                        <p:tgtEl>
                                          <p:spTgt spid="40971"/>
                                        </p:tgtEl>
                                        <p:attrNameLst>
                                          <p:attrName>style.visibility</p:attrName>
                                        </p:attrNameLst>
                                      </p:cBhvr>
                                      <p:to>
                                        <p:strVal val="visible"/>
                                      </p:to>
                                    </p:set>
                                  </p:childTnLst>
                                  <p:subTnLst>
                                    <p:set>
                                      <p:cBhvr override="childStyle">
                                        <p:cTn dur="1" fill="hold" display="0" masterRel="sameClick" afterEffect="1">
                                          <p:stCondLst>
                                            <p:cond evt="end" delay="0">
                                              <p:tn val="13"/>
                                            </p:cond>
                                          </p:stCondLst>
                                        </p:cTn>
                                        <p:tgtEl>
                                          <p:spTgt spid="40971"/>
                                        </p:tgtEl>
                                        <p:attrNameLst>
                                          <p:attrName>style.visibility</p:attrName>
                                        </p:attrNameLst>
                                      </p:cBhvr>
                                      <p:to>
                                        <p:strVal val="hidden"/>
                                      </p:to>
                                    </p:set>
                                  </p:subTnLst>
                                </p:cTn>
                              </p:par>
                            </p:childTnLst>
                          </p:cTn>
                        </p:par>
                        <p:par>
                          <p:cTn id="15" fill="hold">
                            <p:stCondLst>
                              <p:cond delay="575"/>
                            </p:stCondLst>
                            <p:childTnLst>
                              <p:par>
                                <p:cTn id="16" presetID="11" presetClass="entr" presetSubtype="0" fill="hold" grpId="0" nodeType="afterEffect">
                                  <p:stCondLst>
                                    <p:cond delay="0"/>
                                  </p:stCondLst>
                                  <p:childTnLst>
                                    <p:set>
                                      <p:cBhvr>
                                        <p:cTn id="17" dur="75">
                                          <p:stCondLst>
                                            <p:cond delay="0"/>
                                          </p:stCondLst>
                                        </p:cTn>
                                        <p:tgtEl>
                                          <p:spTgt spid="40972"/>
                                        </p:tgtEl>
                                        <p:attrNameLst>
                                          <p:attrName>style.visibility</p:attrName>
                                        </p:attrNameLst>
                                      </p:cBhvr>
                                      <p:to>
                                        <p:strVal val="visible"/>
                                      </p:to>
                                    </p:set>
                                  </p:childTnLst>
                                  <p:subTnLst>
                                    <p:set>
                                      <p:cBhvr override="childStyle">
                                        <p:cTn dur="1" fill="hold" display="0" masterRel="sameClick" afterEffect="1">
                                          <p:stCondLst>
                                            <p:cond evt="end" delay="0">
                                              <p:tn val="16"/>
                                            </p:cond>
                                          </p:stCondLst>
                                        </p:cTn>
                                        <p:tgtEl>
                                          <p:spTgt spid="40972"/>
                                        </p:tgtEl>
                                        <p:attrNameLst>
                                          <p:attrName>style.visibility</p:attrName>
                                        </p:attrNameLst>
                                      </p:cBhvr>
                                      <p:to>
                                        <p:strVal val="hidden"/>
                                      </p:to>
                                    </p:set>
                                  </p:subTnLst>
                                </p:cTn>
                              </p:par>
                            </p:childTnLst>
                          </p:cTn>
                        </p:par>
                        <p:par>
                          <p:cTn id="18" fill="hold">
                            <p:stCondLst>
                              <p:cond delay="650"/>
                            </p:stCondLst>
                            <p:childTnLst>
                              <p:par>
                                <p:cTn id="19" presetID="11" presetClass="entr" presetSubtype="0" fill="hold" grpId="0" nodeType="afterEffect">
                                  <p:stCondLst>
                                    <p:cond delay="0"/>
                                  </p:stCondLst>
                                  <p:childTnLst>
                                    <p:set>
                                      <p:cBhvr>
                                        <p:cTn id="20" dur="75">
                                          <p:stCondLst>
                                            <p:cond delay="0"/>
                                          </p:stCondLst>
                                        </p:cTn>
                                        <p:tgtEl>
                                          <p:spTgt spid="40973"/>
                                        </p:tgtEl>
                                        <p:attrNameLst>
                                          <p:attrName>style.visibility</p:attrName>
                                        </p:attrNameLst>
                                      </p:cBhvr>
                                      <p:to>
                                        <p:strVal val="visible"/>
                                      </p:to>
                                    </p:set>
                                  </p:childTnLst>
                                  <p:subTnLst>
                                    <p:set>
                                      <p:cBhvr override="childStyle">
                                        <p:cTn dur="1" fill="hold" display="0" masterRel="sameClick" afterEffect="1">
                                          <p:stCondLst>
                                            <p:cond evt="end" delay="0">
                                              <p:tn val="19"/>
                                            </p:cond>
                                          </p:stCondLst>
                                        </p:cTn>
                                        <p:tgtEl>
                                          <p:spTgt spid="40973"/>
                                        </p:tgtEl>
                                        <p:attrNameLst>
                                          <p:attrName>style.visibility</p:attrName>
                                        </p:attrNameLst>
                                      </p:cBhvr>
                                      <p:to>
                                        <p:strVal val="hidden"/>
                                      </p:to>
                                    </p:set>
                                  </p:subTnLst>
                                </p:cTn>
                              </p:par>
                            </p:childTnLst>
                          </p:cTn>
                        </p:par>
                        <p:par>
                          <p:cTn id="21" fill="hold">
                            <p:stCondLst>
                              <p:cond delay="725"/>
                            </p:stCondLst>
                            <p:childTnLst>
                              <p:par>
                                <p:cTn id="22" presetID="11" presetClass="entr" presetSubtype="0" fill="hold" grpId="0" nodeType="afterEffect">
                                  <p:stCondLst>
                                    <p:cond delay="0"/>
                                  </p:stCondLst>
                                  <p:childTnLst>
                                    <p:set>
                                      <p:cBhvr>
                                        <p:cTn id="23" dur="75">
                                          <p:stCondLst>
                                            <p:cond delay="0"/>
                                          </p:stCondLst>
                                        </p:cTn>
                                        <p:tgtEl>
                                          <p:spTgt spid="40974"/>
                                        </p:tgtEl>
                                        <p:attrNameLst>
                                          <p:attrName>style.visibility</p:attrName>
                                        </p:attrNameLst>
                                      </p:cBhvr>
                                      <p:to>
                                        <p:strVal val="visible"/>
                                      </p:to>
                                    </p:set>
                                  </p:childTnLst>
                                  <p:subTnLst>
                                    <p:set>
                                      <p:cBhvr override="childStyle">
                                        <p:cTn dur="1" fill="hold" display="0" masterRel="sameClick" afterEffect="1">
                                          <p:stCondLst>
                                            <p:cond evt="end" delay="0">
                                              <p:tn val="22"/>
                                            </p:cond>
                                          </p:stCondLst>
                                        </p:cTn>
                                        <p:tgtEl>
                                          <p:spTgt spid="40974"/>
                                        </p:tgtEl>
                                        <p:attrNameLst>
                                          <p:attrName>style.visibility</p:attrName>
                                        </p:attrNameLst>
                                      </p:cBhvr>
                                      <p:to>
                                        <p:strVal val="hidden"/>
                                      </p:to>
                                    </p:set>
                                  </p:subTnLst>
                                </p:cTn>
                              </p:par>
                            </p:childTnLst>
                          </p:cTn>
                        </p:par>
                        <p:par>
                          <p:cTn id="24" fill="hold">
                            <p:stCondLst>
                              <p:cond delay="800"/>
                            </p:stCondLst>
                            <p:childTnLst>
                              <p:par>
                                <p:cTn id="25" presetID="11" presetClass="entr" presetSubtype="0" fill="hold" grpId="0" nodeType="afterEffect">
                                  <p:stCondLst>
                                    <p:cond delay="0"/>
                                  </p:stCondLst>
                                  <p:childTnLst>
                                    <p:set>
                                      <p:cBhvr>
                                        <p:cTn id="26" dur="75">
                                          <p:stCondLst>
                                            <p:cond delay="0"/>
                                          </p:stCondLst>
                                        </p:cTn>
                                        <p:tgtEl>
                                          <p:spTgt spid="40975"/>
                                        </p:tgtEl>
                                        <p:attrNameLst>
                                          <p:attrName>style.visibility</p:attrName>
                                        </p:attrNameLst>
                                      </p:cBhvr>
                                      <p:to>
                                        <p:strVal val="visible"/>
                                      </p:to>
                                    </p:set>
                                  </p:childTnLst>
                                  <p:subTnLst>
                                    <p:set>
                                      <p:cBhvr override="childStyle">
                                        <p:cTn dur="1" fill="hold" display="0" masterRel="sameClick" afterEffect="1">
                                          <p:stCondLst>
                                            <p:cond evt="end" delay="0">
                                              <p:tn val="25"/>
                                            </p:cond>
                                          </p:stCondLst>
                                        </p:cTn>
                                        <p:tgtEl>
                                          <p:spTgt spid="40975"/>
                                        </p:tgtEl>
                                        <p:attrNameLst>
                                          <p:attrName>style.visibility</p:attrName>
                                        </p:attrNameLst>
                                      </p:cBhvr>
                                      <p:to>
                                        <p:strVal val="hidden"/>
                                      </p:to>
                                    </p:set>
                                  </p:subTnLst>
                                </p:cTn>
                              </p:par>
                            </p:childTnLst>
                          </p:cTn>
                        </p:par>
                        <p:par>
                          <p:cTn id="27" fill="hold">
                            <p:stCondLst>
                              <p:cond delay="875"/>
                            </p:stCondLst>
                            <p:childTnLst>
                              <p:par>
                                <p:cTn id="28" presetID="11" presetClass="entr" presetSubtype="0" fill="hold" grpId="0" nodeType="afterEffect">
                                  <p:stCondLst>
                                    <p:cond delay="0"/>
                                  </p:stCondLst>
                                  <p:childTnLst>
                                    <p:set>
                                      <p:cBhvr>
                                        <p:cTn id="29" dur="75">
                                          <p:stCondLst>
                                            <p:cond delay="0"/>
                                          </p:stCondLst>
                                        </p:cTn>
                                        <p:tgtEl>
                                          <p:spTgt spid="40976"/>
                                        </p:tgtEl>
                                        <p:attrNameLst>
                                          <p:attrName>style.visibility</p:attrName>
                                        </p:attrNameLst>
                                      </p:cBhvr>
                                      <p:to>
                                        <p:strVal val="visible"/>
                                      </p:to>
                                    </p:set>
                                  </p:childTnLst>
                                  <p:subTnLst>
                                    <p:set>
                                      <p:cBhvr override="childStyle">
                                        <p:cTn dur="1" fill="hold" display="0" masterRel="sameClick" afterEffect="1">
                                          <p:stCondLst>
                                            <p:cond evt="end" delay="0">
                                              <p:tn val="28"/>
                                            </p:cond>
                                          </p:stCondLst>
                                        </p:cTn>
                                        <p:tgtEl>
                                          <p:spTgt spid="40976"/>
                                        </p:tgtEl>
                                        <p:attrNameLst>
                                          <p:attrName>style.visibility</p:attrName>
                                        </p:attrNameLst>
                                      </p:cBhvr>
                                      <p:to>
                                        <p:strVal val="hidden"/>
                                      </p:to>
                                    </p:set>
                                  </p:subTnLst>
                                </p:cTn>
                              </p:par>
                            </p:childTnLst>
                          </p:cTn>
                        </p:par>
                        <p:par>
                          <p:cTn id="30" fill="hold">
                            <p:stCondLst>
                              <p:cond delay="950"/>
                            </p:stCondLst>
                            <p:childTnLst>
                              <p:par>
                                <p:cTn id="31" presetID="11" presetClass="entr" presetSubtype="0" fill="hold" grpId="0" nodeType="afterEffect">
                                  <p:stCondLst>
                                    <p:cond delay="0"/>
                                  </p:stCondLst>
                                  <p:childTnLst>
                                    <p:set>
                                      <p:cBhvr>
                                        <p:cTn id="32" dur="75">
                                          <p:stCondLst>
                                            <p:cond delay="0"/>
                                          </p:stCondLst>
                                        </p:cTn>
                                        <p:tgtEl>
                                          <p:spTgt spid="40977"/>
                                        </p:tgtEl>
                                        <p:attrNameLst>
                                          <p:attrName>style.visibility</p:attrName>
                                        </p:attrNameLst>
                                      </p:cBhvr>
                                      <p:to>
                                        <p:strVal val="visible"/>
                                      </p:to>
                                    </p:set>
                                  </p:childTnLst>
                                  <p:subTnLst>
                                    <p:set>
                                      <p:cBhvr override="childStyle">
                                        <p:cTn dur="1" fill="hold" display="0" masterRel="sameClick" afterEffect="1">
                                          <p:stCondLst>
                                            <p:cond evt="end" delay="0">
                                              <p:tn val="31"/>
                                            </p:cond>
                                          </p:stCondLst>
                                        </p:cTn>
                                        <p:tgtEl>
                                          <p:spTgt spid="40977"/>
                                        </p:tgtEl>
                                        <p:attrNameLst>
                                          <p:attrName>style.visibility</p:attrName>
                                        </p:attrNameLst>
                                      </p:cBhvr>
                                      <p:to>
                                        <p:strVal val="hidden"/>
                                      </p:to>
                                    </p:set>
                                  </p:subTnLst>
                                </p:cTn>
                              </p:par>
                            </p:childTnLst>
                          </p:cTn>
                        </p:par>
                        <p:par>
                          <p:cTn id="33" fill="hold">
                            <p:stCondLst>
                              <p:cond delay="1025"/>
                            </p:stCondLst>
                            <p:childTnLst>
                              <p:par>
                                <p:cTn id="34" presetID="11" presetClass="entr" presetSubtype="0" fill="hold" grpId="0" nodeType="afterEffect">
                                  <p:stCondLst>
                                    <p:cond delay="0"/>
                                  </p:stCondLst>
                                  <p:childTnLst>
                                    <p:set>
                                      <p:cBhvr>
                                        <p:cTn id="35" dur="75">
                                          <p:stCondLst>
                                            <p:cond delay="0"/>
                                          </p:stCondLst>
                                        </p:cTn>
                                        <p:tgtEl>
                                          <p:spTgt spid="40978"/>
                                        </p:tgtEl>
                                        <p:attrNameLst>
                                          <p:attrName>style.visibility</p:attrName>
                                        </p:attrNameLst>
                                      </p:cBhvr>
                                      <p:to>
                                        <p:strVal val="visible"/>
                                      </p:to>
                                    </p:set>
                                  </p:childTnLst>
                                  <p:subTnLst>
                                    <p:set>
                                      <p:cBhvr override="childStyle">
                                        <p:cTn dur="1" fill="hold" display="0" masterRel="sameClick" afterEffect="1">
                                          <p:stCondLst>
                                            <p:cond evt="end" delay="0">
                                              <p:tn val="34"/>
                                            </p:cond>
                                          </p:stCondLst>
                                        </p:cTn>
                                        <p:tgtEl>
                                          <p:spTgt spid="40978"/>
                                        </p:tgtEl>
                                        <p:attrNameLst>
                                          <p:attrName>style.visibility</p:attrName>
                                        </p:attrNameLst>
                                      </p:cBhvr>
                                      <p:to>
                                        <p:strVal val="hidden"/>
                                      </p:to>
                                    </p:set>
                                  </p:subTnLst>
                                </p:cTn>
                              </p:par>
                            </p:childTnLst>
                          </p:cTn>
                        </p:par>
                        <p:par>
                          <p:cTn id="36" fill="hold">
                            <p:stCondLst>
                              <p:cond delay="1100"/>
                            </p:stCondLst>
                            <p:childTnLst>
                              <p:par>
                                <p:cTn id="37" presetID="11" presetClass="entr" presetSubtype="0" fill="hold" grpId="0" nodeType="afterEffect">
                                  <p:stCondLst>
                                    <p:cond delay="0"/>
                                  </p:stCondLst>
                                  <p:childTnLst>
                                    <p:set>
                                      <p:cBhvr>
                                        <p:cTn id="38" dur="75">
                                          <p:stCondLst>
                                            <p:cond delay="0"/>
                                          </p:stCondLst>
                                        </p:cTn>
                                        <p:tgtEl>
                                          <p:spTgt spid="40979"/>
                                        </p:tgtEl>
                                        <p:attrNameLst>
                                          <p:attrName>style.visibility</p:attrName>
                                        </p:attrNameLst>
                                      </p:cBhvr>
                                      <p:to>
                                        <p:strVal val="visible"/>
                                      </p:to>
                                    </p:set>
                                  </p:childTnLst>
                                  <p:subTnLst>
                                    <p:set>
                                      <p:cBhvr override="childStyle">
                                        <p:cTn dur="1" fill="hold" display="0" masterRel="sameClick" afterEffect="1">
                                          <p:stCondLst>
                                            <p:cond evt="end" delay="0">
                                              <p:tn val="37"/>
                                            </p:cond>
                                          </p:stCondLst>
                                        </p:cTn>
                                        <p:tgtEl>
                                          <p:spTgt spid="40979"/>
                                        </p:tgtEl>
                                        <p:attrNameLst>
                                          <p:attrName>style.visibility</p:attrName>
                                        </p:attrNameLst>
                                      </p:cBhvr>
                                      <p:to>
                                        <p:strVal val="hidden"/>
                                      </p:to>
                                    </p:set>
                                  </p:subTnLst>
                                </p:cTn>
                              </p:par>
                            </p:childTnLst>
                          </p:cTn>
                        </p:par>
                        <p:par>
                          <p:cTn id="39" fill="hold">
                            <p:stCondLst>
                              <p:cond delay="1175"/>
                            </p:stCondLst>
                            <p:childTnLst>
                              <p:par>
                                <p:cTn id="40" presetID="11" presetClass="entr" presetSubtype="0" fill="hold" grpId="0" nodeType="afterEffect">
                                  <p:stCondLst>
                                    <p:cond delay="0"/>
                                  </p:stCondLst>
                                  <p:childTnLst>
                                    <p:set>
                                      <p:cBhvr>
                                        <p:cTn id="41" dur="75">
                                          <p:stCondLst>
                                            <p:cond delay="0"/>
                                          </p:stCondLst>
                                        </p:cTn>
                                        <p:tgtEl>
                                          <p:spTgt spid="40980"/>
                                        </p:tgtEl>
                                        <p:attrNameLst>
                                          <p:attrName>style.visibility</p:attrName>
                                        </p:attrNameLst>
                                      </p:cBhvr>
                                      <p:to>
                                        <p:strVal val="visible"/>
                                      </p:to>
                                    </p:set>
                                  </p:childTnLst>
                                  <p:subTnLst>
                                    <p:set>
                                      <p:cBhvr override="childStyle">
                                        <p:cTn dur="1" fill="hold" display="0" masterRel="sameClick" afterEffect="1">
                                          <p:stCondLst>
                                            <p:cond evt="end" delay="0">
                                              <p:tn val="40"/>
                                            </p:cond>
                                          </p:stCondLst>
                                        </p:cTn>
                                        <p:tgtEl>
                                          <p:spTgt spid="40980"/>
                                        </p:tgtEl>
                                        <p:attrNameLst>
                                          <p:attrName>style.visibility</p:attrName>
                                        </p:attrNameLst>
                                      </p:cBhvr>
                                      <p:to>
                                        <p:strVal val="hidden"/>
                                      </p:to>
                                    </p:set>
                                  </p:subTnLst>
                                </p:cTn>
                              </p:par>
                            </p:childTnLst>
                          </p:cTn>
                        </p:par>
                        <p:par>
                          <p:cTn id="42" fill="hold">
                            <p:stCondLst>
                              <p:cond delay="1250"/>
                            </p:stCondLst>
                            <p:childTnLst>
                              <p:par>
                                <p:cTn id="43" presetID="1" presetClass="entr" presetSubtype="0" fill="hold" grpId="0" nodeType="afterEffect">
                                  <p:stCondLst>
                                    <p:cond delay="0"/>
                                  </p:stCondLst>
                                  <p:childTnLst>
                                    <p:set>
                                      <p:cBhvr>
                                        <p:cTn id="44" dur="1" fill="hold">
                                          <p:stCondLst>
                                            <p:cond delay="499"/>
                                          </p:stCondLst>
                                        </p:cTn>
                                        <p:tgtEl>
                                          <p:spTgt spid="40981"/>
                                        </p:tgtEl>
                                        <p:attrNameLst>
                                          <p:attrName>style.visibility</p:attrName>
                                        </p:attrNameLst>
                                      </p:cBhvr>
                                      <p:to>
                                        <p:strVal val="visible"/>
                                      </p:to>
                                    </p:set>
                                  </p:childTnLst>
                                </p:cTn>
                              </p:par>
                            </p:childTnLst>
                          </p:cTn>
                        </p:par>
                        <p:par>
                          <p:cTn id="45" fill="hold">
                            <p:stCondLst>
                              <p:cond delay="1750"/>
                            </p:stCondLst>
                            <p:childTnLst>
                              <p:par>
                                <p:cTn id="46" presetID="9"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p:bldP spid="40982" grpId="0" animBg="1"/>
      <p:bldP spid="40981" grpId="0" animBg="1"/>
      <p:bldP spid="40971" grpId="0" animBg="1"/>
      <p:bldP spid="40972" grpId="0" animBg="1"/>
      <p:bldP spid="40973" grpId="0" animBg="1"/>
      <p:bldP spid="40974" grpId="0" animBg="1"/>
      <p:bldP spid="40975" grpId="0" animBg="1"/>
      <p:bldP spid="40976" grpId="0" animBg="1"/>
      <p:bldP spid="40977" grpId="0" animBg="1"/>
      <p:bldP spid="40978" grpId="0" animBg="1"/>
      <p:bldP spid="40979" grpId="0" animBg="1"/>
      <p:bldP spid="409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0831" y="438150"/>
            <a:ext cx="8088180" cy="685800"/>
          </a:xfrm>
        </p:spPr>
        <p:txBody>
          <a:bodyPr/>
          <a:lstStyle/>
          <a:p>
            <a:pPr eaLnBrk="1" hangingPunct="1"/>
            <a:r>
              <a:rPr lang="en-GB"/>
              <a:t>Logarithmic Companding</a:t>
            </a:r>
            <a:r>
              <a:rPr lang="en-GB" sz="1900"/>
              <a:t> - </a:t>
            </a:r>
            <a:r>
              <a:rPr lang="en-GB" sz="1500"/>
              <a:t>continued</a:t>
            </a:r>
          </a:p>
        </p:txBody>
      </p:sp>
      <p:sp>
        <p:nvSpPr>
          <p:cNvPr id="30723" name="Rectangle 3"/>
          <p:cNvSpPr>
            <a:spLocks noGrp="1" noChangeArrowheads="1"/>
          </p:cNvSpPr>
          <p:nvPr>
            <p:ph type="body" idx="1"/>
          </p:nvPr>
        </p:nvSpPr>
        <p:spPr>
          <a:xfrm>
            <a:off x="443706" y="5499100"/>
            <a:ext cx="8538766" cy="869950"/>
          </a:xfrm>
        </p:spPr>
        <p:txBody>
          <a:bodyPr/>
          <a:lstStyle/>
          <a:p>
            <a:pPr eaLnBrk="1" hangingPunct="1">
              <a:lnSpc>
                <a:spcPct val="125000"/>
              </a:lnSpc>
            </a:pPr>
            <a:r>
              <a:rPr lang="en-GB" sz="2400"/>
              <a:t>To accommodate negative input signals the A-law or </a:t>
            </a:r>
            <a:r>
              <a:rPr lang="en-GB" sz="2400">
                <a:latin typeface="Symbol" pitchFamily="18" charset="2"/>
              </a:rPr>
              <a:t>m</a:t>
            </a:r>
            <a:r>
              <a:rPr lang="en-GB" sz="2400"/>
              <a:t>-law characteristics are reflected through the origin</a:t>
            </a:r>
          </a:p>
        </p:txBody>
      </p:sp>
      <p:sp>
        <p:nvSpPr>
          <p:cNvPr id="43017" name="Arc 9"/>
          <p:cNvSpPr>
            <a:spLocks/>
          </p:cNvSpPr>
          <p:nvPr/>
        </p:nvSpPr>
        <p:spPr bwMode="auto">
          <a:xfrm rot="-5400000">
            <a:off x="3929460" y="1645842"/>
            <a:ext cx="4183063" cy="3291681"/>
          </a:xfrm>
          <a:custGeom>
            <a:avLst/>
            <a:gdLst>
              <a:gd name="T0" fmla="*/ 2054245 w 21428"/>
              <a:gd name="T1" fmla="*/ 0 h 18863"/>
              <a:gd name="T2" fmla="*/ 4183063 w 21428"/>
              <a:gd name="T3" fmla="*/ 2600011 h 18863"/>
              <a:gd name="T4" fmla="*/ 0 w 21428"/>
              <a:gd name="T5" fmla="*/ 3038475 h 18863"/>
              <a:gd name="T6" fmla="*/ 0 60000 65536"/>
              <a:gd name="T7" fmla="*/ 0 60000 65536"/>
              <a:gd name="T8" fmla="*/ 0 60000 65536"/>
              <a:gd name="T9" fmla="*/ 0 w 21428"/>
              <a:gd name="T10" fmla="*/ 0 h 18863"/>
              <a:gd name="T11" fmla="*/ 21428 w 21428"/>
              <a:gd name="T12" fmla="*/ 18863 h 18863"/>
            </a:gdLst>
            <a:ahLst/>
            <a:cxnLst>
              <a:cxn ang="T6">
                <a:pos x="T0" y="T1"/>
              </a:cxn>
              <a:cxn ang="T7">
                <a:pos x="T2" y="T3"/>
              </a:cxn>
              <a:cxn ang="T8">
                <a:pos x="T4" y="T5"/>
              </a:cxn>
            </a:cxnLst>
            <a:rect l="T9" t="T10" r="T11" b="T12"/>
            <a:pathLst>
              <a:path w="21428" h="18863" fill="none" extrusionOk="0">
                <a:moveTo>
                  <a:pt x="10523" y="-1"/>
                </a:moveTo>
                <a:cubicBezTo>
                  <a:pt x="16515" y="3342"/>
                  <a:pt x="20563" y="9333"/>
                  <a:pt x="21427" y="16141"/>
                </a:cubicBezTo>
              </a:path>
              <a:path w="21428" h="18863" stroke="0" extrusionOk="0">
                <a:moveTo>
                  <a:pt x="10523" y="-1"/>
                </a:moveTo>
                <a:cubicBezTo>
                  <a:pt x="16515" y="3342"/>
                  <a:pt x="20563" y="9333"/>
                  <a:pt x="21427" y="16141"/>
                </a:cubicBezTo>
                <a:lnTo>
                  <a:pt x="0" y="18863"/>
                </a:lnTo>
                <a:close/>
              </a:path>
            </a:pathLst>
          </a:custGeom>
          <a:noFill/>
          <a:ln w="28575">
            <a:solidFill>
              <a:srgbClr val="FF0000"/>
            </a:solidFill>
            <a:round/>
            <a:headEnd/>
            <a:tailEnd/>
          </a:ln>
        </p:spPr>
        <p:txBody>
          <a:bodyPr wrap="none" anchor="ctr"/>
          <a:lstStyle/>
          <a:p>
            <a:endParaRPr lang="en-US"/>
          </a:p>
        </p:txBody>
      </p:sp>
      <p:sp>
        <p:nvSpPr>
          <p:cNvPr id="30725" name="Line 10"/>
          <p:cNvSpPr>
            <a:spLocks noChangeShapeType="1"/>
          </p:cNvSpPr>
          <p:nvPr/>
        </p:nvSpPr>
        <p:spPr bwMode="auto">
          <a:xfrm flipV="1">
            <a:off x="4385469" y="1276350"/>
            <a:ext cx="0" cy="3810000"/>
          </a:xfrm>
          <a:prstGeom prst="line">
            <a:avLst/>
          </a:prstGeom>
          <a:noFill/>
          <a:ln w="28575">
            <a:solidFill>
              <a:schemeClr val="tx1"/>
            </a:solidFill>
            <a:round/>
            <a:headEnd/>
            <a:tailEnd/>
          </a:ln>
        </p:spPr>
        <p:txBody>
          <a:bodyPr/>
          <a:lstStyle/>
          <a:p>
            <a:endParaRPr lang="en-GB"/>
          </a:p>
        </p:txBody>
      </p:sp>
      <p:sp>
        <p:nvSpPr>
          <p:cNvPr id="30726" name="Line 11"/>
          <p:cNvSpPr>
            <a:spLocks noChangeShapeType="1"/>
          </p:cNvSpPr>
          <p:nvPr/>
        </p:nvSpPr>
        <p:spPr bwMode="auto">
          <a:xfrm>
            <a:off x="1196975" y="3305175"/>
            <a:ext cx="6810375" cy="0"/>
          </a:xfrm>
          <a:prstGeom prst="line">
            <a:avLst/>
          </a:prstGeom>
          <a:noFill/>
          <a:ln w="28575">
            <a:solidFill>
              <a:schemeClr val="tx1"/>
            </a:solidFill>
            <a:round/>
            <a:headEnd/>
            <a:tailEnd/>
          </a:ln>
        </p:spPr>
        <p:txBody>
          <a:bodyPr/>
          <a:lstStyle/>
          <a:p>
            <a:endParaRPr lang="en-GB"/>
          </a:p>
        </p:txBody>
      </p:sp>
      <p:sp>
        <p:nvSpPr>
          <p:cNvPr id="30727" name="Text Box 12"/>
          <p:cNvSpPr txBox="1">
            <a:spLocks noChangeArrowheads="1"/>
          </p:cNvSpPr>
          <p:nvPr/>
        </p:nvSpPr>
        <p:spPr bwMode="auto">
          <a:xfrm>
            <a:off x="7386444" y="3268664"/>
            <a:ext cx="755110" cy="400110"/>
          </a:xfrm>
          <a:prstGeom prst="rect">
            <a:avLst/>
          </a:prstGeom>
          <a:noFill/>
          <a:ln w="12700">
            <a:noFill/>
            <a:miter lim="800000"/>
            <a:headEnd/>
            <a:tailEnd/>
          </a:ln>
        </p:spPr>
        <p:txBody>
          <a:bodyPr wrap="none">
            <a:spAutoFit/>
          </a:bodyPr>
          <a:lstStyle/>
          <a:p>
            <a:pPr algn="ctr" eaLnBrk="0" hangingPunct="0"/>
            <a:r>
              <a:rPr lang="en-GB" sz="2000"/>
              <a:t>Input</a:t>
            </a:r>
          </a:p>
        </p:txBody>
      </p:sp>
      <p:sp>
        <p:nvSpPr>
          <p:cNvPr id="30728" name="Text Box 13"/>
          <p:cNvSpPr txBox="1">
            <a:spLocks noChangeArrowheads="1"/>
          </p:cNvSpPr>
          <p:nvPr/>
        </p:nvSpPr>
        <p:spPr bwMode="auto">
          <a:xfrm>
            <a:off x="4385407" y="1123951"/>
            <a:ext cx="954608" cy="400110"/>
          </a:xfrm>
          <a:prstGeom prst="rect">
            <a:avLst/>
          </a:prstGeom>
          <a:noFill/>
          <a:ln w="12700">
            <a:noFill/>
            <a:miter lim="800000"/>
            <a:headEnd/>
            <a:tailEnd/>
          </a:ln>
        </p:spPr>
        <p:txBody>
          <a:bodyPr wrap="none">
            <a:spAutoFit/>
          </a:bodyPr>
          <a:lstStyle/>
          <a:p>
            <a:pPr algn="ctr" eaLnBrk="0" hangingPunct="0"/>
            <a:r>
              <a:rPr lang="en-GB" sz="2000"/>
              <a:t>Output</a:t>
            </a:r>
          </a:p>
        </p:txBody>
      </p:sp>
      <p:sp>
        <p:nvSpPr>
          <p:cNvPr id="43022" name="Arc 14"/>
          <p:cNvSpPr>
            <a:spLocks/>
          </p:cNvSpPr>
          <p:nvPr/>
        </p:nvSpPr>
        <p:spPr bwMode="auto">
          <a:xfrm rot="-5400000" flipH="1" flipV="1">
            <a:off x="627460" y="1741092"/>
            <a:ext cx="4183063" cy="3291681"/>
          </a:xfrm>
          <a:custGeom>
            <a:avLst/>
            <a:gdLst>
              <a:gd name="T0" fmla="*/ 2054245 w 21428"/>
              <a:gd name="T1" fmla="*/ 0 h 18863"/>
              <a:gd name="T2" fmla="*/ 4183063 w 21428"/>
              <a:gd name="T3" fmla="*/ 2600011 h 18863"/>
              <a:gd name="T4" fmla="*/ 0 w 21428"/>
              <a:gd name="T5" fmla="*/ 3038475 h 18863"/>
              <a:gd name="T6" fmla="*/ 0 60000 65536"/>
              <a:gd name="T7" fmla="*/ 0 60000 65536"/>
              <a:gd name="T8" fmla="*/ 0 60000 65536"/>
              <a:gd name="T9" fmla="*/ 0 w 21428"/>
              <a:gd name="T10" fmla="*/ 0 h 18863"/>
              <a:gd name="T11" fmla="*/ 21428 w 21428"/>
              <a:gd name="T12" fmla="*/ 18863 h 18863"/>
            </a:gdLst>
            <a:ahLst/>
            <a:cxnLst>
              <a:cxn ang="T6">
                <a:pos x="T0" y="T1"/>
              </a:cxn>
              <a:cxn ang="T7">
                <a:pos x="T2" y="T3"/>
              </a:cxn>
              <a:cxn ang="T8">
                <a:pos x="T4" y="T5"/>
              </a:cxn>
            </a:cxnLst>
            <a:rect l="T9" t="T10" r="T11" b="T12"/>
            <a:pathLst>
              <a:path w="21428" h="18863" fill="none" extrusionOk="0">
                <a:moveTo>
                  <a:pt x="10523" y="-1"/>
                </a:moveTo>
                <a:cubicBezTo>
                  <a:pt x="16515" y="3342"/>
                  <a:pt x="20563" y="9333"/>
                  <a:pt x="21427" y="16141"/>
                </a:cubicBezTo>
              </a:path>
              <a:path w="21428" h="18863" stroke="0" extrusionOk="0">
                <a:moveTo>
                  <a:pt x="10523" y="-1"/>
                </a:moveTo>
                <a:cubicBezTo>
                  <a:pt x="16515" y="3342"/>
                  <a:pt x="20563" y="9333"/>
                  <a:pt x="21427" y="16141"/>
                </a:cubicBezTo>
                <a:lnTo>
                  <a:pt x="0" y="18863"/>
                </a:lnTo>
                <a:close/>
              </a:path>
            </a:pathLst>
          </a:custGeom>
          <a:noFill/>
          <a:ln w="28575">
            <a:solidFill>
              <a:srgbClr val="FF0000"/>
            </a:solidFill>
            <a:round/>
            <a:headEnd/>
            <a:tailEnd/>
          </a:ln>
        </p:spPr>
        <p:txBody>
          <a:bodyPr wrap="none" anchor="ctr"/>
          <a:lstStyle/>
          <a:p>
            <a:endParaRPr lang="en-US"/>
          </a:p>
        </p:txBody>
      </p:sp>
      <p:grpSp>
        <p:nvGrpSpPr>
          <p:cNvPr id="2" name="Group 17"/>
          <p:cNvGrpSpPr>
            <a:grpSpLocks/>
          </p:cNvGrpSpPr>
          <p:nvPr/>
        </p:nvGrpSpPr>
        <p:grpSpPr bwMode="auto">
          <a:xfrm>
            <a:off x="4373431" y="1179513"/>
            <a:ext cx="4010554" cy="3471862"/>
            <a:chOff x="2544" y="629"/>
            <a:chExt cx="2332" cy="2635"/>
          </a:xfrm>
        </p:grpSpPr>
        <p:sp>
          <p:nvSpPr>
            <p:cNvPr id="30738" name="Line 15"/>
            <p:cNvSpPr>
              <a:spLocks noChangeShapeType="1"/>
            </p:cNvSpPr>
            <p:nvPr/>
          </p:nvSpPr>
          <p:spPr bwMode="auto">
            <a:xfrm flipV="1">
              <a:off x="2544" y="1328"/>
              <a:ext cx="832" cy="912"/>
            </a:xfrm>
            <a:prstGeom prst="line">
              <a:avLst/>
            </a:prstGeom>
            <a:noFill/>
            <a:ln w="28575">
              <a:solidFill>
                <a:srgbClr val="00FF00"/>
              </a:solidFill>
              <a:round/>
              <a:headEnd/>
              <a:tailEnd/>
            </a:ln>
          </p:spPr>
          <p:txBody>
            <a:bodyPr/>
            <a:lstStyle/>
            <a:p>
              <a:endParaRPr lang="en-GB"/>
            </a:p>
          </p:txBody>
        </p:sp>
        <p:sp>
          <p:nvSpPr>
            <p:cNvPr id="30739" name="Arc 16"/>
            <p:cNvSpPr>
              <a:spLocks/>
            </p:cNvSpPr>
            <p:nvPr/>
          </p:nvSpPr>
          <p:spPr bwMode="auto">
            <a:xfrm rot="-5400000">
              <a:off x="2792" y="1180"/>
              <a:ext cx="2635" cy="1533"/>
            </a:xfrm>
            <a:custGeom>
              <a:avLst/>
              <a:gdLst>
                <a:gd name="T0" fmla="*/ 1899 w 21428"/>
                <a:gd name="T1" fmla="*/ 0 h 15102"/>
                <a:gd name="T2" fmla="*/ 2635 w 21428"/>
                <a:gd name="T3" fmla="*/ 1257 h 15102"/>
                <a:gd name="T4" fmla="*/ 0 w 21428"/>
                <a:gd name="T5" fmla="*/ 1533 h 15102"/>
                <a:gd name="T6" fmla="*/ 0 60000 65536"/>
                <a:gd name="T7" fmla="*/ 0 60000 65536"/>
                <a:gd name="T8" fmla="*/ 0 60000 65536"/>
                <a:gd name="T9" fmla="*/ 0 w 21428"/>
                <a:gd name="T10" fmla="*/ 0 h 15102"/>
                <a:gd name="T11" fmla="*/ 21428 w 21428"/>
                <a:gd name="T12" fmla="*/ 15102 h 15102"/>
              </a:gdLst>
              <a:ahLst/>
              <a:cxnLst>
                <a:cxn ang="T6">
                  <a:pos x="T0" y="T1"/>
                </a:cxn>
                <a:cxn ang="T7">
                  <a:pos x="T2" y="T3"/>
                </a:cxn>
                <a:cxn ang="T8">
                  <a:pos x="T4" y="T5"/>
                </a:cxn>
              </a:cxnLst>
              <a:rect l="T9" t="T10" r="T11" b="T12"/>
              <a:pathLst>
                <a:path w="21428" h="15102" fill="none" extrusionOk="0">
                  <a:moveTo>
                    <a:pt x="15443" y="-1"/>
                  </a:moveTo>
                  <a:cubicBezTo>
                    <a:pt x="18733" y="3364"/>
                    <a:pt x="20834" y="7711"/>
                    <a:pt x="21427" y="12380"/>
                  </a:cubicBezTo>
                </a:path>
                <a:path w="21428" h="15102" stroke="0" extrusionOk="0">
                  <a:moveTo>
                    <a:pt x="15443" y="-1"/>
                  </a:moveTo>
                  <a:cubicBezTo>
                    <a:pt x="18733" y="3364"/>
                    <a:pt x="20834" y="7711"/>
                    <a:pt x="21427" y="12380"/>
                  </a:cubicBezTo>
                  <a:lnTo>
                    <a:pt x="0" y="15102"/>
                  </a:lnTo>
                  <a:close/>
                </a:path>
              </a:pathLst>
            </a:custGeom>
            <a:noFill/>
            <a:ln w="28575">
              <a:solidFill>
                <a:srgbClr val="00FF00"/>
              </a:solidFill>
              <a:round/>
              <a:headEnd/>
              <a:tailEnd/>
            </a:ln>
          </p:spPr>
          <p:txBody>
            <a:bodyPr wrap="none" anchor="ctr"/>
            <a:lstStyle/>
            <a:p>
              <a:endParaRPr lang="en-US"/>
            </a:p>
          </p:txBody>
        </p:sp>
      </p:grpSp>
      <p:grpSp>
        <p:nvGrpSpPr>
          <p:cNvPr id="3" name="Group 18"/>
          <p:cNvGrpSpPr>
            <a:grpSpLocks/>
          </p:cNvGrpSpPr>
          <p:nvPr/>
        </p:nvGrpSpPr>
        <p:grpSpPr bwMode="auto">
          <a:xfrm flipH="1" flipV="1">
            <a:off x="366316" y="1960563"/>
            <a:ext cx="4010554" cy="3452812"/>
            <a:chOff x="2544" y="629"/>
            <a:chExt cx="2332" cy="2635"/>
          </a:xfrm>
        </p:grpSpPr>
        <p:sp>
          <p:nvSpPr>
            <p:cNvPr id="30736" name="Line 19"/>
            <p:cNvSpPr>
              <a:spLocks noChangeShapeType="1"/>
            </p:cNvSpPr>
            <p:nvPr/>
          </p:nvSpPr>
          <p:spPr bwMode="auto">
            <a:xfrm flipV="1">
              <a:off x="2544" y="1328"/>
              <a:ext cx="832" cy="912"/>
            </a:xfrm>
            <a:prstGeom prst="line">
              <a:avLst/>
            </a:prstGeom>
            <a:noFill/>
            <a:ln w="28575">
              <a:solidFill>
                <a:srgbClr val="00FF00"/>
              </a:solidFill>
              <a:round/>
              <a:headEnd/>
              <a:tailEnd/>
            </a:ln>
          </p:spPr>
          <p:txBody>
            <a:bodyPr/>
            <a:lstStyle/>
            <a:p>
              <a:endParaRPr lang="en-GB"/>
            </a:p>
          </p:txBody>
        </p:sp>
        <p:sp>
          <p:nvSpPr>
            <p:cNvPr id="30737" name="Arc 20"/>
            <p:cNvSpPr>
              <a:spLocks/>
            </p:cNvSpPr>
            <p:nvPr/>
          </p:nvSpPr>
          <p:spPr bwMode="auto">
            <a:xfrm rot="-5400000">
              <a:off x="2792" y="1180"/>
              <a:ext cx="2635" cy="1533"/>
            </a:xfrm>
            <a:custGeom>
              <a:avLst/>
              <a:gdLst>
                <a:gd name="T0" fmla="*/ 1899 w 21428"/>
                <a:gd name="T1" fmla="*/ 0 h 15102"/>
                <a:gd name="T2" fmla="*/ 2635 w 21428"/>
                <a:gd name="T3" fmla="*/ 1257 h 15102"/>
                <a:gd name="T4" fmla="*/ 0 w 21428"/>
                <a:gd name="T5" fmla="*/ 1533 h 15102"/>
                <a:gd name="T6" fmla="*/ 0 60000 65536"/>
                <a:gd name="T7" fmla="*/ 0 60000 65536"/>
                <a:gd name="T8" fmla="*/ 0 60000 65536"/>
                <a:gd name="T9" fmla="*/ 0 w 21428"/>
                <a:gd name="T10" fmla="*/ 0 h 15102"/>
                <a:gd name="T11" fmla="*/ 21428 w 21428"/>
                <a:gd name="T12" fmla="*/ 15102 h 15102"/>
              </a:gdLst>
              <a:ahLst/>
              <a:cxnLst>
                <a:cxn ang="T6">
                  <a:pos x="T0" y="T1"/>
                </a:cxn>
                <a:cxn ang="T7">
                  <a:pos x="T2" y="T3"/>
                </a:cxn>
                <a:cxn ang="T8">
                  <a:pos x="T4" y="T5"/>
                </a:cxn>
              </a:cxnLst>
              <a:rect l="T9" t="T10" r="T11" b="T12"/>
              <a:pathLst>
                <a:path w="21428" h="15102" fill="none" extrusionOk="0">
                  <a:moveTo>
                    <a:pt x="15443" y="-1"/>
                  </a:moveTo>
                  <a:cubicBezTo>
                    <a:pt x="18733" y="3364"/>
                    <a:pt x="20834" y="7711"/>
                    <a:pt x="21427" y="12380"/>
                  </a:cubicBezTo>
                </a:path>
                <a:path w="21428" h="15102" stroke="0" extrusionOk="0">
                  <a:moveTo>
                    <a:pt x="15443" y="-1"/>
                  </a:moveTo>
                  <a:cubicBezTo>
                    <a:pt x="18733" y="3364"/>
                    <a:pt x="20834" y="7711"/>
                    <a:pt x="21427" y="12380"/>
                  </a:cubicBezTo>
                  <a:lnTo>
                    <a:pt x="0" y="15102"/>
                  </a:lnTo>
                  <a:close/>
                </a:path>
              </a:pathLst>
            </a:custGeom>
            <a:noFill/>
            <a:ln w="28575">
              <a:solidFill>
                <a:srgbClr val="00FF00"/>
              </a:solidFill>
              <a:round/>
              <a:headEnd/>
              <a:tailEnd/>
            </a:ln>
          </p:spPr>
          <p:txBody>
            <a:bodyPr wrap="none" anchor="ctr"/>
            <a:lstStyle/>
            <a:p>
              <a:endParaRPr lang="en-US"/>
            </a:p>
          </p:txBody>
        </p:sp>
      </p:grpSp>
      <p:sp>
        <p:nvSpPr>
          <p:cNvPr id="43029" name="Rectangle 21"/>
          <p:cNvSpPr>
            <a:spLocks noChangeArrowheads="1"/>
          </p:cNvSpPr>
          <p:nvPr/>
        </p:nvSpPr>
        <p:spPr bwMode="auto">
          <a:xfrm>
            <a:off x="3728548" y="1716089"/>
            <a:ext cx="902811" cy="400110"/>
          </a:xfrm>
          <a:prstGeom prst="rect">
            <a:avLst/>
          </a:prstGeom>
          <a:noFill/>
          <a:ln w="12700">
            <a:noFill/>
            <a:miter lim="800000"/>
            <a:headEnd/>
            <a:tailEnd/>
          </a:ln>
        </p:spPr>
        <p:txBody>
          <a:bodyPr wrap="none">
            <a:spAutoFit/>
          </a:bodyPr>
          <a:lstStyle/>
          <a:p>
            <a:pPr algn="ctr" eaLnBrk="0" hangingPunct="0"/>
            <a:r>
              <a:rPr lang="en-GB" sz="2000">
                <a:sym typeface="Symbol" pitchFamily="18" charset="2"/>
              </a:rPr>
              <a:t></a:t>
            </a:r>
            <a:r>
              <a:rPr lang="en-GB" sz="2000"/>
              <a:t>-Law</a:t>
            </a:r>
          </a:p>
        </p:txBody>
      </p:sp>
      <p:sp>
        <p:nvSpPr>
          <p:cNvPr id="43030" name="Rectangle 22"/>
          <p:cNvSpPr>
            <a:spLocks noChangeArrowheads="1"/>
          </p:cNvSpPr>
          <p:nvPr/>
        </p:nvSpPr>
        <p:spPr bwMode="auto">
          <a:xfrm>
            <a:off x="6398208" y="1914526"/>
            <a:ext cx="941283" cy="400110"/>
          </a:xfrm>
          <a:prstGeom prst="rect">
            <a:avLst/>
          </a:prstGeom>
          <a:noFill/>
          <a:ln w="12700">
            <a:noFill/>
            <a:miter lim="800000"/>
            <a:headEnd/>
            <a:tailEnd/>
          </a:ln>
        </p:spPr>
        <p:txBody>
          <a:bodyPr wrap="none">
            <a:spAutoFit/>
          </a:bodyPr>
          <a:lstStyle/>
          <a:p>
            <a:pPr algn="ctr" eaLnBrk="0" hangingPunct="0"/>
            <a:r>
              <a:rPr lang="en-GB" sz="2000">
                <a:sym typeface="Symbol" pitchFamily="18" charset="2"/>
              </a:rPr>
              <a:t>A</a:t>
            </a:r>
            <a:r>
              <a:rPr lang="en-GB" sz="2000"/>
              <a:t>-Law</a:t>
            </a:r>
          </a:p>
        </p:txBody>
      </p:sp>
      <p:sp>
        <p:nvSpPr>
          <p:cNvPr id="43031" name="Line 23"/>
          <p:cNvSpPr>
            <a:spLocks noChangeShapeType="1"/>
          </p:cNvSpPr>
          <p:nvPr/>
        </p:nvSpPr>
        <p:spPr bwMode="auto">
          <a:xfrm>
            <a:off x="4657196" y="1914525"/>
            <a:ext cx="376635" cy="198438"/>
          </a:xfrm>
          <a:prstGeom prst="line">
            <a:avLst/>
          </a:prstGeom>
          <a:noFill/>
          <a:ln w="19050">
            <a:solidFill>
              <a:schemeClr val="tx1"/>
            </a:solidFill>
            <a:round/>
            <a:headEnd/>
            <a:tailEnd type="triangle" w="med" len="med"/>
          </a:ln>
        </p:spPr>
        <p:txBody>
          <a:bodyPr/>
          <a:lstStyle/>
          <a:p>
            <a:endParaRPr lang="en-GB"/>
          </a:p>
        </p:txBody>
      </p:sp>
      <p:sp>
        <p:nvSpPr>
          <p:cNvPr id="43032" name="Line 24"/>
          <p:cNvSpPr>
            <a:spLocks noChangeShapeType="1"/>
          </p:cNvSpPr>
          <p:nvPr/>
        </p:nvSpPr>
        <p:spPr bwMode="auto">
          <a:xfrm flipH="1">
            <a:off x="5797419" y="2112963"/>
            <a:ext cx="581290" cy="0"/>
          </a:xfrm>
          <a:prstGeom prst="line">
            <a:avLst/>
          </a:prstGeom>
          <a:noFill/>
          <a:ln w="19050">
            <a:solidFill>
              <a:schemeClr val="tx1"/>
            </a:solidFill>
            <a:round/>
            <a:headEnd/>
            <a:tailEnd type="triangle" w="med" len="me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0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022"/>
                                        </p:tgtEl>
                                        <p:attrNameLst>
                                          <p:attrName>style.visibility</p:attrName>
                                        </p:attrNameLst>
                                      </p:cBhvr>
                                      <p:to>
                                        <p:strVal val="visible"/>
                                      </p:to>
                                    </p:se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43031"/>
                                        </p:tgtEl>
                                        <p:attrNameLst>
                                          <p:attrName>style.visibility</p:attrName>
                                        </p:attrNameLst>
                                      </p:cBhvr>
                                      <p:to>
                                        <p:strVal val="visible"/>
                                      </p:to>
                                    </p:set>
                                    <p:anim calcmode="lin" valueType="num">
                                      <p:cBhvr additive="base">
                                        <p:cTn id="13" dur="500" fill="hold"/>
                                        <p:tgtEl>
                                          <p:spTgt spid="43031"/>
                                        </p:tgtEl>
                                        <p:attrNameLst>
                                          <p:attrName>ppt_x</p:attrName>
                                        </p:attrNameLst>
                                      </p:cBhvr>
                                      <p:tavLst>
                                        <p:tav tm="0">
                                          <p:val>
                                            <p:strVal val="0-#ppt_w/2"/>
                                          </p:val>
                                        </p:tav>
                                        <p:tav tm="100000">
                                          <p:val>
                                            <p:strVal val="#ppt_x"/>
                                          </p:val>
                                        </p:tav>
                                      </p:tavLst>
                                    </p:anim>
                                    <p:anim calcmode="lin" valueType="num">
                                      <p:cBhvr additive="base">
                                        <p:cTn id="14" dur="500" fill="hold"/>
                                        <p:tgtEl>
                                          <p:spTgt spid="4303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43029"/>
                                        </p:tgtEl>
                                        <p:attrNameLst>
                                          <p:attrName>style.visibility</p:attrName>
                                        </p:attrNameLst>
                                      </p:cBhvr>
                                      <p:to>
                                        <p:strVal val="visible"/>
                                      </p:to>
                                    </p:set>
                                    <p:anim calcmode="lin" valueType="num">
                                      <p:cBhvr additive="base">
                                        <p:cTn id="18" dur="500" fill="hold"/>
                                        <p:tgtEl>
                                          <p:spTgt spid="43029"/>
                                        </p:tgtEl>
                                        <p:attrNameLst>
                                          <p:attrName>ppt_x</p:attrName>
                                        </p:attrNameLst>
                                      </p:cBhvr>
                                      <p:tavLst>
                                        <p:tav tm="0">
                                          <p:val>
                                            <p:strVal val="#ppt_x"/>
                                          </p:val>
                                        </p:tav>
                                        <p:tav tm="100000">
                                          <p:val>
                                            <p:strVal val="#ppt_x"/>
                                          </p:val>
                                        </p:tav>
                                      </p:tavLst>
                                    </p:anim>
                                    <p:anim calcmode="lin" valueType="num">
                                      <p:cBhvr additive="base">
                                        <p:cTn id="19" dur="500" fill="hold"/>
                                        <p:tgtEl>
                                          <p:spTgt spid="4302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par>
                          <p:cTn id="26" fill="hold">
                            <p:stCondLst>
                              <p:cond delay="3000"/>
                            </p:stCondLst>
                            <p:childTnLst>
                              <p:par>
                                <p:cTn id="27" presetID="2" presetClass="entr" presetSubtype="8" fill="hold" grpId="0" nodeType="afterEffect">
                                  <p:stCondLst>
                                    <p:cond delay="0"/>
                                  </p:stCondLst>
                                  <p:childTnLst>
                                    <p:set>
                                      <p:cBhvr>
                                        <p:cTn id="28" dur="1" fill="hold">
                                          <p:stCondLst>
                                            <p:cond delay="0"/>
                                          </p:stCondLst>
                                        </p:cTn>
                                        <p:tgtEl>
                                          <p:spTgt spid="43030"/>
                                        </p:tgtEl>
                                        <p:attrNameLst>
                                          <p:attrName>style.visibility</p:attrName>
                                        </p:attrNameLst>
                                      </p:cBhvr>
                                      <p:to>
                                        <p:strVal val="visible"/>
                                      </p:to>
                                    </p:set>
                                    <p:anim calcmode="lin" valueType="num">
                                      <p:cBhvr additive="base">
                                        <p:cTn id="29" dur="500" fill="hold"/>
                                        <p:tgtEl>
                                          <p:spTgt spid="43030"/>
                                        </p:tgtEl>
                                        <p:attrNameLst>
                                          <p:attrName>ppt_x</p:attrName>
                                        </p:attrNameLst>
                                      </p:cBhvr>
                                      <p:tavLst>
                                        <p:tav tm="0">
                                          <p:val>
                                            <p:strVal val="0-#ppt_w/2"/>
                                          </p:val>
                                        </p:tav>
                                        <p:tav tm="100000">
                                          <p:val>
                                            <p:strVal val="#ppt_x"/>
                                          </p:val>
                                        </p:tav>
                                      </p:tavLst>
                                    </p:anim>
                                    <p:anim calcmode="lin" valueType="num">
                                      <p:cBhvr additive="base">
                                        <p:cTn id="30" dur="500" fill="hold"/>
                                        <p:tgtEl>
                                          <p:spTgt spid="43030"/>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8" fill="hold" grpId="0" nodeType="afterEffect">
                                  <p:stCondLst>
                                    <p:cond delay="0"/>
                                  </p:stCondLst>
                                  <p:childTnLst>
                                    <p:set>
                                      <p:cBhvr>
                                        <p:cTn id="33" dur="1" fill="hold">
                                          <p:stCondLst>
                                            <p:cond delay="0"/>
                                          </p:stCondLst>
                                        </p:cTn>
                                        <p:tgtEl>
                                          <p:spTgt spid="43032"/>
                                        </p:tgtEl>
                                        <p:attrNameLst>
                                          <p:attrName>style.visibility</p:attrName>
                                        </p:attrNameLst>
                                      </p:cBhvr>
                                      <p:to>
                                        <p:strVal val="visible"/>
                                      </p:to>
                                    </p:set>
                                    <p:anim calcmode="lin" valueType="num">
                                      <p:cBhvr additive="base">
                                        <p:cTn id="34" dur="500" fill="hold"/>
                                        <p:tgtEl>
                                          <p:spTgt spid="43032"/>
                                        </p:tgtEl>
                                        <p:attrNameLst>
                                          <p:attrName>ppt_x</p:attrName>
                                        </p:attrNameLst>
                                      </p:cBhvr>
                                      <p:tavLst>
                                        <p:tav tm="0">
                                          <p:val>
                                            <p:strVal val="0-#ppt_w/2"/>
                                          </p:val>
                                        </p:tav>
                                        <p:tav tm="100000">
                                          <p:val>
                                            <p:strVal val="#ppt_x"/>
                                          </p:val>
                                        </p:tav>
                                      </p:tavLst>
                                    </p:anim>
                                    <p:anim calcmode="lin" valueType="num">
                                      <p:cBhvr additive="base">
                                        <p:cTn id="35" dur="500" fill="hold"/>
                                        <p:tgtEl>
                                          <p:spTgt spid="43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nimBg="1"/>
      <p:bldP spid="43022" grpId="0" animBg="1"/>
      <p:bldP spid="43029" grpId="0" autoUpdateAnimBg="0"/>
      <p:bldP spid="43030" grpId="0" autoUpdateAnimBg="0"/>
      <p:bldP spid="43031" grpId="0" animBg="1"/>
      <p:bldP spid="430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0" y="390525"/>
            <a:ext cx="9906000" cy="819150"/>
          </a:xfrm>
        </p:spPr>
        <p:txBody>
          <a:bodyPr lIns="90488" tIns="44450" rIns="90488" bIns="44450" anchor="ctr"/>
          <a:lstStyle/>
          <a:p>
            <a:pPr eaLnBrk="1" hangingPunct="1"/>
            <a:r>
              <a:rPr lang="en-GB"/>
              <a:t>PCM in Telecommunications</a:t>
            </a:r>
          </a:p>
        </p:txBody>
      </p:sp>
      <p:sp>
        <p:nvSpPr>
          <p:cNvPr id="31747" name="Rectangle 4"/>
          <p:cNvSpPr>
            <a:spLocks noGrp="1" noChangeArrowheads="1"/>
          </p:cNvSpPr>
          <p:nvPr>
            <p:ph type="body" idx="1"/>
          </p:nvPr>
        </p:nvSpPr>
        <p:spPr>
          <a:xfrm>
            <a:off x="316442" y="1209675"/>
            <a:ext cx="9424458" cy="5353050"/>
          </a:xfrm>
        </p:spPr>
        <p:txBody>
          <a:bodyPr lIns="90488" tIns="44450" rIns="90488" bIns="44450"/>
          <a:lstStyle/>
          <a:p>
            <a:pPr eaLnBrk="1" hangingPunct="1"/>
            <a:r>
              <a:rPr lang="en-GB" sz="2400"/>
              <a:t>Nominal 4 kHz speech signal</a:t>
            </a:r>
          </a:p>
          <a:p>
            <a:pPr eaLnBrk="1" hangingPunct="1"/>
            <a:r>
              <a:rPr lang="en-GB" sz="2400"/>
              <a:t>8 kHz sample rate</a:t>
            </a:r>
          </a:p>
          <a:p>
            <a:pPr eaLnBrk="1" hangingPunct="1"/>
            <a:r>
              <a:rPr lang="en-GB" sz="2400"/>
              <a:t>8 bits per sample</a:t>
            </a:r>
          </a:p>
          <a:p>
            <a:pPr eaLnBrk="1" hangingPunct="1"/>
            <a:r>
              <a:rPr lang="en-GB" sz="2400"/>
              <a:t>64 kbit/s for a single telephone speech channel</a:t>
            </a:r>
          </a:p>
          <a:p>
            <a:pPr eaLnBrk="1" hangingPunct="1"/>
            <a:r>
              <a:rPr lang="en-GB" sz="2400"/>
              <a:t>Multiplex 30 such speech signals (synchronous word interleaving) - together with further two 64 kbit/s signals used for signalling and control - to realise a 30 channel PCM system signal at approximately 2 Mbit/s (more precisely, 2048 kbit/s)</a:t>
            </a:r>
          </a:p>
          <a:p>
            <a:pPr eaLnBrk="1" hangingPunct="1"/>
            <a:r>
              <a:rPr lang="en-GB" sz="2400"/>
              <a:t>US variant is 24 channels, originally with least significant bit ‘stealing’ one frame in 6 to provide for signalling but since this only provides a 56 kbit/s ‘clear channel’ for data now moved to 23 channels plus one reserved for signalling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75329" y="2470150"/>
            <a:ext cx="7085542" cy="368300"/>
          </a:xfrm>
          <a:prstGeom prst="rect">
            <a:avLst/>
          </a:prstGeom>
          <a:gradFill rotWithShape="0">
            <a:gsLst>
              <a:gs pos="0">
                <a:srgbClr val="FFFF00"/>
              </a:gs>
              <a:gs pos="50000">
                <a:srgbClr val="FFFFFF"/>
              </a:gs>
              <a:gs pos="100000">
                <a:srgbClr val="FFFF00"/>
              </a:gs>
            </a:gsLst>
            <a:lin ang="5400000" scaled="1"/>
          </a:gradFill>
          <a:ln w="12700">
            <a:solidFill>
              <a:schemeClr val="tx1"/>
            </a:solidFill>
            <a:miter lim="800000"/>
            <a:headEnd/>
            <a:tailEnd/>
          </a:ln>
        </p:spPr>
        <p:txBody>
          <a:bodyPr wrap="none" anchor="ctr"/>
          <a:lstStyle/>
          <a:p>
            <a:endParaRPr lang="en-US"/>
          </a:p>
        </p:txBody>
      </p:sp>
      <p:sp>
        <p:nvSpPr>
          <p:cNvPr id="32771" name="Rectangle 3"/>
          <p:cNvSpPr>
            <a:spLocks noChangeArrowheads="1"/>
          </p:cNvSpPr>
          <p:nvPr/>
        </p:nvSpPr>
        <p:spPr bwMode="auto">
          <a:xfrm>
            <a:off x="1582208" y="2476500"/>
            <a:ext cx="309563" cy="361950"/>
          </a:xfrm>
          <a:prstGeom prst="rect">
            <a:avLst/>
          </a:prstGeom>
          <a:gradFill rotWithShape="0">
            <a:gsLst>
              <a:gs pos="0">
                <a:srgbClr val="FF3300"/>
              </a:gs>
              <a:gs pos="50000">
                <a:srgbClr val="FFFFFF"/>
              </a:gs>
              <a:gs pos="100000">
                <a:srgbClr val="FF3300"/>
              </a:gs>
            </a:gsLst>
            <a:lin ang="0" scaled="1"/>
          </a:gradFill>
          <a:ln w="12700">
            <a:solidFill>
              <a:schemeClr val="tx1"/>
            </a:solidFill>
            <a:miter lim="800000"/>
            <a:headEnd/>
            <a:tailEnd/>
          </a:ln>
        </p:spPr>
        <p:txBody>
          <a:bodyPr wrap="none" anchor="ctr"/>
          <a:lstStyle/>
          <a:p>
            <a:endParaRPr lang="en-US"/>
          </a:p>
        </p:txBody>
      </p:sp>
      <p:sp>
        <p:nvSpPr>
          <p:cNvPr id="32772" name="Rectangle 4"/>
          <p:cNvSpPr>
            <a:spLocks noChangeArrowheads="1"/>
          </p:cNvSpPr>
          <p:nvPr/>
        </p:nvSpPr>
        <p:spPr bwMode="auto">
          <a:xfrm>
            <a:off x="5118100" y="2476500"/>
            <a:ext cx="316442" cy="349250"/>
          </a:xfrm>
          <a:prstGeom prst="rect">
            <a:avLst/>
          </a:prstGeom>
          <a:gradFill rotWithShape="0">
            <a:gsLst>
              <a:gs pos="0">
                <a:srgbClr val="3366FF"/>
              </a:gs>
              <a:gs pos="50000">
                <a:srgbClr val="FFFFFF"/>
              </a:gs>
              <a:gs pos="100000">
                <a:srgbClr val="3366FF"/>
              </a:gs>
            </a:gsLst>
            <a:lin ang="0" scaled="1"/>
          </a:gradFill>
          <a:ln w="12700">
            <a:solidFill>
              <a:schemeClr val="tx1"/>
            </a:solidFill>
            <a:miter lim="800000"/>
            <a:headEnd/>
            <a:tailEnd/>
          </a:ln>
        </p:spPr>
        <p:txBody>
          <a:bodyPr wrap="none" anchor="ctr"/>
          <a:lstStyle/>
          <a:p>
            <a:endParaRPr lang="en-US"/>
          </a:p>
        </p:txBody>
      </p:sp>
      <p:sp>
        <p:nvSpPr>
          <p:cNvPr id="32773" name="Rectangle 5"/>
          <p:cNvSpPr>
            <a:spLocks noGrp="1" noChangeArrowheads="1"/>
          </p:cNvSpPr>
          <p:nvPr>
            <p:ph type="title"/>
          </p:nvPr>
        </p:nvSpPr>
        <p:spPr>
          <a:xfrm>
            <a:off x="0" y="584200"/>
            <a:ext cx="9906000" cy="571500"/>
          </a:xfrm>
        </p:spPr>
        <p:txBody>
          <a:bodyPr lIns="90488" tIns="44450" rIns="90488" bIns="44450" anchor="ctr"/>
          <a:lstStyle/>
          <a:p>
            <a:pPr eaLnBrk="1" hangingPunct="1"/>
            <a:r>
              <a:rPr lang="en-GB"/>
              <a:t>PCM frame structure</a:t>
            </a:r>
          </a:p>
        </p:txBody>
      </p:sp>
      <p:sp>
        <p:nvSpPr>
          <p:cNvPr id="32774" name="Rectangle 6"/>
          <p:cNvSpPr>
            <a:spLocks noGrp="1" noChangeArrowheads="1"/>
          </p:cNvSpPr>
          <p:nvPr>
            <p:ph type="body" idx="1"/>
          </p:nvPr>
        </p:nvSpPr>
        <p:spPr>
          <a:xfrm>
            <a:off x="550333" y="2976564"/>
            <a:ext cx="9080500" cy="3043237"/>
          </a:xfrm>
        </p:spPr>
        <p:txBody>
          <a:bodyPr lIns="90488" tIns="44450" rIns="90488" bIns="44450"/>
          <a:lstStyle/>
          <a:p>
            <a:pPr eaLnBrk="1" hangingPunct="1">
              <a:lnSpc>
                <a:spcPct val="130000"/>
              </a:lnSpc>
              <a:spcBef>
                <a:spcPct val="0"/>
              </a:spcBef>
              <a:buFont typeface="Wingdings" pitchFamily="2" charset="2"/>
              <a:buChar char="n"/>
            </a:pPr>
            <a:r>
              <a:rPr lang="en-GB" sz="2400"/>
              <a:t>Primary multiplex rate = 32 x 64 kbit/s = 2.048 Mbit/s, channels are </a:t>
            </a:r>
            <a:r>
              <a:rPr lang="en-GB" sz="2400" i="1"/>
              <a:t>word</a:t>
            </a:r>
            <a:r>
              <a:rPr lang="en-GB" sz="2400"/>
              <a:t> (byte) interleaved</a:t>
            </a:r>
          </a:p>
          <a:p>
            <a:pPr eaLnBrk="1" hangingPunct="1">
              <a:lnSpc>
                <a:spcPct val="130000"/>
              </a:lnSpc>
              <a:spcBef>
                <a:spcPct val="0"/>
              </a:spcBef>
              <a:buFont typeface="Wingdings" pitchFamily="2" charset="2"/>
              <a:buChar char="n"/>
            </a:pPr>
            <a:r>
              <a:rPr lang="en-GB" sz="2400"/>
              <a:t>30 channels for speech, 2 for signalling and control</a:t>
            </a:r>
          </a:p>
          <a:p>
            <a:pPr eaLnBrk="1" hangingPunct="1">
              <a:lnSpc>
                <a:spcPct val="130000"/>
              </a:lnSpc>
              <a:spcBef>
                <a:spcPct val="0"/>
              </a:spcBef>
              <a:buFont typeface="Wingdings" pitchFamily="2" charset="2"/>
              <a:buChar char="n"/>
            </a:pPr>
            <a:r>
              <a:rPr lang="en-GB" sz="2400"/>
              <a:t>Slot 0 is for synchronisations (framing)</a:t>
            </a:r>
          </a:p>
          <a:p>
            <a:pPr eaLnBrk="1" hangingPunct="1">
              <a:lnSpc>
                <a:spcPct val="130000"/>
              </a:lnSpc>
              <a:spcBef>
                <a:spcPct val="0"/>
              </a:spcBef>
              <a:buFont typeface="Wingdings" pitchFamily="2" charset="2"/>
              <a:buChar char="n"/>
            </a:pPr>
            <a:r>
              <a:rPr lang="en-GB" sz="2400"/>
              <a:t>Slot 16 is for signalling</a:t>
            </a:r>
          </a:p>
          <a:p>
            <a:pPr eaLnBrk="1" hangingPunct="1">
              <a:lnSpc>
                <a:spcPct val="130000"/>
              </a:lnSpc>
              <a:spcBef>
                <a:spcPct val="0"/>
              </a:spcBef>
              <a:buFont typeface="Wingdings" pitchFamily="2" charset="2"/>
              <a:buChar char="n"/>
            </a:pPr>
            <a:r>
              <a:rPr lang="en-GB" sz="2400"/>
              <a:t>Slots 1-15 and 17-31 carry PCM speech</a:t>
            </a:r>
          </a:p>
        </p:txBody>
      </p:sp>
      <p:sp>
        <p:nvSpPr>
          <p:cNvPr id="32775" name="Rectangle 15"/>
          <p:cNvSpPr>
            <a:spLocks noChangeArrowheads="1"/>
          </p:cNvSpPr>
          <p:nvPr/>
        </p:nvSpPr>
        <p:spPr bwMode="auto">
          <a:xfrm>
            <a:off x="1571890" y="2486025"/>
            <a:ext cx="376707" cy="366767"/>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0</a:t>
            </a:r>
          </a:p>
        </p:txBody>
      </p:sp>
      <p:sp>
        <p:nvSpPr>
          <p:cNvPr id="32776" name="Rectangle 16"/>
          <p:cNvSpPr>
            <a:spLocks noChangeArrowheads="1"/>
          </p:cNvSpPr>
          <p:nvPr/>
        </p:nvSpPr>
        <p:spPr bwMode="auto">
          <a:xfrm>
            <a:off x="5054469" y="2473325"/>
            <a:ext cx="492123" cy="366767"/>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16</a:t>
            </a:r>
          </a:p>
        </p:txBody>
      </p:sp>
      <p:sp>
        <p:nvSpPr>
          <p:cNvPr id="32777" name="Rectangle 17"/>
          <p:cNvSpPr>
            <a:spLocks noChangeArrowheads="1"/>
          </p:cNvSpPr>
          <p:nvPr/>
        </p:nvSpPr>
        <p:spPr bwMode="auto">
          <a:xfrm>
            <a:off x="3107665" y="2479675"/>
            <a:ext cx="799824" cy="366767"/>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1 - 15</a:t>
            </a:r>
          </a:p>
        </p:txBody>
      </p:sp>
      <p:sp>
        <p:nvSpPr>
          <p:cNvPr id="32778" name="Rectangle 18"/>
          <p:cNvSpPr>
            <a:spLocks noChangeArrowheads="1"/>
          </p:cNvSpPr>
          <p:nvPr/>
        </p:nvSpPr>
        <p:spPr bwMode="auto">
          <a:xfrm>
            <a:off x="6478456" y="2479675"/>
            <a:ext cx="915241" cy="366767"/>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17 - 31</a:t>
            </a:r>
          </a:p>
        </p:txBody>
      </p:sp>
      <p:sp>
        <p:nvSpPr>
          <p:cNvPr id="32779" name="Line 19"/>
          <p:cNvSpPr>
            <a:spLocks noChangeShapeType="1"/>
          </p:cNvSpPr>
          <p:nvPr/>
        </p:nvSpPr>
        <p:spPr bwMode="auto">
          <a:xfrm>
            <a:off x="1575329" y="2082800"/>
            <a:ext cx="7085542" cy="0"/>
          </a:xfrm>
          <a:prstGeom prst="line">
            <a:avLst/>
          </a:prstGeom>
          <a:noFill/>
          <a:ln w="12700">
            <a:solidFill>
              <a:schemeClr val="tx1"/>
            </a:solidFill>
            <a:round/>
            <a:headEnd type="triangle" w="med" len="med"/>
            <a:tailEnd type="triangle" w="med" len="med"/>
          </a:ln>
        </p:spPr>
        <p:txBody>
          <a:bodyPr wrap="none" anchor="ctr"/>
          <a:lstStyle/>
          <a:p>
            <a:endParaRPr lang="en-GB"/>
          </a:p>
        </p:txBody>
      </p:sp>
      <p:sp>
        <p:nvSpPr>
          <p:cNvPr id="32780" name="Rectangle 26"/>
          <p:cNvSpPr>
            <a:spLocks noChangeArrowheads="1"/>
          </p:cNvSpPr>
          <p:nvPr/>
        </p:nvSpPr>
        <p:spPr bwMode="auto">
          <a:xfrm>
            <a:off x="4524773" y="1679575"/>
            <a:ext cx="899298" cy="366767"/>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125 </a:t>
            </a:r>
            <a:r>
              <a:rPr lang="en-GB" i="1">
                <a:latin typeface="Symbol" pitchFamily="18" charset="2"/>
              </a:rPr>
              <a:t></a:t>
            </a:r>
            <a:r>
              <a:rPr lang="en-GB" i="1">
                <a:latin typeface="Times New Roman" pitchFamily="18" charset="0"/>
              </a:rPr>
              <a: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73050"/>
            <a:ext cx="9906000" cy="1143000"/>
          </a:xfrm>
        </p:spPr>
        <p:txBody>
          <a:bodyPr lIns="90488" tIns="44450" rIns="90488" bIns="44450" anchor="ctr"/>
          <a:lstStyle/>
          <a:p>
            <a:pPr eaLnBrk="1" hangingPunct="1"/>
            <a:r>
              <a:rPr lang="en-GB"/>
              <a:t>Bit interleaved multiplexing</a:t>
            </a:r>
          </a:p>
        </p:txBody>
      </p:sp>
      <p:sp>
        <p:nvSpPr>
          <p:cNvPr id="33795" name="Rectangle 11"/>
          <p:cNvSpPr>
            <a:spLocks noChangeArrowheads="1"/>
          </p:cNvSpPr>
          <p:nvPr/>
        </p:nvSpPr>
        <p:spPr bwMode="auto">
          <a:xfrm>
            <a:off x="2971800" y="2374900"/>
            <a:ext cx="2627842" cy="1968500"/>
          </a:xfrm>
          <a:prstGeom prst="rect">
            <a:avLst/>
          </a:prstGeom>
          <a:gradFill rotWithShape="0">
            <a:gsLst>
              <a:gs pos="0">
                <a:srgbClr val="009999"/>
              </a:gs>
              <a:gs pos="50000">
                <a:srgbClr val="FFFFFF"/>
              </a:gs>
              <a:gs pos="100000">
                <a:srgbClr val="009999"/>
              </a:gs>
            </a:gsLst>
            <a:lin ang="2700000" scaled="1"/>
          </a:gradFill>
          <a:ln w="12700">
            <a:solidFill>
              <a:schemeClr val="tx1"/>
            </a:solidFill>
            <a:miter lim="800000"/>
            <a:headEnd/>
            <a:tailEnd/>
          </a:ln>
        </p:spPr>
        <p:txBody>
          <a:bodyPr wrap="none" anchor="ctr"/>
          <a:lstStyle/>
          <a:p>
            <a:endParaRPr lang="en-US"/>
          </a:p>
        </p:txBody>
      </p:sp>
      <p:sp>
        <p:nvSpPr>
          <p:cNvPr id="33796" name="Line 12"/>
          <p:cNvSpPr>
            <a:spLocks noChangeShapeType="1"/>
          </p:cNvSpPr>
          <p:nvPr/>
        </p:nvSpPr>
        <p:spPr bwMode="auto">
          <a:xfrm flipH="1">
            <a:off x="1802342" y="2749550"/>
            <a:ext cx="1169458" cy="0"/>
          </a:xfrm>
          <a:prstGeom prst="line">
            <a:avLst/>
          </a:prstGeom>
          <a:noFill/>
          <a:ln w="12700">
            <a:solidFill>
              <a:schemeClr val="tx1"/>
            </a:solidFill>
            <a:round/>
            <a:headEnd type="triangle" w="med" len="med"/>
            <a:tailEnd/>
          </a:ln>
        </p:spPr>
        <p:txBody>
          <a:bodyPr wrap="none" anchor="ctr"/>
          <a:lstStyle/>
          <a:p>
            <a:endParaRPr lang="en-GB"/>
          </a:p>
        </p:txBody>
      </p:sp>
      <p:sp>
        <p:nvSpPr>
          <p:cNvPr id="33797" name="Line 16"/>
          <p:cNvSpPr>
            <a:spLocks noChangeShapeType="1"/>
          </p:cNvSpPr>
          <p:nvPr/>
        </p:nvSpPr>
        <p:spPr bwMode="auto">
          <a:xfrm flipH="1">
            <a:off x="1802342" y="3130550"/>
            <a:ext cx="1169458" cy="0"/>
          </a:xfrm>
          <a:prstGeom prst="line">
            <a:avLst/>
          </a:prstGeom>
          <a:noFill/>
          <a:ln w="12700">
            <a:solidFill>
              <a:schemeClr val="tx1"/>
            </a:solidFill>
            <a:round/>
            <a:headEnd type="triangle" w="med" len="med"/>
            <a:tailEnd/>
          </a:ln>
        </p:spPr>
        <p:txBody>
          <a:bodyPr wrap="none" anchor="ctr"/>
          <a:lstStyle/>
          <a:p>
            <a:endParaRPr lang="en-GB"/>
          </a:p>
        </p:txBody>
      </p:sp>
      <p:sp>
        <p:nvSpPr>
          <p:cNvPr id="33798" name="Line 20"/>
          <p:cNvSpPr>
            <a:spLocks noChangeShapeType="1"/>
          </p:cNvSpPr>
          <p:nvPr/>
        </p:nvSpPr>
        <p:spPr bwMode="auto">
          <a:xfrm flipH="1">
            <a:off x="1802342" y="3511550"/>
            <a:ext cx="1169458" cy="0"/>
          </a:xfrm>
          <a:prstGeom prst="line">
            <a:avLst/>
          </a:prstGeom>
          <a:noFill/>
          <a:ln w="12700">
            <a:solidFill>
              <a:schemeClr val="tx1"/>
            </a:solidFill>
            <a:round/>
            <a:headEnd type="triangle" w="med" len="med"/>
            <a:tailEnd/>
          </a:ln>
        </p:spPr>
        <p:txBody>
          <a:bodyPr wrap="none" anchor="ctr"/>
          <a:lstStyle/>
          <a:p>
            <a:endParaRPr lang="en-GB"/>
          </a:p>
        </p:txBody>
      </p:sp>
      <p:sp>
        <p:nvSpPr>
          <p:cNvPr id="33799" name="Line 24"/>
          <p:cNvSpPr>
            <a:spLocks noChangeShapeType="1"/>
          </p:cNvSpPr>
          <p:nvPr/>
        </p:nvSpPr>
        <p:spPr bwMode="auto">
          <a:xfrm flipH="1">
            <a:off x="1802342" y="3968750"/>
            <a:ext cx="1169458" cy="0"/>
          </a:xfrm>
          <a:prstGeom prst="line">
            <a:avLst/>
          </a:prstGeom>
          <a:noFill/>
          <a:ln w="12700">
            <a:solidFill>
              <a:schemeClr val="tx1"/>
            </a:solidFill>
            <a:round/>
            <a:headEnd type="triangle" w="med" len="med"/>
            <a:tailEnd/>
          </a:ln>
        </p:spPr>
        <p:txBody>
          <a:bodyPr wrap="none" anchor="ctr"/>
          <a:lstStyle/>
          <a:p>
            <a:endParaRPr lang="en-GB"/>
          </a:p>
        </p:txBody>
      </p:sp>
      <p:sp>
        <p:nvSpPr>
          <p:cNvPr id="34844" name="Rectangle 28"/>
          <p:cNvSpPr>
            <a:spLocks noChangeArrowheads="1"/>
          </p:cNvSpPr>
          <p:nvPr/>
        </p:nvSpPr>
        <p:spPr bwMode="auto">
          <a:xfrm>
            <a:off x="3609844" y="2727325"/>
            <a:ext cx="1247137" cy="1197764"/>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x 4</a:t>
            </a:r>
          </a:p>
          <a:p>
            <a:pPr eaLnBrk="0" hangingPunct="0">
              <a:defRPr/>
            </a:pPr>
            <a:r>
              <a:rPr lang="en-GB">
                <a:effectLst>
                  <a:outerShdw blurRad="38100" dist="38100" dir="2700000" algn="tl">
                    <a:srgbClr val="FFFFFF"/>
                  </a:outerShdw>
                </a:effectLst>
                <a:latin typeface="Times New Roman" pitchFamily="18" charset="0"/>
              </a:rPr>
              <a:t>Time</a:t>
            </a:r>
          </a:p>
          <a:p>
            <a:pPr eaLnBrk="0" hangingPunct="0">
              <a:defRPr/>
            </a:pPr>
            <a:r>
              <a:rPr lang="en-GB">
                <a:effectLst>
                  <a:outerShdw blurRad="38100" dist="38100" dir="2700000" algn="tl">
                    <a:srgbClr val="FFFFFF"/>
                  </a:outerShdw>
                </a:effectLst>
                <a:latin typeface="Times New Roman" pitchFamily="18" charset="0"/>
              </a:rPr>
              <a:t>division</a:t>
            </a:r>
          </a:p>
          <a:p>
            <a:pPr eaLnBrk="0" hangingPunct="0">
              <a:defRPr/>
            </a:pPr>
            <a:r>
              <a:rPr lang="en-GB">
                <a:effectLst>
                  <a:outerShdw blurRad="38100" dist="38100" dir="2700000" algn="tl">
                    <a:srgbClr val="FFFFFF"/>
                  </a:outerShdw>
                </a:effectLst>
                <a:latin typeface="Times New Roman" pitchFamily="18" charset="0"/>
              </a:rPr>
              <a:t>multiplexer</a:t>
            </a:r>
          </a:p>
        </p:txBody>
      </p:sp>
      <p:sp>
        <p:nvSpPr>
          <p:cNvPr id="33801" name="Line 29"/>
          <p:cNvSpPr>
            <a:spLocks noChangeShapeType="1"/>
          </p:cNvSpPr>
          <p:nvPr/>
        </p:nvSpPr>
        <p:spPr bwMode="auto">
          <a:xfrm flipH="1">
            <a:off x="5599642" y="3359150"/>
            <a:ext cx="2242608" cy="0"/>
          </a:xfrm>
          <a:prstGeom prst="line">
            <a:avLst/>
          </a:prstGeom>
          <a:noFill/>
          <a:ln w="12700">
            <a:solidFill>
              <a:schemeClr val="tx1"/>
            </a:solidFill>
            <a:round/>
            <a:headEnd type="triangle" w="med" len="med"/>
            <a:tailEnd/>
          </a:ln>
        </p:spPr>
        <p:txBody>
          <a:bodyPr wrap="none" anchor="ctr"/>
          <a:lstStyle/>
          <a:p>
            <a:endParaRPr lang="en-GB"/>
          </a:p>
        </p:txBody>
      </p:sp>
      <p:sp>
        <p:nvSpPr>
          <p:cNvPr id="33802" name="Rectangle 33"/>
          <p:cNvSpPr>
            <a:spLocks noChangeArrowheads="1"/>
          </p:cNvSpPr>
          <p:nvPr/>
        </p:nvSpPr>
        <p:spPr bwMode="auto">
          <a:xfrm>
            <a:off x="1410229" y="3302000"/>
            <a:ext cx="976842" cy="215900"/>
          </a:xfrm>
          <a:prstGeom prst="rect">
            <a:avLst/>
          </a:prstGeom>
          <a:solidFill>
            <a:srgbClr val="FFFF00">
              <a:alpha val="50195"/>
            </a:srgbClr>
          </a:solidFill>
          <a:ln w="12700">
            <a:solidFill>
              <a:schemeClr val="tx1"/>
            </a:solidFill>
            <a:miter lim="800000"/>
            <a:headEnd/>
            <a:tailEnd/>
          </a:ln>
        </p:spPr>
        <p:txBody>
          <a:bodyPr wrap="none" anchor="ctr"/>
          <a:lstStyle/>
          <a:p>
            <a:endParaRPr lang="en-US"/>
          </a:p>
        </p:txBody>
      </p:sp>
      <p:sp>
        <p:nvSpPr>
          <p:cNvPr id="33803" name="Rectangle 34"/>
          <p:cNvSpPr>
            <a:spLocks noChangeArrowheads="1"/>
          </p:cNvSpPr>
          <p:nvPr/>
        </p:nvSpPr>
        <p:spPr bwMode="auto">
          <a:xfrm>
            <a:off x="1403350" y="2916238"/>
            <a:ext cx="976842" cy="215900"/>
          </a:xfrm>
          <a:prstGeom prst="rect">
            <a:avLst/>
          </a:prstGeom>
          <a:solidFill>
            <a:srgbClr val="00FF00">
              <a:alpha val="50195"/>
            </a:srgbClr>
          </a:solidFill>
          <a:ln w="12700">
            <a:solidFill>
              <a:schemeClr val="tx1"/>
            </a:solidFill>
            <a:miter lim="800000"/>
            <a:headEnd/>
            <a:tailEnd/>
          </a:ln>
        </p:spPr>
        <p:txBody>
          <a:bodyPr wrap="none" anchor="ctr"/>
          <a:lstStyle/>
          <a:p>
            <a:endParaRPr lang="en-US"/>
          </a:p>
        </p:txBody>
      </p:sp>
      <p:sp>
        <p:nvSpPr>
          <p:cNvPr id="33804" name="Rectangle 35"/>
          <p:cNvSpPr>
            <a:spLocks noChangeArrowheads="1"/>
          </p:cNvSpPr>
          <p:nvPr/>
        </p:nvSpPr>
        <p:spPr bwMode="auto">
          <a:xfrm>
            <a:off x="1403350" y="2533650"/>
            <a:ext cx="976842" cy="215900"/>
          </a:xfrm>
          <a:prstGeom prst="rect">
            <a:avLst/>
          </a:prstGeom>
          <a:solidFill>
            <a:srgbClr val="0000CC">
              <a:alpha val="50195"/>
            </a:srgbClr>
          </a:solidFill>
          <a:ln w="12700">
            <a:solidFill>
              <a:schemeClr val="tx1"/>
            </a:solidFill>
            <a:miter lim="800000"/>
            <a:headEnd/>
            <a:tailEnd/>
          </a:ln>
        </p:spPr>
        <p:txBody>
          <a:bodyPr wrap="none" anchor="ctr"/>
          <a:lstStyle/>
          <a:p>
            <a:endParaRPr lang="en-US"/>
          </a:p>
        </p:txBody>
      </p:sp>
      <p:sp>
        <p:nvSpPr>
          <p:cNvPr id="33805" name="Line 37"/>
          <p:cNvSpPr>
            <a:spLocks noChangeShapeType="1"/>
          </p:cNvSpPr>
          <p:nvPr/>
        </p:nvSpPr>
        <p:spPr bwMode="auto">
          <a:xfrm>
            <a:off x="1898650" y="3302000"/>
            <a:ext cx="0" cy="215900"/>
          </a:xfrm>
          <a:prstGeom prst="line">
            <a:avLst/>
          </a:prstGeom>
          <a:noFill/>
          <a:ln w="12700">
            <a:solidFill>
              <a:schemeClr val="tx1"/>
            </a:solidFill>
            <a:round/>
            <a:headEnd/>
            <a:tailEnd/>
          </a:ln>
        </p:spPr>
        <p:txBody>
          <a:bodyPr wrap="none" anchor="ctr"/>
          <a:lstStyle/>
          <a:p>
            <a:endParaRPr lang="en-GB"/>
          </a:p>
        </p:txBody>
      </p:sp>
      <p:sp>
        <p:nvSpPr>
          <p:cNvPr id="33806" name="Line 38"/>
          <p:cNvSpPr>
            <a:spLocks noChangeShapeType="1"/>
          </p:cNvSpPr>
          <p:nvPr/>
        </p:nvSpPr>
        <p:spPr bwMode="auto">
          <a:xfrm>
            <a:off x="1891771" y="2916238"/>
            <a:ext cx="0" cy="215900"/>
          </a:xfrm>
          <a:prstGeom prst="line">
            <a:avLst/>
          </a:prstGeom>
          <a:noFill/>
          <a:ln w="12700">
            <a:solidFill>
              <a:schemeClr val="tx1"/>
            </a:solidFill>
            <a:round/>
            <a:headEnd/>
            <a:tailEnd/>
          </a:ln>
        </p:spPr>
        <p:txBody>
          <a:bodyPr wrap="none" anchor="ctr"/>
          <a:lstStyle/>
          <a:p>
            <a:endParaRPr lang="en-GB"/>
          </a:p>
        </p:txBody>
      </p:sp>
      <p:sp>
        <p:nvSpPr>
          <p:cNvPr id="33807" name="Line 39"/>
          <p:cNvSpPr>
            <a:spLocks noChangeShapeType="1"/>
          </p:cNvSpPr>
          <p:nvPr/>
        </p:nvSpPr>
        <p:spPr bwMode="auto">
          <a:xfrm>
            <a:off x="1891771" y="2533650"/>
            <a:ext cx="0" cy="215900"/>
          </a:xfrm>
          <a:prstGeom prst="line">
            <a:avLst/>
          </a:prstGeom>
          <a:noFill/>
          <a:ln w="12700">
            <a:solidFill>
              <a:schemeClr val="tx1"/>
            </a:solidFill>
            <a:round/>
            <a:headEnd/>
            <a:tailEnd/>
          </a:ln>
        </p:spPr>
        <p:txBody>
          <a:bodyPr wrap="none" anchor="ctr"/>
          <a:lstStyle/>
          <a:p>
            <a:endParaRPr lang="en-GB"/>
          </a:p>
        </p:txBody>
      </p:sp>
      <p:sp>
        <p:nvSpPr>
          <p:cNvPr id="33808" name="Rectangle 50"/>
          <p:cNvSpPr>
            <a:spLocks noChangeArrowheads="1"/>
          </p:cNvSpPr>
          <p:nvPr/>
        </p:nvSpPr>
        <p:spPr bwMode="auto">
          <a:xfrm>
            <a:off x="1463544" y="3235325"/>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1</a:t>
            </a:r>
          </a:p>
        </p:txBody>
      </p:sp>
      <p:sp>
        <p:nvSpPr>
          <p:cNvPr id="33809" name="Rectangle 51"/>
          <p:cNvSpPr>
            <a:spLocks noChangeArrowheads="1"/>
          </p:cNvSpPr>
          <p:nvPr/>
        </p:nvSpPr>
        <p:spPr bwMode="auto">
          <a:xfrm>
            <a:off x="1965723" y="3248025"/>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0</a:t>
            </a:r>
          </a:p>
        </p:txBody>
      </p:sp>
      <p:sp>
        <p:nvSpPr>
          <p:cNvPr id="33810" name="Rectangle 52"/>
          <p:cNvSpPr>
            <a:spLocks noChangeArrowheads="1"/>
          </p:cNvSpPr>
          <p:nvPr/>
        </p:nvSpPr>
        <p:spPr bwMode="auto">
          <a:xfrm>
            <a:off x="1497940" y="2843214"/>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0</a:t>
            </a:r>
          </a:p>
        </p:txBody>
      </p:sp>
      <p:sp>
        <p:nvSpPr>
          <p:cNvPr id="33811" name="Rectangle 53"/>
          <p:cNvSpPr>
            <a:spLocks noChangeArrowheads="1"/>
          </p:cNvSpPr>
          <p:nvPr/>
        </p:nvSpPr>
        <p:spPr bwMode="auto">
          <a:xfrm>
            <a:off x="2006998" y="2855914"/>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0</a:t>
            </a:r>
          </a:p>
        </p:txBody>
      </p:sp>
      <p:sp>
        <p:nvSpPr>
          <p:cNvPr id="33812" name="Rectangle 54"/>
          <p:cNvSpPr>
            <a:spLocks noChangeArrowheads="1"/>
          </p:cNvSpPr>
          <p:nvPr/>
        </p:nvSpPr>
        <p:spPr bwMode="auto">
          <a:xfrm>
            <a:off x="1470423" y="2466975"/>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0</a:t>
            </a:r>
          </a:p>
        </p:txBody>
      </p:sp>
      <p:sp>
        <p:nvSpPr>
          <p:cNvPr id="33813" name="Rectangle 55"/>
          <p:cNvSpPr>
            <a:spLocks noChangeArrowheads="1"/>
          </p:cNvSpPr>
          <p:nvPr/>
        </p:nvSpPr>
        <p:spPr bwMode="auto">
          <a:xfrm>
            <a:off x="1979481" y="2473325"/>
            <a:ext cx="298160" cy="366767"/>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1</a:t>
            </a:r>
          </a:p>
        </p:txBody>
      </p:sp>
      <p:sp>
        <p:nvSpPr>
          <p:cNvPr id="34880" name="Rectangle 64"/>
          <p:cNvSpPr>
            <a:spLocks noChangeArrowheads="1"/>
          </p:cNvSpPr>
          <p:nvPr/>
        </p:nvSpPr>
        <p:spPr bwMode="auto">
          <a:xfrm>
            <a:off x="693077" y="4498975"/>
            <a:ext cx="2539684"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Input rate F</a:t>
            </a:r>
            <a:r>
              <a:rPr lang="en-GB" baseline="-25000">
                <a:effectLst>
                  <a:outerShdw blurRad="38100" dist="38100" dir="2700000" algn="tl">
                    <a:srgbClr val="FFFFFF"/>
                  </a:outerShdw>
                </a:effectLst>
                <a:latin typeface="Times New Roman" pitchFamily="18" charset="0"/>
              </a:rPr>
              <a:t>i</a:t>
            </a:r>
            <a:r>
              <a:rPr lang="en-GB">
                <a:effectLst>
                  <a:outerShdw blurRad="38100" dist="38100" dir="2700000" algn="tl">
                    <a:srgbClr val="FFFFFF"/>
                  </a:outerShdw>
                </a:effectLst>
                <a:latin typeface="Times New Roman" pitchFamily="18" charset="0"/>
              </a:rPr>
              <a:t> bit/s/channel</a:t>
            </a:r>
          </a:p>
        </p:txBody>
      </p:sp>
      <p:sp>
        <p:nvSpPr>
          <p:cNvPr id="34881" name="Rectangle 65"/>
          <p:cNvSpPr>
            <a:spLocks noChangeArrowheads="1"/>
          </p:cNvSpPr>
          <p:nvPr/>
        </p:nvSpPr>
        <p:spPr bwMode="auto">
          <a:xfrm>
            <a:off x="5728627" y="3565526"/>
            <a:ext cx="2184135" cy="638175"/>
          </a:xfrm>
          <a:prstGeom prst="rect">
            <a:avLst/>
          </a:prstGeom>
          <a:noFill/>
          <a:ln w="12700">
            <a:noFill/>
            <a:miter lim="800000"/>
            <a:headEnd/>
            <a:tailEnd/>
          </a:ln>
          <a:effectLst/>
        </p:spPr>
        <p:txBody>
          <a:bodyPr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Output rate Fo</a:t>
            </a:r>
          </a:p>
          <a:p>
            <a:pPr eaLnBrk="0" hangingPunct="0">
              <a:defRPr/>
            </a:pPr>
            <a:r>
              <a:rPr lang="en-GB">
                <a:effectLst>
                  <a:outerShdw blurRad="38100" dist="38100" dir="2700000" algn="tl">
                    <a:srgbClr val="FFFFFF"/>
                  </a:outerShdw>
                </a:effectLst>
                <a:latin typeface="Times New Roman" pitchFamily="18" charset="0"/>
              </a:rPr>
              <a:t>= 4 x F</a:t>
            </a:r>
            <a:r>
              <a:rPr lang="en-GB" baseline="-25000">
                <a:effectLst>
                  <a:outerShdw blurRad="38100" dist="38100" dir="2700000" algn="tl">
                    <a:srgbClr val="FFFFFF"/>
                  </a:outerShdw>
                </a:effectLst>
                <a:latin typeface="Times New Roman" pitchFamily="18" charset="0"/>
              </a:rPr>
              <a:t>i</a:t>
            </a:r>
            <a:r>
              <a:rPr lang="en-GB">
                <a:effectLst>
                  <a:outerShdw blurRad="38100" dist="38100" dir="2700000" algn="tl">
                    <a:srgbClr val="FFFFFF"/>
                  </a:outerShdw>
                </a:effectLst>
                <a:latin typeface="Times New Roman" pitchFamily="18" charset="0"/>
              </a:rPr>
              <a:t> bit/s</a:t>
            </a:r>
          </a:p>
        </p:txBody>
      </p:sp>
      <p:sp>
        <p:nvSpPr>
          <p:cNvPr id="34882" name="Rectangle 66"/>
          <p:cNvSpPr>
            <a:spLocks noChangeArrowheads="1"/>
          </p:cNvSpPr>
          <p:nvPr/>
        </p:nvSpPr>
        <p:spPr bwMode="auto">
          <a:xfrm>
            <a:off x="954485" y="2447925"/>
            <a:ext cx="477708"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m1</a:t>
            </a:r>
          </a:p>
        </p:txBody>
      </p:sp>
      <p:sp>
        <p:nvSpPr>
          <p:cNvPr id="34883" name="Rectangle 67"/>
          <p:cNvSpPr>
            <a:spLocks noChangeArrowheads="1"/>
          </p:cNvSpPr>
          <p:nvPr/>
        </p:nvSpPr>
        <p:spPr bwMode="auto">
          <a:xfrm>
            <a:off x="954485" y="2822575"/>
            <a:ext cx="477708"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m2</a:t>
            </a:r>
          </a:p>
        </p:txBody>
      </p:sp>
      <p:sp>
        <p:nvSpPr>
          <p:cNvPr id="34884" name="Rectangle 68"/>
          <p:cNvSpPr>
            <a:spLocks noChangeArrowheads="1"/>
          </p:cNvSpPr>
          <p:nvPr/>
        </p:nvSpPr>
        <p:spPr bwMode="auto">
          <a:xfrm>
            <a:off x="947606" y="3197225"/>
            <a:ext cx="477708"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m3</a:t>
            </a:r>
          </a:p>
        </p:txBody>
      </p:sp>
      <p:sp>
        <p:nvSpPr>
          <p:cNvPr id="34885" name="Rectangle 69"/>
          <p:cNvSpPr>
            <a:spLocks noChangeArrowheads="1"/>
          </p:cNvSpPr>
          <p:nvPr/>
        </p:nvSpPr>
        <p:spPr bwMode="auto">
          <a:xfrm>
            <a:off x="954485" y="3648075"/>
            <a:ext cx="477708"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a:effectLst>
                  <a:outerShdw blurRad="38100" dist="38100" dir="2700000" algn="tl">
                    <a:srgbClr val="FFFFFF"/>
                  </a:outerShdw>
                </a:effectLst>
                <a:latin typeface="Times New Roman" pitchFamily="18" charset="0"/>
              </a:rPr>
              <a:t>m4</a:t>
            </a:r>
          </a:p>
        </p:txBody>
      </p:sp>
      <p:sp>
        <p:nvSpPr>
          <p:cNvPr id="33820" name="Rectangle 70"/>
          <p:cNvSpPr>
            <a:spLocks noChangeArrowheads="1"/>
          </p:cNvSpPr>
          <p:nvPr/>
        </p:nvSpPr>
        <p:spPr bwMode="auto">
          <a:xfrm>
            <a:off x="5776781" y="1866901"/>
            <a:ext cx="3756025" cy="912813"/>
          </a:xfrm>
          <a:prstGeom prst="rect">
            <a:avLst/>
          </a:prstGeom>
          <a:noFill/>
          <a:ln w="12700">
            <a:noFill/>
            <a:miter lim="800000"/>
            <a:headEnd/>
            <a:tailEnd/>
          </a:ln>
        </p:spPr>
        <p:txBody>
          <a:bodyPr lIns="90488" tIns="44450" rIns="90488" bIns="44450">
            <a:spAutoFit/>
          </a:bodyPr>
          <a:lstStyle/>
          <a:p>
            <a:pPr eaLnBrk="0" hangingPunct="0"/>
            <a:r>
              <a:rPr lang="en-GB"/>
              <a:t>Output bit sequence derived from input tributaries: m1,m2,m3,m4,m1,m2,m3,m4</a:t>
            </a:r>
          </a:p>
        </p:txBody>
      </p:sp>
      <p:sp>
        <p:nvSpPr>
          <p:cNvPr id="33821" name="Rectangle 72"/>
          <p:cNvSpPr>
            <a:spLocks noChangeArrowheads="1"/>
          </p:cNvSpPr>
          <p:nvPr/>
        </p:nvSpPr>
        <p:spPr bwMode="auto">
          <a:xfrm>
            <a:off x="5957358" y="3135313"/>
            <a:ext cx="123825" cy="222250"/>
          </a:xfrm>
          <a:prstGeom prst="rect">
            <a:avLst/>
          </a:prstGeom>
          <a:solidFill>
            <a:srgbClr val="0000CC">
              <a:alpha val="50195"/>
            </a:srgbClr>
          </a:solidFill>
          <a:ln w="12700">
            <a:solidFill>
              <a:schemeClr val="tx1"/>
            </a:solidFill>
            <a:miter lim="800000"/>
            <a:headEnd/>
            <a:tailEnd/>
          </a:ln>
        </p:spPr>
        <p:txBody>
          <a:bodyPr wrap="none" anchor="ctr"/>
          <a:lstStyle/>
          <a:p>
            <a:endParaRPr lang="en-US"/>
          </a:p>
        </p:txBody>
      </p:sp>
      <p:sp>
        <p:nvSpPr>
          <p:cNvPr id="33822" name="Rectangle 73"/>
          <p:cNvSpPr>
            <a:spLocks noChangeArrowheads="1"/>
          </p:cNvSpPr>
          <p:nvPr/>
        </p:nvSpPr>
        <p:spPr bwMode="auto">
          <a:xfrm>
            <a:off x="6082904" y="3135313"/>
            <a:ext cx="123825" cy="222250"/>
          </a:xfrm>
          <a:prstGeom prst="rect">
            <a:avLst/>
          </a:prstGeom>
          <a:solidFill>
            <a:srgbClr val="00FF00">
              <a:alpha val="50195"/>
            </a:srgbClr>
          </a:solidFill>
          <a:ln w="12700">
            <a:solidFill>
              <a:schemeClr val="tx1"/>
            </a:solidFill>
            <a:miter lim="800000"/>
            <a:headEnd/>
            <a:tailEnd/>
          </a:ln>
        </p:spPr>
        <p:txBody>
          <a:bodyPr wrap="none" anchor="ctr"/>
          <a:lstStyle/>
          <a:p>
            <a:endParaRPr lang="en-US"/>
          </a:p>
        </p:txBody>
      </p:sp>
      <p:sp>
        <p:nvSpPr>
          <p:cNvPr id="33823" name="Rectangle 74"/>
          <p:cNvSpPr>
            <a:spLocks noChangeArrowheads="1"/>
          </p:cNvSpPr>
          <p:nvPr/>
        </p:nvSpPr>
        <p:spPr bwMode="auto">
          <a:xfrm>
            <a:off x="6217047" y="3135313"/>
            <a:ext cx="123825" cy="222250"/>
          </a:xfrm>
          <a:prstGeom prst="rect">
            <a:avLst/>
          </a:prstGeom>
          <a:solidFill>
            <a:srgbClr val="FFFF00">
              <a:alpha val="50195"/>
            </a:srgbClr>
          </a:solidFill>
          <a:ln w="12700">
            <a:solidFill>
              <a:schemeClr val="tx1"/>
            </a:solidFill>
            <a:miter lim="800000"/>
            <a:headEnd/>
            <a:tailEnd/>
          </a:ln>
        </p:spPr>
        <p:txBody>
          <a:bodyPr wrap="none" anchor="ctr"/>
          <a:lstStyle/>
          <a:p>
            <a:endParaRPr lang="en-US"/>
          </a:p>
        </p:txBody>
      </p:sp>
      <p:sp>
        <p:nvSpPr>
          <p:cNvPr id="33824" name="Rectangle 75"/>
          <p:cNvSpPr>
            <a:spLocks noChangeArrowheads="1"/>
          </p:cNvSpPr>
          <p:nvPr/>
        </p:nvSpPr>
        <p:spPr bwMode="auto">
          <a:xfrm>
            <a:off x="6351191" y="3135313"/>
            <a:ext cx="123825" cy="222250"/>
          </a:xfrm>
          <a:prstGeom prst="rect">
            <a:avLst/>
          </a:prstGeom>
          <a:solidFill>
            <a:srgbClr val="FF0000">
              <a:alpha val="50195"/>
            </a:srgbClr>
          </a:solidFill>
          <a:ln w="12700">
            <a:solidFill>
              <a:schemeClr val="tx1"/>
            </a:solidFill>
            <a:miter lim="800000"/>
            <a:headEnd/>
            <a:tailEnd/>
          </a:ln>
        </p:spPr>
        <p:txBody>
          <a:bodyPr wrap="none" anchor="ctr"/>
          <a:lstStyle/>
          <a:p>
            <a:endParaRPr lang="en-US"/>
          </a:p>
        </p:txBody>
      </p:sp>
      <p:sp>
        <p:nvSpPr>
          <p:cNvPr id="33825" name="Rectangle 76"/>
          <p:cNvSpPr>
            <a:spLocks noChangeArrowheads="1"/>
          </p:cNvSpPr>
          <p:nvPr/>
        </p:nvSpPr>
        <p:spPr bwMode="auto">
          <a:xfrm>
            <a:off x="6485335" y="3135313"/>
            <a:ext cx="123825" cy="222250"/>
          </a:xfrm>
          <a:prstGeom prst="rect">
            <a:avLst/>
          </a:prstGeom>
          <a:solidFill>
            <a:srgbClr val="0000CC">
              <a:alpha val="50195"/>
            </a:srgbClr>
          </a:solidFill>
          <a:ln w="12700">
            <a:solidFill>
              <a:schemeClr val="tx1"/>
            </a:solidFill>
            <a:miter lim="800000"/>
            <a:headEnd/>
            <a:tailEnd/>
          </a:ln>
        </p:spPr>
        <p:txBody>
          <a:bodyPr wrap="none" anchor="ctr"/>
          <a:lstStyle/>
          <a:p>
            <a:endParaRPr lang="en-US"/>
          </a:p>
        </p:txBody>
      </p:sp>
      <p:sp>
        <p:nvSpPr>
          <p:cNvPr id="33826" name="Rectangle 77"/>
          <p:cNvSpPr>
            <a:spLocks noChangeArrowheads="1"/>
          </p:cNvSpPr>
          <p:nvPr/>
        </p:nvSpPr>
        <p:spPr bwMode="auto">
          <a:xfrm>
            <a:off x="6619479" y="3135313"/>
            <a:ext cx="123825" cy="222250"/>
          </a:xfrm>
          <a:prstGeom prst="rect">
            <a:avLst/>
          </a:prstGeom>
          <a:solidFill>
            <a:srgbClr val="00FF00">
              <a:alpha val="50195"/>
            </a:srgbClr>
          </a:solidFill>
          <a:ln w="12700">
            <a:solidFill>
              <a:schemeClr val="tx1"/>
            </a:solidFill>
            <a:miter lim="800000"/>
            <a:headEnd/>
            <a:tailEnd/>
          </a:ln>
        </p:spPr>
        <p:txBody>
          <a:bodyPr wrap="none" anchor="ctr"/>
          <a:lstStyle/>
          <a:p>
            <a:endParaRPr lang="en-US"/>
          </a:p>
        </p:txBody>
      </p:sp>
      <p:sp>
        <p:nvSpPr>
          <p:cNvPr id="33827" name="Rectangle 78"/>
          <p:cNvSpPr>
            <a:spLocks noChangeArrowheads="1"/>
          </p:cNvSpPr>
          <p:nvPr/>
        </p:nvSpPr>
        <p:spPr bwMode="auto">
          <a:xfrm>
            <a:off x="6753622" y="3135313"/>
            <a:ext cx="123825" cy="222250"/>
          </a:xfrm>
          <a:prstGeom prst="rect">
            <a:avLst/>
          </a:prstGeom>
          <a:solidFill>
            <a:srgbClr val="FFFF00">
              <a:alpha val="50195"/>
            </a:srgbClr>
          </a:solidFill>
          <a:ln w="12700">
            <a:solidFill>
              <a:schemeClr val="tx1"/>
            </a:solidFill>
            <a:miter lim="800000"/>
            <a:headEnd/>
            <a:tailEnd/>
          </a:ln>
        </p:spPr>
        <p:txBody>
          <a:bodyPr wrap="none" anchor="ctr"/>
          <a:lstStyle/>
          <a:p>
            <a:endParaRPr lang="en-US"/>
          </a:p>
        </p:txBody>
      </p:sp>
      <p:sp>
        <p:nvSpPr>
          <p:cNvPr id="33828" name="Rectangle 79"/>
          <p:cNvSpPr>
            <a:spLocks noChangeArrowheads="1"/>
          </p:cNvSpPr>
          <p:nvPr/>
        </p:nvSpPr>
        <p:spPr bwMode="auto">
          <a:xfrm>
            <a:off x="6887766" y="3135313"/>
            <a:ext cx="123825" cy="222250"/>
          </a:xfrm>
          <a:prstGeom prst="rect">
            <a:avLst/>
          </a:prstGeom>
          <a:solidFill>
            <a:srgbClr val="FF0000">
              <a:alpha val="50195"/>
            </a:srgbClr>
          </a:solidFill>
          <a:ln w="12700">
            <a:solidFill>
              <a:schemeClr val="tx1"/>
            </a:solidFill>
            <a:miter lim="800000"/>
            <a:headEnd/>
            <a:tailEnd/>
          </a:ln>
        </p:spPr>
        <p:txBody>
          <a:bodyPr wrap="none" anchor="ctr"/>
          <a:lstStyle/>
          <a:p>
            <a:endParaRPr lang="en-US"/>
          </a:p>
        </p:txBody>
      </p:sp>
      <p:sp>
        <p:nvSpPr>
          <p:cNvPr id="33829" name="Rectangle 57"/>
          <p:cNvSpPr>
            <a:spLocks noChangeArrowheads="1"/>
          </p:cNvSpPr>
          <p:nvPr/>
        </p:nvSpPr>
        <p:spPr bwMode="auto">
          <a:xfrm>
            <a:off x="6273800" y="3087689"/>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1</a:t>
            </a:r>
          </a:p>
        </p:txBody>
      </p:sp>
      <p:sp>
        <p:nvSpPr>
          <p:cNvPr id="33830" name="Rectangle 56"/>
          <p:cNvSpPr>
            <a:spLocks noChangeArrowheads="1"/>
          </p:cNvSpPr>
          <p:nvPr/>
        </p:nvSpPr>
        <p:spPr bwMode="auto">
          <a:xfrm>
            <a:off x="6131058" y="3090864"/>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1</a:t>
            </a:r>
          </a:p>
        </p:txBody>
      </p:sp>
      <p:sp>
        <p:nvSpPr>
          <p:cNvPr id="33831" name="Rectangle 58"/>
          <p:cNvSpPr>
            <a:spLocks noChangeArrowheads="1"/>
          </p:cNvSpPr>
          <p:nvPr/>
        </p:nvSpPr>
        <p:spPr bwMode="auto">
          <a:xfrm>
            <a:off x="6409664" y="3087689"/>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1</a:t>
            </a:r>
          </a:p>
        </p:txBody>
      </p:sp>
      <p:sp>
        <p:nvSpPr>
          <p:cNvPr id="33832" name="Rectangle 59"/>
          <p:cNvSpPr>
            <a:spLocks noChangeArrowheads="1"/>
          </p:cNvSpPr>
          <p:nvPr/>
        </p:nvSpPr>
        <p:spPr bwMode="auto">
          <a:xfrm>
            <a:off x="6545527" y="3090864"/>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0</a:t>
            </a:r>
          </a:p>
        </p:txBody>
      </p:sp>
      <p:sp>
        <p:nvSpPr>
          <p:cNvPr id="33833" name="Rectangle 60"/>
          <p:cNvSpPr>
            <a:spLocks noChangeArrowheads="1"/>
          </p:cNvSpPr>
          <p:nvPr/>
        </p:nvSpPr>
        <p:spPr bwMode="auto">
          <a:xfrm>
            <a:off x="6810375" y="3094039"/>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1</a:t>
            </a:r>
          </a:p>
        </p:txBody>
      </p:sp>
      <p:sp>
        <p:nvSpPr>
          <p:cNvPr id="33834" name="Rectangle 61"/>
          <p:cNvSpPr>
            <a:spLocks noChangeArrowheads="1"/>
          </p:cNvSpPr>
          <p:nvPr/>
        </p:nvSpPr>
        <p:spPr bwMode="auto">
          <a:xfrm>
            <a:off x="5996914" y="3087689"/>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0</a:t>
            </a:r>
          </a:p>
        </p:txBody>
      </p:sp>
      <p:sp>
        <p:nvSpPr>
          <p:cNvPr id="33835" name="Rectangle 62"/>
          <p:cNvSpPr>
            <a:spLocks noChangeArrowheads="1"/>
          </p:cNvSpPr>
          <p:nvPr/>
        </p:nvSpPr>
        <p:spPr bwMode="auto">
          <a:xfrm>
            <a:off x="5871369" y="3103564"/>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1</a:t>
            </a:r>
          </a:p>
        </p:txBody>
      </p:sp>
      <p:sp>
        <p:nvSpPr>
          <p:cNvPr id="33836" name="Rectangle 63"/>
          <p:cNvSpPr>
            <a:spLocks noChangeArrowheads="1"/>
          </p:cNvSpPr>
          <p:nvPr/>
        </p:nvSpPr>
        <p:spPr bwMode="auto">
          <a:xfrm>
            <a:off x="6674512" y="3097214"/>
            <a:ext cx="272512" cy="305212"/>
          </a:xfrm>
          <a:prstGeom prst="rect">
            <a:avLst/>
          </a:prstGeom>
          <a:noFill/>
          <a:ln w="12700">
            <a:noFill/>
            <a:miter lim="800000"/>
            <a:headEnd/>
            <a:tailEnd/>
          </a:ln>
        </p:spPr>
        <p:txBody>
          <a:bodyPr wrap="none" lIns="90488" tIns="44450" rIns="90488" bIns="44450">
            <a:spAutoFit/>
          </a:bodyPr>
          <a:lstStyle/>
          <a:p>
            <a:pPr eaLnBrk="0" hangingPunct="0"/>
            <a:r>
              <a:rPr lang="en-GB" sz="1400">
                <a:latin typeface="Times New Roman" pitchFamily="18" charset="0"/>
              </a:rPr>
              <a:t>0</a:t>
            </a:r>
          </a:p>
        </p:txBody>
      </p:sp>
      <p:grpSp>
        <p:nvGrpSpPr>
          <p:cNvPr id="33837" name="Group 84"/>
          <p:cNvGrpSpPr>
            <a:grpSpLocks/>
          </p:cNvGrpSpPr>
          <p:nvPr/>
        </p:nvGrpSpPr>
        <p:grpSpPr bwMode="auto">
          <a:xfrm>
            <a:off x="1403350" y="3681414"/>
            <a:ext cx="976842" cy="366712"/>
            <a:chOff x="816" y="2342"/>
            <a:chExt cx="568" cy="231"/>
          </a:xfrm>
        </p:grpSpPr>
        <p:sp>
          <p:nvSpPr>
            <p:cNvPr id="33838" name="Rectangle 80"/>
            <p:cNvSpPr>
              <a:spLocks noChangeArrowheads="1"/>
            </p:cNvSpPr>
            <p:nvPr/>
          </p:nvSpPr>
          <p:spPr bwMode="auto">
            <a:xfrm>
              <a:off x="816" y="2384"/>
              <a:ext cx="568" cy="136"/>
            </a:xfrm>
            <a:prstGeom prst="rect">
              <a:avLst/>
            </a:prstGeom>
            <a:solidFill>
              <a:srgbClr val="FF0000">
                <a:alpha val="50195"/>
              </a:srgbClr>
            </a:solidFill>
            <a:ln w="12700">
              <a:solidFill>
                <a:schemeClr val="tx1"/>
              </a:solidFill>
              <a:miter lim="800000"/>
              <a:headEnd/>
              <a:tailEnd/>
            </a:ln>
          </p:spPr>
          <p:txBody>
            <a:bodyPr wrap="none" anchor="ctr"/>
            <a:lstStyle/>
            <a:p>
              <a:endParaRPr lang="en-US"/>
            </a:p>
          </p:txBody>
        </p:sp>
        <p:sp>
          <p:nvSpPr>
            <p:cNvPr id="33839" name="Line 81"/>
            <p:cNvSpPr>
              <a:spLocks noChangeShapeType="1"/>
            </p:cNvSpPr>
            <p:nvPr/>
          </p:nvSpPr>
          <p:spPr bwMode="auto">
            <a:xfrm>
              <a:off x="1100" y="2384"/>
              <a:ext cx="0" cy="136"/>
            </a:xfrm>
            <a:prstGeom prst="line">
              <a:avLst/>
            </a:prstGeom>
            <a:noFill/>
            <a:ln w="12700">
              <a:solidFill>
                <a:schemeClr val="tx1"/>
              </a:solidFill>
              <a:round/>
              <a:headEnd/>
              <a:tailEnd/>
            </a:ln>
          </p:spPr>
          <p:txBody>
            <a:bodyPr wrap="none" anchor="ctr"/>
            <a:lstStyle/>
            <a:p>
              <a:endParaRPr lang="en-GB"/>
            </a:p>
          </p:txBody>
        </p:sp>
        <p:sp>
          <p:nvSpPr>
            <p:cNvPr id="33840" name="Rectangle 82"/>
            <p:cNvSpPr>
              <a:spLocks noChangeArrowheads="1"/>
            </p:cNvSpPr>
            <p:nvPr/>
          </p:nvSpPr>
          <p:spPr bwMode="auto">
            <a:xfrm>
              <a:off x="839" y="2342"/>
              <a:ext cx="173" cy="231"/>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1</a:t>
              </a:r>
            </a:p>
          </p:txBody>
        </p:sp>
        <p:sp>
          <p:nvSpPr>
            <p:cNvPr id="33841" name="Rectangle 83"/>
            <p:cNvSpPr>
              <a:spLocks noChangeArrowheads="1"/>
            </p:cNvSpPr>
            <p:nvPr/>
          </p:nvSpPr>
          <p:spPr bwMode="auto">
            <a:xfrm>
              <a:off x="1127" y="2342"/>
              <a:ext cx="173" cy="231"/>
            </a:xfrm>
            <a:prstGeom prst="rect">
              <a:avLst/>
            </a:prstGeom>
            <a:noFill/>
            <a:ln w="12700">
              <a:noFill/>
              <a:miter lim="800000"/>
              <a:headEnd/>
              <a:tailEnd/>
            </a:ln>
          </p:spPr>
          <p:txBody>
            <a:bodyPr wrap="none" lIns="90488" tIns="44450" rIns="90488" bIns="44450">
              <a:spAutoFit/>
            </a:bodyPr>
            <a:lstStyle/>
            <a:p>
              <a:pPr eaLnBrk="0" hangingPunct="0"/>
              <a:r>
                <a:rPr lang="en-GB">
                  <a:latin typeface="Times New Roman" pitchFamily="18" charset="0"/>
                </a:rPr>
                <a:t>1</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Sample and Hold</a:t>
            </a:r>
          </a:p>
        </p:txBody>
      </p:sp>
      <p:sp>
        <p:nvSpPr>
          <p:cNvPr id="82970" name="Freeform 26"/>
          <p:cNvSpPr>
            <a:spLocks/>
          </p:cNvSpPr>
          <p:nvPr/>
        </p:nvSpPr>
        <p:spPr bwMode="auto">
          <a:xfrm>
            <a:off x="741231" y="1844675"/>
            <a:ext cx="8736542" cy="3816350"/>
          </a:xfrm>
          <a:custGeom>
            <a:avLst/>
            <a:gdLst/>
            <a:ahLst/>
            <a:cxnLst>
              <a:cxn ang="0">
                <a:pos x="0" y="2200"/>
              </a:cxn>
              <a:cxn ang="0">
                <a:pos x="317" y="2336"/>
              </a:cxn>
              <a:cxn ang="0">
                <a:pos x="907" y="1656"/>
              </a:cxn>
              <a:cxn ang="0">
                <a:pos x="1769" y="1701"/>
              </a:cxn>
              <a:cxn ang="0">
                <a:pos x="3129" y="204"/>
              </a:cxn>
              <a:cxn ang="0">
                <a:pos x="4717" y="476"/>
              </a:cxn>
            </a:cxnLst>
            <a:rect l="0" t="0" r="r" b="b"/>
            <a:pathLst>
              <a:path w="4717" h="2427">
                <a:moveTo>
                  <a:pt x="0" y="2200"/>
                </a:moveTo>
                <a:cubicBezTo>
                  <a:pt x="83" y="2313"/>
                  <a:pt x="166" y="2427"/>
                  <a:pt x="317" y="2336"/>
                </a:cubicBezTo>
                <a:cubicBezTo>
                  <a:pt x="468" y="2245"/>
                  <a:pt x="665" y="1762"/>
                  <a:pt x="907" y="1656"/>
                </a:cubicBezTo>
                <a:cubicBezTo>
                  <a:pt x="1149" y="1550"/>
                  <a:pt x="1399" y="1943"/>
                  <a:pt x="1769" y="1701"/>
                </a:cubicBezTo>
                <a:cubicBezTo>
                  <a:pt x="2139" y="1459"/>
                  <a:pt x="2638" y="408"/>
                  <a:pt x="3129" y="204"/>
                </a:cubicBezTo>
                <a:cubicBezTo>
                  <a:pt x="3620" y="0"/>
                  <a:pt x="4400" y="400"/>
                  <a:pt x="4717" y="476"/>
                </a:cubicBezTo>
              </a:path>
            </a:pathLst>
          </a:custGeom>
          <a:noFill/>
          <a:ln w="38100" cmpd="sng">
            <a:solidFill>
              <a:srgbClr val="FF0000"/>
            </a:solidFill>
            <a:round/>
            <a:headEnd/>
            <a:tailEnd/>
          </a:ln>
          <a:effectLst/>
        </p:spPr>
        <p:txBody>
          <a:bodyPr/>
          <a:lstStyle/>
          <a:p>
            <a:endParaRPr lang="en-GB"/>
          </a:p>
        </p:txBody>
      </p:sp>
      <p:sp>
        <p:nvSpPr>
          <p:cNvPr id="82971" name="Line 27"/>
          <p:cNvSpPr>
            <a:spLocks noChangeShapeType="1"/>
          </p:cNvSpPr>
          <p:nvPr/>
        </p:nvSpPr>
        <p:spPr bwMode="auto">
          <a:xfrm>
            <a:off x="662121" y="6524625"/>
            <a:ext cx="8972153" cy="0"/>
          </a:xfrm>
          <a:prstGeom prst="line">
            <a:avLst/>
          </a:prstGeom>
          <a:noFill/>
          <a:ln w="9525">
            <a:solidFill>
              <a:schemeClr val="tx1"/>
            </a:solidFill>
            <a:round/>
            <a:headEnd/>
            <a:tailEnd type="triangle" w="med" len="med"/>
          </a:ln>
          <a:effectLst/>
        </p:spPr>
        <p:txBody>
          <a:bodyPr/>
          <a:lstStyle/>
          <a:p>
            <a:endParaRPr lang="en-GB"/>
          </a:p>
        </p:txBody>
      </p:sp>
      <p:sp>
        <p:nvSpPr>
          <p:cNvPr id="82972" name="Line 28"/>
          <p:cNvSpPr>
            <a:spLocks noChangeShapeType="1"/>
          </p:cNvSpPr>
          <p:nvPr/>
        </p:nvSpPr>
        <p:spPr bwMode="auto">
          <a:xfrm flipV="1">
            <a:off x="73951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73" name="Line 29"/>
          <p:cNvSpPr>
            <a:spLocks noChangeShapeType="1"/>
          </p:cNvSpPr>
          <p:nvPr/>
        </p:nvSpPr>
        <p:spPr bwMode="auto">
          <a:xfrm>
            <a:off x="662120" y="5805488"/>
            <a:ext cx="8893042" cy="0"/>
          </a:xfrm>
          <a:prstGeom prst="line">
            <a:avLst/>
          </a:prstGeom>
          <a:noFill/>
          <a:ln w="9525">
            <a:solidFill>
              <a:schemeClr val="tx1"/>
            </a:solidFill>
            <a:round/>
            <a:headEnd/>
            <a:tailEnd type="triangle" w="med" len="med"/>
          </a:ln>
          <a:effectLst/>
        </p:spPr>
        <p:txBody>
          <a:bodyPr/>
          <a:lstStyle/>
          <a:p>
            <a:endParaRPr lang="en-GB"/>
          </a:p>
        </p:txBody>
      </p:sp>
      <p:sp>
        <p:nvSpPr>
          <p:cNvPr id="82974" name="Line 30"/>
          <p:cNvSpPr>
            <a:spLocks noChangeShapeType="1"/>
          </p:cNvSpPr>
          <p:nvPr/>
        </p:nvSpPr>
        <p:spPr bwMode="auto">
          <a:xfrm flipV="1">
            <a:off x="662120" y="1773239"/>
            <a:ext cx="0" cy="4103687"/>
          </a:xfrm>
          <a:prstGeom prst="line">
            <a:avLst/>
          </a:prstGeom>
          <a:noFill/>
          <a:ln w="9525">
            <a:solidFill>
              <a:schemeClr val="tx1"/>
            </a:solidFill>
            <a:round/>
            <a:headEnd/>
            <a:tailEnd type="triangle" w="med" len="med"/>
          </a:ln>
          <a:effectLst/>
        </p:spPr>
        <p:txBody>
          <a:bodyPr/>
          <a:lstStyle/>
          <a:p>
            <a:endParaRPr lang="en-GB"/>
          </a:p>
        </p:txBody>
      </p:sp>
      <p:sp>
        <p:nvSpPr>
          <p:cNvPr id="82975" name="Text Box 31"/>
          <p:cNvSpPr txBox="1">
            <a:spLocks noChangeArrowheads="1"/>
          </p:cNvSpPr>
          <p:nvPr/>
        </p:nvSpPr>
        <p:spPr bwMode="auto">
          <a:xfrm>
            <a:off x="896012" y="1628775"/>
            <a:ext cx="1248569" cy="579438"/>
          </a:xfrm>
          <a:prstGeom prst="rect">
            <a:avLst/>
          </a:prstGeom>
          <a:noFill/>
          <a:ln w="9525">
            <a:noFill/>
            <a:miter lim="800000"/>
            <a:headEnd/>
            <a:tailEnd/>
          </a:ln>
          <a:effectLst/>
        </p:spPr>
        <p:txBody>
          <a:bodyPr>
            <a:spAutoFit/>
          </a:bodyPr>
          <a:lstStyle/>
          <a:p>
            <a:pPr eaLnBrk="0" hangingPunct="0">
              <a:spcBef>
                <a:spcPct val="50000"/>
              </a:spcBef>
            </a:pPr>
            <a:r>
              <a:rPr lang="en-GB" sz="3200" i="1">
                <a:latin typeface="Times New Roman" pitchFamily="18" charset="0"/>
              </a:rPr>
              <a:t>m(t)</a:t>
            </a:r>
          </a:p>
        </p:txBody>
      </p:sp>
      <p:sp>
        <p:nvSpPr>
          <p:cNvPr id="82977" name="Line 33"/>
          <p:cNvSpPr>
            <a:spLocks noChangeShapeType="1"/>
          </p:cNvSpPr>
          <p:nvPr/>
        </p:nvSpPr>
        <p:spPr bwMode="auto">
          <a:xfrm flipV="1">
            <a:off x="1676797"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79" name="Line 35"/>
          <p:cNvSpPr>
            <a:spLocks noChangeShapeType="1"/>
          </p:cNvSpPr>
          <p:nvPr/>
        </p:nvSpPr>
        <p:spPr bwMode="auto">
          <a:xfrm flipV="1">
            <a:off x="2610644"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81" name="Line 37"/>
          <p:cNvSpPr>
            <a:spLocks noChangeShapeType="1"/>
          </p:cNvSpPr>
          <p:nvPr/>
        </p:nvSpPr>
        <p:spPr bwMode="auto">
          <a:xfrm flipV="1">
            <a:off x="3547931"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83" name="Line 39"/>
          <p:cNvSpPr>
            <a:spLocks noChangeShapeType="1"/>
          </p:cNvSpPr>
          <p:nvPr/>
        </p:nvSpPr>
        <p:spPr bwMode="auto">
          <a:xfrm flipV="1">
            <a:off x="4485217"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85" name="Line 41"/>
          <p:cNvSpPr>
            <a:spLocks noChangeShapeType="1"/>
          </p:cNvSpPr>
          <p:nvPr/>
        </p:nvSpPr>
        <p:spPr bwMode="auto">
          <a:xfrm flipV="1">
            <a:off x="5422504"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87" name="Line 43"/>
          <p:cNvSpPr>
            <a:spLocks noChangeShapeType="1"/>
          </p:cNvSpPr>
          <p:nvPr/>
        </p:nvSpPr>
        <p:spPr bwMode="auto">
          <a:xfrm flipV="1">
            <a:off x="635635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89" name="Line 45"/>
          <p:cNvSpPr>
            <a:spLocks noChangeShapeType="1"/>
          </p:cNvSpPr>
          <p:nvPr/>
        </p:nvSpPr>
        <p:spPr bwMode="auto">
          <a:xfrm flipV="1">
            <a:off x="7293637"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91" name="Line 47"/>
          <p:cNvSpPr>
            <a:spLocks noChangeShapeType="1"/>
          </p:cNvSpPr>
          <p:nvPr/>
        </p:nvSpPr>
        <p:spPr bwMode="auto">
          <a:xfrm flipV="1">
            <a:off x="8227483"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2993" name="Line 49"/>
          <p:cNvSpPr>
            <a:spLocks noChangeShapeType="1"/>
          </p:cNvSpPr>
          <p:nvPr/>
        </p:nvSpPr>
        <p:spPr bwMode="auto">
          <a:xfrm flipV="1">
            <a:off x="916477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35" name="Line 91"/>
          <p:cNvSpPr>
            <a:spLocks noChangeShapeType="1"/>
          </p:cNvSpPr>
          <p:nvPr/>
        </p:nvSpPr>
        <p:spPr bwMode="auto">
          <a:xfrm flipV="1">
            <a:off x="1209014"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36" name="Line 92"/>
          <p:cNvSpPr>
            <a:spLocks noChangeShapeType="1"/>
          </p:cNvSpPr>
          <p:nvPr/>
        </p:nvSpPr>
        <p:spPr bwMode="auto">
          <a:xfrm flipV="1">
            <a:off x="214630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37" name="Line 93"/>
          <p:cNvSpPr>
            <a:spLocks noChangeShapeType="1"/>
          </p:cNvSpPr>
          <p:nvPr/>
        </p:nvSpPr>
        <p:spPr bwMode="auto">
          <a:xfrm flipV="1">
            <a:off x="3080147"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38" name="Line 94"/>
          <p:cNvSpPr>
            <a:spLocks noChangeShapeType="1"/>
          </p:cNvSpPr>
          <p:nvPr/>
        </p:nvSpPr>
        <p:spPr bwMode="auto">
          <a:xfrm flipV="1">
            <a:off x="4017433"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39" name="Line 95"/>
          <p:cNvSpPr>
            <a:spLocks noChangeShapeType="1"/>
          </p:cNvSpPr>
          <p:nvPr/>
        </p:nvSpPr>
        <p:spPr bwMode="auto">
          <a:xfrm flipV="1">
            <a:off x="495472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40" name="Line 96"/>
          <p:cNvSpPr>
            <a:spLocks noChangeShapeType="1"/>
          </p:cNvSpPr>
          <p:nvPr/>
        </p:nvSpPr>
        <p:spPr bwMode="auto">
          <a:xfrm flipV="1">
            <a:off x="5892006"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41" name="Line 97"/>
          <p:cNvSpPr>
            <a:spLocks noChangeShapeType="1"/>
          </p:cNvSpPr>
          <p:nvPr/>
        </p:nvSpPr>
        <p:spPr bwMode="auto">
          <a:xfrm flipV="1">
            <a:off x="6825854"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42" name="Line 98"/>
          <p:cNvSpPr>
            <a:spLocks noChangeShapeType="1"/>
          </p:cNvSpPr>
          <p:nvPr/>
        </p:nvSpPr>
        <p:spPr bwMode="auto">
          <a:xfrm flipV="1">
            <a:off x="7763140" y="6021389"/>
            <a:ext cx="0" cy="503237"/>
          </a:xfrm>
          <a:prstGeom prst="line">
            <a:avLst/>
          </a:prstGeom>
          <a:noFill/>
          <a:ln w="9525">
            <a:solidFill>
              <a:schemeClr val="tx1"/>
            </a:solidFill>
            <a:round/>
            <a:headEnd/>
            <a:tailEnd type="triangle" w="med" len="med"/>
          </a:ln>
          <a:effectLst/>
        </p:spPr>
        <p:txBody>
          <a:bodyPr/>
          <a:lstStyle/>
          <a:p>
            <a:endParaRPr lang="en-GB"/>
          </a:p>
        </p:txBody>
      </p:sp>
      <p:sp>
        <p:nvSpPr>
          <p:cNvPr id="83043" name="Line 99"/>
          <p:cNvSpPr>
            <a:spLocks noChangeShapeType="1"/>
          </p:cNvSpPr>
          <p:nvPr/>
        </p:nvSpPr>
        <p:spPr bwMode="auto">
          <a:xfrm flipV="1">
            <a:off x="8696987" y="6021389"/>
            <a:ext cx="0" cy="503237"/>
          </a:xfrm>
          <a:prstGeom prst="line">
            <a:avLst/>
          </a:prstGeom>
          <a:noFill/>
          <a:ln w="9525">
            <a:solidFill>
              <a:schemeClr val="tx1"/>
            </a:solidFill>
            <a:round/>
            <a:headEnd/>
            <a:tailEnd type="triangle" w="med" len="med"/>
          </a:ln>
          <a:effectLst/>
        </p:spPr>
        <p:txBody>
          <a:bodyPr/>
          <a:lstStyle/>
          <a:p>
            <a:endParaRPr lang="en-GB"/>
          </a:p>
        </p:txBody>
      </p:sp>
      <p:grpSp>
        <p:nvGrpSpPr>
          <p:cNvPr id="2" name="Group 150"/>
          <p:cNvGrpSpPr>
            <a:grpSpLocks/>
          </p:cNvGrpSpPr>
          <p:nvPr/>
        </p:nvGrpSpPr>
        <p:grpSpPr bwMode="auto">
          <a:xfrm>
            <a:off x="737791" y="2060576"/>
            <a:ext cx="8426979" cy="3743325"/>
            <a:chOff x="429" y="1298"/>
            <a:chExt cx="4900" cy="2358"/>
          </a:xfrm>
        </p:grpSpPr>
        <p:grpSp>
          <p:nvGrpSpPr>
            <p:cNvPr id="3" name="Group 88"/>
            <p:cNvGrpSpPr>
              <a:grpSpLocks/>
            </p:cNvGrpSpPr>
            <p:nvPr/>
          </p:nvGrpSpPr>
          <p:grpSpPr bwMode="auto">
            <a:xfrm>
              <a:off x="429" y="1298"/>
              <a:ext cx="4900" cy="2358"/>
              <a:chOff x="429" y="1298"/>
              <a:chExt cx="4900" cy="2358"/>
            </a:xfrm>
          </p:grpSpPr>
          <p:sp>
            <p:nvSpPr>
              <p:cNvPr id="83013" name="Line 69"/>
              <p:cNvSpPr>
                <a:spLocks noChangeShapeType="1"/>
              </p:cNvSpPr>
              <p:nvPr/>
            </p:nvSpPr>
            <p:spPr bwMode="auto">
              <a:xfrm flipV="1">
                <a:off x="429" y="3339"/>
                <a:ext cx="0" cy="317"/>
              </a:xfrm>
              <a:prstGeom prst="line">
                <a:avLst/>
              </a:prstGeom>
              <a:noFill/>
              <a:ln w="9525">
                <a:solidFill>
                  <a:schemeClr val="tx1"/>
                </a:solidFill>
                <a:round/>
                <a:headEnd/>
                <a:tailEnd type="triangle" w="med" len="med"/>
              </a:ln>
              <a:effectLst/>
            </p:spPr>
            <p:txBody>
              <a:bodyPr/>
              <a:lstStyle/>
              <a:p>
                <a:endParaRPr lang="en-GB"/>
              </a:p>
            </p:txBody>
          </p:sp>
          <p:sp>
            <p:nvSpPr>
              <p:cNvPr id="83015" name="Line 71"/>
              <p:cNvSpPr>
                <a:spLocks noChangeShapeType="1"/>
              </p:cNvSpPr>
              <p:nvPr/>
            </p:nvSpPr>
            <p:spPr bwMode="auto">
              <a:xfrm flipV="1">
                <a:off x="974" y="3249"/>
                <a:ext cx="1" cy="407"/>
              </a:xfrm>
              <a:prstGeom prst="line">
                <a:avLst/>
              </a:prstGeom>
              <a:noFill/>
              <a:ln w="9525">
                <a:solidFill>
                  <a:schemeClr val="tx1"/>
                </a:solidFill>
                <a:round/>
                <a:headEnd/>
                <a:tailEnd type="triangle" w="med" len="med"/>
              </a:ln>
              <a:effectLst/>
            </p:spPr>
            <p:txBody>
              <a:bodyPr/>
              <a:lstStyle/>
              <a:p>
                <a:endParaRPr lang="en-GB"/>
              </a:p>
            </p:txBody>
          </p:sp>
          <p:sp>
            <p:nvSpPr>
              <p:cNvPr id="83017" name="Line 73"/>
              <p:cNvSpPr>
                <a:spLocks noChangeShapeType="1"/>
              </p:cNvSpPr>
              <p:nvPr/>
            </p:nvSpPr>
            <p:spPr bwMode="auto">
              <a:xfrm flipV="1">
                <a:off x="1517" y="2795"/>
                <a:ext cx="2" cy="861"/>
              </a:xfrm>
              <a:prstGeom prst="line">
                <a:avLst/>
              </a:prstGeom>
              <a:noFill/>
              <a:ln w="9525">
                <a:solidFill>
                  <a:schemeClr val="tx1"/>
                </a:solidFill>
                <a:round/>
                <a:headEnd/>
                <a:tailEnd type="triangle" w="med" len="med"/>
              </a:ln>
              <a:effectLst/>
            </p:spPr>
            <p:txBody>
              <a:bodyPr/>
              <a:lstStyle/>
              <a:p>
                <a:endParaRPr lang="en-GB"/>
              </a:p>
            </p:txBody>
          </p:sp>
          <p:sp>
            <p:nvSpPr>
              <p:cNvPr id="83019" name="Line 75"/>
              <p:cNvSpPr>
                <a:spLocks noChangeShapeType="1"/>
              </p:cNvSpPr>
              <p:nvPr/>
            </p:nvSpPr>
            <p:spPr bwMode="auto">
              <a:xfrm flipV="1">
                <a:off x="2062" y="2931"/>
                <a:ext cx="2" cy="725"/>
              </a:xfrm>
              <a:prstGeom prst="line">
                <a:avLst/>
              </a:prstGeom>
              <a:noFill/>
              <a:ln w="9525">
                <a:solidFill>
                  <a:schemeClr val="tx1"/>
                </a:solidFill>
                <a:round/>
                <a:headEnd/>
                <a:tailEnd type="triangle" w="med" len="med"/>
              </a:ln>
              <a:effectLst/>
            </p:spPr>
            <p:txBody>
              <a:bodyPr/>
              <a:lstStyle/>
              <a:p>
                <a:endParaRPr lang="en-GB"/>
              </a:p>
            </p:txBody>
          </p:sp>
          <p:sp>
            <p:nvSpPr>
              <p:cNvPr id="83021" name="Line 77"/>
              <p:cNvSpPr>
                <a:spLocks noChangeShapeType="1"/>
              </p:cNvSpPr>
              <p:nvPr/>
            </p:nvSpPr>
            <p:spPr bwMode="auto">
              <a:xfrm flipV="1">
                <a:off x="2607" y="2568"/>
                <a:ext cx="1" cy="1088"/>
              </a:xfrm>
              <a:prstGeom prst="line">
                <a:avLst/>
              </a:prstGeom>
              <a:noFill/>
              <a:ln w="9525">
                <a:solidFill>
                  <a:schemeClr val="tx1"/>
                </a:solidFill>
                <a:round/>
                <a:headEnd/>
                <a:tailEnd type="triangle" w="med" len="med"/>
              </a:ln>
              <a:effectLst/>
            </p:spPr>
            <p:txBody>
              <a:bodyPr/>
              <a:lstStyle/>
              <a:p>
                <a:endParaRPr lang="en-GB"/>
              </a:p>
            </p:txBody>
          </p:sp>
          <p:sp>
            <p:nvSpPr>
              <p:cNvPr id="83023" name="Line 79"/>
              <p:cNvSpPr>
                <a:spLocks noChangeShapeType="1"/>
              </p:cNvSpPr>
              <p:nvPr/>
            </p:nvSpPr>
            <p:spPr bwMode="auto">
              <a:xfrm flipV="1">
                <a:off x="3152" y="1933"/>
                <a:ext cx="0" cy="1723"/>
              </a:xfrm>
              <a:prstGeom prst="line">
                <a:avLst/>
              </a:prstGeom>
              <a:noFill/>
              <a:ln w="9525">
                <a:solidFill>
                  <a:schemeClr val="tx1"/>
                </a:solidFill>
                <a:round/>
                <a:headEnd/>
                <a:tailEnd type="triangle" w="med" len="med"/>
              </a:ln>
              <a:effectLst/>
            </p:spPr>
            <p:txBody>
              <a:bodyPr/>
              <a:lstStyle/>
              <a:p>
                <a:endParaRPr lang="en-GB"/>
              </a:p>
            </p:txBody>
          </p:sp>
          <p:sp>
            <p:nvSpPr>
              <p:cNvPr id="83025" name="Line 81"/>
              <p:cNvSpPr>
                <a:spLocks noChangeShapeType="1"/>
              </p:cNvSpPr>
              <p:nvPr/>
            </p:nvSpPr>
            <p:spPr bwMode="auto">
              <a:xfrm flipV="1">
                <a:off x="3695" y="1434"/>
                <a:ext cx="1" cy="2222"/>
              </a:xfrm>
              <a:prstGeom prst="line">
                <a:avLst/>
              </a:prstGeom>
              <a:noFill/>
              <a:ln w="9525">
                <a:solidFill>
                  <a:schemeClr val="tx1"/>
                </a:solidFill>
                <a:round/>
                <a:headEnd/>
                <a:tailEnd type="triangle" w="med" len="med"/>
              </a:ln>
              <a:effectLst/>
            </p:spPr>
            <p:txBody>
              <a:bodyPr/>
              <a:lstStyle/>
              <a:p>
                <a:endParaRPr lang="en-GB"/>
              </a:p>
            </p:txBody>
          </p:sp>
          <p:sp>
            <p:nvSpPr>
              <p:cNvPr id="83027" name="Line 83"/>
              <p:cNvSpPr>
                <a:spLocks noChangeShapeType="1"/>
              </p:cNvSpPr>
              <p:nvPr/>
            </p:nvSpPr>
            <p:spPr bwMode="auto">
              <a:xfrm flipV="1">
                <a:off x="4240" y="1298"/>
                <a:ext cx="1" cy="2358"/>
              </a:xfrm>
              <a:prstGeom prst="line">
                <a:avLst/>
              </a:prstGeom>
              <a:noFill/>
              <a:ln w="9525">
                <a:solidFill>
                  <a:schemeClr val="tx1"/>
                </a:solidFill>
                <a:round/>
                <a:headEnd/>
                <a:tailEnd type="triangle" w="med" len="med"/>
              </a:ln>
              <a:effectLst/>
            </p:spPr>
            <p:txBody>
              <a:bodyPr/>
              <a:lstStyle/>
              <a:p>
                <a:endParaRPr lang="en-GB"/>
              </a:p>
            </p:txBody>
          </p:sp>
          <p:sp>
            <p:nvSpPr>
              <p:cNvPr id="83029" name="Line 85"/>
              <p:cNvSpPr>
                <a:spLocks noChangeShapeType="1"/>
              </p:cNvSpPr>
              <p:nvPr/>
            </p:nvSpPr>
            <p:spPr bwMode="auto">
              <a:xfrm flipV="1">
                <a:off x="4783" y="1389"/>
                <a:ext cx="2" cy="2267"/>
              </a:xfrm>
              <a:prstGeom prst="line">
                <a:avLst/>
              </a:prstGeom>
              <a:noFill/>
              <a:ln w="9525">
                <a:solidFill>
                  <a:schemeClr val="tx1"/>
                </a:solidFill>
                <a:round/>
                <a:headEnd/>
                <a:tailEnd type="triangle" w="med" len="med"/>
              </a:ln>
              <a:effectLst/>
            </p:spPr>
            <p:txBody>
              <a:bodyPr/>
              <a:lstStyle/>
              <a:p>
                <a:endParaRPr lang="en-GB"/>
              </a:p>
            </p:txBody>
          </p:sp>
          <p:sp>
            <p:nvSpPr>
              <p:cNvPr id="83031" name="Line 87"/>
              <p:cNvSpPr>
                <a:spLocks noChangeShapeType="1"/>
              </p:cNvSpPr>
              <p:nvPr/>
            </p:nvSpPr>
            <p:spPr bwMode="auto">
              <a:xfrm flipV="1">
                <a:off x="5328" y="1616"/>
                <a:ext cx="1" cy="2040"/>
              </a:xfrm>
              <a:prstGeom prst="line">
                <a:avLst/>
              </a:prstGeom>
              <a:noFill/>
              <a:ln w="9525">
                <a:solidFill>
                  <a:schemeClr val="tx1"/>
                </a:solidFill>
                <a:round/>
                <a:headEnd/>
                <a:tailEnd type="triangle" w="med" len="med"/>
              </a:ln>
              <a:effectLst/>
            </p:spPr>
            <p:txBody>
              <a:bodyPr/>
              <a:lstStyle/>
              <a:p>
                <a:endParaRPr lang="en-GB"/>
              </a:p>
            </p:txBody>
          </p:sp>
        </p:grpSp>
        <p:sp>
          <p:nvSpPr>
            <p:cNvPr id="83044" name="Line 100"/>
            <p:cNvSpPr>
              <a:spLocks noChangeShapeType="1"/>
            </p:cNvSpPr>
            <p:nvPr/>
          </p:nvSpPr>
          <p:spPr bwMode="auto">
            <a:xfrm flipV="1">
              <a:off x="703" y="3521"/>
              <a:ext cx="0" cy="135"/>
            </a:xfrm>
            <a:prstGeom prst="line">
              <a:avLst/>
            </a:prstGeom>
            <a:noFill/>
            <a:ln w="9525">
              <a:solidFill>
                <a:schemeClr val="tx1"/>
              </a:solidFill>
              <a:round/>
              <a:headEnd/>
              <a:tailEnd type="triangle" w="med" len="med"/>
            </a:ln>
            <a:effectLst/>
          </p:spPr>
          <p:txBody>
            <a:bodyPr/>
            <a:lstStyle/>
            <a:p>
              <a:endParaRPr lang="en-GB"/>
            </a:p>
          </p:txBody>
        </p:sp>
        <p:sp>
          <p:nvSpPr>
            <p:cNvPr id="83045" name="Line 101"/>
            <p:cNvSpPr>
              <a:spLocks noChangeShapeType="1"/>
            </p:cNvSpPr>
            <p:nvPr/>
          </p:nvSpPr>
          <p:spPr bwMode="auto">
            <a:xfrm flipH="1" flipV="1">
              <a:off x="1247" y="2931"/>
              <a:ext cx="1" cy="725"/>
            </a:xfrm>
            <a:prstGeom prst="line">
              <a:avLst/>
            </a:prstGeom>
            <a:noFill/>
            <a:ln w="9525">
              <a:solidFill>
                <a:schemeClr val="tx1"/>
              </a:solidFill>
              <a:round/>
              <a:headEnd/>
              <a:tailEnd type="triangle" w="med" len="med"/>
            </a:ln>
            <a:effectLst/>
          </p:spPr>
          <p:txBody>
            <a:bodyPr/>
            <a:lstStyle/>
            <a:p>
              <a:endParaRPr lang="en-GB"/>
            </a:p>
          </p:txBody>
        </p:sp>
        <p:sp>
          <p:nvSpPr>
            <p:cNvPr id="83046" name="Line 102"/>
            <p:cNvSpPr>
              <a:spLocks noChangeShapeType="1"/>
            </p:cNvSpPr>
            <p:nvPr/>
          </p:nvSpPr>
          <p:spPr bwMode="auto">
            <a:xfrm flipV="1">
              <a:off x="1791" y="2840"/>
              <a:ext cx="0" cy="816"/>
            </a:xfrm>
            <a:prstGeom prst="line">
              <a:avLst/>
            </a:prstGeom>
            <a:noFill/>
            <a:ln w="9525">
              <a:solidFill>
                <a:schemeClr val="tx1"/>
              </a:solidFill>
              <a:round/>
              <a:headEnd/>
              <a:tailEnd type="triangle" w="med" len="med"/>
            </a:ln>
            <a:effectLst/>
          </p:spPr>
          <p:txBody>
            <a:bodyPr/>
            <a:lstStyle/>
            <a:p>
              <a:endParaRPr lang="en-GB"/>
            </a:p>
          </p:txBody>
        </p:sp>
        <p:sp>
          <p:nvSpPr>
            <p:cNvPr id="83047" name="Line 103"/>
            <p:cNvSpPr>
              <a:spLocks noChangeShapeType="1"/>
            </p:cNvSpPr>
            <p:nvPr/>
          </p:nvSpPr>
          <p:spPr bwMode="auto">
            <a:xfrm flipV="1">
              <a:off x="2336" y="2886"/>
              <a:ext cx="0" cy="770"/>
            </a:xfrm>
            <a:prstGeom prst="line">
              <a:avLst/>
            </a:prstGeom>
            <a:noFill/>
            <a:ln w="9525">
              <a:solidFill>
                <a:schemeClr val="tx1"/>
              </a:solidFill>
              <a:round/>
              <a:headEnd/>
              <a:tailEnd type="triangle" w="med" len="med"/>
            </a:ln>
            <a:effectLst/>
          </p:spPr>
          <p:txBody>
            <a:bodyPr/>
            <a:lstStyle/>
            <a:p>
              <a:endParaRPr lang="en-GB"/>
            </a:p>
          </p:txBody>
        </p:sp>
        <p:sp>
          <p:nvSpPr>
            <p:cNvPr id="83048" name="Line 104"/>
            <p:cNvSpPr>
              <a:spLocks noChangeShapeType="1"/>
            </p:cNvSpPr>
            <p:nvPr/>
          </p:nvSpPr>
          <p:spPr bwMode="auto">
            <a:xfrm flipH="1" flipV="1">
              <a:off x="2880" y="2251"/>
              <a:ext cx="1" cy="1405"/>
            </a:xfrm>
            <a:prstGeom prst="line">
              <a:avLst/>
            </a:prstGeom>
            <a:noFill/>
            <a:ln w="9525">
              <a:solidFill>
                <a:schemeClr val="tx1"/>
              </a:solidFill>
              <a:round/>
              <a:headEnd/>
              <a:tailEnd type="triangle" w="med" len="med"/>
            </a:ln>
            <a:effectLst/>
          </p:spPr>
          <p:txBody>
            <a:bodyPr/>
            <a:lstStyle/>
            <a:p>
              <a:endParaRPr lang="en-GB"/>
            </a:p>
          </p:txBody>
        </p:sp>
        <p:sp>
          <p:nvSpPr>
            <p:cNvPr id="83049" name="Line 105"/>
            <p:cNvSpPr>
              <a:spLocks noChangeShapeType="1"/>
            </p:cNvSpPr>
            <p:nvPr/>
          </p:nvSpPr>
          <p:spPr bwMode="auto">
            <a:xfrm flipH="1" flipV="1">
              <a:off x="3424" y="1616"/>
              <a:ext cx="2" cy="2040"/>
            </a:xfrm>
            <a:prstGeom prst="line">
              <a:avLst/>
            </a:prstGeom>
            <a:noFill/>
            <a:ln w="9525">
              <a:solidFill>
                <a:schemeClr val="tx1"/>
              </a:solidFill>
              <a:round/>
              <a:headEnd/>
              <a:tailEnd type="triangle" w="med" len="med"/>
            </a:ln>
            <a:effectLst/>
          </p:spPr>
          <p:txBody>
            <a:bodyPr/>
            <a:lstStyle/>
            <a:p>
              <a:endParaRPr lang="en-GB"/>
            </a:p>
          </p:txBody>
        </p:sp>
        <p:sp>
          <p:nvSpPr>
            <p:cNvPr id="83050" name="Line 106"/>
            <p:cNvSpPr>
              <a:spLocks noChangeShapeType="1"/>
            </p:cNvSpPr>
            <p:nvPr/>
          </p:nvSpPr>
          <p:spPr bwMode="auto">
            <a:xfrm flipV="1">
              <a:off x="3969" y="1344"/>
              <a:ext cx="0" cy="2312"/>
            </a:xfrm>
            <a:prstGeom prst="line">
              <a:avLst/>
            </a:prstGeom>
            <a:noFill/>
            <a:ln w="9525">
              <a:solidFill>
                <a:schemeClr val="tx1"/>
              </a:solidFill>
              <a:round/>
              <a:headEnd/>
              <a:tailEnd type="triangle" w="med" len="med"/>
            </a:ln>
            <a:effectLst/>
          </p:spPr>
          <p:txBody>
            <a:bodyPr/>
            <a:lstStyle/>
            <a:p>
              <a:endParaRPr lang="en-GB"/>
            </a:p>
          </p:txBody>
        </p:sp>
        <p:sp>
          <p:nvSpPr>
            <p:cNvPr id="83051" name="Line 107"/>
            <p:cNvSpPr>
              <a:spLocks noChangeShapeType="1"/>
            </p:cNvSpPr>
            <p:nvPr/>
          </p:nvSpPr>
          <p:spPr bwMode="auto">
            <a:xfrm flipH="1" flipV="1">
              <a:off x="4513" y="1344"/>
              <a:ext cx="1" cy="2312"/>
            </a:xfrm>
            <a:prstGeom prst="line">
              <a:avLst/>
            </a:prstGeom>
            <a:noFill/>
            <a:ln w="9525">
              <a:solidFill>
                <a:schemeClr val="tx1"/>
              </a:solidFill>
              <a:round/>
              <a:headEnd/>
              <a:tailEnd type="triangle" w="med" len="med"/>
            </a:ln>
            <a:effectLst/>
          </p:spPr>
          <p:txBody>
            <a:bodyPr/>
            <a:lstStyle/>
            <a:p>
              <a:endParaRPr lang="en-GB"/>
            </a:p>
          </p:txBody>
        </p:sp>
        <p:sp>
          <p:nvSpPr>
            <p:cNvPr id="83052" name="Line 108"/>
            <p:cNvSpPr>
              <a:spLocks noChangeShapeType="1"/>
            </p:cNvSpPr>
            <p:nvPr/>
          </p:nvSpPr>
          <p:spPr bwMode="auto">
            <a:xfrm flipV="1">
              <a:off x="5057" y="1525"/>
              <a:ext cx="0" cy="2131"/>
            </a:xfrm>
            <a:prstGeom prst="line">
              <a:avLst/>
            </a:prstGeom>
            <a:noFill/>
            <a:ln w="9525">
              <a:solidFill>
                <a:schemeClr val="tx1"/>
              </a:solidFill>
              <a:round/>
              <a:headEnd/>
              <a:tailEnd type="triangle" w="med" len="med"/>
            </a:ln>
            <a:effectLst/>
          </p:spPr>
          <p:txBody>
            <a:bodyPr/>
            <a:lstStyle/>
            <a:p>
              <a:endParaRPr lang="en-GB"/>
            </a:p>
          </p:txBody>
        </p:sp>
      </p:grpSp>
      <p:grpSp>
        <p:nvGrpSpPr>
          <p:cNvPr id="4" name="Group 149"/>
          <p:cNvGrpSpPr>
            <a:grpSpLocks/>
          </p:cNvGrpSpPr>
          <p:nvPr/>
        </p:nvGrpSpPr>
        <p:grpSpPr bwMode="auto">
          <a:xfrm>
            <a:off x="741231" y="2060576"/>
            <a:ext cx="8891323" cy="3529013"/>
            <a:chOff x="431" y="845"/>
            <a:chExt cx="5170" cy="2223"/>
          </a:xfrm>
        </p:grpSpPr>
        <p:grpSp>
          <p:nvGrpSpPr>
            <p:cNvPr id="5" name="Group 129"/>
            <p:cNvGrpSpPr>
              <a:grpSpLocks/>
            </p:cNvGrpSpPr>
            <p:nvPr/>
          </p:nvGrpSpPr>
          <p:grpSpPr bwMode="auto">
            <a:xfrm>
              <a:off x="431" y="845"/>
              <a:ext cx="5170" cy="2223"/>
              <a:chOff x="431" y="1298"/>
              <a:chExt cx="5170" cy="2223"/>
            </a:xfrm>
          </p:grpSpPr>
          <p:sp>
            <p:nvSpPr>
              <p:cNvPr id="83053" name="Line 109"/>
              <p:cNvSpPr>
                <a:spLocks noChangeShapeType="1"/>
              </p:cNvSpPr>
              <p:nvPr/>
            </p:nvSpPr>
            <p:spPr bwMode="auto">
              <a:xfrm>
                <a:off x="431" y="3339"/>
                <a:ext cx="272" cy="0"/>
              </a:xfrm>
              <a:prstGeom prst="line">
                <a:avLst/>
              </a:prstGeom>
              <a:noFill/>
              <a:ln w="28575">
                <a:solidFill>
                  <a:schemeClr val="tx1"/>
                </a:solidFill>
                <a:round/>
                <a:headEnd/>
                <a:tailEnd/>
              </a:ln>
              <a:effectLst/>
            </p:spPr>
            <p:txBody>
              <a:bodyPr/>
              <a:lstStyle/>
              <a:p>
                <a:endParaRPr lang="en-GB"/>
              </a:p>
            </p:txBody>
          </p:sp>
          <p:sp>
            <p:nvSpPr>
              <p:cNvPr id="83055" name="Line 111"/>
              <p:cNvSpPr>
                <a:spLocks noChangeShapeType="1"/>
              </p:cNvSpPr>
              <p:nvPr/>
            </p:nvSpPr>
            <p:spPr bwMode="auto">
              <a:xfrm>
                <a:off x="703" y="3521"/>
                <a:ext cx="272" cy="0"/>
              </a:xfrm>
              <a:prstGeom prst="line">
                <a:avLst/>
              </a:prstGeom>
              <a:noFill/>
              <a:ln w="28575">
                <a:solidFill>
                  <a:schemeClr val="tx1"/>
                </a:solidFill>
                <a:round/>
                <a:headEnd/>
                <a:tailEnd/>
              </a:ln>
              <a:effectLst/>
            </p:spPr>
            <p:txBody>
              <a:bodyPr/>
              <a:lstStyle/>
              <a:p>
                <a:endParaRPr lang="en-GB"/>
              </a:p>
            </p:txBody>
          </p:sp>
          <p:sp>
            <p:nvSpPr>
              <p:cNvPr id="83056" name="Line 112"/>
              <p:cNvSpPr>
                <a:spLocks noChangeShapeType="1"/>
              </p:cNvSpPr>
              <p:nvPr/>
            </p:nvSpPr>
            <p:spPr bwMode="auto">
              <a:xfrm>
                <a:off x="975" y="3249"/>
                <a:ext cx="272" cy="0"/>
              </a:xfrm>
              <a:prstGeom prst="line">
                <a:avLst/>
              </a:prstGeom>
              <a:noFill/>
              <a:ln w="28575">
                <a:solidFill>
                  <a:schemeClr val="tx1"/>
                </a:solidFill>
                <a:round/>
                <a:headEnd/>
                <a:tailEnd/>
              </a:ln>
              <a:effectLst/>
            </p:spPr>
            <p:txBody>
              <a:bodyPr/>
              <a:lstStyle/>
              <a:p>
                <a:endParaRPr lang="en-GB"/>
              </a:p>
            </p:txBody>
          </p:sp>
          <p:sp>
            <p:nvSpPr>
              <p:cNvPr id="83057" name="Line 113"/>
              <p:cNvSpPr>
                <a:spLocks noChangeShapeType="1"/>
              </p:cNvSpPr>
              <p:nvPr/>
            </p:nvSpPr>
            <p:spPr bwMode="auto">
              <a:xfrm>
                <a:off x="1247" y="2931"/>
                <a:ext cx="272" cy="0"/>
              </a:xfrm>
              <a:prstGeom prst="line">
                <a:avLst/>
              </a:prstGeom>
              <a:noFill/>
              <a:ln w="28575">
                <a:solidFill>
                  <a:schemeClr val="tx1"/>
                </a:solidFill>
                <a:round/>
                <a:headEnd/>
                <a:tailEnd/>
              </a:ln>
              <a:effectLst/>
            </p:spPr>
            <p:txBody>
              <a:bodyPr/>
              <a:lstStyle/>
              <a:p>
                <a:endParaRPr lang="en-GB"/>
              </a:p>
            </p:txBody>
          </p:sp>
          <p:sp>
            <p:nvSpPr>
              <p:cNvPr id="83058" name="Line 114"/>
              <p:cNvSpPr>
                <a:spLocks noChangeShapeType="1"/>
              </p:cNvSpPr>
              <p:nvPr/>
            </p:nvSpPr>
            <p:spPr bwMode="auto">
              <a:xfrm>
                <a:off x="1519" y="2795"/>
                <a:ext cx="272" cy="0"/>
              </a:xfrm>
              <a:prstGeom prst="line">
                <a:avLst/>
              </a:prstGeom>
              <a:noFill/>
              <a:ln w="28575">
                <a:solidFill>
                  <a:schemeClr val="tx1"/>
                </a:solidFill>
                <a:round/>
                <a:headEnd/>
                <a:tailEnd/>
              </a:ln>
              <a:effectLst/>
            </p:spPr>
            <p:txBody>
              <a:bodyPr/>
              <a:lstStyle/>
              <a:p>
                <a:endParaRPr lang="en-GB"/>
              </a:p>
            </p:txBody>
          </p:sp>
          <p:sp>
            <p:nvSpPr>
              <p:cNvPr id="83059" name="Line 115"/>
              <p:cNvSpPr>
                <a:spLocks noChangeShapeType="1"/>
              </p:cNvSpPr>
              <p:nvPr/>
            </p:nvSpPr>
            <p:spPr bwMode="auto">
              <a:xfrm>
                <a:off x="1791" y="2886"/>
                <a:ext cx="272" cy="0"/>
              </a:xfrm>
              <a:prstGeom prst="line">
                <a:avLst/>
              </a:prstGeom>
              <a:noFill/>
              <a:ln w="28575">
                <a:solidFill>
                  <a:schemeClr val="tx1"/>
                </a:solidFill>
                <a:round/>
                <a:headEnd/>
                <a:tailEnd/>
              </a:ln>
              <a:effectLst/>
            </p:spPr>
            <p:txBody>
              <a:bodyPr/>
              <a:lstStyle/>
              <a:p>
                <a:endParaRPr lang="en-GB"/>
              </a:p>
            </p:txBody>
          </p:sp>
          <p:sp>
            <p:nvSpPr>
              <p:cNvPr id="83060" name="Line 116"/>
              <p:cNvSpPr>
                <a:spLocks noChangeShapeType="1"/>
              </p:cNvSpPr>
              <p:nvPr/>
            </p:nvSpPr>
            <p:spPr bwMode="auto">
              <a:xfrm>
                <a:off x="2064" y="2931"/>
                <a:ext cx="272" cy="0"/>
              </a:xfrm>
              <a:prstGeom prst="line">
                <a:avLst/>
              </a:prstGeom>
              <a:noFill/>
              <a:ln w="28575">
                <a:solidFill>
                  <a:schemeClr val="tx1"/>
                </a:solidFill>
                <a:round/>
                <a:headEnd/>
                <a:tailEnd/>
              </a:ln>
              <a:effectLst/>
            </p:spPr>
            <p:txBody>
              <a:bodyPr/>
              <a:lstStyle/>
              <a:p>
                <a:endParaRPr lang="en-GB"/>
              </a:p>
            </p:txBody>
          </p:sp>
          <p:sp>
            <p:nvSpPr>
              <p:cNvPr id="83061" name="Line 117"/>
              <p:cNvSpPr>
                <a:spLocks noChangeShapeType="1"/>
              </p:cNvSpPr>
              <p:nvPr/>
            </p:nvSpPr>
            <p:spPr bwMode="auto">
              <a:xfrm>
                <a:off x="2336" y="2886"/>
                <a:ext cx="272" cy="0"/>
              </a:xfrm>
              <a:prstGeom prst="line">
                <a:avLst/>
              </a:prstGeom>
              <a:noFill/>
              <a:ln w="28575">
                <a:solidFill>
                  <a:schemeClr val="tx1"/>
                </a:solidFill>
                <a:round/>
                <a:headEnd/>
                <a:tailEnd/>
              </a:ln>
              <a:effectLst/>
            </p:spPr>
            <p:txBody>
              <a:bodyPr/>
              <a:lstStyle/>
              <a:p>
                <a:endParaRPr lang="en-GB"/>
              </a:p>
            </p:txBody>
          </p:sp>
          <p:sp>
            <p:nvSpPr>
              <p:cNvPr id="83062" name="Line 118"/>
              <p:cNvSpPr>
                <a:spLocks noChangeShapeType="1"/>
              </p:cNvSpPr>
              <p:nvPr/>
            </p:nvSpPr>
            <p:spPr bwMode="auto">
              <a:xfrm>
                <a:off x="2608" y="2568"/>
                <a:ext cx="272" cy="0"/>
              </a:xfrm>
              <a:prstGeom prst="line">
                <a:avLst/>
              </a:prstGeom>
              <a:noFill/>
              <a:ln w="28575">
                <a:solidFill>
                  <a:schemeClr val="tx1"/>
                </a:solidFill>
                <a:round/>
                <a:headEnd/>
                <a:tailEnd/>
              </a:ln>
              <a:effectLst/>
            </p:spPr>
            <p:txBody>
              <a:bodyPr/>
              <a:lstStyle/>
              <a:p>
                <a:endParaRPr lang="en-GB"/>
              </a:p>
            </p:txBody>
          </p:sp>
          <p:sp>
            <p:nvSpPr>
              <p:cNvPr id="83063" name="Line 119"/>
              <p:cNvSpPr>
                <a:spLocks noChangeShapeType="1"/>
              </p:cNvSpPr>
              <p:nvPr/>
            </p:nvSpPr>
            <p:spPr bwMode="auto">
              <a:xfrm>
                <a:off x="2880" y="2251"/>
                <a:ext cx="272" cy="0"/>
              </a:xfrm>
              <a:prstGeom prst="line">
                <a:avLst/>
              </a:prstGeom>
              <a:noFill/>
              <a:ln w="28575">
                <a:solidFill>
                  <a:schemeClr val="tx1"/>
                </a:solidFill>
                <a:round/>
                <a:headEnd/>
                <a:tailEnd/>
              </a:ln>
              <a:effectLst/>
            </p:spPr>
            <p:txBody>
              <a:bodyPr/>
              <a:lstStyle/>
              <a:p>
                <a:endParaRPr lang="en-GB"/>
              </a:p>
            </p:txBody>
          </p:sp>
          <p:sp>
            <p:nvSpPr>
              <p:cNvPr id="83064" name="Line 120"/>
              <p:cNvSpPr>
                <a:spLocks noChangeShapeType="1"/>
              </p:cNvSpPr>
              <p:nvPr/>
            </p:nvSpPr>
            <p:spPr bwMode="auto">
              <a:xfrm>
                <a:off x="3152" y="1933"/>
                <a:ext cx="272" cy="0"/>
              </a:xfrm>
              <a:prstGeom prst="line">
                <a:avLst/>
              </a:prstGeom>
              <a:noFill/>
              <a:ln w="28575">
                <a:solidFill>
                  <a:schemeClr val="tx1"/>
                </a:solidFill>
                <a:round/>
                <a:headEnd/>
                <a:tailEnd/>
              </a:ln>
              <a:effectLst/>
            </p:spPr>
            <p:txBody>
              <a:bodyPr/>
              <a:lstStyle/>
              <a:p>
                <a:endParaRPr lang="en-GB"/>
              </a:p>
            </p:txBody>
          </p:sp>
          <p:sp>
            <p:nvSpPr>
              <p:cNvPr id="83065" name="Line 121"/>
              <p:cNvSpPr>
                <a:spLocks noChangeShapeType="1"/>
              </p:cNvSpPr>
              <p:nvPr/>
            </p:nvSpPr>
            <p:spPr bwMode="auto">
              <a:xfrm>
                <a:off x="3424" y="1616"/>
                <a:ext cx="272" cy="0"/>
              </a:xfrm>
              <a:prstGeom prst="line">
                <a:avLst/>
              </a:prstGeom>
              <a:noFill/>
              <a:ln w="28575">
                <a:solidFill>
                  <a:schemeClr val="tx1"/>
                </a:solidFill>
                <a:round/>
                <a:headEnd/>
                <a:tailEnd/>
              </a:ln>
              <a:effectLst/>
            </p:spPr>
            <p:txBody>
              <a:bodyPr/>
              <a:lstStyle/>
              <a:p>
                <a:endParaRPr lang="en-GB"/>
              </a:p>
            </p:txBody>
          </p:sp>
          <p:sp>
            <p:nvSpPr>
              <p:cNvPr id="83066" name="Line 122"/>
              <p:cNvSpPr>
                <a:spLocks noChangeShapeType="1"/>
              </p:cNvSpPr>
              <p:nvPr/>
            </p:nvSpPr>
            <p:spPr bwMode="auto">
              <a:xfrm>
                <a:off x="3696" y="1434"/>
                <a:ext cx="272" cy="0"/>
              </a:xfrm>
              <a:prstGeom prst="line">
                <a:avLst/>
              </a:prstGeom>
              <a:noFill/>
              <a:ln w="28575">
                <a:solidFill>
                  <a:schemeClr val="tx1"/>
                </a:solidFill>
                <a:round/>
                <a:headEnd/>
                <a:tailEnd/>
              </a:ln>
              <a:effectLst/>
            </p:spPr>
            <p:txBody>
              <a:bodyPr/>
              <a:lstStyle/>
              <a:p>
                <a:endParaRPr lang="en-GB"/>
              </a:p>
            </p:txBody>
          </p:sp>
          <p:sp>
            <p:nvSpPr>
              <p:cNvPr id="83067" name="Line 123"/>
              <p:cNvSpPr>
                <a:spLocks noChangeShapeType="1"/>
              </p:cNvSpPr>
              <p:nvPr/>
            </p:nvSpPr>
            <p:spPr bwMode="auto">
              <a:xfrm>
                <a:off x="3969" y="1344"/>
                <a:ext cx="272" cy="0"/>
              </a:xfrm>
              <a:prstGeom prst="line">
                <a:avLst/>
              </a:prstGeom>
              <a:noFill/>
              <a:ln w="28575">
                <a:solidFill>
                  <a:schemeClr val="tx1"/>
                </a:solidFill>
                <a:round/>
                <a:headEnd/>
                <a:tailEnd/>
              </a:ln>
              <a:effectLst/>
            </p:spPr>
            <p:txBody>
              <a:bodyPr/>
              <a:lstStyle/>
              <a:p>
                <a:endParaRPr lang="en-GB"/>
              </a:p>
            </p:txBody>
          </p:sp>
          <p:sp>
            <p:nvSpPr>
              <p:cNvPr id="83068" name="Line 124"/>
              <p:cNvSpPr>
                <a:spLocks noChangeShapeType="1"/>
              </p:cNvSpPr>
              <p:nvPr/>
            </p:nvSpPr>
            <p:spPr bwMode="auto">
              <a:xfrm>
                <a:off x="4241" y="1298"/>
                <a:ext cx="272" cy="0"/>
              </a:xfrm>
              <a:prstGeom prst="line">
                <a:avLst/>
              </a:prstGeom>
              <a:noFill/>
              <a:ln w="28575">
                <a:solidFill>
                  <a:schemeClr val="tx1"/>
                </a:solidFill>
                <a:round/>
                <a:headEnd/>
                <a:tailEnd/>
              </a:ln>
              <a:effectLst/>
            </p:spPr>
            <p:txBody>
              <a:bodyPr/>
              <a:lstStyle/>
              <a:p>
                <a:endParaRPr lang="en-GB"/>
              </a:p>
            </p:txBody>
          </p:sp>
          <p:sp>
            <p:nvSpPr>
              <p:cNvPr id="83069" name="Line 125"/>
              <p:cNvSpPr>
                <a:spLocks noChangeShapeType="1"/>
              </p:cNvSpPr>
              <p:nvPr/>
            </p:nvSpPr>
            <p:spPr bwMode="auto">
              <a:xfrm>
                <a:off x="4513" y="1344"/>
                <a:ext cx="272" cy="0"/>
              </a:xfrm>
              <a:prstGeom prst="line">
                <a:avLst/>
              </a:prstGeom>
              <a:noFill/>
              <a:ln w="28575">
                <a:solidFill>
                  <a:schemeClr val="tx1"/>
                </a:solidFill>
                <a:round/>
                <a:headEnd/>
                <a:tailEnd/>
              </a:ln>
              <a:effectLst/>
            </p:spPr>
            <p:txBody>
              <a:bodyPr/>
              <a:lstStyle/>
              <a:p>
                <a:endParaRPr lang="en-GB"/>
              </a:p>
            </p:txBody>
          </p:sp>
          <p:sp>
            <p:nvSpPr>
              <p:cNvPr id="83070" name="Line 126"/>
              <p:cNvSpPr>
                <a:spLocks noChangeShapeType="1"/>
              </p:cNvSpPr>
              <p:nvPr/>
            </p:nvSpPr>
            <p:spPr bwMode="auto">
              <a:xfrm>
                <a:off x="4785" y="1434"/>
                <a:ext cx="272" cy="0"/>
              </a:xfrm>
              <a:prstGeom prst="line">
                <a:avLst/>
              </a:prstGeom>
              <a:noFill/>
              <a:ln w="28575">
                <a:solidFill>
                  <a:schemeClr val="tx1"/>
                </a:solidFill>
                <a:round/>
                <a:headEnd/>
                <a:tailEnd/>
              </a:ln>
              <a:effectLst/>
            </p:spPr>
            <p:txBody>
              <a:bodyPr/>
              <a:lstStyle/>
              <a:p>
                <a:endParaRPr lang="en-GB"/>
              </a:p>
            </p:txBody>
          </p:sp>
          <p:sp>
            <p:nvSpPr>
              <p:cNvPr id="83071" name="Line 127"/>
              <p:cNvSpPr>
                <a:spLocks noChangeShapeType="1"/>
              </p:cNvSpPr>
              <p:nvPr/>
            </p:nvSpPr>
            <p:spPr bwMode="auto">
              <a:xfrm>
                <a:off x="5057" y="1525"/>
                <a:ext cx="272" cy="0"/>
              </a:xfrm>
              <a:prstGeom prst="line">
                <a:avLst/>
              </a:prstGeom>
              <a:noFill/>
              <a:ln w="28575">
                <a:solidFill>
                  <a:schemeClr val="tx1"/>
                </a:solidFill>
                <a:round/>
                <a:headEnd/>
                <a:tailEnd/>
              </a:ln>
              <a:effectLst/>
            </p:spPr>
            <p:txBody>
              <a:bodyPr/>
              <a:lstStyle/>
              <a:p>
                <a:endParaRPr lang="en-GB"/>
              </a:p>
            </p:txBody>
          </p:sp>
          <p:sp>
            <p:nvSpPr>
              <p:cNvPr id="83072" name="Line 128"/>
              <p:cNvSpPr>
                <a:spLocks noChangeShapeType="1"/>
              </p:cNvSpPr>
              <p:nvPr/>
            </p:nvSpPr>
            <p:spPr bwMode="auto">
              <a:xfrm>
                <a:off x="5329" y="1616"/>
                <a:ext cx="272" cy="0"/>
              </a:xfrm>
              <a:prstGeom prst="line">
                <a:avLst/>
              </a:prstGeom>
              <a:noFill/>
              <a:ln w="28575">
                <a:solidFill>
                  <a:schemeClr val="tx1"/>
                </a:solidFill>
                <a:round/>
                <a:headEnd/>
                <a:tailEnd/>
              </a:ln>
              <a:effectLst/>
            </p:spPr>
            <p:txBody>
              <a:bodyPr/>
              <a:lstStyle/>
              <a:p>
                <a:endParaRPr lang="en-GB"/>
              </a:p>
            </p:txBody>
          </p:sp>
        </p:grpSp>
        <p:sp>
          <p:nvSpPr>
            <p:cNvPr id="83074" name="Line 130"/>
            <p:cNvSpPr>
              <a:spLocks noChangeShapeType="1"/>
            </p:cNvSpPr>
            <p:nvPr/>
          </p:nvSpPr>
          <p:spPr bwMode="auto">
            <a:xfrm>
              <a:off x="703" y="2886"/>
              <a:ext cx="0" cy="181"/>
            </a:xfrm>
            <a:prstGeom prst="line">
              <a:avLst/>
            </a:prstGeom>
            <a:noFill/>
            <a:ln w="28575">
              <a:solidFill>
                <a:schemeClr val="tx1"/>
              </a:solidFill>
              <a:round/>
              <a:headEnd/>
              <a:tailEnd/>
            </a:ln>
            <a:effectLst/>
          </p:spPr>
          <p:txBody>
            <a:bodyPr/>
            <a:lstStyle/>
            <a:p>
              <a:endParaRPr lang="en-GB"/>
            </a:p>
          </p:txBody>
        </p:sp>
        <p:sp>
          <p:nvSpPr>
            <p:cNvPr id="83075" name="Line 131"/>
            <p:cNvSpPr>
              <a:spLocks noChangeShapeType="1"/>
            </p:cNvSpPr>
            <p:nvPr/>
          </p:nvSpPr>
          <p:spPr bwMode="auto">
            <a:xfrm>
              <a:off x="975" y="2795"/>
              <a:ext cx="0" cy="272"/>
            </a:xfrm>
            <a:prstGeom prst="line">
              <a:avLst/>
            </a:prstGeom>
            <a:noFill/>
            <a:ln w="28575">
              <a:solidFill>
                <a:schemeClr val="tx1"/>
              </a:solidFill>
              <a:round/>
              <a:headEnd/>
              <a:tailEnd/>
            </a:ln>
            <a:effectLst/>
          </p:spPr>
          <p:txBody>
            <a:bodyPr/>
            <a:lstStyle/>
            <a:p>
              <a:endParaRPr lang="en-GB"/>
            </a:p>
          </p:txBody>
        </p:sp>
        <p:sp>
          <p:nvSpPr>
            <p:cNvPr id="83076" name="Line 132"/>
            <p:cNvSpPr>
              <a:spLocks noChangeShapeType="1"/>
            </p:cNvSpPr>
            <p:nvPr/>
          </p:nvSpPr>
          <p:spPr bwMode="auto">
            <a:xfrm>
              <a:off x="1247" y="2478"/>
              <a:ext cx="0" cy="317"/>
            </a:xfrm>
            <a:prstGeom prst="line">
              <a:avLst/>
            </a:prstGeom>
            <a:noFill/>
            <a:ln w="28575">
              <a:solidFill>
                <a:schemeClr val="tx1"/>
              </a:solidFill>
              <a:round/>
              <a:headEnd/>
              <a:tailEnd/>
            </a:ln>
            <a:effectLst/>
          </p:spPr>
          <p:txBody>
            <a:bodyPr/>
            <a:lstStyle/>
            <a:p>
              <a:endParaRPr lang="en-GB"/>
            </a:p>
          </p:txBody>
        </p:sp>
        <p:sp>
          <p:nvSpPr>
            <p:cNvPr id="83077" name="Line 133"/>
            <p:cNvSpPr>
              <a:spLocks noChangeShapeType="1"/>
            </p:cNvSpPr>
            <p:nvPr/>
          </p:nvSpPr>
          <p:spPr bwMode="auto">
            <a:xfrm>
              <a:off x="1519" y="2341"/>
              <a:ext cx="0" cy="136"/>
            </a:xfrm>
            <a:prstGeom prst="line">
              <a:avLst/>
            </a:prstGeom>
            <a:noFill/>
            <a:ln w="28575">
              <a:solidFill>
                <a:schemeClr val="tx1"/>
              </a:solidFill>
              <a:round/>
              <a:headEnd/>
              <a:tailEnd/>
            </a:ln>
            <a:effectLst/>
          </p:spPr>
          <p:txBody>
            <a:bodyPr/>
            <a:lstStyle/>
            <a:p>
              <a:endParaRPr lang="en-GB"/>
            </a:p>
          </p:txBody>
        </p:sp>
        <p:sp>
          <p:nvSpPr>
            <p:cNvPr id="83079" name="Line 135"/>
            <p:cNvSpPr>
              <a:spLocks noChangeShapeType="1"/>
            </p:cNvSpPr>
            <p:nvPr/>
          </p:nvSpPr>
          <p:spPr bwMode="auto">
            <a:xfrm>
              <a:off x="1791" y="2341"/>
              <a:ext cx="0" cy="91"/>
            </a:xfrm>
            <a:prstGeom prst="line">
              <a:avLst/>
            </a:prstGeom>
            <a:noFill/>
            <a:ln w="28575">
              <a:solidFill>
                <a:schemeClr val="tx1"/>
              </a:solidFill>
              <a:round/>
              <a:headEnd/>
              <a:tailEnd/>
            </a:ln>
            <a:effectLst/>
          </p:spPr>
          <p:txBody>
            <a:bodyPr/>
            <a:lstStyle/>
            <a:p>
              <a:endParaRPr lang="en-GB"/>
            </a:p>
          </p:txBody>
        </p:sp>
        <p:sp>
          <p:nvSpPr>
            <p:cNvPr id="83080" name="Line 136"/>
            <p:cNvSpPr>
              <a:spLocks noChangeShapeType="1"/>
            </p:cNvSpPr>
            <p:nvPr/>
          </p:nvSpPr>
          <p:spPr bwMode="auto">
            <a:xfrm>
              <a:off x="2064" y="2432"/>
              <a:ext cx="0" cy="46"/>
            </a:xfrm>
            <a:prstGeom prst="line">
              <a:avLst/>
            </a:prstGeom>
            <a:noFill/>
            <a:ln w="28575">
              <a:solidFill>
                <a:schemeClr val="tx1"/>
              </a:solidFill>
              <a:round/>
              <a:headEnd/>
              <a:tailEnd/>
            </a:ln>
            <a:effectLst/>
          </p:spPr>
          <p:txBody>
            <a:bodyPr/>
            <a:lstStyle/>
            <a:p>
              <a:endParaRPr lang="en-GB"/>
            </a:p>
          </p:txBody>
        </p:sp>
        <p:sp>
          <p:nvSpPr>
            <p:cNvPr id="83081" name="Line 137"/>
            <p:cNvSpPr>
              <a:spLocks noChangeShapeType="1"/>
            </p:cNvSpPr>
            <p:nvPr/>
          </p:nvSpPr>
          <p:spPr bwMode="auto">
            <a:xfrm>
              <a:off x="2336" y="2432"/>
              <a:ext cx="0" cy="46"/>
            </a:xfrm>
            <a:prstGeom prst="line">
              <a:avLst/>
            </a:prstGeom>
            <a:noFill/>
            <a:ln w="28575">
              <a:solidFill>
                <a:schemeClr val="tx1"/>
              </a:solidFill>
              <a:round/>
              <a:headEnd/>
              <a:tailEnd/>
            </a:ln>
            <a:effectLst/>
          </p:spPr>
          <p:txBody>
            <a:bodyPr/>
            <a:lstStyle/>
            <a:p>
              <a:endParaRPr lang="en-GB"/>
            </a:p>
          </p:txBody>
        </p:sp>
        <p:sp>
          <p:nvSpPr>
            <p:cNvPr id="83082" name="Line 138"/>
            <p:cNvSpPr>
              <a:spLocks noChangeShapeType="1"/>
            </p:cNvSpPr>
            <p:nvPr/>
          </p:nvSpPr>
          <p:spPr bwMode="auto">
            <a:xfrm>
              <a:off x="2608" y="2115"/>
              <a:ext cx="0" cy="318"/>
            </a:xfrm>
            <a:prstGeom prst="line">
              <a:avLst/>
            </a:prstGeom>
            <a:noFill/>
            <a:ln w="28575">
              <a:solidFill>
                <a:schemeClr val="tx1"/>
              </a:solidFill>
              <a:round/>
              <a:headEnd/>
              <a:tailEnd/>
            </a:ln>
            <a:effectLst/>
          </p:spPr>
          <p:txBody>
            <a:bodyPr/>
            <a:lstStyle/>
            <a:p>
              <a:endParaRPr lang="en-GB"/>
            </a:p>
          </p:txBody>
        </p:sp>
        <p:sp>
          <p:nvSpPr>
            <p:cNvPr id="83083" name="Line 139"/>
            <p:cNvSpPr>
              <a:spLocks noChangeShapeType="1"/>
            </p:cNvSpPr>
            <p:nvPr/>
          </p:nvSpPr>
          <p:spPr bwMode="auto">
            <a:xfrm>
              <a:off x="2880" y="1797"/>
              <a:ext cx="0" cy="318"/>
            </a:xfrm>
            <a:prstGeom prst="line">
              <a:avLst/>
            </a:prstGeom>
            <a:noFill/>
            <a:ln w="28575">
              <a:solidFill>
                <a:schemeClr val="tx1"/>
              </a:solidFill>
              <a:round/>
              <a:headEnd/>
              <a:tailEnd/>
            </a:ln>
            <a:effectLst/>
          </p:spPr>
          <p:txBody>
            <a:bodyPr/>
            <a:lstStyle/>
            <a:p>
              <a:endParaRPr lang="en-GB"/>
            </a:p>
          </p:txBody>
        </p:sp>
        <p:sp>
          <p:nvSpPr>
            <p:cNvPr id="83084" name="Line 140"/>
            <p:cNvSpPr>
              <a:spLocks noChangeShapeType="1"/>
            </p:cNvSpPr>
            <p:nvPr/>
          </p:nvSpPr>
          <p:spPr bwMode="auto">
            <a:xfrm>
              <a:off x="3152" y="1480"/>
              <a:ext cx="0" cy="318"/>
            </a:xfrm>
            <a:prstGeom prst="line">
              <a:avLst/>
            </a:prstGeom>
            <a:noFill/>
            <a:ln w="28575">
              <a:solidFill>
                <a:schemeClr val="tx1"/>
              </a:solidFill>
              <a:round/>
              <a:headEnd/>
              <a:tailEnd/>
            </a:ln>
            <a:effectLst/>
          </p:spPr>
          <p:txBody>
            <a:bodyPr/>
            <a:lstStyle/>
            <a:p>
              <a:endParaRPr lang="en-GB"/>
            </a:p>
          </p:txBody>
        </p:sp>
        <p:sp>
          <p:nvSpPr>
            <p:cNvPr id="83085" name="Line 141"/>
            <p:cNvSpPr>
              <a:spLocks noChangeShapeType="1"/>
            </p:cNvSpPr>
            <p:nvPr/>
          </p:nvSpPr>
          <p:spPr bwMode="auto">
            <a:xfrm>
              <a:off x="3424" y="1162"/>
              <a:ext cx="0" cy="318"/>
            </a:xfrm>
            <a:prstGeom prst="line">
              <a:avLst/>
            </a:prstGeom>
            <a:noFill/>
            <a:ln w="28575">
              <a:solidFill>
                <a:schemeClr val="tx1"/>
              </a:solidFill>
              <a:round/>
              <a:headEnd/>
              <a:tailEnd/>
            </a:ln>
            <a:effectLst/>
          </p:spPr>
          <p:txBody>
            <a:bodyPr/>
            <a:lstStyle/>
            <a:p>
              <a:endParaRPr lang="en-GB"/>
            </a:p>
          </p:txBody>
        </p:sp>
        <p:sp>
          <p:nvSpPr>
            <p:cNvPr id="83086" name="Line 142"/>
            <p:cNvSpPr>
              <a:spLocks noChangeShapeType="1"/>
            </p:cNvSpPr>
            <p:nvPr/>
          </p:nvSpPr>
          <p:spPr bwMode="auto">
            <a:xfrm>
              <a:off x="3696" y="981"/>
              <a:ext cx="0" cy="181"/>
            </a:xfrm>
            <a:prstGeom prst="line">
              <a:avLst/>
            </a:prstGeom>
            <a:noFill/>
            <a:ln w="28575">
              <a:solidFill>
                <a:schemeClr val="tx1"/>
              </a:solidFill>
              <a:round/>
              <a:headEnd/>
              <a:tailEnd/>
            </a:ln>
            <a:effectLst/>
          </p:spPr>
          <p:txBody>
            <a:bodyPr/>
            <a:lstStyle/>
            <a:p>
              <a:endParaRPr lang="en-GB"/>
            </a:p>
          </p:txBody>
        </p:sp>
        <p:sp>
          <p:nvSpPr>
            <p:cNvPr id="83087" name="Line 143"/>
            <p:cNvSpPr>
              <a:spLocks noChangeShapeType="1"/>
            </p:cNvSpPr>
            <p:nvPr/>
          </p:nvSpPr>
          <p:spPr bwMode="auto">
            <a:xfrm>
              <a:off x="3969" y="890"/>
              <a:ext cx="0" cy="91"/>
            </a:xfrm>
            <a:prstGeom prst="line">
              <a:avLst/>
            </a:prstGeom>
            <a:noFill/>
            <a:ln w="28575">
              <a:solidFill>
                <a:schemeClr val="tx1"/>
              </a:solidFill>
              <a:round/>
              <a:headEnd/>
              <a:tailEnd/>
            </a:ln>
            <a:effectLst/>
          </p:spPr>
          <p:txBody>
            <a:bodyPr/>
            <a:lstStyle/>
            <a:p>
              <a:endParaRPr lang="en-GB"/>
            </a:p>
          </p:txBody>
        </p:sp>
        <p:sp>
          <p:nvSpPr>
            <p:cNvPr id="83088" name="Line 144"/>
            <p:cNvSpPr>
              <a:spLocks noChangeShapeType="1"/>
            </p:cNvSpPr>
            <p:nvPr/>
          </p:nvSpPr>
          <p:spPr bwMode="auto">
            <a:xfrm>
              <a:off x="4241" y="845"/>
              <a:ext cx="0" cy="45"/>
            </a:xfrm>
            <a:prstGeom prst="line">
              <a:avLst/>
            </a:prstGeom>
            <a:noFill/>
            <a:ln w="28575">
              <a:solidFill>
                <a:schemeClr val="tx1"/>
              </a:solidFill>
              <a:round/>
              <a:headEnd/>
              <a:tailEnd/>
            </a:ln>
            <a:effectLst/>
          </p:spPr>
          <p:txBody>
            <a:bodyPr/>
            <a:lstStyle/>
            <a:p>
              <a:endParaRPr lang="en-GB"/>
            </a:p>
          </p:txBody>
        </p:sp>
        <p:sp>
          <p:nvSpPr>
            <p:cNvPr id="83089" name="Line 145"/>
            <p:cNvSpPr>
              <a:spLocks noChangeShapeType="1"/>
            </p:cNvSpPr>
            <p:nvPr/>
          </p:nvSpPr>
          <p:spPr bwMode="auto">
            <a:xfrm>
              <a:off x="4513" y="845"/>
              <a:ext cx="0" cy="45"/>
            </a:xfrm>
            <a:prstGeom prst="line">
              <a:avLst/>
            </a:prstGeom>
            <a:noFill/>
            <a:ln w="28575">
              <a:solidFill>
                <a:schemeClr val="tx1"/>
              </a:solidFill>
              <a:round/>
              <a:headEnd/>
              <a:tailEnd/>
            </a:ln>
            <a:effectLst/>
          </p:spPr>
          <p:txBody>
            <a:bodyPr/>
            <a:lstStyle/>
            <a:p>
              <a:endParaRPr lang="en-GB"/>
            </a:p>
          </p:txBody>
        </p:sp>
        <p:sp>
          <p:nvSpPr>
            <p:cNvPr id="83090" name="Line 146"/>
            <p:cNvSpPr>
              <a:spLocks noChangeShapeType="1"/>
            </p:cNvSpPr>
            <p:nvPr/>
          </p:nvSpPr>
          <p:spPr bwMode="auto">
            <a:xfrm>
              <a:off x="4785" y="890"/>
              <a:ext cx="0" cy="91"/>
            </a:xfrm>
            <a:prstGeom prst="line">
              <a:avLst/>
            </a:prstGeom>
            <a:noFill/>
            <a:ln w="28575">
              <a:solidFill>
                <a:schemeClr val="tx1"/>
              </a:solidFill>
              <a:round/>
              <a:headEnd/>
              <a:tailEnd/>
            </a:ln>
            <a:effectLst/>
          </p:spPr>
          <p:txBody>
            <a:bodyPr/>
            <a:lstStyle/>
            <a:p>
              <a:endParaRPr lang="en-GB"/>
            </a:p>
          </p:txBody>
        </p:sp>
        <p:sp>
          <p:nvSpPr>
            <p:cNvPr id="83091" name="Line 147"/>
            <p:cNvSpPr>
              <a:spLocks noChangeShapeType="1"/>
            </p:cNvSpPr>
            <p:nvPr/>
          </p:nvSpPr>
          <p:spPr bwMode="auto">
            <a:xfrm>
              <a:off x="5057" y="981"/>
              <a:ext cx="0" cy="91"/>
            </a:xfrm>
            <a:prstGeom prst="line">
              <a:avLst/>
            </a:prstGeom>
            <a:noFill/>
            <a:ln w="28575">
              <a:solidFill>
                <a:schemeClr val="tx1"/>
              </a:solidFill>
              <a:round/>
              <a:headEnd/>
              <a:tailEnd/>
            </a:ln>
            <a:effectLst/>
          </p:spPr>
          <p:txBody>
            <a:bodyPr/>
            <a:lstStyle/>
            <a:p>
              <a:endParaRPr lang="en-GB"/>
            </a:p>
          </p:txBody>
        </p:sp>
        <p:sp>
          <p:nvSpPr>
            <p:cNvPr id="83092" name="Line 148"/>
            <p:cNvSpPr>
              <a:spLocks noChangeShapeType="1"/>
            </p:cNvSpPr>
            <p:nvPr/>
          </p:nvSpPr>
          <p:spPr bwMode="auto">
            <a:xfrm>
              <a:off x="5329" y="1071"/>
              <a:ext cx="0" cy="91"/>
            </a:xfrm>
            <a:prstGeom prst="line">
              <a:avLst/>
            </a:prstGeom>
            <a:noFill/>
            <a:ln w="28575">
              <a:solidFill>
                <a:schemeClr val="tx1"/>
              </a:solidFill>
              <a:round/>
              <a:headEnd/>
              <a:tailEnd/>
            </a:ln>
            <a:effec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par>
                                <p:cTn id="13" presetID="22" presetClass="exit" presetSubtype="8" fill="hold" nodeType="withEffect">
                                  <p:stCondLst>
                                    <p:cond delay="0"/>
                                  </p:stCondLst>
                                  <p:childTnLst>
                                    <p:animEffect transition="out" filter="wipe(left)">
                                      <p:cBhvr>
                                        <p:cTn id="14" dur="3000"/>
                                        <p:tgtEl>
                                          <p:spTgt spid="2"/>
                                        </p:tgtEl>
                                      </p:cBhvr>
                                    </p:animEffect>
                                    <p:set>
                                      <p:cBhvr>
                                        <p:cTn id="15" dur="1" fill="hold">
                                          <p:stCondLst>
                                            <p:cond delay="2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a:xfrm>
            <a:off x="0" y="546100"/>
            <a:ext cx="9906000" cy="762000"/>
          </a:xfrm>
        </p:spPr>
        <p:txBody>
          <a:bodyPr lIns="90488" tIns="44450" rIns="90488" bIns="44450" anchor="ctr"/>
          <a:lstStyle/>
          <a:p>
            <a:pPr eaLnBrk="1" hangingPunct="1"/>
            <a:r>
              <a:rPr lang="en-GB"/>
              <a:t>Higher Order Multiplexing</a:t>
            </a:r>
          </a:p>
        </p:txBody>
      </p:sp>
      <p:sp>
        <p:nvSpPr>
          <p:cNvPr id="34819" name="Rectangle 4"/>
          <p:cNvSpPr>
            <a:spLocks noGrp="1" noChangeArrowheads="1"/>
          </p:cNvSpPr>
          <p:nvPr>
            <p:ph type="body" idx="1"/>
          </p:nvPr>
        </p:nvSpPr>
        <p:spPr>
          <a:xfrm>
            <a:off x="564092" y="1549400"/>
            <a:ext cx="8777817" cy="4768850"/>
          </a:xfrm>
        </p:spPr>
        <p:txBody>
          <a:bodyPr lIns="90488" tIns="44450" rIns="90488" bIns="44450"/>
          <a:lstStyle/>
          <a:p>
            <a:pPr eaLnBrk="1" hangingPunct="1"/>
            <a:r>
              <a:rPr lang="en-GB" sz="2400"/>
              <a:t>Aggregate signal streams from several 30 channel systems for transmission on a single digital transmission bearer</a:t>
            </a:r>
          </a:p>
          <a:p>
            <a:pPr eaLnBrk="1" hangingPunct="1"/>
            <a:r>
              <a:rPr lang="en-GB" sz="2400"/>
              <a:t>Time division multiplexing - nominal factor of 4 at each stage</a:t>
            </a:r>
          </a:p>
          <a:p>
            <a:pPr eaLnBrk="1" hangingPunct="1"/>
            <a:r>
              <a:rPr lang="en-GB" sz="2400"/>
              <a:t>To allow for non-synchronous (plesiochronous) operation bit stuffing is used and the rate incease factor is &gt; 4</a:t>
            </a:r>
          </a:p>
          <a:p>
            <a:pPr eaLnBrk="1" hangingPunct="1"/>
            <a:r>
              <a:rPr lang="en-GB" sz="2400"/>
              <a:t>Approximate rates are 2Mbit/s, 8 Mbit/s, 34 Mbit/s, 140 Mbit/s (Highest standardised rate, dates from early 1970’s; proprietary higher rate systems were developed)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749300"/>
            <a:ext cx="9906000" cy="552450"/>
          </a:xfrm>
        </p:spPr>
        <p:txBody>
          <a:bodyPr lIns="90488" tIns="44450" rIns="90488" bIns="44450" anchor="ctr"/>
          <a:lstStyle/>
          <a:p>
            <a:pPr eaLnBrk="1" hangingPunct="1"/>
            <a:r>
              <a:rPr lang="en-GB"/>
              <a:t>Plesiochronous digital hierarchy (PDH)</a:t>
            </a:r>
          </a:p>
        </p:txBody>
      </p:sp>
      <p:sp>
        <p:nvSpPr>
          <p:cNvPr id="35843" name="Rectangle 11"/>
          <p:cNvSpPr>
            <a:spLocks noChangeArrowheads="1"/>
          </p:cNvSpPr>
          <p:nvPr/>
        </p:nvSpPr>
        <p:spPr bwMode="auto">
          <a:xfrm>
            <a:off x="1451504" y="2425700"/>
            <a:ext cx="1245129" cy="749300"/>
          </a:xfrm>
          <a:prstGeom prst="rect">
            <a:avLst/>
          </a:prstGeom>
          <a:gradFill rotWithShape="0">
            <a:gsLst>
              <a:gs pos="0">
                <a:srgbClr val="3366FF"/>
              </a:gs>
              <a:gs pos="50000">
                <a:srgbClr val="FFFFFF"/>
              </a:gs>
              <a:gs pos="100000">
                <a:srgbClr val="3366FF"/>
              </a:gs>
            </a:gsLst>
            <a:lin ang="2700000" scaled="1"/>
          </a:gradFill>
          <a:ln w="12700">
            <a:solidFill>
              <a:schemeClr val="tx1"/>
            </a:solidFill>
            <a:miter lim="800000"/>
            <a:headEnd/>
            <a:tailEnd/>
          </a:ln>
        </p:spPr>
        <p:txBody>
          <a:bodyPr wrap="none" anchor="ctr"/>
          <a:lstStyle/>
          <a:p>
            <a:endParaRPr lang="en-US"/>
          </a:p>
        </p:txBody>
      </p:sp>
      <p:sp>
        <p:nvSpPr>
          <p:cNvPr id="35844" name="Rectangle 12"/>
          <p:cNvSpPr>
            <a:spLocks noChangeArrowheads="1"/>
          </p:cNvSpPr>
          <p:nvPr/>
        </p:nvSpPr>
        <p:spPr bwMode="auto">
          <a:xfrm>
            <a:off x="3260725" y="2698750"/>
            <a:ext cx="1245129" cy="749300"/>
          </a:xfrm>
          <a:prstGeom prst="rect">
            <a:avLst/>
          </a:prstGeom>
          <a:gradFill rotWithShape="0">
            <a:gsLst>
              <a:gs pos="0">
                <a:srgbClr val="FFFF00"/>
              </a:gs>
              <a:gs pos="50000">
                <a:srgbClr val="FFFFFF"/>
              </a:gs>
              <a:gs pos="100000">
                <a:srgbClr val="FFFF00"/>
              </a:gs>
            </a:gsLst>
            <a:lin ang="2700000" scaled="1"/>
          </a:gradFill>
          <a:ln w="12700">
            <a:solidFill>
              <a:schemeClr val="tx1"/>
            </a:solidFill>
            <a:miter lim="800000"/>
            <a:headEnd/>
            <a:tailEnd/>
          </a:ln>
        </p:spPr>
        <p:txBody>
          <a:bodyPr wrap="none" anchor="ctr"/>
          <a:lstStyle/>
          <a:p>
            <a:endParaRPr lang="en-US"/>
          </a:p>
        </p:txBody>
      </p:sp>
      <p:sp>
        <p:nvSpPr>
          <p:cNvPr id="35845" name="Rectangle 13"/>
          <p:cNvSpPr>
            <a:spLocks noChangeArrowheads="1"/>
          </p:cNvSpPr>
          <p:nvPr/>
        </p:nvSpPr>
        <p:spPr bwMode="auto">
          <a:xfrm>
            <a:off x="5166254" y="2990850"/>
            <a:ext cx="1245129" cy="749300"/>
          </a:xfrm>
          <a:prstGeom prst="rect">
            <a:avLst/>
          </a:prstGeom>
          <a:gradFill rotWithShape="0">
            <a:gsLst>
              <a:gs pos="0">
                <a:srgbClr val="00FF00"/>
              </a:gs>
              <a:gs pos="50000">
                <a:srgbClr val="FFFFFF"/>
              </a:gs>
              <a:gs pos="100000">
                <a:srgbClr val="00FF00"/>
              </a:gs>
            </a:gsLst>
            <a:lin ang="2700000" scaled="1"/>
          </a:gradFill>
          <a:ln w="12700">
            <a:solidFill>
              <a:schemeClr val="tx1"/>
            </a:solidFill>
            <a:miter lim="800000"/>
            <a:headEnd/>
            <a:tailEnd/>
          </a:ln>
        </p:spPr>
        <p:txBody>
          <a:bodyPr wrap="none" anchor="ctr"/>
          <a:lstStyle/>
          <a:p>
            <a:endParaRPr lang="en-US"/>
          </a:p>
        </p:txBody>
      </p:sp>
      <p:sp>
        <p:nvSpPr>
          <p:cNvPr id="35846" name="Rectangle 14"/>
          <p:cNvSpPr>
            <a:spLocks noChangeArrowheads="1"/>
          </p:cNvSpPr>
          <p:nvPr/>
        </p:nvSpPr>
        <p:spPr bwMode="auto">
          <a:xfrm>
            <a:off x="7023629" y="3308350"/>
            <a:ext cx="1245129" cy="749300"/>
          </a:xfrm>
          <a:prstGeom prst="rect">
            <a:avLst/>
          </a:prstGeom>
          <a:gradFill rotWithShape="0">
            <a:gsLst>
              <a:gs pos="0">
                <a:srgbClr val="FF3399"/>
              </a:gs>
              <a:gs pos="50000">
                <a:srgbClr val="FFFFFF"/>
              </a:gs>
              <a:gs pos="100000">
                <a:srgbClr val="FF3399"/>
              </a:gs>
            </a:gsLst>
            <a:lin ang="2700000" scaled="1"/>
          </a:gradFill>
          <a:ln w="12700">
            <a:solidFill>
              <a:schemeClr val="tx1"/>
            </a:solidFill>
            <a:miter lim="800000"/>
            <a:headEnd/>
            <a:tailEnd/>
          </a:ln>
        </p:spPr>
        <p:txBody>
          <a:bodyPr wrap="none" anchor="ctr"/>
          <a:lstStyle/>
          <a:p>
            <a:endParaRPr lang="en-US"/>
          </a:p>
        </p:txBody>
      </p:sp>
      <p:sp>
        <p:nvSpPr>
          <p:cNvPr id="35847" name="Line 15"/>
          <p:cNvSpPr>
            <a:spLocks noChangeShapeType="1"/>
          </p:cNvSpPr>
          <p:nvPr/>
        </p:nvSpPr>
        <p:spPr bwMode="auto">
          <a:xfrm>
            <a:off x="4512734" y="3073400"/>
            <a:ext cx="632883" cy="0"/>
          </a:xfrm>
          <a:prstGeom prst="line">
            <a:avLst/>
          </a:prstGeom>
          <a:noFill/>
          <a:ln w="12700">
            <a:solidFill>
              <a:schemeClr val="tx1"/>
            </a:solidFill>
            <a:round/>
            <a:headEnd/>
            <a:tailEnd/>
          </a:ln>
        </p:spPr>
        <p:txBody>
          <a:bodyPr wrap="none" anchor="ctr"/>
          <a:lstStyle/>
          <a:p>
            <a:endParaRPr lang="en-GB"/>
          </a:p>
        </p:txBody>
      </p:sp>
      <p:sp>
        <p:nvSpPr>
          <p:cNvPr id="35848" name="Line 16"/>
          <p:cNvSpPr>
            <a:spLocks noChangeShapeType="1"/>
          </p:cNvSpPr>
          <p:nvPr/>
        </p:nvSpPr>
        <p:spPr bwMode="auto">
          <a:xfrm>
            <a:off x="6432021" y="3378200"/>
            <a:ext cx="577850" cy="0"/>
          </a:xfrm>
          <a:prstGeom prst="line">
            <a:avLst/>
          </a:prstGeom>
          <a:noFill/>
          <a:ln w="12700">
            <a:solidFill>
              <a:schemeClr val="tx1"/>
            </a:solidFill>
            <a:round/>
            <a:headEnd/>
            <a:tailEnd/>
          </a:ln>
        </p:spPr>
        <p:txBody>
          <a:bodyPr wrap="none" anchor="ctr"/>
          <a:lstStyle/>
          <a:p>
            <a:endParaRPr lang="en-GB"/>
          </a:p>
        </p:txBody>
      </p:sp>
      <p:sp>
        <p:nvSpPr>
          <p:cNvPr id="35849" name="Line 17"/>
          <p:cNvSpPr>
            <a:spLocks noChangeShapeType="1"/>
          </p:cNvSpPr>
          <p:nvPr/>
        </p:nvSpPr>
        <p:spPr bwMode="auto">
          <a:xfrm>
            <a:off x="8282517" y="3695700"/>
            <a:ext cx="577850" cy="0"/>
          </a:xfrm>
          <a:prstGeom prst="line">
            <a:avLst/>
          </a:prstGeom>
          <a:noFill/>
          <a:ln w="12700">
            <a:solidFill>
              <a:schemeClr val="tx1"/>
            </a:solidFill>
            <a:round/>
            <a:headEnd/>
            <a:tailEnd/>
          </a:ln>
        </p:spPr>
        <p:txBody>
          <a:bodyPr wrap="none" anchor="ctr"/>
          <a:lstStyle/>
          <a:p>
            <a:endParaRPr lang="en-GB"/>
          </a:p>
        </p:txBody>
      </p:sp>
      <p:sp>
        <p:nvSpPr>
          <p:cNvPr id="35850" name="Line 18"/>
          <p:cNvSpPr>
            <a:spLocks noChangeShapeType="1"/>
          </p:cNvSpPr>
          <p:nvPr/>
        </p:nvSpPr>
        <p:spPr bwMode="auto">
          <a:xfrm flipH="1">
            <a:off x="1155700" y="2514600"/>
            <a:ext cx="295804" cy="0"/>
          </a:xfrm>
          <a:prstGeom prst="line">
            <a:avLst/>
          </a:prstGeom>
          <a:noFill/>
          <a:ln w="12700">
            <a:solidFill>
              <a:schemeClr val="tx1"/>
            </a:solidFill>
            <a:round/>
            <a:headEnd/>
            <a:tailEnd/>
          </a:ln>
        </p:spPr>
        <p:txBody>
          <a:bodyPr wrap="none" anchor="ctr"/>
          <a:lstStyle/>
          <a:p>
            <a:endParaRPr lang="en-GB"/>
          </a:p>
        </p:txBody>
      </p:sp>
      <p:sp>
        <p:nvSpPr>
          <p:cNvPr id="35851" name="Line 19"/>
          <p:cNvSpPr>
            <a:spLocks noChangeShapeType="1"/>
          </p:cNvSpPr>
          <p:nvPr/>
        </p:nvSpPr>
        <p:spPr bwMode="auto">
          <a:xfrm flipH="1">
            <a:off x="1148821" y="2609850"/>
            <a:ext cx="295804" cy="0"/>
          </a:xfrm>
          <a:prstGeom prst="line">
            <a:avLst/>
          </a:prstGeom>
          <a:noFill/>
          <a:ln w="12700">
            <a:solidFill>
              <a:schemeClr val="tx1"/>
            </a:solidFill>
            <a:round/>
            <a:headEnd/>
            <a:tailEnd/>
          </a:ln>
        </p:spPr>
        <p:txBody>
          <a:bodyPr wrap="none" anchor="ctr"/>
          <a:lstStyle/>
          <a:p>
            <a:endParaRPr lang="en-GB"/>
          </a:p>
        </p:txBody>
      </p:sp>
      <p:sp>
        <p:nvSpPr>
          <p:cNvPr id="35852" name="Line 20"/>
          <p:cNvSpPr>
            <a:spLocks noChangeShapeType="1"/>
          </p:cNvSpPr>
          <p:nvPr/>
        </p:nvSpPr>
        <p:spPr bwMode="auto">
          <a:xfrm flipH="1">
            <a:off x="1141942" y="3098800"/>
            <a:ext cx="295804" cy="0"/>
          </a:xfrm>
          <a:prstGeom prst="line">
            <a:avLst/>
          </a:prstGeom>
          <a:noFill/>
          <a:ln w="12700">
            <a:solidFill>
              <a:schemeClr val="tx1"/>
            </a:solidFill>
            <a:round/>
            <a:headEnd/>
            <a:tailEnd/>
          </a:ln>
        </p:spPr>
        <p:txBody>
          <a:bodyPr wrap="none" anchor="ctr"/>
          <a:lstStyle/>
          <a:p>
            <a:endParaRPr lang="en-GB"/>
          </a:p>
        </p:txBody>
      </p:sp>
      <p:sp>
        <p:nvSpPr>
          <p:cNvPr id="35853" name="Line 21"/>
          <p:cNvSpPr>
            <a:spLocks noChangeShapeType="1"/>
          </p:cNvSpPr>
          <p:nvPr/>
        </p:nvSpPr>
        <p:spPr bwMode="auto">
          <a:xfrm>
            <a:off x="1279525" y="2673350"/>
            <a:ext cx="0" cy="171450"/>
          </a:xfrm>
          <a:prstGeom prst="line">
            <a:avLst/>
          </a:prstGeom>
          <a:noFill/>
          <a:ln w="12700">
            <a:pattFill prst="narHorz">
              <a:fgClr>
                <a:schemeClr val="tx1"/>
              </a:fgClr>
              <a:bgClr>
                <a:schemeClr val="bg1"/>
              </a:bgClr>
            </a:pattFill>
            <a:round/>
            <a:headEnd/>
            <a:tailEnd/>
          </a:ln>
        </p:spPr>
        <p:txBody>
          <a:bodyPr wrap="none" anchor="ctr"/>
          <a:lstStyle/>
          <a:p>
            <a:endParaRPr lang="en-GB"/>
          </a:p>
        </p:txBody>
      </p:sp>
      <p:sp>
        <p:nvSpPr>
          <p:cNvPr id="35854" name="Rectangle 22"/>
          <p:cNvSpPr>
            <a:spLocks noChangeArrowheads="1"/>
          </p:cNvSpPr>
          <p:nvPr/>
        </p:nvSpPr>
        <p:spPr bwMode="auto">
          <a:xfrm>
            <a:off x="1147102" y="2265364"/>
            <a:ext cx="282593" cy="305212"/>
          </a:xfrm>
          <a:prstGeom prst="rect">
            <a:avLst/>
          </a:prstGeom>
          <a:noFill/>
          <a:ln w="12700">
            <a:noFill/>
            <a:miter lim="800000"/>
            <a:headEnd/>
            <a:tailEnd/>
          </a:ln>
        </p:spPr>
        <p:txBody>
          <a:bodyPr wrap="none" lIns="90488" tIns="44450" rIns="90488" bIns="44450">
            <a:spAutoFit/>
          </a:bodyPr>
          <a:lstStyle/>
          <a:p>
            <a:pPr eaLnBrk="0" hangingPunct="0"/>
            <a:r>
              <a:rPr lang="en-GB" sz="1400"/>
              <a:t>1</a:t>
            </a:r>
          </a:p>
        </p:txBody>
      </p:sp>
      <p:sp>
        <p:nvSpPr>
          <p:cNvPr id="35855" name="Rectangle 23"/>
          <p:cNvSpPr>
            <a:spLocks noChangeArrowheads="1"/>
          </p:cNvSpPr>
          <p:nvPr/>
        </p:nvSpPr>
        <p:spPr bwMode="auto">
          <a:xfrm>
            <a:off x="1092069" y="2855914"/>
            <a:ext cx="382442" cy="305212"/>
          </a:xfrm>
          <a:prstGeom prst="rect">
            <a:avLst/>
          </a:prstGeom>
          <a:noFill/>
          <a:ln w="12700">
            <a:noFill/>
            <a:miter lim="800000"/>
            <a:headEnd/>
            <a:tailEnd/>
          </a:ln>
        </p:spPr>
        <p:txBody>
          <a:bodyPr wrap="none" lIns="90488" tIns="44450" rIns="90488" bIns="44450">
            <a:spAutoFit/>
          </a:bodyPr>
          <a:lstStyle/>
          <a:p>
            <a:pPr eaLnBrk="0" hangingPunct="0"/>
            <a:r>
              <a:rPr lang="en-GB" sz="1400"/>
              <a:t>30</a:t>
            </a:r>
          </a:p>
        </p:txBody>
      </p:sp>
      <p:sp>
        <p:nvSpPr>
          <p:cNvPr id="35856" name="Rectangle 24"/>
          <p:cNvSpPr>
            <a:spLocks noChangeArrowheads="1"/>
          </p:cNvSpPr>
          <p:nvPr/>
        </p:nvSpPr>
        <p:spPr bwMode="auto">
          <a:xfrm>
            <a:off x="438548" y="3406776"/>
            <a:ext cx="1709754" cy="643766"/>
          </a:xfrm>
          <a:prstGeom prst="rect">
            <a:avLst/>
          </a:prstGeom>
          <a:noFill/>
          <a:ln w="12700">
            <a:noFill/>
            <a:miter lim="800000"/>
            <a:headEnd/>
            <a:tailEnd/>
          </a:ln>
        </p:spPr>
        <p:txBody>
          <a:bodyPr wrap="none" lIns="90488" tIns="44450" rIns="90488" bIns="44450">
            <a:spAutoFit/>
          </a:bodyPr>
          <a:lstStyle/>
          <a:p>
            <a:pPr eaLnBrk="0" hangingPunct="0"/>
            <a:r>
              <a:rPr lang="en-GB"/>
              <a:t>30 PCM</a:t>
            </a:r>
          </a:p>
          <a:p>
            <a:pPr eaLnBrk="0" hangingPunct="0"/>
            <a:r>
              <a:rPr lang="en-GB"/>
              <a:t>speech signals</a:t>
            </a:r>
          </a:p>
        </p:txBody>
      </p:sp>
      <p:sp>
        <p:nvSpPr>
          <p:cNvPr id="35857" name="Rectangle 26"/>
          <p:cNvSpPr>
            <a:spLocks noChangeArrowheads="1"/>
          </p:cNvSpPr>
          <p:nvPr/>
        </p:nvSpPr>
        <p:spPr bwMode="auto">
          <a:xfrm>
            <a:off x="1401631" y="2492376"/>
            <a:ext cx="1298809" cy="643766"/>
          </a:xfrm>
          <a:prstGeom prst="rect">
            <a:avLst/>
          </a:prstGeom>
          <a:noFill/>
          <a:ln w="12700">
            <a:noFill/>
            <a:miter lim="800000"/>
            <a:headEnd/>
            <a:tailEnd/>
          </a:ln>
        </p:spPr>
        <p:txBody>
          <a:bodyPr wrap="none" lIns="90488" tIns="44450" rIns="90488" bIns="44450">
            <a:spAutoFit/>
          </a:bodyPr>
          <a:lstStyle/>
          <a:p>
            <a:pPr eaLnBrk="0" hangingPunct="0"/>
            <a:r>
              <a:rPr lang="en-GB"/>
              <a:t>1st level</a:t>
            </a:r>
          </a:p>
          <a:p>
            <a:pPr eaLnBrk="0" hangingPunct="0"/>
            <a:r>
              <a:rPr lang="en-GB"/>
              <a:t>multiplexer</a:t>
            </a:r>
          </a:p>
        </p:txBody>
      </p:sp>
      <p:sp>
        <p:nvSpPr>
          <p:cNvPr id="35858" name="Rectangle 27"/>
          <p:cNvSpPr>
            <a:spLocks noChangeArrowheads="1"/>
          </p:cNvSpPr>
          <p:nvPr/>
        </p:nvSpPr>
        <p:spPr bwMode="auto">
          <a:xfrm>
            <a:off x="3203973" y="2746376"/>
            <a:ext cx="1298809" cy="643766"/>
          </a:xfrm>
          <a:prstGeom prst="rect">
            <a:avLst/>
          </a:prstGeom>
          <a:noFill/>
          <a:ln w="12700">
            <a:noFill/>
            <a:miter lim="800000"/>
            <a:headEnd/>
            <a:tailEnd/>
          </a:ln>
        </p:spPr>
        <p:txBody>
          <a:bodyPr wrap="none" lIns="90488" tIns="44450" rIns="90488" bIns="44450">
            <a:spAutoFit/>
          </a:bodyPr>
          <a:lstStyle/>
          <a:p>
            <a:pPr eaLnBrk="0" hangingPunct="0"/>
            <a:r>
              <a:rPr lang="en-GB"/>
              <a:t>2nd level</a:t>
            </a:r>
          </a:p>
          <a:p>
            <a:pPr eaLnBrk="0" hangingPunct="0"/>
            <a:r>
              <a:rPr lang="en-GB"/>
              <a:t>multiplexer</a:t>
            </a:r>
          </a:p>
        </p:txBody>
      </p:sp>
      <p:sp>
        <p:nvSpPr>
          <p:cNvPr id="35859" name="Rectangle 28"/>
          <p:cNvSpPr>
            <a:spLocks noChangeArrowheads="1"/>
          </p:cNvSpPr>
          <p:nvPr/>
        </p:nvSpPr>
        <p:spPr bwMode="auto">
          <a:xfrm>
            <a:off x="5102623" y="3044826"/>
            <a:ext cx="1298809" cy="643766"/>
          </a:xfrm>
          <a:prstGeom prst="rect">
            <a:avLst/>
          </a:prstGeom>
          <a:noFill/>
          <a:ln w="12700">
            <a:noFill/>
            <a:miter lim="800000"/>
            <a:headEnd/>
            <a:tailEnd/>
          </a:ln>
        </p:spPr>
        <p:txBody>
          <a:bodyPr wrap="none" lIns="90488" tIns="44450" rIns="90488" bIns="44450">
            <a:spAutoFit/>
          </a:bodyPr>
          <a:lstStyle/>
          <a:p>
            <a:pPr eaLnBrk="0" hangingPunct="0"/>
            <a:r>
              <a:rPr lang="en-GB"/>
              <a:t>3rd level</a:t>
            </a:r>
          </a:p>
          <a:p>
            <a:pPr eaLnBrk="0" hangingPunct="0"/>
            <a:r>
              <a:rPr lang="en-GB"/>
              <a:t>multiplexer</a:t>
            </a:r>
          </a:p>
        </p:txBody>
      </p:sp>
      <p:sp>
        <p:nvSpPr>
          <p:cNvPr id="35860" name="Rectangle 29"/>
          <p:cNvSpPr>
            <a:spLocks noChangeArrowheads="1"/>
          </p:cNvSpPr>
          <p:nvPr/>
        </p:nvSpPr>
        <p:spPr bwMode="auto">
          <a:xfrm>
            <a:off x="6966877" y="3355976"/>
            <a:ext cx="1298809" cy="643766"/>
          </a:xfrm>
          <a:prstGeom prst="rect">
            <a:avLst/>
          </a:prstGeom>
          <a:noFill/>
          <a:ln w="12700">
            <a:noFill/>
            <a:miter lim="800000"/>
            <a:headEnd/>
            <a:tailEnd/>
          </a:ln>
        </p:spPr>
        <p:txBody>
          <a:bodyPr wrap="none" lIns="90488" tIns="44450" rIns="90488" bIns="44450">
            <a:spAutoFit/>
          </a:bodyPr>
          <a:lstStyle/>
          <a:p>
            <a:pPr eaLnBrk="0" hangingPunct="0"/>
            <a:r>
              <a:rPr lang="en-GB"/>
              <a:t>4th level</a:t>
            </a:r>
          </a:p>
          <a:p>
            <a:pPr eaLnBrk="0" hangingPunct="0"/>
            <a:r>
              <a:rPr lang="en-GB"/>
              <a:t>multiplexer</a:t>
            </a:r>
          </a:p>
        </p:txBody>
      </p:sp>
      <p:sp>
        <p:nvSpPr>
          <p:cNvPr id="35861" name="Line 30"/>
          <p:cNvSpPr>
            <a:spLocks noChangeShapeType="1"/>
          </p:cNvSpPr>
          <p:nvPr/>
        </p:nvSpPr>
        <p:spPr bwMode="auto">
          <a:xfrm>
            <a:off x="2703513" y="2800350"/>
            <a:ext cx="550333" cy="0"/>
          </a:xfrm>
          <a:prstGeom prst="line">
            <a:avLst/>
          </a:prstGeom>
          <a:noFill/>
          <a:ln w="12700">
            <a:solidFill>
              <a:schemeClr val="tx1"/>
            </a:solidFill>
            <a:round/>
            <a:headEnd/>
            <a:tailEnd/>
          </a:ln>
        </p:spPr>
        <p:txBody>
          <a:bodyPr wrap="none" anchor="ctr"/>
          <a:lstStyle/>
          <a:p>
            <a:endParaRPr lang="en-GB"/>
          </a:p>
        </p:txBody>
      </p:sp>
      <p:sp>
        <p:nvSpPr>
          <p:cNvPr id="35862" name="Line 31"/>
          <p:cNvSpPr>
            <a:spLocks noChangeShapeType="1"/>
          </p:cNvSpPr>
          <p:nvPr/>
        </p:nvSpPr>
        <p:spPr bwMode="auto">
          <a:xfrm>
            <a:off x="3033713" y="2974975"/>
            <a:ext cx="220133" cy="0"/>
          </a:xfrm>
          <a:prstGeom prst="line">
            <a:avLst/>
          </a:prstGeom>
          <a:noFill/>
          <a:ln w="12700">
            <a:solidFill>
              <a:schemeClr val="tx1"/>
            </a:solidFill>
            <a:round/>
            <a:headEnd/>
            <a:tailEnd/>
          </a:ln>
        </p:spPr>
        <p:txBody>
          <a:bodyPr wrap="none" anchor="ctr"/>
          <a:lstStyle/>
          <a:p>
            <a:endParaRPr lang="en-GB"/>
          </a:p>
        </p:txBody>
      </p:sp>
      <p:sp>
        <p:nvSpPr>
          <p:cNvPr id="35863" name="Line 32"/>
          <p:cNvSpPr>
            <a:spLocks noChangeShapeType="1"/>
          </p:cNvSpPr>
          <p:nvPr/>
        </p:nvSpPr>
        <p:spPr bwMode="auto">
          <a:xfrm>
            <a:off x="3026834" y="3149600"/>
            <a:ext cx="220133" cy="0"/>
          </a:xfrm>
          <a:prstGeom prst="line">
            <a:avLst/>
          </a:prstGeom>
          <a:noFill/>
          <a:ln w="12700">
            <a:solidFill>
              <a:schemeClr val="tx1"/>
            </a:solidFill>
            <a:round/>
            <a:headEnd/>
            <a:tailEnd/>
          </a:ln>
        </p:spPr>
        <p:txBody>
          <a:bodyPr wrap="none" anchor="ctr"/>
          <a:lstStyle/>
          <a:p>
            <a:endParaRPr lang="en-GB"/>
          </a:p>
        </p:txBody>
      </p:sp>
      <p:sp>
        <p:nvSpPr>
          <p:cNvPr id="35864" name="Line 33"/>
          <p:cNvSpPr>
            <a:spLocks noChangeShapeType="1"/>
          </p:cNvSpPr>
          <p:nvPr/>
        </p:nvSpPr>
        <p:spPr bwMode="auto">
          <a:xfrm>
            <a:off x="3023394" y="3327400"/>
            <a:ext cx="220133" cy="0"/>
          </a:xfrm>
          <a:prstGeom prst="line">
            <a:avLst/>
          </a:prstGeom>
          <a:noFill/>
          <a:ln w="12700">
            <a:solidFill>
              <a:schemeClr val="tx1"/>
            </a:solidFill>
            <a:round/>
            <a:headEnd/>
            <a:tailEnd/>
          </a:ln>
        </p:spPr>
        <p:txBody>
          <a:bodyPr wrap="none" anchor="ctr"/>
          <a:lstStyle/>
          <a:p>
            <a:endParaRPr lang="en-GB"/>
          </a:p>
        </p:txBody>
      </p:sp>
      <p:sp>
        <p:nvSpPr>
          <p:cNvPr id="35865" name="Line 34"/>
          <p:cNvSpPr>
            <a:spLocks noChangeShapeType="1"/>
          </p:cNvSpPr>
          <p:nvPr/>
        </p:nvSpPr>
        <p:spPr bwMode="auto">
          <a:xfrm>
            <a:off x="4942681" y="3248025"/>
            <a:ext cx="220133" cy="0"/>
          </a:xfrm>
          <a:prstGeom prst="line">
            <a:avLst/>
          </a:prstGeom>
          <a:noFill/>
          <a:ln w="12700">
            <a:solidFill>
              <a:schemeClr val="tx1"/>
            </a:solidFill>
            <a:round/>
            <a:headEnd/>
            <a:tailEnd/>
          </a:ln>
        </p:spPr>
        <p:txBody>
          <a:bodyPr wrap="none" anchor="ctr"/>
          <a:lstStyle/>
          <a:p>
            <a:endParaRPr lang="en-GB"/>
          </a:p>
        </p:txBody>
      </p:sp>
      <p:sp>
        <p:nvSpPr>
          <p:cNvPr id="35866" name="Line 35"/>
          <p:cNvSpPr>
            <a:spLocks noChangeShapeType="1"/>
          </p:cNvSpPr>
          <p:nvPr/>
        </p:nvSpPr>
        <p:spPr bwMode="auto">
          <a:xfrm>
            <a:off x="4935802" y="3422650"/>
            <a:ext cx="220133" cy="0"/>
          </a:xfrm>
          <a:prstGeom prst="line">
            <a:avLst/>
          </a:prstGeom>
          <a:noFill/>
          <a:ln w="12700">
            <a:solidFill>
              <a:schemeClr val="tx1"/>
            </a:solidFill>
            <a:round/>
            <a:headEnd/>
            <a:tailEnd/>
          </a:ln>
        </p:spPr>
        <p:txBody>
          <a:bodyPr wrap="none" anchor="ctr"/>
          <a:lstStyle/>
          <a:p>
            <a:endParaRPr lang="en-GB"/>
          </a:p>
        </p:txBody>
      </p:sp>
      <p:sp>
        <p:nvSpPr>
          <p:cNvPr id="35867" name="Line 36"/>
          <p:cNvSpPr>
            <a:spLocks noChangeShapeType="1"/>
          </p:cNvSpPr>
          <p:nvPr/>
        </p:nvSpPr>
        <p:spPr bwMode="auto">
          <a:xfrm>
            <a:off x="4932363" y="3600450"/>
            <a:ext cx="220133" cy="0"/>
          </a:xfrm>
          <a:prstGeom prst="line">
            <a:avLst/>
          </a:prstGeom>
          <a:noFill/>
          <a:ln w="12700">
            <a:solidFill>
              <a:schemeClr val="tx1"/>
            </a:solidFill>
            <a:round/>
            <a:headEnd/>
            <a:tailEnd/>
          </a:ln>
        </p:spPr>
        <p:txBody>
          <a:bodyPr wrap="none" anchor="ctr"/>
          <a:lstStyle/>
          <a:p>
            <a:endParaRPr lang="en-GB"/>
          </a:p>
        </p:txBody>
      </p:sp>
      <p:sp>
        <p:nvSpPr>
          <p:cNvPr id="35868" name="Line 37"/>
          <p:cNvSpPr>
            <a:spLocks noChangeShapeType="1"/>
          </p:cNvSpPr>
          <p:nvPr/>
        </p:nvSpPr>
        <p:spPr bwMode="auto">
          <a:xfrm>
            <a:off x="6796617" y="3552825"/>
            <a:ext cx="220133" cy="0"/>
          </a:xfrm>
          <a:prstGeom prst="line">
            <a:avLst/>
          </a:prstGeom>
          <a:noFill/>
          <a:ln w="12700">
            <a:solidFill>
              <a:schemeClr val="tx1"/>
            </a:solidFill>
            <a:round/>
            <a:headEnd/>
            <a:tailEnd/>
          </a:ln>
        </p:spPr>
        <p:txBody>
          <a:bodyPr wrap="none" anchor="ctr"/>
          <a:lstStyle/>
          <a:p>
            <a:endParaRPr lang="en-GB"/>
          </a:p>
        </p:txBody>
      </p:sp>
      <p:sp>
        <p:nvSpPr>
          <p:cNvPr id="35869" name="Line 38"/>
          <p:cNvSpPr>
            <a:spLocks noChangeShapeType="1"/>
          </p:cNvSpPr>
          <p:nvPr/>
        </p:nvSpPr>
        <p:spPr bwMode="auto">
          <a:xfrm>
            <a:off x="6789738" y="3727450"/>
            <a:ext cx="220133" cy="0"/>
          </a:xfrm>
          <a:prstGeom prst="line">
            <a:avLst/>
          </a:prstGeom>
          <a:noFill/>
          <a:ln w="12700">
            <a:solidFill>
              <a:schemeClr val="tx1"/>
            </a:solidFill>
            <a:round/>
            <a:headEnd/>
            <a:tailEnd/>
          </a:ln>
        </p:spPr>
        <p:txBody>
          <a:bodyPr wrap="none" anchor="ctr"/>
          <a:lstStyle/>
          <a:p>
            <a:endParaRPr lang="en-GB"/>
          </a:p>
        </p:txBody>
      </p:sp>
      <p:sp>
        <p:nvSpPr>
          <p:cNvPr id="35870" name="Line 39"/>
          <p:cNvSpPr>
            <a:spLocks noChangeShapeType="1"/>
          </p:cNvSpPr>
          <p:nvPr/>
        </p:nvSpPr>
        <p:spPr bwMode="auto">
          <a:xfrm>
            <a:off x="6786298" y="3905250"/>
            <a:ext cx="220133" cy="0"/>
          </a:xfrm>
          <a:prstGeom prst="line">
            <a:avLst/>
          </a:prstGeom>
          <a:noFill/>
          <a:ln w="12700">
            <a:solidFill>
              <a:schemeClr val="tx1"/>
            </a:solidFill>
            <a:round/>
            <a:headEnd/>
            <a:tailEnd/>
          </a:ln>
        </p:spPr>
        <p:txBody>
          <a:bodyPr wrap="none" anchor="ctr"/>
          <a:lstStyle/>
          <a:p>
            <a:endParaRPr lang="en-GB"/>
          </a:p>
        </p:txBody>
      </p:sp>
      <p:grpSp>
        <p:nvGrpSpPr>
          <p:cNvPr id="35871" name="Group 44"/>
          <p:cNvGrpSpPr>
            <a:grpSpLocks/>
          </p:cNvGrpSpPr>
          <p:nvPr/>
        </p:nvGrpSpPr>
        <p:grpSpPr bwMode="auto">
          <a:xfrm>
            <a:off x="2956318" y="2573338"/>
            <a:ext cx="292364" cy="841375"/>
            <a:chOff x="1719" y="2037"/>
            <a:chExt cx="170" cy="530"/>
          </a:xfrm>
        </p:grpSpPr>
        <p:sp>
          <p:nvSpPr>
            <p:cNvPr id="35889" name="Rectangle 40"/>
            <p:cNvSpPr>
              <a:spLocks noChangeArrowheads="1"/>
            </p:cNvSpPr>
            <p:nvPr/>
          </p:nvSpPr>
          <p:spPr bwMode="auto">
            <a:xfrm>
              <a:off x="1719" y="2037"/>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1</a:t>
              </a:r>
            </a:p>
          </p:txBody>
        </p:sp>
        <p:sp>
          <p:nvSpPr>
            <p:cNvPr id="35890" name="Rectangle 41"/>
            <p:cNvSpPr>
              <a:spLocks noChangeArrowheads="1"/>
            </p:cNvSpPr>
            <p:nvPr/>
          </p:nvSpPr>
          <p:spPr bwMode="auto">
            <a:xfrm>
              <a:off x="1725" y="2149"/>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2</a:t>
              </a:r>
            </a:p>
          </p:txBody>
        </p:sp>
        <p:sp>
          <p:nvSpPr>
            <p:cNvPr id="35891" name="Rectangle 42"/>
            <p:cNvSpPr>
              <a:spLocks noChangeArrowheads="1"/>
            </p:cNvSpPr>
            <p:nvPr/>
          </p:nvSpPr>
          <p:spPr bwMode="auto">
            <a:xfrm>
              <a:off x="1721" y="2257"/>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3</a:t>
              </a:r>
            </a:p>
          </p:txBody>
        </p:sp>
        <p:sp>
          <p:nvSpPr>
            <p:cNvPr id="35892" name="Rectangle 43"/>
            <p:cNvSpPr>
              <a:spLocks noChangeArrowheads="1"/>
            </p:cNvSpPr>
            <p:nvPr/>
          </p:nvSpPr>
          <p:spPr bwMode="auto">
            <a:xfrm>
              <a:off x="1719" y="2375"/>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4</a:t>
              </a:r>
            </a:p>
          </p:txBody>
        </p:sp>
      </p:grpSp>
      <p:grpSp>
        <p:nvGrpSpPr>
          <p:cNvPr id="35872" name="Group 49"/>
          <p:cNvGrpSpPr>
            <a:grpSpLocks/>
          </p:cNvGrpSpPr>
          <p:nvPr/>
        </p:nvGrpSpPr>
        <p:grpSpPr bwMode="auto">
          <a:xfrm>
            <a:off x="4827448" y="2843213"/>
            <a:ext cx="292364" cy="841375"/>
            <a:chOff x="2807" y="2207"/>
            <a:chExt cx="170" cy="530"/>
          </a:xfrm>
        </p:grpSpPr>
        <p:sp>
          <p:nvSpPr>
            <p:cNvPr id="35885" name="Rectangle 45"/>
            <p:cNvSpPr>
              <a:spLocks noChangeArrowheads="1"/>
            </p:cNvSpPr>
            <p:nvPr/>
          </p:nvSpPr>
          <p:spPr bwMode="auto">
            <a:xfrm>
              <a:off x="2807" y="2207"/>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1</a:t>
              </a:r>
            </a:p>
          </p:txBody>
        </p:sp>
        <p:sp>
          <p:nvSpPr>
            <p:cNvPr id="35886" name="Rectangle 46"/>
            <p:cNvSpPr>
              <a:spLocks noChangeArrowheads="1"/>
            </p:cNvSpPr>
            <p:nvPr/>
          </p:nvSpPr>
          <p:spPr bwMode="auto">
            <a:xfrm>
              <a:off x="2813" y="2319"/>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2</a:t>
              </a:r>
            </a:p>
          </p:txBody>
        </p:sp>
        <p:sp>
          <p:nvSpPr>
            <p:cNvPr id="35887" name="Rectangle 47"/>
            <p:cNvSpPr>
              <a:spLocks noChangeArrowheads="1"/>
            </p:cNvSpPr>
            <p:nvPr/>
          </p:nvSpPr>
          <p:spPr bwMode="auto">
            <a:xfrm>
              <a:off x="2809" y="2427"/>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3</a:t>
              </a:r>
            </a:p>
          </p:txBody>
        </p:sp>
        <p:sp>
          <p:nvSpPr>
            <p:cNvPr id="35888" name="Rectangle 48"/>
            <p:cNvSpPr>
              <a:spLocks noChangeArrowheads="1"/>
            </p:cNvSpPr>
            <p:nvPr/>
          </p:nvSpPr>
          <p:spPr bwMode="auto">
            <a:xfrm>
              <a:off x="2807" y="2545"/>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4</a:t>
              </a:r>
            </a:p>
          </p:txBody>
        </p:sp>
      </p:grpSp>
      <p:grpSp>
        <p:nvGrpSpPr>
          <p:cNvPr id="35873" name="Group 54"/>
          <p:cNvGrpSpPr>
            <a:grpSpLocks/>
          </p:cNvGrpSpPr>
          <p:nvPr/>
        </p:nvGrpSpPr>
        <p:grpSpPr bwMode="auto">
          <a:xfrm>
            <a:off x="6705458" y="3148013"/>
            <a:ext cx="292364" cy="841375"/>
            <a:chOff x="3899" y="2399"/>
            <a:chExt cx="170" cy="530"/>
          </a:xfrm>
        </p:grpSpPr>
        <p:sp>
          <p:nvSpPr>
            <p:cNvPr id="35881" name="Rectangle 50"/>
            <p:cNvSpPr>
              <a:spLocks noChangeArrowheads="1"/>
            </p:cNvSpPr>
            <p:nvPr/>
          </p:nvSpPr>
          <p:spPr bwMode="auto">
            <a:xfrm>
              <a:off x="3899" y="2399"/>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1</a:t>
              </a:r>
            </a:p>
          </p:txBody>
        </p:sp>
        <p:sp>
          <p:nvSpPr>
            <p:cNvPr id="35882" name="Rectangle 51"/>
            <p:cNvSpPr>
              <a:spLocks noChangeArrowheads="1"/>
            </p:cNvSpPr>
            <p:nvPr/>
          </p:nvSpPr>
          <p:spPr bwMode="auto">
            <a:xfrm>
              <a:off x="3905" y="2511"/>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2</a:t>
              </a:r>
            </a:p>
          </p:txBody>
        </p:sp>
        <p:sp>
          <p:nvSpPr>
            <p:cNvPr id="35883" name="Rectangle 52"/>
            <p:cNvSpPr>
              <a:spLocks noChangeArrowheads="1"/>
            </p:cNvSpPr>
            <p:nvPr/>
          </p:nvSpPr>
          <p:spPr bwMode="auto">
            <a:xfrm>
              <a:off x="3901" y="2619"/>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3</a:t>
              </a:r>
            </a:p>
          </p:txBody>
        </p:sp>
        <p:sp>
          <p:nvSpPr>
            <p:cNvPr id="35884" name="Rectangle 53"/>
            <p:cNvSpPr>
              <a:spLocks noChangeArrowheads="1"/>
            </p:cNvSpPr>
            <p:nvPr/>
          </p:nvSpPr>
          <p:spPr bwMode="auto">
            <a:xfrm>
              <a:off x="3899" y="2737"/>
              <a:ext cx="164" cy="192"/>
            </a:xfrm>
            <a:prstGeom prst="rect">
              <a:avLst/>
            </a:prstGeom>
            <a:noFill/>
            <a:ln w="12700">
              <a:noFill/>
              <a:miter lim="800000"/>
              <a:headEnd/>
              <a:tailEnd/>
            </a:ln>
          </p:spPr>
          <p:txBody>
            <a:bodyPr wrap="none" lIns="90488" tIns="44450" rIns="90488" bIns="44450">
              <a:spAutoFit/>
            </a:bodyPr>
            <a:lstStyle/>
            <a:p>
              <a:pPr eaLnBrk="0" hangingPunct="0"/>
              <a:r>
                <a:rPr lang="en-GB" sz="1400"/>
                <a:t>4</a:t>
              </a:r>
            </a:p>
          </p:txBody>
        </p:sp>
      </p:grpSp>
      <p:sp>
        <p:nvSpPr>
          <p:cNvPr id="35874" name="Rectangle 55"/>
          <p:cNvSpPr>
            <a:spLocks noChangeArrowheads="1"/>
          </p:cNvSpPr>
          <p:nvPr/>
        </p:nvSpPr>
        <p:spPr bwMode="auto">
          <a:xfrm>
            <a:off x="8383985" y="4003676"/>
            <a:ext cx="888766" cy="643766"/>
          </a:xfrm>
          <a:prstGeom prst="rect">
            <a:avLst/>
          </a:prstGeom>
          <a:noFill/>
          <a:ln w="12700">
            <a:noFill/>
            <a:miter lim="800000"/>
            <a:headEnd/>
            <a:tailEnd/>
          </a:ln>
        </p:spPr>
        <p:txBody>
          <a:bodyPr wrap="none" lIns="90488" tIns="44450" rIns="90488" bIns="44450">
            <a:spAutoFit/>
          </a:bodyPr>
          <a:lstStyle/>
          <a:p>
            <a:pPr eaLnBrk="0" hangingPunct="0"/>
            <a:r>
              <a:rPr lang="en-GB"/>
              <a:t>139.26</a:t>
            </a:r>
          </a:p>
          <a:p>
            <a:pPr eaLnBrk="0" hangingPunct="0"/>
            <a:r>
              <a:rPr lang="en-GB"/>
              <a:t>Mbit/s</a:t>
            </a:r>
          </a:p>
        </p:txBody>
      </p:sp>
      <p:sp>
        <p:nvSpPr>
          <p:cNvPr id="35875" name="Line 56"/>
          <p:cNvSpPr>
            <a:spLocks noChangeShapeType="1"/>
          </p:cNvSpPr>
          <p:nvPr/>
        </p:nvSpPr>
        <p:spPr bwMode="auto">
          <a:xfrm>
            <a:off x="4925483" y="3606800"/>
            <a:ext cx="0" cy="209550"/>
          </a:xfrm>
          <a:prstGeom prst="line">
            <a:avLst/>
          </a:prstGeom>
          <a:noFill/>
          <a:ln w="12700">
            <a:solidFill>
              <a:schemeClr val="tx1"/>
            </a:solidFill>
            <a:round/>
            <a:headEnd/>
            <a:tailEnd/>
          </a:ln>
        </p:spPr>
        <p:txBody>
          <a:bodyPr wrap="none" anchor="ctr"/>
          <a:lstStyle/>
          <a:p>
            <a:endParaRPr lang="en-GB"/>
          </a:p>
        </p:txBody>
      </p:sp>
      <p:sp>
        <p:nvSpPr>
          <p:cNvPr id="35876" name="Line 57"/>
          <p:cNvSpPr>
            <a:spLocks noChangeShapeType="1"/>
          </p:cNvSpPr>
          <p:nvPr/>
        </p:nvSpPr>
        <p:spPr bwMode="auto">
          <a:xfrm>
            <a:off x="6782858" y="3908425"/>
            <a:ext cx="0" cy="209550"/>
          </a:xfrm>
          <a:prstGeom prst="line">
            <a:avLst/>
          </a:prstGeom>
          <a:noFill/>
          <a:ln w="12700">
            <a:solidFill>
              <a:schemeClr val="tx1"/>
            </a:solidFill>
            <a:round/>
            <a:headEnd/>
            <a:tailEnd/>
          </a:ln>
        </p:spPr>
        <p:txBody>
          <a:bodyPr wrap="none" anchor="ctr"/>
          <a:lstStyle/>
          <a:p>
            <a:endParaRPr lang="en-GB"/>
          </a:p>
        </p:txBody>
      </p:sp>
      <p:sp>
        <p:nvSpPr>
          <p:cNvPr id="35877" name="Line 58"/>
          <p:cNvSpPr>
            <a:spLocks noChangeShapeType="1"/>
          </p:cNvSpPr>
          <p:nvPr/>
        </p:nvSpPr>
        <p:spPr bwMode="auto">
          <a:xfrm>
            <a:off x="3023394" y="3327400"/>
            <a:ext cx="0" cy="209550"/>
          </a:xfrm>
          <a:prstGeom prst="line">
            <a:avLst/>
          </a:prstGeom>
          <a:noFill/>
          <a:ln w="12700">
            <a:solidFill>
              <a:schemeClr val="tx1"/>
            </a:solidFill>
            <a:round/>
            <a:headEnd/>
            <a:tailEnd/>
          </a:ln>
        </p:spPr>
        <p:txBody>
          <a:bodyPr wrap="none" anchor="ctr"/>
          <a:lstStyle/>
          <a:p>
            <a:endParaRPr lang="en-GB"/>
          </a:p>
        </p:txBody>
      </p:sp>
      <p:sp>
        <p:nvSpPr>
          <p:cNvPr id="35878" name="Rectangle 59"/>
          <p:cNvSpPr>
            <a:spLocks noChangeArrowheads="1"/>
          </p:cNvSpPr>
          <p:nvPr/>
        </p:nvSpPr>
        <p:spPr bwMode="auto">
          <a:xfrm>
            <a:off x="2488540" y="3578225"/>
            <a:ext cx="1376016" cy="366767"/>
          </a:xfrm>
          <a:prstGeom prst="rect">
            <a:avLst/>
          </a:prstGeom>
          <a:noFill/>
          <a:ln w="12700">
            <a:noFill/>
            <a:miter lim="800000"/>
            <a:headEnd/>
            <a:tailEnd/>
          </a:ln>
        </p:spPr>
        <p:txBody>
          <a:bodyPr wrap="none" lIns="90488" tIns="44450" rIns="90488" bIns="44450">
            <a:spAutoFit/>
          </a:bodyPr>
          <a:lstStyle/>
          <a:p>
            <a:pPr eaLnBrk="0" hangingPunct="0"/>
            <a:r>
              <a:rPr lang="en-GB"/>
              <a:t>2.048Mbit/s</a:t>
            </a:r>
          </a:p>
        </p:txBody>
      </p:sp>
      <p:sp>
        <p:nvSpPr>
          <p:cNvPr id="35879" name="Rectangle 60"/>
          <p:cNvSpPr>
            <a:spLocks noChangeArrowheads="1"/>
          </p:cNvSpPr>
          <p:nvPr/>
        </p:nvSpPr>
        <p:spPr bwMode="auto">
          <a:xfrm>
            <a:off x="4538531" y="3870325"/>
            <a:ext cx="1376016" cy="366767"/>
          </a:xfrm>
          <a:prstGeom prst="rect">
            <a:avLst/>
          </a:prstGeom>
          <a:noFill/>
          <a:ln w="12700">
            <a:noFill/>
            <a:miter lim="800000"/>
            <a:headEnd/>
            <a:tailEnd/>
          </a:ln>
        </p:spPr>
        <p:txBody>
          <a:bodyPr wrap="none" lIns="90488" tIns="44450" rIns="90488" bIns="44450">
            <a:spAutoFit/>
          </a:bodyPr>
          <a:lstStyle/>
          <a:p>
            <a:pPr eaLnBrk="0" hangingPunct="0"/>
            <a:r>
              <a:rPr lang="en-GB"/>
              <a:t>8.448Mbit/s</a:t>
            </a:r>
          </a:p>
        </p:txBody>
      </p:sp>
      <p:sp>
        <p:nvSpPr>
          <p:cNvPr id="35880" name="Rectangle 61"/>
          <p:cNvSpPr>
            <a:spLocks noChangeArrowheads="1"/>
          </p:cNvSpPr>
          <p:nvPr/>
        </p:nvSpPr>
        <p:spPr bwMode="auto">
          <a:xfrm>
            <a:off x="6189531" y="4238625"/>
            <a:ext cx="1504394" cy="366767"/>
          </a:xfrm>
          <a:prstGeom prst="rect">
            <a:avLst/>
          </a:prstGeom>
          <a:noFill/>
          <a:ln w="12700">
            <a:noFill/>
            <a:miter lim="800000"/>
            <a:headEnd/>
            <a:tailEnd/>
          </a:ln>
        </p:spPr>
        <p:txBody>
          <a:bodyPr wrap="none" lIns="90488" tIns="44450" rIns="90488" bIns="44450">
            <a:spAutoFit/>
          </a:bodyPr>
          <a:lstStyle/>
          <a:p>
            <a:pPr eaLnBrk="0" hangingPunct="0"/>
            <a:r>
              <a:rPr lang="en-GB"/>
              <a:t>34.368Mbit/s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7717" y="511175"/>
            <a:ext cx="9197446" cy="1296988"/>
          </a:xfrm>
        </p:spPr>
        <p:txBody>
          <a:bodyPr/>
          <a:lstStyle/>
          <a:p>
            <a:pPr eaLnBrk="1" hangingPunct="1"/>
            <a:r>
              <a:rPr lang="en-GB"/>
              <a:t>PCM Multiplexing </a:t>
            </a:r>
          </a:p>
        </p:txBody>
      </p:sp>
      <p:graphicFrame>
        <p:nvGraphicFramePr>
          <p:cNvPr id="48254" name="Group 126"/>
          <p:cNvGraphicFramePr>
            <a:graphicFrameLocks noGrp="1"/>
          </p:cNvGraphicFramePr>
          <p:nvPr/>
        </p:nvGraphicFramePr>
        <p:xfrm>
          <a:off x="882254" y="1397001"/>
          <a:ext cx="8506090" cy="5013326"/>
        </p:xfrm>
        <a:graphic>
          <a:graphicData uri="http://schemas.openxmlformats.org/drawingml/2006/table">
            <a:tbl>
              <a:tblPr/>
              <a:tblGrid>
                <a:gridCol w="1700873">
                  <a:extLst>
                    <a:ext uri="{9D8B030D-6E8A-4147-A177-3AD203B41FA5}">
                      <a16:colId xmlns:a16="http://schemas.microsoft.com/office/drawing/2014/main" val="20000"/>
                    </a:ext>
                  </a:extLst>
                </a:gridCol>
                <a:gridCol w="1700875">
                  <a:extLst>
                    <a:ext uri="{9D8B030D-6E8A-4147-A177-3AD203B41FA5}">
                      <a16:colId xmlns:a16="http://schemas.microsoft.com/office/drawing/2014/main" val="20001"/>
                    </a:ext>
                  </a:extLst>
                </a:gridCol>
                <a:gridCol w="1702594">
                  <a:extLst>
                    <a:ext uri="{9D8B030D-6E8A-4147-A177-3AD203B41FA5}">
                      <a16:colId xmlns:a16="http://schemas.microsoft.com/office/drawing/2014/main" val="20002"/>
                    </a:ext>
                  </a:extLst>
                </a:gridCol>
                <a:gridCol w="1700873">
                  <a:extLst>
                    <a:ext uri="{9D8B030D-6E8A-4147-A177-3AD203B41FA5}">
                      <a16:colId xmlns:a16="http://schemas.microsoft.com/office/drawing/2014/main" val="20003"/>
                    </a:ext>
                  </a:extLst>
                </a:gridCol>
                <a:gridCol w="1700875">
                  <a:extLst>
                    <a:ext uri="{9D8B030D-6E8A-4147-A177-3AD203B41FA5}">
                      <a16:colId xmlns:a16="http://schemas.microsoft.com/office/drawing/2014/main" val="20004"/>
                    </a:ext>
                  </a:extLst>
                </a:gridCol>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L="99060" marR="99060"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AT&amp;T</a:t>
                      </a:r>
                    </a:p>
                  </a:txBody>
                  <a:tcPr marL="99060" marR="9906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CCITT</a:t>
                      </a:r>
                    </a:p>
                  </a:txBody>
                  <a:tcPr marL="99060" marR="9906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L="99060" marR="9906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Number of Inputs</a:t>
                      </a:r>
                    </a:p>
                  </a:txBody>
                  <a:tcPr marL="99060" marR="9906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Output Rate Mbit/s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Number of Inputs</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Output Rate Mbit/s</a:t>
                      </a:r>
                    </a:p>
                  </a:txBody>
                  <a:tcPr marL="99060" marR="9906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First Level</a:t>
                      </a:r>
                    </a:p>
                  </a:txBody>
                  <a:tcPr marL="99060" marR="9906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1.544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30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2.048</a:t>
                      </a:r>
                    </a:p>
                  </a:txBody>
                  <a:tcPr marL="99060" marR="9906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Second Level</a:t>
                      </a:r>
                    </a:p>
                  </a:txBody>
                  <a:tcPr marL="99060" marR="9906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6.312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8.448</a:t>
                      </a:r>
                    </a:p>
                  </a:txBody>
                  <a:tcPr marL="99060" marR="9906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Third Level</a:t>
                      </a:r>
                    </a:p>
                  </a:txBody>
                  <a:tcPr marL="99060" marR="9906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7</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44.736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34.368</a:t>
                      </a:r>
                    </a:p>
                  </a:txBody>
                  <a:tcPr marL="99060" marR="9906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Fourth Level</a:t>
                      </a:r>
                    </a:p>
                  </a:txBody>
                  <a:tcPr marL="99060" marR="9906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274.176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charset="0"/>
                        </a:rPr>
                        <a:t>139.264</a:t>
                      </a:r>
                    </a:p>
                  </a:txBody>
                  <a:tcPr marL="99060" marR="9906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320800" y="5683250"/>
            <a:ext cx="8261879" cy="539750"/>
          </a:xfrm>
          <a:prstGeom prst="rect">
            <a:avLst/>
          </a:prstGeom>
          <a:gradFill rotWithShape="0">
            <a:gsLst>
              <a:gs pos="0">
                <a:srgbClr val="F95AB7"/>
              </a:gs>
              <a:gs pos="50000">
                <a:srgbClr val="FFFFFF"/>
              </a:gs>
              <a:gs pos="100000">
                <a:srgbClr val="F95AB7"/>
              </a:gs>
            </a:gsLst>
            <a:lin ang="2700000" scaled="1"/>
          </a:gradFill>
          <a:ln w="12700">
            <a:solidFill>
              <a:schemeClr val="tx1"/>
            </a:solidFill>
            <a:miter lim="800000"/>
            <a:headEnd/>
            <a:tailEnd/>
          </a:ln>
        </p:spPr>
        <p:txBody>
          <a:bodyPr wrap="none" anchor="ctr"/>
          <a:lstStyle/>
          <a:p>
            <a:endParaRPr lang="en-US"/>
          </a:p>
        </p:txBody>
      </p:sp>
      <p:sp>
        <p:nvSpPr>
          <p:cNvPr id="37891" name="Rectangle 4"/>
          <p:cNvSpPr>
            <a:spLocks noGrp="1" noChangeArrowheads="1"/>
          </p:cNvSpPr>
          <p:nvPr>
            <p:ph type="title"/>
          </p:nvPr>
        </p:nvSpPr>
        <p:spPr>
          <a:xfrm>
            <a:off x="0" y="508000"/>
            <a:ext cx="9906000" cy="838200"/>
          </a:xfrm>
        </p:spPr>
        <p:txBody>
          <a:bodyPr lIns="90488" tIns="44450" rIns="90488" bIns="44450" anchor="ctr"/>
          <a:lstStyle/>
          <a:p>
            <a:pPr eaLnBrk="1" hangingPunct="1"/>
            <a:r>
              <a:rPr lang="en-GB"/>
              <a:t>Disadvantages of Plesiochronous Multiplexing</a:t>
            </a:r>
          </a:p>
        </p:txBody>
      </p:sp>
      <p:sp>
        <p:nvSpPr>
          <p:cNvPr id="37892" name="Rectangle 5"/>
          <p:cNvSpPr>
            <a:spLocks noGrp="1" noChangeArrowheads="1"/>
          </p:cNvSpPr>
          <p:nvPr>
            <p:ph type="body" idx="1"/>
          </p:nvPr>
        </p:nvSpPr>
        <p:spPr>
          <a:xfrm>
            <a:off x="791104" y="1905000"/>
            <a:ext cx="8798454" cy="3543300"/>
          </a:xfrm>
        </p:spPr>
        <p:txBody>
          <a:bodyPr lIns="90488" tIns="44450" rIns="90488" bIns="44450"/>
          <a:lstStyle/>
          <a:p>
            <a:pPr eaLnBrk="1" hangingPunct="1">
              <a:lnSpc>
                <a:spcPct val="85000"/>
              </a:lnSpc>
            </a:pPr>
            <a:r>
              <a:rPr lang="en-GB"/>
              <a:t>Complex signal structure</a:t>
            </a:r>
          </a:p>
          <a:p>
            <a:pPr eaLnBrk="1" hangingPunct="1">
              <a:lnSpc>
                <a:spcPct val="85000"/>
              </a:lnSpc>
            </a:pPr>
            <a:r>
              <a:rPr lang="en-GB"/>
              <a:t>Difficult to obtain access to tributaries from the higher rate signals</a:t>
            </a:r>
          </a:p>
          <a:p>
            <a:pPr eaLnBrk="1" hangingPunct="1">
              <a:lnSpc>
                <a:spcPct val="85000"/>
              </a:lnSpc>
            </a:pPr>
            <a:r>
              <a:rPr lang="en-GB"/>
              <a:t>Must climb up and down the ‘multiplexer mountain’ to add and drop channels (add-drop multiplexing) and to effect digital cross-connects</a:t>
            </a:r>
          </a:p>
          <a:p>
            <a:pPr eaLnBrk="1" hangingPunct="1">
              <a:lnSpc>
                <a:spcPct val="85000"/>
              </a:lnSpc>
            </a:pPr>
            <a:r>
              <a:rPr lang="en-GB"/>
              <a:t>Little spare capacity for network control and management</a:t>
            </a:r>
          </a:p>
        </p:txBody>
      </p:sp>
      <p:sp>
        <p:nvSpPr>
          <p:cNvPr id="37893" name="Rectangle 14"/>
          <p:cNvSpPr>
            <a:spLocks noChangeArrowheads="1"/>
          </p:cNvSpPr>
          <p:nvPr/>
        </p:nvSpPr>
        <p:spPr bwMode="auto">
          <a:xfrm>
            <a:off x="1339719" y="5681664"/>
            <a:ext cx="8382265" cy="485775"/>
          </a:xfrm>
          <a:prstGeom prst="rect">
            <a:avLst/>
          </a:prstGeom>
          <a:noFill/>
          <a:ln w="12700">
            <a:noFill/>
            <a:miter lim="800000"/>
            <a:headEnd/>
            <a:tailEnd/>
          </a:ln>
        </p:spPr>
        <p:txBody>
          <a:bodyPr lIns="90488" tIns="44450" rIns="90488" bIns="44450">
            <a:spAutoFit/>
          </a:bodyPr>
          <a:lstStyle/>
          <a:p>
            <a:pPr eaLnBrk="0" hangingPunct="0"/>
            <a:r>
              <a:rPr lang="en-GB" sz="2600" b="1" i="1">
                <a:solidFill>
                  <a:srgbClr val="232323"/>
                </a:solidFill>
                <a:latin typeface="Times New Roman" pitchFamily="18" charset="0"/>
              </a:rPr>
              <a:t>Hence development of Synchronous Digital Hierarchy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0" y="419100"/>
            <a:ext cx="9906000" cy="857250"/>
          </a:xfrm>
        </p:spPr>
        <p:txBody>
          <a:bodyPr lIns="90488" tIns="44450" rIns="90488" bIns="44450" anchor="ctr"/>
          <a:lstStyle/>
          <a:p>
            <a:pPr eaLnBrk="1" hangingPunct="1"/>
            <a:r>
              <a:rPr lang="en-GB"/>
              <a:t>Summary</a:t>
            </a:r>
          </a:p>
        </p:txBody>
      </p:sp>
      <p:sp>
        <p:nvSpPr>
          <p:cNvPr id="38915" name="Rectangle 4"/>
          <p:cNvSpPr>
            <a:spLocks noChangeArrowheads="1"/>
          </p:cNvSpPr>
          <p:nvPr/>
        </p:nvSpPr>
        <p:spPr bwMode="auto">
          <a:xfrm>
            <a:off x="1100667" y="1466850"/>
            <a:ext cx="8199967" cy="4502150"/>
          </a:xfrm>
          <a:prstGeom prst="rect">
            <a:avLst/>
          </a:prstGeom>
          <a:noFill/>
          <a:ln w="12700">
            <a:noFill/>
            <a:miter lim="800000"/>
            <a:headEnd/>
            <a:tailEnd/>
          </a:ln>
        </p:spPr>
        <p:txBody>
          <a:bodyPr lIns="90488" tIns="44450" rIns="90488" bIns="44450"/>
          <a:lstStyle/>
          <a:p>
            <a:pPr marL="285750" indent="-285750" eaLnBrk="0" hangingPunct="0">
              <a:lnSpc>
                <a:spcPct val="110000"/>
              </a:lnSpc>
              <a:spcBef>
                <a:spcPct val="30000"/>
              </a:spcBef>
              <a:buClr>
                <a:srgbClr val="FF0000"/>
              </a:buClr>
              <a:buSzPct val="75000"/>
              <a:buFont typeface="Wingdings" pitchFamily="2" charset="2"/>
              <a:buChar char="§"/>
            </a:pPr>
            <a:r>
              <a:rPr lang="en-GB" sz="3200" dirty="0"/>
              <a:t>Sampling Principles</a:t>
            </a:r>
          </a:p>
          <a:p>
            <a:pPr marL="285750" indent="-285750" eaLnBrk="0" hangingPunct="0">
              <a:lnSpc>
                <a:spcPct val="110000"/>
              </a:lnSpc>
              <a:spcBef>
                <a:spcPct val="30000"/>
              </a:spcBef>
              <a:buClr>
                <a:srgbClr val="FF0000"/>
              </a:buClr>
              <a:buSzPct val="75000"/>
              <a:buFont typeface="Wingdings" pitchFamily="2" charset="2"/>
              <a:buChar char="§"/>
            </a:pPr>
            <a:r>
              <a:rPr lang="en-GB" sz="3200" dirty="0"/>
              <a:t>Quantisation</a:t>
            </a:r>
          </a:p>
          <a:p>
            <a:pPr marL="285750" indent="-285750" eaLnBrk="0" hangingPunct="0">
              <a:lnSpc>
                <a:spcPct val="110000"/>
              </a:lnSpc>
              <a:spcBef>
                <a:spcPct val="30000"/>
              </a:spcBef>
              <a:buClr>
                <a:srgbClr val="FF0000"/>
              </a:buClr>
              <a:buSzPct val="75000"/>
              <a:buFont typeface="Wingdings" pitchFamily="2" charset="2"/>
              <a:buChar char="§"/>
            </a:pPr>
            <a:r>
              <a:rPr lang="en-GB" sz="3200" dirty="0" err="1"/>
              <a:t>Companding</a:t>
            </a:r>
            <a:endParaRPr lang="en-GB" sz="3200" dirty="0"/>
          </a:p>
          <a:p>
            <a:pPr marL="285750" indent="-285750" eaLnBrk="0" hangingPunct="0">
              <a:lnSpc>
                <a:spcPct val="110000"/>
              </a:lnSpc>
              <a:spcBef>
                <a:spcPct val="30000"/>
              </a:spcBef>
              <a:buClr>
                <a:srgbClr val="FF0000"/>
              </a:buClr>
              <a:buSzPct val="75000"/>
              <a:buFont typeface="Wingdings" pitchFamily="2" charset="2"/>
              <a:buChar char="§"/>
            </a:pPr>
            <a:r>
              <a:rPr lang="en-GB" sz="3200" dirty="0" err="1"/>
              <a:t>PCM</a:t>
            </a:r>
            <a:r>
              <a:rPr lang="en-GB" sz="3200" dirty="0"/>
              <a:t>, </a:t>
            </a:r>
            <a:r>
              <a:rPr lang="en-GB" sz="3200" dirty="0" err="1"/>
              <a:t>DPCM</a:t>
            </a:r>
            <a:r>
              <a:rPr lang="en-GB" sz="3200" dirty="0"/>
              <a:t>, Delta Modulation</a:t>
            </a:r>
          </a:p>
          <a:p>
            <a:pPr marL="285750" indent="-285750" eaLnBrk="0" hangingPunct="0">
              <a:lnSpc>
                <a:spcPct val="110000"/>
              </a:lnSpc>
              <a:spcBef>
                <a:spcPct val="30000"/>
              </a:spcBef>
              <a:buClr>
                <a:srgbClr val="FF0000"/>
              </a:buClr>
              <a:buSzPct val="75000"/>
              <a:buFont typeface="Wingdings" pitchFamily="2" charset="2"/>
              <a:buChar char="§"/>
            </a:pPr>
            <a:r>
              <a:rPr lang="en-GB" sz="3200" dirty="0" err="1"/>
              <a:t>PCM</a:t>
            </a:r>
            <a:r>
              <a:rPr lang="en-GB" sz="3200" dirty="0"/>
              <a:t> in Telecommunications</a:t>
            </a:r>
          </a:p>
          <a:p>
            <a:pPr marL="285750" indent="-285750" eaLnBrk="0" hangingPunct="0">
              <a:lnSpc>
                <a:spcPct val="110000"/>
              </a:lnSpc>
              <a:spcBef>
                <a:spcPct val="30000"/>
              </a:spcBef>
              <a:buClr>
                <a:srgbClr val="FF0000"/>
              </a:buClr>
              <a:buSzPct val="75000"/>
              <a:buFont typeface="Wingdings" pitchFamily="2" charset="2"/>
              <a:buChar char="§"/>
            </a:pPr>
            <a:r>
              <a:rPr lang="en-GB" sz="3200" dirty="0" err="1"/>
              <a:t>PCM</a:t>
            </a:r>
            <a:r>
              <a:rPr lang="en-GB" sz="3200" dirty="0"/>
              <a:t> Frame structure</a:t>
            </a:r>
          </a:p>
          <a:p>
            <a:pPr marL="285750" indent="-285750" eaLnBrk="0" hangingPunct="0">
              <a:lnSpc>
                <a:spcPct val="110000"/>
              </a:lnSpc>
              <a:spcBef>
                <a:spcPct val="30000"/>
              </a:spcBef>
              <a:buClr>
                <a:srgbClr val="FF0000"/>
              </a:buClr>
              <a:buSzPct val="75000"/>
              <a:buFont typeface="Wingdings" pitchFamily="2" charset="2"/>
              <a:buChar char="§"/>
            </a:pPr>
            <a:r>
              <a:rPr lang="en-GB" sz="3200" dirty="0" err="1"/>
              <a:t>Plesiochronous</a:t>
            </a:r>
            <a:r>
              <a:rPr lang="en-GB" sz="3200" dirty="0"/>
              <a:t> digital hierarchy (</a:t>
            </a:r>
            <a:r>
              <a:rPr lang="en-GB" sz="3200" dirty="0" err="1"/>
              <a:t>PDH</a:t>
            </a:r>
            <a:r>
              <a:rPr lang="en-GB" sz="3200" dirty="0"/>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550" y="762000"/>
            <a:ext cx="9740900" cy="857250"/>
          </a:xfrm>
        </p:spPr>
        <p:txBody>
          <a:bodyPr lIns="90488" tIns="44450" rIns="90488" bIns="44450" anchor="ctr"/>
          <a:lstStyle/>
          <a:p>
            <a:pPr eaLnBrk="1" hangingPunct="1"/>
            <a:r>
              <a:rPr lang="en-GB" sz="2600"/>
              <a:t>Sampling - the time domain</a:t>
            </a:r>
          </a:p>
        </p:txBody>
      </p:sp>
      <p:sp>
        <p:nvSpPr>
          <p:cNvPr id="10343" name="Oval 103"/>
          <p:cNvSpPr>
            <a:spLocks noChangeArrowheads="1"/>
          </p:cNvSpPr>
          <p:nvPr/>
        </p:nvSpPr>
        <p:spPr bwMode="auto">
          <a:xfrm>
            <a:off x="4815417" y="2330450"/>
            <a:ext cx="770467" cy="711200"/>
          </a:xfrm>
          <a:prstGeom prst="ellipse">
            <a:avLst/>
          </a:prstGeom>
          <a:gradFill rotWithShape="0">
            <a:gsLst>
              <a:gs pos="0">
                <a:schemeClr val="accent2"/>
              </a:gs>
              <a:gs pos="50000">
                <a:schemeClr val="accent2">
                  <a:gamma/>
                  <a:tint val="0"/>
                  <a:invGamma/>
                </a:schemeClr>
              </a:gs>
              <a:gs pos="100000">
                <a:schemeClr val="accent2"/>
              </a:gs>
            </a:gsLst>
            <a:lin ang="5400000" scaled="1"/>
          </a:gradFill>
          <a:ln w="12700">
            <a:solidFill>
              <a:schemeClr val="tx1"/>
            </a:solidFill>
            <a:round/>
            <a:headEnd/>
            <a:tailEnd/>
          </a:ln>
          <a:effectLst/>
        </p:spPr>
        <p:txBody>
          <a:bodyPr wrap="none" anchor="ctr"/>
          <a:lstStyle/>
          <a:p>
            <a:pPr>
              <a:defRPr/>
            </a:pPr>
            <a:endParaRPr lang="en-GB">
              <a:latin typeface="Arial" charset="0"/>
            </a:endParaRPr>
          </a:p>
        </p:txBody>
      </p:sp>
      <p:sp>
        <p:nvSpPr>
          <p:cNvPr id="7172" name="Line 104"/>
          <p:cNvSpPr>
            <a:spLocks noChangeShapeType="1"/>
          </p:cNvSpPr>
          <p:nvPr/>
        </p:nvSpPr>
        <p:spPr bwMode="auto">
          <a:xfrm>
            <a:off x="5018353" y="2508251"/>
            <a:ext cx="376635" cy="347663"/>
          </a:xfrm>
          <a:prstGeom prst="line">
            <a:avLst/>
          </a:prstGeom>
          <a:noFill/>
          <a:ln w="12700">
            <a:solidFill>
              <a:schemeClr val="tx1"/>
            </a:solidFill>
            <a:round/>
            <a:headEnd/>
            <a:tailEnd/>
          </a:ln>
        </p:spPr>
        <p:txBody>
          <a:bodyPr wrap="none" anchor="ctr"/>
          <a:lstStyle/>
          <a:p>
            <a:endParaRPr lang="en-GB"/>
          </a:p>
        </p:txBody>
      </p:sp>
      <p:sp>
        <p:nvSpPr>
          <p:cNvPr id="7173" name="Line 105"/>
          <p:cNvSpPr>
            <a:spLocks noChangeShapeType="1"/>
          </p:cNvSpPr>
          <p:nvPr/>
        </p:nvSpPr>
        <p:spPr bwMode="auto">
          <a:xfrm flipV="1">
            <a:off x="5018353" y="2498726"/>
            <a:ext cx="369756" cy="371475"/>
          </a:xfrm>
          <a:prstGeom prst="line">
            <a:avLst/>
          </a:prstGeom>
          <a:noFill/>
          <a:ln w="12700">
            <a:solidFill>
              <a:schemeClr val="tx1"/>
            </a:solidFill>
            <a:round/>
            <a:headEnd/>
            <a:tailEnd/>
          </a:ln>
        </p:spPr>
        <p:txBody>
          <a:bodyPr wrap="none" anchor="ctr"/>
          <a:lstStyle/>
          <a:p>
            <a:endParaRPr lang="en-GB"/>
          </a:p>
        </p:txBody>
      </p:sp>
      <p:sp>
        <p:nvSpPr>
          <p:cNvPr id="7174" name="Line 106"/>
          <p:cNvSpPr>
            <a:spLocks noChangeShapeType="1"/>
          </p:cNvSpPr>
          <p:nvPr/>
        </p:nvSpPr>
        <p:spPr bwMode="auto">
          <a:xfrm>
            <a:off x="4093104" y="2673350"/>
            <a:ext cx="708554" cy="0"/>
          </a:xfrm>
          <a:prstGeom prst="line">
            <a:avLst/>
          </a:prstGeom>
          <a:noFill/>
          <a:ln w="12700">
            <a:solidFill>
              <a:schemeClr val="tx1"/>
            </a:solidFill>
            <a:round/>
            <a:headEnd/>
            <a:tailEnd type="triangle" w="med" len="med"/>
          </a:ln>
        </p:spPr>
        <p:txBody>
          <a:bodyPr wrap="none" anchor="ctr"/>
          <a:lstStyle/>
          <a:p>
            <a:endParaRPr lang="en-GB"/>
          </a:p>
        </p:txBody>
      </p:sp>
      <p:sp>
        <p:nvSpPr>
          <p:cNvPr id="7175" name="Line 107"/>
          <p:cNvSpPr>
            <a:spLocks noChangeShapeType="1"/>
          </p:cNvSpPr>
          <p:nvPr/>
        </p:nvSpPr>
        <p:spPr bwMode="auto">
          <a:xfrm>
            <a:off x="5599642" y="2660650"/>
            <a:ext cx="632883" cy="0"/>
          </a:xfrm>
          <a:prstGeom prst="line">
            <a:avLst/>
          </a:prstGeom>
          <a:noFill/>
          <a:ln w="12700">
            <a:solidFill>
              <a:schemeClr val="tx1"/>
            </a:solidFill>
            <a:round/>
            <a:headEnd/>
            <a:tailEnd type="triangle" w="med" len="med"/>
          </a:ln>
        </p:spPr>
        <p:txBody>
          <a:bodyPr wrap="none" anchor="ctr"/>
          <a:lstStyle/>
          <a:p>
            <a:endParaRPr lang="en-GB"/>
          </a:p>
        </p:txBody>
      </p:sp>
      <p:sp>
        <p:nvSpPr>
          <p:cNvPr id="7176" name="Line 108"/>
          <p:cNvSpPr>
            <a:spLocks noChangeShapeType="1"/>
          </p:cNvSpPr>
          <p:nvPr/>
        </p:nvSpPr>
        <p:spPr bwMode="auto">
          <a:xfrm flipV="1">
            <a:off x="5197210" y="3051175"/>
            <a:ext cx="0" cy="609600"/>
          </a:xfrm>
          <a:prstGeom prst="line">
            <a:avLst/>
          </a:prstGeom>
          <a:noFill/>
          <a:ln w="12700">
            <a:solidFill>
              <a:schemeClr val="tx1"/>
            </a:solidFill>
            <a:round/>
            <a:headEnd/>
            <a:tailEnd type="triangle" w="med" len="med"/>
          </a:ln>
        </p:spPr>
        <p:txBody>
          <a:bodyPr wrap="none" anchor="ctr"/>
          <a:lstStyle/>
          <a:p>
            <a:endParaRPr lang="en-GB"/>
          </a:p>
        </p:txBody>
      </p:sp>
      <p:sp>
        <p:nvSpPr>
          <p:cNvPr id="7177" name="Line 109"/>
          <p:cNvSpPr>
            <a:spLocks noChangeShapeType="1"/>
          </p:cNvSpPr>
          <p:nvPr/>
        </p:nvSpPr>
        <p:spPr bwMode="auto">
          <a:xfrm>
            <a:off x="1984640" y="1412876"/>
            <a:ext cx="0" cy="1895475"/>
          </a:xfrm>
          <a:prstGeom prst="line">
            <a:avLst/>
          </a:prstGeom>
          <a:noFill/>
          <a:ln w="12700">
            <a:solidFill>
              <a:schemeClr val="tx1"/>
            </a:solidFill>
            <a:round/>
            <a:headEnd/>
            <a:tailEnd/>
          </a:ln>
        </p:spPr>
        <p:txBody>
          <a:bodyPr wrap="none" anchor="ctr"/>
          <a:lstStyle/>
          <a:p>
            <a:endParaRPr lang="en-GB"/>
          </a:p>
        </p:txBody>
      </p:sp>
      <p:sp>
        <p:nvSpPr>
          <p:cNvPr id="7178" name="Line 110"/>
          <p:cNvSpPr>
            <a:spLocks noChangeShapeType="1"/>
          </p:cNvSpPr>
          <p:nvPr/>
        </p:nvSpPr>
        <p:spPr bwMode="auto">
          <a:xfrm>
            <a:off x="741231" y="3121025"/>
            <a:ext cx="3377671" cy="0"/>
          </a:xfrm>
          <a:prstGeom prst="line">
            <a:avLst/>
          </a:prstGeom>
          <a:noFill/>
          <a:ln w="12700">
            <a:solidFill>
              <a:schemeClr val="tx1"/>
            </a:solidFill>
            <a:round/>
            <a:headEnd/>
            <a:tailEnd type="triangle" w="med" len="med"/>
          </a:ln>
        </p:spPr>
        <p:txBody>
          <a:bodyPr wrap="none" anchor="ctr"/>
          <a:lstStyle/>
          <a:p>
            <a:endParaRPr lang="en-GB"/>
          </a:p>
        </p:txBody>
      </p:sp>
      <p:sp>
        <p:nvSpPr>
          <p:cNvPr id="7179" name="Freeform 111"/>
          <p:cNvSpPr>
            <a:spLocks/>
          </p:cNvSpPr>
          <p:nvPr/>
        </p:nvSpPr>
        <p:spPr bwMode="auto">
          <a:xfrm>
            <a:off x="801423" y="2106613"/>
            <a:ext cx="2693194" cy="989012"/>
          </a:xfrm>
          <a:custGeom>
            <a:avLst/>
            <a:gdLst>
              <a:gd name="T0" fmla="*/ 10 w 979"/>
              <a:gd name="T1" fmla="*/ 210 h 359"/>
              <a:gd name="T2" fmla="*/ 22 w 979"/>
              <a:gd name="T3" fmla="*/ 190 h 359"/>
              <a:gd name="T4" fmla="*/ 34 w 979"/>
              <a:gd name="T5" fmla="*/ 170 h 359"/>
              <a:gd name="T6" fmla="*/ 50 w 979"/>
              <a:gd name="T7" fmla="*/ 146 h 359"/>
              <a:gd name="T8" fmla="*/ 66 w 979"/>
              <a:gd name="T9" fmla="*/ 128 h 359"/>
              <a:gd name="T10" fmla="*/ 82 w 979"/>
              <a:gd name="T11" fmla="*/ 110 h 359"/>
              <a:gd name="T12" fmla="*/ 102 w 979"/>
              <a:gd name="T13" fmla="*/ 90 h 359"/>
              <a:gd name="T14" fmla="*/ 122 w 979"/>
              <a:gd name="T15" fmla="*/ 66 h 359"/>
              <a:gd name="T16" fmla="*/ 138 w 979"/>
              <a:gd name="T17" fmla="*/ 48 h 359"/>
              <a:gd name="T18" fmla="*/ 154 w 979"/>
              <a:gd name="T19" fmla="*/ 36 h 359"/>
              <a:gd name="T20" fmla="*/ 170 w 979"/>
              <a:gd name="T21" fmla="*/ 26 h 359"/>
              <a:gd name="T22" fmla="*/ 190 w 979"/>
              <a:gd name="T23" fmla="*/ 18 h 359"/>
              <a:gd name="T24" fmla="*/ 208 w 979"/>
              <a:gd name="T25" fmla="*/ 18 h 359"/>
              <a:gd name="T26" fmla="*/ 228 w 979"/>
              <a:gd name="T27" fmla="*/ 18 h 359"/>
              <a:gd name="T28" fmla="*/ 250 w 979"/>
              <a:gd name="T29" fmla="*/ 22 h 359"/>
              <a:gd name="T30" fmla="*/ 268 w 979"/>
              <a:gd name="T31" fmla="*/ 26 h 359"/>
              <a:gd name="T32" fmla="*/ 284 w 979"/>
              <a:gd name="T33" fmla="*/ 32 h 359"/>
              <a:gd name="T34" fmla="*/ 304 w 979"/>
              <a:gd name="T35" fmla="*/ 42 h 359"/>
              <a:gd name="T36" fmla="*/ 320 w 979"/>
              <a:gd name="T37" fmla="*/ 52 h 359"/>
              <a:gd name="T38" fmla="*/ 338 w 979"/>
              <a:gd name="T39" fmla="*/ 66 h 359"/>
              <a:gd name="T40" fmla="*/ 356 w 979"/>
              <a:gd name="T41" fmla="*/ 78 h 359"/>
              <a:gd name="T42" fmla="*/ 376 w 979"/>
              <a:gd name="T43" fmla="*/ 90 h 359"/>
              <a:gd name="T44" fmla="*/ 400 w 979"/>
              <a:gd name="T45" fmla="*/ 100 h 359"/>
              <a:gd name="T46" fmla="*/ 426 w 979"/>
              <a:gd name="T47" fmla="*/ 110 h 359"/>
              <a:gd name="T48" fmla="*/ 452 w 979"/>
              <a:gd name="T49" fmla="*/ 118 h 359"/>
              <a:gd name="T50" fmla="*/ 478 w 979"/>
              <a:gd name="T51" fmla="*/ 120 h 359"/>
              <a:gd name="T52" fmla="*/ 502 w 979"/>
              <a:gd name="T53" fmla="*/ 120 h 359"/>
              <a:gd name="T54" fmla="*/ 522 w 979"/>
              <a:gd name="T55" fmla="*/ 118 h 359"/>
              <a:gd name="T56" fmla="*/ 548 w 979"/>
              <a:gd name="T57" fmla="*/ 106 h 359"/>
              <a:gd name="T58" fmla="*/ 564 w 979"/>
              <a:gd name="T59" fmla="*/ 96 h 359"/>
              <a:gd name="T60" fmla="*/ 586 w 979"/>
              <a:gd name="T61" fmla="*/ 84 h 359"/>
              <a:gd name="T62" fmla="*/ 614 w 979"/>
              <a:gd name="T63" fmla="*/ 68 h 359"/>
              <a:gd name="T64" fmla="*/ 642 w 979"/>
              <a:gd name="T65" fmla="*/ 52 h 359"/>
              <a:gd name="T66" fmla="*/ 674 w 979"/>
              <a:gd name="T67" fmla="*/ 34 h 359"/>
              <a:gd name="T68" fmla="*/ 702 w 979"/>
              <a:gd name="T69" fmla="*/ 20 h 359"/>
              <a:gd name="T70" fmla="*/ 726 w 979"/>
              <a:gd name="T71" fmla="*/ 12 h 359"/>
              <a:gd name="T72" fmla="*/ 750 w 979"/>
              <a:gd name="T73" fmla="*/ 4 h 359"/>
              <a:gd name="T74" fmla="*/ 770 w 979"/>
              <a:gd name="T75" fmla="*/ 0 h 359"/>
              <a:gd name="T76" fmla="*/ 796 w 979"/>
              <a:gd name="T77" fmla="*/ 2 h 359"/>
              <a:gd name="T78" fmla="*/ 814 w 979"/>
              <a:gd name="T79" fmla="*/ 14 h 359"/>
              <a:gd name="T80" fmla="*/ 834 w 979"/>
              <a:gd name="T81" fmla="*/ 34 h 359"/>
              <a:gd name="T82" fmla="*/ 848 w 979"/>
              <a:gd name="T83" fmla="*/ 58 h 359"/>
              <a:gd name="T84" fmla="*/ 862 w 979"/>
              <a:gd name="T85" fmla="*/ 84 h 359"/>
              <a:gd name="T86" fmla="*/ 874 w 979"/>
              <a:gd name="T87" fmla="*/ 110 h 359"/>
              <a:gd name="T88" fmla="*/ 884 w 979"/>
              <a:gd name="T89" fmla="*/ 142 h 359"/>
              <a:gd name="T90" fmla="*/ 894 w 979"/>
              <a:gd name="T91" fmla="*/ 168 h 359"/>
              <a:gd name="T92" fmla="*/ 906 w 979"/>
              <a:gd name="T93" fmla="*/ 194 h 359"/>
              <a:gd name="T94" fmla="*/ 914 w 979"/>
              <a:gd name="T95" fmla="*/ 220 h 359"/>
              <a:gd name="T96" fmla="*/ 924 w 979"/>
              <a:gd name="T97" fmla="*/ 244 h 359"/>
              <a:gd name="T98" fmla="*/ 932 w 979"/>
              <a:gd name="T99" fmla="*/ 268 h 359"/>
              <a:gd name="T100" fmla="*/ 944 w 979"/>
              <a:gd name="T101" fmla="*/ 294 h 359"/>
              <a:gd name="T102" fmla="*/ 952 w 979"/>
              <a:gd name="T103" fmla="*/ 316 h 359"/>
              <a:gd name="T104" fmla="*/ 960 w 979"/>
              <a:gd name="T105" fmla="*/ 332 h 359"/>
              <a:gd name="T106" fmla="*/ 974 w 979"/>
              <a:gd name="T107" fmla="*/ 352 h 3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79"/>
              <a:gd name="T163" fmla="*/ 0 h 359"/>
              <a:gd name="T164" fmla="*/ 979 w 979"/>
              <a:gd name="T165" fmla="*/ 359 h 3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79" h="359">
                <a:moveTo>
                  <a:pt x="0" y="226"/>
                </a:moveTo>
                <a:lnTo>
                  <a:pt x="2" y="222"/>
                </a:lnTo>
                <a:lnTo>
                  <a:pt x="6" y="216"/>
                </a:lnTo>
                <a:lnTo>
                  <a:pt x="10" y="210"/>
                </a:lnTo>
                <a:lnTo>
                  <a:pt x="10" y="206"/>
                </a:lnTo>
                <a:lnTo>
                  <a:pt x="14" y="202"/>
                </a:lnTo>
                <a:lnTo>
                  <a:pt x="16" y="198"/>
                </a:lnTo>
                <a:lnTo>
                  <a:pt x="22" y="190"/>
                </a:lnTo>
                <a:lnTo>
                  <a:pt x="24" y="186"/>
                </a:lnTo>
                <a:lnTo>
                  <a:pt x="26" y="182"/>
                </a:lnTo>
                <a:lnTo>
                  <a:pt x="28" y="176"/>
                </a:lnTo>
                <a:lnTo>
                  <a:pt x="34" y="170"/>
                </a:lnTo>
                <a:lnTo>
                  <a:pt x="40" y="162"/>
                </a:lnTo>
                <a:lnTo>
                  <a:pt x="44" y="156"/>
                </a:lnTo>
                <a:lnTo>
                  <a:pt x="46" y="152"/>
                </a:lnTo>
                <a:lnTo>
                  <a:pt x="50" y="146"/>
                </a:lnTo>
                <a:lnTo>
                  <a:pt x="54" y="142"/>
                </a:lnTo>
                <a:lnTo>
                  <a:pt x="58" y="138"/>
                </a:lnTo>
                <a:lnTo>
                  <a:pt x="64" y="132"/>
                </a:lnTo>
                <a:lnTo>
                  <a:pt x="66" y="128"/>
                </a:lnTo>
                <a:lnTo>
                  <a:pt x="70" y="124"/>
                </a:lnTo>
                <a:lnTo>
                  <a:pt x="76" y="118"/>
                </a:lnTo>
                <a:lnTo>
                  <a:pt x="78" y="114"/>
                </a:lnTo>
                <a:lnTo>
                  <a:pt x="82" y="110"/>
                </a:lnTo>
                <a:lnTo>
                  <a:pt x="86" y="106"/>
                </a:lnTo>
                <a:lnTo>
                  <a:pt x="90" y="102"/>
                </a:lnTo>
                <a:lnTo>
                  <a:pt x="96" y="96"/>
                </a:lnTo>
                <a:lnTo>
                  <a:pt x="102" y="90"/>
                </a:lnTo>
                <a:lnTo>
                  <a:pt x="108" y="84"/>
                </a:lnTo>
                <a:lnTo>
                  <a:pt x="112" y="76"/>
                </a:lnTo>
                <a:lnTo>
                  <a:pt x="116" y="72"/>
                </a:lnTo>
                <a:lnTo>
                  <a:pt x="122" y="66"/>
                </a:lnTo>
                <a:lnTo>
                  <a:pt x="124" y="62"/>
                </a:lnTo>
                <a:lnTo>
                  <a:pt x="128" y="58"/>
                </a:lnTo>
                <a:lnTo>
                  <a:pt x="134" y="54"/>
                </a:lnTo>
                <a:lnTo>
                  <a:pt x="138" y="48"/>
                </a:lnTo>
                <a:lnTo>
                  <a:pt x="142" y="44"/>
                </a:lnTo>
                <a:lnTo>
                  <a:pt x="146" y="42"/>
                </a:lnTo>
                <a:lnTo>
                  <a:pt x="150" y="38"/>
                </a:lnTo>
                <a:lnTo>
                  <a:pt x="154" y="36"/>
                </a:lnTo>
                <a:lnTo>
                  <a:pt x="158" y="32"/>
                </a:lnTo>
                <a:lnTo>
                  <a:pt x="162" y="30"/>
                </a:lnTo>
                <a:lnTo>
                  <a:pt x="166" y="28"/>
                </a:lnTo>
                <a:lnTo>
                  <a:pt x="170" y="26"/>
                </a:lnTo>
                <a:lnTo>
                  <a:pt x="174" y="24"/>
                </a:lnTo>
                <a:lnTo>
                  <a:pt x="180" y="22"/>
                </a:lnTo>
                <a:lnTo>
                  <a:pt x="184" y="20"/>
                </a:lnTo>
                <a:lnTo>
                  <a:pt x="190" y="18"/>
                </a:lnTo>
                <a:lnTo>
                  <a:pt x="194" y="18"/>
                </a:lnTo>
                <a:lnTo>
                  <a:pt x="198" y="18"/>
                </a:lnTo>
                <a:lnTo>
                  <a:pt x="202" y="18"/>
                </a:lnTo>
                <a:lnTo>
                  <a:pt x="208" y="18"/>
                </a:lnTo>
                <a:lnTo>
                  <a:pt x="214" y="18"/>
                </a:lnTo>
                <a:lnTo>
                  <a:pt x="218" y="18"/>
                </a:lnTo>
                <a:lnTo>
                  <a:pt x="224" y="18"/>
                </a:lnTo>
                <a:lnTo>
                  <a:pt x="228" y="18"/>
                </a:lnTo>
                <a:lnTo>
                  <a:pt x="234" y="18"/>
                </a:lnTo>
                <a:lnTo>
                  <a:pt x="240" y="18"/>
                </a:lnTo>
                <a:lnTo>
                  <a:pt x="244" y="20"/>
                </a:lnTo>
                <a:lnTo>
                  <a:pt x="250" y="22"/>
                </a:lnTo>
                <a:lnTo>
                  <a:pt x="254" y="22"/>
                </a:lnTo>
                <a:lnTo>
                  <a:pt x="258" y="22"/>
                </a:lnTo>
                <a:lnTo>
                  <a:pt x="262" y="24"/>
                </a:lnTo>
                <a:lnTo>
                  <a:pt x="268" y="26"/>
                </a:lnTo>
                <a:lnTo>
                  <a:pt x="272" y="28"/>
                </a:lnTo>
                <a:lnTo>
                  <a:pt x="276" y="28"/>
                </a:lnTo>
                <a:lnTo>
                  <a:pt x="280" y="32"/>
                </a:lnTo>
                <a:lnTo>
                  <a:pt x="284" y="32"/>
                </a:lnTo>
                <a:lnTo>
                  <a:pt x="288" y="34"/>
                </a:lnTo>
                <a:lnTo>
                  <a:pt x="292" y="36"/>
                </a:lnTo>
                <a:lnTo>
                  <a:pt x="298" y="40"/>
                </a:lnTo>
                <a:lnTo>
                  <a:pt x="304" y="42"/>
                </a:lnTo>
                <a:lnTo>
                  <a:pt x="308" y="46"/>
                </a:lnTo>
                <a:lnTo>
                  <a:pt x="312" y="48"/>
                </a:lnTo>
                <a:lnTo>
                  <a:pt x="316" y="50"/>
                </a:lnTo>
                <a:lnTo>
                  <a:pt x="320" y="52"/>
                </a:lnTo>
                <a:lnTo>
                  <a:pt x="324" y="56"/>
                </a:lnTo>
                <a:lnTo>
                  <a:pt x="328" y="60"/>
                </a:lnTo>
                <a:lnTo>
                  <a:pt x="332" y="62"/>
                </a:lnTo>
                <a:lnTo>
                  <a:pt x="338" y="66"/>
                </a:lnTo>
                <a:lnTo>
                  <a:pt x="344" y="70"/>
                </a:lnTo>
                <a:lnTo>
                  <a:pt x="348" y="72"/>
                </a:lnTo>
                <a:lnTo>
                  <a:pt x="352" y="76"/>
                </a:lnTo>
                <a:lnTo>
                  <a:pt x="356" y="78"/>
                </a:lnTo>
                <a:lnTo>
                  <a:pt x="362" y="82"/>
                </a:lnTo>
                <a:lnTo>
                  <a:pt x="368" y="84"/>
                </a:lnTo>
                <a:lnTo>
                  <a:pt x="370" y="88"/>
                </a:lnTo>
                <a:lnTo>
                  <a:pt x="376" y="90"/>
                </a:lnTo>
                <a:lnTo>
                  <a:pt x="382" y="94"/>
                </a:lnTo>
                <a:lnTo>
                  <a:pt x="388" y="96"/>
                </a:lnTo>
                <a:lnTo>
                  <a:pt x="394" y="98"/>
                </a:lnTo>
                <a:lnTo>
                  <a:pt x="400" y="100"/>
                </a:lnTo>
                <a:lnTo>
                  <a:pt x="406" y="106"/>
                </a:lnTo>
                <a:lnTo>
                  <a:pt x="412" y="106"/>
                </a:lnTo>
                <a:lnTo>
                  <a:pt x="420" y="108"/>
                </a:lnTo>
                <a:lnTo>
                  <a:pt x="426" y="110"/>
                </a:lnTo>
                <a:lnTo>
                  <a:pt x="432" y="112"/>
                </a:lnTo>
                <a:lnTo>
                  <a:pt x="438" y="116"/>
                </a:lnTo>
                <a:lnTo>
                  <a:pt x="446" y="116"/>
                </a:lnTo>
                <a:lnTo>
                  <a:pt x="452" y="118"/>
                </a:lnTo>
                <a:lnTo>
                  <a:pt x="458" y="120"/>
                </a:lnTo>
                <a:lnTo>
                  <a:pt x="466" y="120"/>
                </a:lnTo>
                <a:lnTo>
                  <a:pt x="472" y="120"/>
                </a:lnTo>
                <a:lnTo>
                  <a:pt x="478" y="120"/>
                </a:lnTo>
                <a:lnTo>
                  <a:pt x="484" y="120"/>
                </a:lnTo>
                <a:lnTo>
                  <a:pt x="490" y="120"/>
                </a:lnTo>
                <a:lnTo>
                  <a:pt x="496" y="120"/>
                </a:lnTo>
                <a:lnTo>
                  <a:pt x="502" y="120"/>
                </a:lnTo>
                <a:lnTo>
                  <a:pt x="508" y="120"/>
                </a:lnTo>
                <a:lnTo>
                  <a:pt x="512" y="120"/>
                </a:lnTo>
                <a:lnTo>
                  <a:pt x="518" y="120"/>
                </a:lnTo>
                <a:lnTo>
                  <a:pt x="522" y="118"/>
                </a:lnTo>
                <a:lnTo>
                  <a:pt x="528" y="116"/>
                </a:lnTo>
                <a:lnTo>
                  <a:pt x="536" y="114"/>
                </a:lnTo>
                <a:lnTo>
                  <a:pt x="540" y="112"/>
                </a:lnTo>
                <a:lnTo>
                  <a:pt x="548" y="106"/>
                </a:lnTo>
                <a:lnTo>
                  <a:pt x="552" y="104"/>
                </a:lnTo>
                <a:lnTo>
                  <a:pt x="556" y="102"/>
                </a:lnTo>
                <a:lnTo>
                  <a:pt x="560" y="100"/>
                </a:lnTo>
                <a:lnTo>
                  <a:pt x="564" y="96"/>
                </a:lnTo>
                <a:lnTo>
                  <a:pt x="568" y="92"/>
                </a:lnTo>
                <a:lnTo>
                  <a:pt x="574" y="90"/>
                </a:lnTo>
                <a:lnTo>
                  <a:pt x="580" y="86"/>
                </a:lnTo>
                <a:lnTo>
                  <a:pt x="586" y="84"/>
                </a:lnTo>
                <a:lnTo>
                  <a:pt x="592" y="80"/>
                </a:lnTo>
                <a:lnTo>
                  <a:pt x="598" y="76"/>
                </a:lnTo>
                <a:lnTo>
                  <a:pt x="606" y="72"/>
                </a:lnTo>
                <a:lnTo>
                  <a:pt x="614" y="68"/>
                </a:lnTo>
                <a:lnTo>
                  <a:pt x="620" y="66"/>
                </a:lnTo>
                <a:lnTo>
                  <a:pt x="626" y="62"/>
                </a:lnTo>
                <a:lnTo>
                  <a:pt x="634" y="58"/>
                </a:lnTo>
                <a:lnTo>
                  <a:pt x="642" y="52"/>
                </a:lnTo>
                <a:lnTo>
                  <a:pt x="648" y="48"/>
                </a:lnTo>
                <a:lnTo>
                  <a:pt x="654" y="46"/>
                </a:lnTo>
                <a:lnTo>
                  <a:pt x="668" y="38"/>
                </a:lnTo>
                <a:lnTo>
                  <a:pt x="674" y="34"/>
                </a:lnTo>
                <a:lnTo>
                  <a:pt x="682" y="32"/>
                </a:lnTo>
                <a:lnTo>
                  <a:pt x="688" y="28"/>
                </a:lnTo>
                <a:lnTo>
                  <a:pt x="696" y="26"/>
                </a:lnTo>
                <a:lnTo>
                  <a:pt x="702" y="20"/>
                </a:lnTo>
                <a:lnTo>
                  <a:pt x="708" y="20"/>
                </a:lnTo>
                <a:lnTo>
                  <a:pt x="714" y="16"/>
                </a:lnTo>
                <a:lnTo>
                  <a:pt x="720" y="14"/>
                </a:lnTo>
                <a:lnTo>
                  <a:pt x="726" y="12"/>
                </a:lnTo>
                <a:lnTo>
                  <a:pt x="730" y="10"/>
                </a:lnTo>
                <a:lnTo>
                  <a:pt x="736" y="8"/>
                </a:lnTo>
                <a:lnTo>
                  <a:pt x="744" y="6"/>
                </a:lnTo>
                <a:lnTo>
                  <a:pt x="750" y="4"/>
                </a:lnTo>
                <a:lnTo>
                  <a:pt x="754" y="4"/>
                </a:lnTo>
                <a:lnTo>
                  <a:pt x="760" y="2"/>
                </a:lnTo>
                <a:lnTo>
                  <a:pt x="764" y="2"/>
                </a:lnTo>
                <a:lnTo>
                  <a:pt x="770" y="0"/>
                </a:lnTo>
                <a:lnTo>
                  <a:pt x="776" y="0"/>
                </a:lnTo>
                <a:lnTo>
                  <a:pt x="782" y="0"/>
                </a:lnTo>
                <a:lnTo>
                  <a:pt x="790" y="0"/>
                </a:lnTo>
                <a:lnTo>
                  <a:pt x="796" y="2"/>
                </a:lnTo>
                <a:lnTo>
                  <a:pt x="800" y="4"/>
                </a:lnTo>
                <a:lnTo>
                  <a:pt x="806" y="6"/>
                </a:lnTo>
                <a:lnTo>
                  <a:pt x="810" y="10"/>
                </a:lnTo>
                <a:lnTo>
                  <a:pt x="814" y="14"/>
                </a:lnTo>
                <a:lnTo>
                  <a:pt x="820" y="18"/>
                </a:lnTo>
                <a:lnTo>
                  <a:pt x="824" y="24"/>
                </a:lnTo>
                <a:lnTo>
                  <a:pt x="828" y="30"/>
                </a:lnTo>
                <a:lnTo>
                  <a:pt x="834" y="34"/>
                </a:lnTo>
                <a:lnTo>
                  <a:pt x="836" y="40"/>
                </a:lnTo>
                <a:lnTo>
                  <a:pt x="842" y="46"/>
                </a:lnTo>
                <a:lnTo>
                  <a:pt x="846" y="52"/>
                </a:lnTo>
                <a:lnTo>
                  <a:pt x="848" y="58"/>
                </a:lnTo>
                <a:lnTo>
                  <a:pt x="852" y="64"/>
                </a:lnTo>
                <a:lnTo>
                  <a:pt x="854" y="70"/>
                </a:lnTo>
                <a:lnTo>
                  <a:pt x="858" y="76"/>
                </a:lnTo>
                <a:lnTo>
                  <a:pt x="862" y="84"/>
                </a:lnTo>
                <a:lnTo>
                  <a:pt x="864" y="90"/>
                </a:lnTo>
                <a:lnTo>
                  <a:pt x="868" y="98"/>
                </a:lnTo>
                <a:lnTo>
                  <a:pt x="870" y="106"/>
                </a:lnTo>
                <a:lnTo>
                  <a:pt x="874" y="110"/>
                </a:lnTo>
                <a:lnTo>
                  <a:pt x="878" y="122"/>
                </a:lnTo>
                <a:lnTo>
                  <a:pt x="882" y="128"/>
                </a:lnTo>
                <a:lnTo>
                  <a:pt x="884" y="136"/>
                </a:lnTo>
                <a:lnTo>
                  <a:pt x="884" y="142"/>
                </a:lnTo>
                <a:lnTo>
                  <a:pt x="888" y="150"/>
                </a:lnTo>
                <a:lnTo>
                  <a:pt x="892" y="156"/>
                </a:lnTo>
                <a:lnTo>
                  <a:pt x="892" y="162"/>
                </a:lnTo>
                <a:lnTo>
                  <a:pt x="894" y="168"/>
                </a:lnTo>
                <a:lnTo>
                  <a:pt x="898" y="176"/>
                </a:lnTo>
                <a:lnTo>
                  <a:pt x="902" y="184"/>
                </a:lnTo>
                <a:lnTo>
                  <a:pt x="904" y="190"/>
                </a:lnTo>
                <a:lnTo>
                  <a:pt x="906" y="194"/>
                </a:lnTo>
                <a:lnTo>
                  <a:pt x="908" y="200"/>
                </a:lnTo>
                <a:lnTo>
                  <a:pt x="908" y="206"/>
                </a:lnTo>
                <a:lnTo>
                  <a:pt x="910" y="212"/>
                </a:lnTo>
                <a:lnTo>
                  <a:pt x="914" y="220"/>
                </a:lnTo>
                <a:lnTo>
                  <a:pt x="916" y="224"/>
                </a:lnTo>
                <a:lnTo>
                  <a:pt x="918" y="230"/>
                </a:lnTo>
                <a:lnTo>
                  <a:pt x="920" y="238"/>
                </a:lnTo>
                <a:lnTo>
                  <a:pt x="924" y="244"/>
                </a:lnTo>
                <a:lnTo>
                  <a:pt x="924" y="250"/>
                </a:lnTo>
                <a:lnTo>
                  <a:pt x="928" y="256"/>
                </a:lnTo>
                <a:lnTo>
                  <a:pt x="930" y="262"/>
                </a:lnTo>
                <a:lnTo>
                  <a:pt x="932" y="268"/>
                </a:lnTo>
                <a:lnTo>
                  <a:pt x="936" y="276"/>
                </a:lnTo>
                <a:lnTo>
                  <a:pt x="938" y="282"/>
                </a:lnTo>
                <a:lnTo>
                  <a:pt x="940" y="288"/>
                </a:lnTo>
                <a:lnTo>
                  <a:pt x="944" y="294"/>
                </a:lnTo>
                <a:lnTo>
                  <a:pt x="944" y="300"/>
                </a:lnTo>
                <a:lnTo>
                  <a:pt x="948" y="306"/>
                </a:lnTo>
                <a:lnTo>
                  <a:pt x="950" y="310"/>
                </a:lnTo>
                <a:lnTo>
                  <a:pt x="952" y="316"/>
                </a:lnTo>
                <a:lnTo>
                  <a:pt x="956" y="322"/>
                </a:lnTo>
                <a:lnTo>
                  <a:pt x="956" y="326"/>
                </a:lnTo>
                <a:lnTo>
                  <a:pt x="960" y="328"/>
                </a:lnTo>
                <a:lnTo>
                  <a:pt x="960" y="332"/>
                </a:lnTo>
                <a:lnTo>
                  <a:pt x="964" y="338"/>
                </a:lnTo>
                <a:lnTo>
                  <a:pt x="966" y="344"/>
                </a:lnTo>
                <a:lnTo>
                  <a:pt x="968" y="348"/>
                </a:lnTo>
                <a:lnTo>
                  <a:pt x="974" y="352"/>
                </a:lnTo>
                <a:lnTo>
                  <a:pt x="974" y="356"/>
                </a:lnTo>
                <a:lnTo>
                  <a:pt x="978" y="358"/>
                </a:lnTo>
              </a:path>
            </a:pathLst>
          </a:custGeom>
          <a:noFill/>
          <a:ln w="38100" cap="rnd">
            <a:solidFill>
              <a:schemeClr val="accent2"/>
            </a:solidFill>
            <a:round/>
            <a:headEnd/>
            <a:tailEnd/>
          </a:ln>
        </p:spPr>
        <p:txBody>
          <a:bodyPr/>
          <a:lstStyle/>
          <a:p>
            <a:endParaRPr lang="en-US"/>
          </a:p>
        </p:txBody>
      </p:sp>
      <p:sp>
        <p:nvSpPr>
          <p:cNvPr id="10352" name="Freeform 112"/>
          <p:cNvSpPr>
            <a:spLocks/>
          </p:cNvSpPr>
          <p:nvPr/>
        </p:nvSpPr>
        <p:spPr bwMode="auto">
          <a:xfrm>
            <a:off x="6356351" y="1989139"/>
            <a:ext cx="2844535" cy="1298575"/>
          </a:xfrm>
          <a:custGeom>
            <a:avLst/>
            <a:gdLst>
              <a:gd name="T0" fmla="*/ 10 w 979"/>
              <a:gd name="T1" fmla="*/ 210 h 359"/>
              <a:gd name="T2" fmla="*/ 22 w 979"/>
              <a:gd name="T3" fmla="*/ 190 h 359"/>
              <a:gd name="T4" fmla="*/ 34 w 979"/>
              <a:gd name="T5" fmla="*/ 170 h 359"/>
              <a:gd name="T6" fmla="*/ 50 w 979"/>
              <a:gd name="T7" fmla="*/ 146 h 359"/>
              <a:gd name="T8" fmla="*/ 66 w 979"/>
              <a:gd name="T9" fmla="*/ 128 h 359"/>
              <a:gd name="T10" fmla="*/ 82 w 979"/>
              <a:gd name="T11" fmla="*/ 110 h 359"/>
              <a:gd name="T12" fmla="*/ 102 w 979"/>
              <a:gd name="T13" fmla="*/ 90 h 359"/>
              <a:gd name="T14" fmla="*/ 122 w 979"/>
              <a:gd name="T15" fmla="*/ 66 h 359"/>
              <a:gd name="T16" fmla="*/ 138 w 979"/>
              <a:gd name="T17" fmla="*/ 48 h 359"/>
              <a:gd name="T18" fmla="*/ 154 w 979"/>
              <a:gd name="T19" fmla="*/ 36 h 359"/>
              <a:gd name="T20" fmla="*/ 170 w 979"/>
              <a:gd name="T21" fmla="*/ 26 h 359"/>
              <a:gd name="T22" fmla="*/ 190 w 979"/>
              <a:gd name="T23" fmla="*/ 18 h 359"/>
              <a:gd name="T24" fmla="*/ 208 w 979"/>
              <a:gd name="T25" fmla="*/ 18 h 359"/>
              <a:gd name="T26" fmla="*/ 228 w 979"/>
              <a:gd name="T27" fmla="*/ 18 h 359"/>
              <a:gd name="T28" fmla="*/ 250 w 979"/>
              <a:gd name="T29" fmla="*/ 22 h 359"/>
              <a:gd name="T30" fmla="*/ 268 w 979"/>
              <a:gd name="T31" fmla="*/ 26 h 359"/>
              <a:gd name="T32" fmla="*/ 284 w 979"/>
              <a:gd name="T33" fmla="*/ 32 h 359"/>
              <a:gd name="T34" fmla="*/ 304 w 979"/>
              <a:gd name="T35" fmla="*/ 42 h 359"/>
              <a:gd name="T36" fmla="*/ 320 w 979"/>
              <a:gd name="T37" fmla="*/ 52 h 359"/>
              <a:gd name="T38" fmla="*/ 338 w 979"/>
              <a:gd name="T39" fmla="*/ 66 h 359"/>
              <a:gd name="T40" fmla="*/ 356 w 979"/>
              <a:gd name="T41" fmla="*/ 78 h 359"/>
              <a:gd name="T42" fmla="*/ 376 w 979"/>
              <a:gd name="T43" fmla="*/ 90 h 359"/>
              <a:gd name="T44" fmla="*/ 400 w 979"/>
              <a:gd name="T45" fmla="*/ 100 h 359"/>
              <a:gd name="T46" fmla="*/ 426 w 979"/>
              <a:gd name="T47" fmla="*/ 110 h 359"/>
              <a:gd name="T48" fmla="*/ 452 w 979"/>
              <a:gd name="T49" fmla="*/ 118 h 359"/>
              <a:gd name="T50" fmla="*/ 478 w 979"/>
              <a:gd name="T51" fmla="*/ 120 h 359"/>
              <a:gd name="T52" fmla="*/ 502 w 979"/>
              <a:gd name="T53" fmla="*/ 120 h 359"/>
              <a:gd name="T54" fmla="*/ 522 w 979"/>
              <a:gd name="T55" fmla="*/ 118 h 359"/>
              <a:gd name="T56" fmla="*/ 548 w 979"/>
              <a:gd name="T57" fmla="*/ 106 h 359"/>
              <a:gd name="T58" fmla="*/ 564 w 979"/>
              <a:gd name="T59" fmla="*/ 96 h 359"/>
              <a:gd name="T60" fmla="*/ 586 w 979"/>
              <a:gd name="T61" fmla="*/ 84 h 359"/>
              <a:gd name="T62" fmla="*/ 614 w 979"/>
              <a:gd name="T63" fmla="*/ 68 h 359"/>
              <a:gd name="T64" fmla="*/ 642 w 979"/>
              <a:gd name="T65" fmla="*/ 52 h 359"/>
              <a:gd name="T66" fmla="*/ 674 w 979"/>
              <a:gd name="T67" fmla="*/ 34 h 359"/>
              <a:gd name="T68" fmla="*/ 702 w 979"/>
              <a:gd name="T69" fmla="*/ 20 h 359"/>
              <a:gd name="T70" fmla="*/ 726 w 979"/>
              <a:gd name="T71" fmla="*/ 12 h 359"/>
              <a:gd name="T72" fmla="*/ 750 w 979"/>
              <a:gd name="T73" fmla="*/ 4 h 359"/>
              <a:gd name="T74" fmla="*/ 770 w 979"/>
              <a:gd name="T75" fmla="*/ 0 h 359"/>
              <a:gd name="T76" fmla="*/ 796 w 979"/>
              <a:gd name="T77" fmla="*/ 2 h 359"/>
              <a:gd name="T78" fmla="*/ 814 w 979"/>
              <a:gd name="T79" fmla="*/ 14 h 359"/>
              <a:gd name="T80" fmla="*/ 834 w 979"/>
              <a:gd name="T81" fmla="*/ 34 h 359"/>
              <a:gd name="T82" fmla="*/ 848 w 979"/>
              <a:gd name="T83" fmla="*/ 58 h 359"/>
              <a:gd name="T84" fmla="*/ 862 w 979"/>
              <a:gd name="T85" fmla="*/ 84 h 359"/>
              <a:gd name="T86" fmla="*/ 874 w 979"/>
              <a:gd name="T87" fmla="*/ 110 h 359"/>
              <a:gd name="T88" fmla="*/ 884 w 979"/>
              <a:gd name="T89" fmla="*/ 142 h 359"/>
              <a:gd name="T90" fmla="*/ 894 w 979"/>
              <a:gd name="T91" fmla="*/ 168 h 359"/>
              <a:gd name="T92" fmla="*/ 906 w 979"/>
              <a:gd name="T93" fmla="*/ 194 h 359"/>
              <a:gd name="T94" fmla="*/ 914 w 979"/>
              <a:gd name="T95" fmla="*/ 220 h 359"/>
              <a:gd name="T96" fmla="*/ 924 w 979"/>
              <a:gd name="T97" fmla="*/ 244 h 359"/>
              <a:gd name="T98" fmla="*/ 932 w 979"/>
              <a:gd name="T99" fmla="*/ 268 h 359"/>
              <a:gd name="T100" fmla="*/ 944 w 979"/>
              <a:gd name="T101" fmla="*/ 294 h 359"/>
              <a:gd name="T102" fmla="*/ 952 w 979"/>
              <a:gd name="T103" fmla="*/ 316 h 359"/>
              <a:gd name="T104" fmla="*/ 960 w 979"/>
              <a:gd name="T105" fmla="*/ 332 h 359"/>
              <a:gd name="T106" fmla="*/ 974 w 979"/>
              <a:gd name="T107" fmla="*/ 352 h 3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79"/>
              <a:gd name="T163" fmla="*/ 0 h 359"/>
              <a:gd name="T164" fmla="*/ 979 w 979"/>
              <a:gd name="T165" fmla="*/ 359 h 3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79" h="359">
                <a:moveTo>
                  <a:pt x="0" y="226"/>
                </a:moveTo>
                <a:lnTo>
                  <a:pt x="2" y="222"/>
                </a:lnTo>
                <a:lnTo>
                  <a:pt x="6" y="216"/>
                </a:lnTo>
                <a:lnTo>
                  <a:pt x="10" y="210"/>
                </a:lnTo>
                <a:lnTo>
                  <a:pt x="10" y="206"/>
                </a:lnTo>
                <a:lnTo>
                  <a:pt x="14" y="202"/>
                </a:lnTo>
                <a:lnTo>
                  <a:pt x="16" y="198"/>
                </a:lnTo>
                <a:lnTo>
                  <a:pt x="22" y="190"/>
                </a:lnTo>
                <a:lnTo>
                  <a:pt x="24" y="186"/>
                </a:lnTo>
                <a:lnTo>
                  <a:pt x="26" y="182"/>
                </a:lnTo>
                <a:lnTo>
                  <a:pt x="28" y="176"/>
                </a:lnTo>
                <a:lnTo>
                  <a:pt x="34" y="170"/>
                </a:lnTo>
                <a:lnTo>
                  <a:pt x="40" y="162"/>
                </a:lnTo>
                <a:lnTo>
                  <a:pt x="44" y="156"/>
                </a:lnTo>
                <a:lnTo>
                  <a:pt x="46" y="152"/>
                </a:lnTo>
                <a:lnTo>
                  <a:pt x="50" y="146"/>
                </a:lnTo>
                <a:lnTo>
                  <a:pt x="54" y="142"/>
                </a:lnTo>
                <a:lnTo>
                  <a:pt x="58" y="138"/>
                </a:lnTo>
                <a:lnTo>
                  <a:pt x="64" y="132"/>
                </a:lnTo>
                <a:lnTo>
                  <a:pt x="66" y="128"/>
                </a:lnTo>
                <a:lnTo>
                  <a:pt x="70" y="124"/>
                </a:lnTo>
                <a:lnTo>
                  <a:pt x="76" y="118"/>
                </a:lnTo>
                <a:lnTo>
                  <a:pt x="78" y="114"/>
                </a:lnTo>
                <a:lnTo>
                  <a:pt x="82" y="110"/>
                </a:lnTo>
                <a:lnTo>
                  <a:pt x="86" y="106"/>
                </a:lnTo>
                <a:lnTo>
                  <a:pt x="90" y="102"/>
                </a:lnTo>
                <a:lnTo>
                  <a:pt x="96" y="96"/>
                </a:lnTo>
                <a:lnTo>
                  <a:pt x="102" y="90"/>
                </a:lnTo>
                <a:lnTo>
                  <a:pt x="108" y="84"/>
                </a:lnTo>
                <a:lnTo>
                  <a:pt x="112" y="76"/>
                </a:lnTo>
                <a:lnTo>
                  <a:pt x="116" y="72"/>
                </a:lnTo>
                <a:lnTo>
                  <a:pt x="122" y="66"/>
                </a:lnTo>
                <a:lnTo>
                  <a:pt x="124" y="62"/>
                </a:lnTo>
                <a:lnTo>
                  <a:pt x="128" y="58"/>
                </a:lnTo>
                <a:lnTo>
                  <a:pt x="134" y="54"/>
                </a:lnTo>
                <a:lnTo>
                  <a:pt x="138" y="48"/>
                </a:lnTo>
                <a:lnTo>
                  <a:pt x="142" y="44"/>
                </a:lnTo>
                <a:lnTo>
                  <a:pt x="146" y="42"/>
                </a:lnTo>
                <a:lnTo>
                  <a:pt x="150" y="38"/>
                </a:lnTo>
                <a:lnTo>
                  <a:pt x="154" y="36"/>
                </a:lnTo>
                <a:lnTo>
                  <a:pt x="158" y="32"/>
                </a:lnTo>
                <a:lnTo>
                  <a:pt x="162" y="30"/>
                </a:lnTo>
                <a:lnTo>
                  <a:pt x="166" y="28"/>
                </a:lnTo>
                <a:lnTo>
                  <a:pt x="170" y="26"/>
                </a:lnTo>
                <a:lnTo>
                  <a:pt x="174" y="24"/>
                </a:lnTo>
                <a:lnTo>
                  <a:pt x="180" y="22"/>
                </a:lnTo>
                <a:lnTo>
                  <a:pt x="184" y="20"/>
                </a:lnTo>
                <a:lnTo>
                  <a:pt x="190" y="18"/>
                </a:lnTo>
                <a:lnTo>
                  <a:pt x="194" y="18"/>
                </a:lnTo>
                <a:lnTo>
                  <a:pt x="198" y="18"/>
                </a:lnTo>
                <a:lnTo>
                  <a:pt x="202" y="18"/>
                </a:lnTo>
                <a:lnTo>
                  <a:pt x="208" y="18"/>
                </a:lnTo>
                <a:lnTo>
                  <a:pt x="214" y="18"/>
                </a:lnTo>
                <a:lnTo>
                  <a:pt x="218" y="18"/>
                </a:lnTo>
                <a:lnTo>
                  <a:pt x="224" y="18"/>
                </a:lnTo>
                <a:lnTo>
                  <a:pt x="228" y="18"/>
                </a:lnTo>
                <a:lnTo>
                  <a:pt x="234" y="18"/>
                </a:lnTo>
                <a:lnTo>
                  <a:pt x="240" y="18"/>
                </a:lnTo>
                <a:lnTo>
                  <a:pt x="244" y="20"/>
                </a:lnTo>
                <a:lnTo>
                  <a:pt x="250" y="22"/>
                </a:lnTo>
                <a:lnTo>
                  <a:pt x="254" y="22"/>
                </a:lnTo>
                <a:lnTo>
                  <a:pt x="258" y="22"/>
                </a:lnTo>
                <a:lnTo>
                  <a:pt x="262" y="24"/>
                </a:lnTo>
                <a:lnTo>
                  <a:pt x="268" y="26"/>
                </a:lnTo>
                <a:lnTo>
                  <a:pt x="272" y="28"/>
                </a:lnTo>
                <a:lnTo>
                  <a:pt x="276" y="28"/>
                </a:lnTo>
                <a:lnTo>
                  <a:pt x="280" y="32"/>
                </a:lnTo>
                <a:lnTo>
                  <a:pt x="284" y="32"/>
                </a:lnTo>
                <a:lnTo>
                  <a:pt x="288" y="34"/>
                </a:lnTo>
                <a:lnTo>
                  <a:pt x="292" y="36"/>
                </a:lnTo>
                <a:lnTo>
                  <a:pt x="298" y="40"/>
                </a:lnTo>
                <a:lnTo>
                  <a:pt x="304" y="42"/>
                </a:lnTo>
                <a:lnTo>
                  <a:pt x="308" y="46"/>
                </a:lnTo>
                <a:lnTo>
                  <a:pt x="312" y="48"/>
                </a:lnTo>
                <a:lnTo>
                  <a:pt x="316" y="50"/>
                </a:lnTo>
                <a:lnTo>
                  <a:pt x="320" y="52"/>
                </a:lnTo>
                <a:lnTo>
                  <a:pt x="324" y="56"/>
                </a:lnTo>
                <a:lnTo>
                  <a:pt x="328" y="60"/>
                </a:lnTo>
                <a:lnTo>
                  <a:pt x="332" y="62"/>
                </a:lnTo>
                <a:lnTo>
                  <a:pt x="338" y="66"/>
                </a:lnTo>
                <a:lnTo>
                  <a:pt x="344" y="70"/>
                </a:lnTo>
                <a:lnTo>
                  <a:pt x="348" y="72"/>
                </a:lnTo>
                <a:lnTo>
                  <a:pt x="352" y="76"/>
                </a:lnTo>
                <a:lnTo>
                  <a:pt x="356" y="78"/>
                </a:lnTo>
                <a:lnTo>
                  <a:pt x="362" y="82"/>
                </a:lnTo>
                <a:lnTo>
                  <a:pt x="368" y="84"/>
                </a:lnTo>
                <a:lnTo>
                  <a:pt x="370" y="88"/>
                </a:lnTo>
                <a:lnTo>
                  <a:pt x="376" y="90"/>
                </a:lnTo>
                <a:lnTo>
                  <a:pt x="382" y="94"/>
                </a:lnTo>
                <a:lnTo>
                  <a:pt x="388" y="96"/>
                </a:lnTo>
                <a:lnTo>
                  <a:pt x="394" y="98"/>
                </a:lnTo>
                <a:lnTo>
                  <a:pt x="400" y="100"/>
                </a:lnTo>
                <a:lnTo>
                  <a:pt x="406" y="106"/>
                </a:lnTo>
                <a:lnTo>
                  <a:pt x="412" y="106"/>
                </a:lnTo>
                <a:lnTo>
                  <a:pt x="420" y="108"/>
                </a:lnTo>
                <a:lnTo>
                  <a:pt x="426" y="110"/>
                </a:lnTo>
                <a:lnTo>
                  <a:pt x="432" y="112"/>
                </a:lnTo>
                <a:lnTo>
                  <a:pt x="438" y="116"/>
                </a:lnTo>
                <a:lnTo>
                  <a:pt x="446" y="116"/>
                </a:lnTo>
                <a:lnTo>
                  <a:pt x="452" y="118"/>
                </a:lnTo>
                <a:lnTo>
                  <a:pt x="458" y="120"/>
                </a:lnTo>
                <a:lnTo>
                  <a:pt x="466" y="120"/>
                </a:lnTo>
                <a:lnTo>
                  <a:pt x="472" y="120"/>
                </a:lnTo>
                <a:lnTo>
                  <a:pt x="478" y="120"/>
                </a:lnTo>
                <a:lnTo>
                  <a:pt x="484" y="120"/>
                </a:lnTo>
                <a:lnTo>
                  <a:pt x="490" y="120"/>
                </a:lnTo>
                <a:lnTo>
                  <a:pt x="496" y="120"/>
                </a:lnTo>
                <a:lnTo>
                  <a:pt x="502" y="120"/>
                </a:lnTo>
                <a:lnTo>
                  <a:pt x="508" y="120"/>
                </a:lnTo>
                <a:lnTo>
                  <a:pt x="512" y="120"/>
                </a:lnTo>
                <a:lnTo>
                  <a:pt x="518" y="120"/>
                </a:lnTo>
                <a:lnTo>
                  <a:pt x="522" y="118"/>
                </a:lnTo>
                <a:lnTo>
                  <a:pt x="528" y="116"/>
                </a:lnTo>
                <a:lnTo>
                  <a:pt x="536" y="114"/>
                </a:lnTo>
                <a:lnTo>
                  <a:pt x="540" y="112"/>
                </a:lnTo>
                <a:lnTo>
                  <a:pt x="548" y="106"/>
                </a:lnTo>
                <a:lnTo>
                  <a:pt x="552" y="104"/>
                </a:lnTo>
                <a:lnTo>
                  <a:pt x="556" y="102"/>
                </a:lnTo>
                <a:lnTo>
                  <a:pt x="560" y="100"/>
                </a:lnTo>
                <a:lnTo>
                  <a:pt x="564" y="96"/>
                </a:lnTo>
                <a:lnTo>
                  <a:pt x="568" y="92"/>
                </a:lnTo>
                <a:lnTo>
                  <a:pt x="574" y="90"/>
                </a:lnTo>
                <a:lnTo>
                  <a:pt x="580" y="86"/>
                </a:lnTo>
                <a:lnTo>
                  <a:pt x="586" y="84"/>
                </a:lnTo>
                <a:lnTo>
                  <a:pt x="592" y="80"/>
                </a:lnTo>
                <a:lnTo>
                  <a:pt x="598" y="76"/>
                </a:lnTo>
                <a:lnTo>
                  <a:pt x="606" y="72"/>
                </a:lnTo>
                <a:lnTo>
                  <a:pt x="614" y="68"/>
                </a:lnTo>
                <a:lnTo>
                  <a:pt x="620" y="66"/>
                </a:lnTo>
                <a:lnTo>
                  <a:pt x="626" y="62"/>
                </a:lnTo>
                <a:lnTo>
                  <a:pt x="634" y="58"/>
                </a:lnTo>
                <a:lnTo>
                  <a:pt x="642" y="52"/>
                </a:lnTo>
                <a:lnTo>
                  <a:pt x="648" y="48"/>
                </a:lnTo>
                <a:lnTo>
                  <a:pt x="654" y="46"/>
                </a:lnTo>
                <a:lnTo>
                  <a:pt x="668" y="38"/>
                </a:lnTo>
                <a:lnTo>
                  <a:pt x="674" y="34"/>
                </a:lnTo>
                <a:lnTo>
                  <a:pt x="682" y="32"/>
                </a:lnTo>
                <a:lnTo>
                  <a:pt x="688" y="28"/>
                </a:lnTo>
                <a:lnTo>
                  <a:pt x="696" y="26"/>
                </a:lnTo>
                <a:lnTo>
                  <a:pt x="702" y="20"/>
                </a:lnTo>
                <a:lnTo>
                  <a:pt x="708" y="20"/>
                </a:lnTo>
                <a:lnTo>
                  <a:pt x="714" y="16"/>
                </a:lnTo>
                <a:lnTo>
                  <a:pt x="720" y="14"/>
                </a:lnTo>
                <a:lnTo>
                  <a:pt x="726" y="12"/>
                </a:lnTo>
                <a:lnTo>
                  <a:pt x="730" y="10"/>
                </a:lnTo>
                <a:lnTo>
                  <a:pt x="736" y="8"/>
                </a:lnTo>
                <a:lnTo>
                  <a:pt x="744" y="6"/>
                </a:lnTo>
                <a:lnTo>
                  <a:pt x="750" y="4"/>
                </a:lnTo>
                <a:lnTo>
                  <a:pt x="754" y="4"/>
                </a:lnTo>
                <a:lnTo>
                  <a:pt x="760" y="2"/>
                </a:lnTo>
                <a:lnTo>
                  <a:pt x="764" y="2"/>
                </a:lnTo>
                <a:lnTo>
                  <a:pt x="770" y="0"/>
                </a:lnTo>
                <a:lnTo>
                  <a:pt x="776" y="0"/>
                </a:lnTo>
                <a:lnTo>
                  <a:pt x="782" y="0"/>
                </a:lnTo>
                <a:lnTo>
                  <a:pt x="790" y="0"/>
                </a:lnTo>
                <a:lnTo>
                  <a:pt x="796" y="2"/>
                </a:lnTo>
                <a:lnTo>
                  <a:pt x="800" y="4"/>
                </a:lnTo>
                <a:lnTo>
                  <a:pt x="806" y="6"/>
                </a:lnTo>
                <a:lnTo>
                  <a:pt x="810" y="10"/>
                </a:lnTo>
                <a:lnTo>
                  <a:pt x="814" y="14"/>
                </a:lnTo>
                <a:lnTo>
                  <a:pt x="820" y="18"/>
                </a:lnTo>
                <a:lnTo>
                  <a:pt x="824" y="24"/>
                </a:lnTo>
                <a:lnTo>
                  <a:pt x="828" y="30"/>
                </a:lnTo>
                <a:lnTo>
                  <a:pt x="834" y="34"/>
                </a:lnTo>
                <a:lnTo>
                  <a:pt x="836" y="40"/>
                </a:lnTo>
                <a:lnTo>
                  <a:pt x="842" y="46"/>
                </a:lnTo>
                <a:lnTo>
                  <a:pt x="846" y="52"/>
                </a:lnTo>
                <a:lnTo>
                  <a:pt x="848" y="58"/>
                </a:lnTo>
                <a:lnTo>
                  <a:pt x="852" y="64"/>
                </a:lnTo>
                <a:lnTo>
                  <a:pt x="854" y="70"/>
                </a:lnTo>
                <a:lnTo>
                  <a:pt x="858" y="76"/>
                </a:lnTo>
                <a:lnTo>
                  <a:pt x="862" y="84"/>
                </a:lnTo>
                <a:lnTo>
                  <a:pt x="864" y="90"/>
                </a:lnTo>
                <a:lnTo>
                  <a:pt x="868" y="98"/>
                </a:lnTo>
                <a:lnTo>
                  <a:pt x="870" y="106"/>
                </a:lnTo>
                <a:lnTo>
                  <a:pt x="874" y="110"/>
                </a:lnTo>
                <a:lnTo>
                  <a:pt x="878" y="122"/>
                </a:lnTo>
                <a:lnTo>
                  <a:pt x="882" y="128"/>
                </a:lnTo>
                <a:lnTo>
                  <a:pt x="884" y="136"/>
                </a:lnTo>
                <a:lnTo>
                  <a:pt x="884" y="142"/>
                </a:lnTo>
                <a:lnTo>
                  <a:pt x="888" y="150"/>
                </a:lnTo>
                <a:lnTo>
                  <a:pt x="892" y="156"/>
                </a:lnTo>
                <a:lnTo>
                  <a:pt x="892" y="162"/>
                </a:lnTo>
                <a:lnTo>
                  <a:pt x="894" y="168"/>
                </a:lnTo>
                <a:lnTo>
                  <a:pt x="898" y="176"/>
                </a:lnTo>
                <a:lnTo>
                  <a:pt x="902" y="184"/>
                </a:lnTo>
                <a:lnTo>
                  <a:pt x="904" y="190"/>
                </a:lnTo>
                <a:lnTo>
                  <a:pt x="906" y="194"/>
                </a:lnTo>
                <a:lnTo>
                  <a:pt x="908" y="200"/>
                </a:lnTo>
                <a:lnTo>
                  <a:pt x="908" y="206"/>
                </a:lnTo>
                <a:lnTo>
                  <a:pt x="910" y="212"/>
                </a:lnTo>
                <a:lnTo>
                  <a:pt x="914" y="220"/>
                </a:lnTo>
                <a:lnTo>
                  <a:pt x="916" y="224"/>
                </a:lnTo>
                <a:lnTo>
                  <a:pt x="918" y="230"/>
                </a:lnTo>
                <a:lnTo>
                  <a:pt x="920" y="238"/>
                </a:lnTo>
                <a:lnTo>
                  <a:pt x="924" y="244"/>
                </a:lnTo>
                <a:lnTo>
                  <a:pt x="924" y="250"/>
                </a:lnTo>
                <a:lnTo>
                  <a:pt x="928" y="256"/>
                </a:lnTo>
                <a:lnTo>
                  <a:pt x="930" y="262"/>
                </a:lnTo>
                <a:lnTo>
                  <a:pt x="932" y="268"/>
                </a:lnTo>
                <a:lnTo>
                  <a:pt x="936" y="276"/>
                </a:lnTo>
                <a:lnTo>
                  <a:pt x="938" y="282"/>
                </a:lnTo>
                <a:lnTo>
                  <a:pt x="940" y="288"/>
                </a:lnTo>
                <a:lnTo>
                  <a:pt x="944" y="294"/>
                </a:lnTo>
                <a:lnTo>
                  <a:pt x="944" y="300"/>
                </a:lnTo>
                <a:lnTo>
                  <a:pt x="948" y="306"/>
                </a:lnTo>
                <a:lnTo>
                  <a:pt x="950" y="310"/>
                </a:lnTo>
                <a:lnTo>
                  <a:pt x="952" y="316"/>
                </a:lnTo>
                <a:lnTo>
                  <a:pt x="956" y="322"/>
                </a:lnTo>
                <a:lnTo>
                  <a:pt x="956" y="326"/>
                </a:lnTo>
                <a:lnTo>
                  <a:pt x="960" y="328"/>
                </a:lnTo>
                <a:lnTo>
                  <a:pt x="960" y="332"/>
                </a:lnTo>
                <a:lnTo>
                  <a:pt x="964" y="338"/>
                </a:lnTo>
                <a:lnTo>
                  <a:pt x="966" y="344"/>
                </a:lnTo>
                <a:lnTo>
                  <a:pt x="968" y="348"/>
                </a:lnTo>
                <a:lnTo>
                  <a:pt x="974" y="352"/>
                </a:lnTo>
                <a:lnTo>
                  <a:pt x="974" y="356"/>
                </a:lnTo>
                <a:lnTo>
                  <a:pt x="978" y="358"/>
                </a:lnTo>
              </a:path>
            </a:pathLst>
          </a:custGeom>
          <a:noFill/>
          <a:ln w="38100">
            <a:solidFill>
              <a:schemeClr val="accent2"/>
            </a:solidFill>
            <a:prstDash val="dash"/>
            <a:round/>
            <a:headEnd/>
            <a:tailEnd/>
          </a:ln>
        </p:spPr>
        <p:txBody>
          <a:bodyPr/>
          <a:lstStyle/>
          <a:p>
            <a:endParaRPr lang="en-US"/>
          </a:p>
        </p:txBody>
      </p:sp>
      <p:grpSp>
        <p:nvGrpSpPr>
          <p:cNvPr id="2" name="Group 113"/>
          <p:cNvGrpSpPr>
            <a:grpSpLocks/>
          </p:cNvGrpSpPr>
          <p:nvPr/>
        </p:nvGrpSpPr>
        <p:grpSpPr bwMode="auto">
          <a:xfrm>
            <a:off x="5654675" y="1844675"/>
            <a:ext cx="4067308" cy="1258888"/>
            <a:chOff x="3288" y="1162"/>
            <a:chExt cx="2365" cy="793"/>
          </a:xfrm>
        </p:grpSpPr>
        <p:sp>
          <p:nvSpPr>
            <p:cNvPr id="7199" name="Line 114"/>
            <p:cNvSpPr>
              <a:spLocks noChangeShapeType="1"/>
            </p:cNvSpPr>
            <p:nvPr/>
          </p:nvSpPr>
          <p:spPr bwMode="auto">
            <a:xfrm>
              <a:off x="3740" y="1955"/>
              <a:ext cx="1913" cy="0"/>
            </a:xfrm>
            <a:prstGeom prst="line">
              <a:avLst/>
            </a:prstGeom>
            <a:noFill/>
            <a:ln w="12700">
              <a:solidFill>
                <a:schemeClr val="tx1"/>
              </a:solidFill>
              <a:round/>
              <a:headEnd/>
              <a:tailEnd type="triangle" w="med" len="med"/>
            </a:ln>
          </p:spPr>
          <p:txBody>
            <a:bodyPr wrap="none" anchor="ctr"/>
            <a:lstStyle/>
            <a:p>
              <a:endParaRPr lang="en-GB"/>
            </a:p>
          </p:txBody>
        </p:sp>
        <p:grpSp>
          <p:nvGrpSpPr>
            <p:cNvPr id="7200" name="Group 115"/>
            <p:cNvGrpSpPr>
              <a:grpSpLocks/>
            </p:cNvGrpSpPr>
            <p:nvPr/>
          </p:nvGrpSpPr>
          <p:grpSpPr bwMode="auto">
            <a:xfrm>
              <a:off x="3838" y="1271"/>
              <a:ext cx="1372" cy="679"/>
              <a:chOff x="4262" y="1906"/>
              <a:chExt cx="812" cy="298"/>
            </a:xfrm>
          </p:grpSpPr>
          <p:sp>
            <p:nvSpPr>
              <p:cNvPr id="7202" name="Line 116"/>
              <p:cNvSpPr>
                <a:spLocks noChangeShapeType="1"/>
              </p:cNvSpPr>
              <p:nvPr/>
            </p:nvSpPr>
            <p:spPr bwMode="auto">
              <a:xfrm>
                <a:off x="4262" y="2012"/>
                <a:ext cx="0" cy="190"/>
              </a:xfrm>
              <a:prstGeom prst="line">
                <a:avLst/>
              </a:prstGeom>
              <a:noFill/>
              <a:ln w="12700">
                <a:solidFill>
                  <a:srgbClr val="FF0066"/>
                </a:solidFill>
                <a:round/>
                <a:headEnd/>
                <a:tailEnd/>
              </a:ln>
            </p:spPr>
            <p:txBody>
              <a:bodyPr wrap="none" anchor="ctr"/>
              <a:lstStyle/>
              <a:p>
                <a:endParaRPr lang="en-GB"/>
              </a:p>
            </p:txBody>
          </p:sp>
          <p:sp>
            <p:nvSpPr>
              <p:cNvPr id="7203" name="Line 117"/>
              <p:cNvSpPr>
                <a:spLocks noChangeShapeType="1"/>
              </p:cNvSpPr>
              <p:nvPr/>
            </p:nvSpPr>
            <p:spPr bwMode="auto">
              <a:xfrm>
                <a:off x="4314" y="1960"/>
                <a:ext cx="0" cy="244"/>
              </a:xfrm>
              <a:prstGeom prst="line">
                <a:avLst/>
              </a:prstGeom>
              <a:noFill/>
              <a:ln w="12700">
                <a:solidFill>
                  <a:srgbClr val="FF0066"/>
                </a:solidFill>
                <a:round/>
                <a:headEnd/>
                <a:tailEnd/>
              </a:ln>
            </p:spPr>
            <p:txBody>
              <a:bodyPr wrap="none" anchor="ctr"/>
              <a:lstStyle/>
              <a:p>
                <a:endParaRPr lang="en-GB"/>
              </a:p>
            </p:txBody>
          </p:sp>
          <p:sp>
            <p:nvSpPr>
              <p:cNvPr id="7204" name="Line 118"/>
              <p:cNvSpPr>
                <a:spLocks noChangeShapeType="1"/>
              </p:cNvSpPr>
              <p:nvPr/>
            </p:nvSpPr>
            <p:spPr bwMode="auto">
              <a:xfrm>
                <a:off x="4414" y="1924"/>
                <a:ext cx="0" cy="276"/>
              </a:xfrm>
              <a:prstGeom prst="line">
                <a:avLst/>
              </a:prstGeom>
              <a:noFill/>
              <a:ln w="12700">
                <a:solidFill>
                  <a:srgbClr val="FF0066"/>
                </a:solidFill>
                <a:round/>
                <a:headEnd/>
                <a:tailEnd/>
              </a:ln>
            </p:spPr>
            <p:txBody>
              <a:bodyPr wrap="none" anchor="ctr"/>
              <a:lstStyle/>
              <a:p>
                <a:endParaRPr lang="en-GB"/>
              </a:p>
            </p:txBody>
          </p:sp>
          <p:sp>
            <p:nvSpPr>
              <p:cNvPr id="7205" name="Line 119"/>
              <p:cNvSpPr>
                <a:spLocks noChangeShapeType="1"/>
              </p:cNvSpPr>
              <p:nvPr/>
            </p:nvSpPr>
            <p:spPr bwMode="auto">
              <a:xfrm>
                <a:off x="4466" y="1936"/>
                <a:ext cx="0" cy="266"/>
              </a:xfrm>
              <a:prstGeom prst="line">
                <a:avLst/>
              </a:prstGeom>
              <a:noFill/>
              <a:ln w="12700">
                <a:solidFill>
                  <a:srgbClr val="FF0066"/>
                </a:solidFill>
                <a:round/>
                <a:headEnd/>
                <a:tailEnd/>
              </a:ln>
            </p:spPr>
            <p:txBody>
              <a:bodyPr wrap="none" anchor="ctr"/>
              <a:lstStyle/>
              <a:p>
                <a:endParaRPr lang="en-GB"/>
              </a:p>
            </p:txBody>
          </p:sp>
          <p:sp>
            <p:nvSpPr>
              <p:cNvPr id="7206" name="Line 120"/>
              <p:cNvSpPr>
                <a:spLocks noChangeShapeType="1"/>
              </p:cNvSpPr>
              <p:nvPr/>
            </p:nvSpPr>
            <p:spPr bwMode="auto">
              <a:xfrm>
                <a:off x="4568" y="2002"/>
                <a:ext cx="0" cy="190"/>
              </a:xfrm>
              <a:prstGeom prst="line">
                <a:avLst/>
              </a:prstGeom>
              <a:noFill/>
              <a:ln w="12700">
                <a:solidFill>
                  <a:srgbClr val="FF0066"/>
                </a:solidFill>
                <a:round/>
                <a:headEnd/>
                <a:tailEnd/>
              </a:ln>
            </p:spPr>
            <p:txBody>
              <a:bodyPr wrap="none" anchor="ctr"/>
              <a:lstStyle/>
              <a:p>
                <a:endParaRPr lang="en-GB"/>
              </a:p>
            </p:txBody>
          </p:sp>
          <p:sp>
            <p:nvSpPr>
              <p:cNvPr id="7207" name="Line 121"/>
              <p:cNvSpPr>
                <a:spLocks noChangeShapeType="1"/>
              </p:cNvSpPr>
              <p:nvPr/>
            </p:nvSpPr>
            <p:spPr bwMode="auto">
              <a:xfrm>
                <a:off x="4620" y="2020"/>
                <a:ext cx="0" cy="174"/>
              </a:xfrm>
              <a:prstGeom prst="line">
                <a:avLst/>
              </a:prstGeom>
              <a:noFill/>
              <a:ln w="12700">
                <a:solidFill>
                  <a:srgbClr val="FF0066"/>
                </a:solidFill>
                <a:round/>
                <a:headEnd/>
                <a:tailEnd/>
              </a:ln>
            </p:spPr>
            <p:txBody>
              <a:bodyPr wrap="none" anchor="ctr"/>
              <a:lstStyle/>
              <a:p>
                <a:endParaRPr lang="en-GB"/>
              </a:p>
            </p:txBody>
          </p:sp>
          <p:sp>
            <p:nvSpPr>
              <p:cNvPr id="7208" name="Line 122"/>
              <p:cNvSpPr>
                <a:spLocks noChangeShapeType="1"/>
              </p:cNvSpPr>
              <p:nvPr/>
            </p:nvSpPr>
            <p:spPr bwMode="auto">
              <a:xfrm>
                <a:off x="4720" y="2014"/>
                <a:ext cx="0" cy="184"/>
              </a:xfrm>
              <a:prstGeom prst="line">
                <a:avLst/>
              </a:prstGeom>
              <a:noFill/>
              <a:ln w="12700">
                <a:solidFill>
                  <a:srgbClr val="FF0066"/>
                </a:solidFill>
                <a:round/>
                <a:headEnd/>
                <a:tailEnd/>
              </a:ln>
            </p:spPr>
            <p:txBody>
              <a:bodyPr wrap="none" anchor="ctr"/>
              <a:lstStyle/>
              <a:p>
                <a:endParaRPr lang="en-GB"/>
              </a:p>
            </p:txBody>
          </p:sp>
          <p:sp>
            <p:nvSpPr>
              <p:cNvPr id="7209" name="Line 123"/>
              <p:cNvSpPr>
                <a:spLocks noChangeShapeType="1"/>
              </p:cNvSpPr>
              <p:nvPr/>
            </p:nvSpPr>
            <p:spPr bwMode="auto">
              <a:xfrm>
                <a:off x="4772" y="1980"/>
                <a:ext cx="0" cy="220"/>
              </a:xfrm>
              <a:prstGeom prst="line">
                <a:avLst/>
              </a:prstGeom>
              <a:noFill/>
              <a:ln w="12700">
                <a:solidFill>
                  <a:srgbClr val="FF0066"/>
                </a:solidFill>
                <a:round/>
                <a:headEnd/>
                <a:tailEnd/>
              </a:ln>
            </p:spPr>
            <p:txBody>
              <a:bodyPr wrap="none" anchor="ctr"/>
              <a:lstStyle/>
              <a:p>
                <a:endParaRPr lang="en-GB"/>
              </a:p>
            </p:txBody>
          </p:sp>
          <p:sp>
            <p:nvSpPr>
              <p:cNvPr id="7210" name="Line 124"/>
              <p:cNvSpPr>
                <a:spLocks noChangeShapeType="1"/>
              </p:cNvSpPr>
              <p:nvPr/>
            </p:nvSpPr>
            <p:spPr bwMode="auto">
              <a:xfrm>
                <a:off x="4872" y="1926"/>
                <a:ext cx="0" cy="272"/>
              </a:xfrm>
              <a:prstGeom prst="line">
                <a:avLst/>
              </a:prstGeom>
              <a:noFill/>
              <a:ln w="12700">
                <a:solidFill>
                  <a:srgbClr val="FF0066"/>
                </a:solidFill>
                <a:round/>
                <a:headEnd/>
                <a:tailEnd/>
              </a:ln>
            </p:spPr>
            <p:txBody>
              <a:bodyPr wrap="none" anchor="ctr"/>
              <a:lstStyle/>
              <a:p>
                <a:endParaRPr lang="en-GB"/>
              </a:p>
            </p:txBody>
          </p:sp>
          <p:sp>
            <p:nvSpPr>
              <p:cNvPr id="7211" name="Line 125"/>
              <p:cNvSpPr>
                <a:spLocks noChangeShapeType="1"/>
              </p:cNvSpPr>
              <p:nvPr/>
            </p:nvSpPr>
            <p:spPr bwMode="auto">
              <a:xfrm>
                <a:off x="4924" y="1908"/>
                <a:ext cx="0" cy="292"/>
              </a:xfrm>
              <a:prstGeom prst="line">
                <a:avLst/>
              </a:prstGeom>
              <a:noFill/>
              <a:ln w="12700">
                <a:solidFill>
                  <a:srgbClr val="FF0066"/>
                </a:solidFill>
                <a:round/>
                <a:headEnd/>
                <a:tailEnd/>
              </a:ln>
            </p:spPr>
            <p:txBody>
              <a:bodyPr wrap="none" anchor="ctr"/>
              <a:lstStyle/>
              <a:p>
                <a:endParaRPr lang="en-GB"/>
              </a:p>
            </p:txBody>
          </p:sp>
          <p:sp>
            <p:nvSpPr>
              <p:cNvPr id="7212" name="Line 126"/>
              <p:cNvSpPr>
                <a:spLocks noChangeShapeType="1"/>
              </p:cNvSpPr>
              <p:nvPr/>
            </p:nvSpPr>
            <p:spPr bwMode="auto">
              <a:xfrm>
                <a:off x="5022" y="1950"/>
                <a:ext cx="0" cy="248"/>
              </a:xfrm>
              <a:prstGeom prst="line">
                <a:avLst/>
              </a:prstGeom>
              <a:noFill/>
              <a:ln w="12700">
                <a:solidFill>
                  <a:srgbClr val="FF0066"/>
                </a:solidFill>
                <a:round/>
                <a:headEnd/>
                <a:tailEnd/>
              </a:ln>
            </p:spPr>
            <p:txBody>
              <a:bodyPr wrap="none" anchor="ctr"/>
              <a:lstStyle/>
              <a:p>
                <a:endParaRPr lang="en-GB"/>
              </a:p>
            </p:txBody>
          </p:sp>
          <p:sp>
            <p:nvSpPr>
              <p:cNvPr id="7213" name="Line 127"/>
              <p:cNvSpPr>
                <a:spLocks noChangeShapeType="1"/>
              </p:cNvSpPr>
              <p:nvPr/>
            </p:nvSpPr>
            <p:spPr bwMode="auto">
              <a:xfrm>
                <a:off x="5074" y="2080"/>
                <a:ext cx="0" cy="120"/>
              </a:xfrm>
              <a:prstGeom prst="line">
                <a:avLst/>
              </a:prstGeom>
              <a:noFill/>
              <a:ln w="12700">
                <a:solidFill>
                  <a:srgbClr val="FF0066"/>
                </a:solidFill>
                <a:round/>
                <a:headEnd/>
                <a:tailEnd/>
              </a:ln>
            </p:spPr>
            <p:txBody>
              <a:bodyPr wrap="none" anchor="ctr"/>
              <a:lstStyle/>
              <a:p>
                <a:endParaRPr lang="en-GB"/>
              </a:p>
            </p:txBody>
          </p:sp>
          <p:sp>
            <p:nvSpPr>
              <p:cNvPr id="7214" name="Line 128"/>
              <p:cNvSpPr>
                <a:spLocks noChangeShapeType="1"/>
              </p:cNvSpPr>
              <p:nvPr/>
            </p:nvSpPr>
            <p:spPr bwMode="auto">
              <a:xfrm flipV="1">
                <a:off x="4262" y="1946"/>
                <a:ext cx="48" cy="66"/>
              </a:xfrm>
              <a:prstGeom prst="line">
                <a:avLst/>
              </a:prstGeom>
              <a:noFill/>
              <a:ln w="12700">
                <a:solidFill>
                  <a:srgbClr val="FF0066"/>
                </a:solidFill>
                <a:round/>
                <a:headEnd/>
                <a:tailEnd/>
              </a:ln>
            </p:spPr>
            <p:txBody>
              <a:bodyPr wrap="none" anchor="ctr"/>
              <a:lstStyle/>
              <a:p>
                <a:endParaRPr lang="en-GB"/>
              </a:p>
            </p:txBody>
          </p:sp>
          <p:sp>
            <p:nvSpPr>
              <p:cNvPr id="7215" name="Line 129"/>
              <p:cNvSpPr>
                <a:spLocks noChangeShapeType="1"/>
              </p:cNvSpPr>
              <p:nvPr/>
            </p:nvSpPr>
            <p:spPr bwMode="auto">
              <a:xfrm>
                <a:off x="4422" y="1920"/>
                <a:ext cx="40" cy="10"/>
              </a:xfrm>
              <a:prstGeom prst="line">
                <a:avLst/>
              </a:prstGeom>
              <a:noFill/>
              <a:ln w="12700">
                <a:solidFill>
                  <a:srgbClr val="FF0066"/>
                </a:solidFill>
                <a:round/>
                <a:headEnd/>
                <a:tailEnd/>
              </a:ln>
            </p:spPr>
            <p:txBody>
              <a:bodyPr wrap="none" anchor="ctr"/>
              <a:lstStyle/>
              <a:p>
                <a:endParaRPr lang="en-GB"/>
              </a:p>
            </p:txBody>
          </p:sp>
          <p:sp>
            <p:nvSpPr>
              <p:cNvPr id="7216" name="Line 130"/>
              <p:cNvSpPr>
                <a:spLocks noChangeShapeType="1"/>
              </p:cNvSpPr>
              <p:nvPr/>
            </p:nvSpPr>
            <p:spPr bwMode="auto">
              <a:xfrm>
                <a:off x="4574" y="2004"/>
                <a:ext cx="42" cy="10"/>
              </a:xfrm>
              <a:prstGeom prst="line">
                <a:avLst/>
              </a:prstGeom>
              <a:noFill/>
              <a:ln w="12700">
                <a:solidFill>
                  <a:srgbClr val="FF0066"/>
                </a:solidFill>
                <a:round/>
                <a:headEnd/>
                <a:tailEnd/>
              </a:ln>
            </p:spPr>
            <p:txBody>
              <a:bodyPr wrap="none" anchor="ctr"/>
              <a:lstStyle/>
              <a:p>
                <a:endParaRPr lang="en-GB"/>
              </a:p>
            </p:txBody>
          </p:sp>
          <p:sp>
            <p:nvSpPr>
              <p:cNvPr id="7217" name="Line 131"/>
              <p:cNvSpPr>
                <a:spLocks noChangeShapeType="1"/>
              </p:cNvSpPr>
              <p:nvPr/>
            </p:nvSpPr>
            <p:spPr bwMode="auto">
              <a:xfrm flipV="1">
                <a:off x="4726" y="1970"/>
                <a:ext cx="44" cy="44"/>
              </a:xfrm>
              <a:prstGeom prst="line">
                <a:avLst/>
              </a:prstGeom>
              <a:noFill/>
              <a:ln w="12700">
                <a:solidFill>
                  <a:srgbClr val="FF0066"/>
                </a:solidFill>
                <a:round/>
                <a:headEnd/>
                <a:tailEnd/>
              </a:ln>
            </p:spPr>
            <p:txBody>
              <a:bodyPr wrap="none" anchor="ctr"/>
              <a:lstStyle/>
              <a:p>
                <a:endParaRPr lang="en-GB"/>
              </a:p>
            </p:txBody>
          </p:sp>
          <p:sp>
            <p:nvSpPr>
              <p:cNvPr id="7218" name="Line 132"/>
              <p:cNvSpPr>
                <a:spLocks noChangeShapeType="1"/>
              </p:cNvSpPr>
              <p:nvPr/>
            </p:nvSpPr>
            <p:spPr bwMode="auto">
              <a:xfrm flipV="1">
                <a:off x="4876" y="1906"/>
                <a:ext cx="38" cy="20"/>
              </a:xfrm>
              <a:prstGeom prst="line">
                <a:avLst/>
              </a:prstGeom>
              <a:noFill/>
              <a:ln w="12700">
                <a:solidFill>
                  <a:srgbClr val="FF0066"/>
                </a:solidFill>
                <a:round/>
                <a:headEnd/>
                <a:tailEnd/>
              </a:ln>
            </p:spPr>
            <p:txBody>
              <a:bodyPr wrap="none" anchor="ctr"/>
              <a:lstStyle/>
              <a:p>
                <a:endParaRPr lang="en-GB"/>
              </a:p>
            </p:txBody>
          </p:sp>
          <p:sp>
            <p:nvSpPr>
              <p:cNvPr id="7219" name="Line 133"/>
              <p:cNvSpPr>
                <a:spLocks noChangeShapeType="1"/>
              </p:cNvSpPr>
              <p:nvPr/>
            </p:nvSpPr>
            <p:spPr bwMode="auto">
              <a:xfrm>
                <a:off x="5024" y="1950"/>
                <a:ext cx="46" cy="120"/>
              </a:xfrm>
              <a:prstGeom prst="line">
                <a:avLst/>
              </a:prstGeom>
              <a:noFill/>
              <a:ln w="12700">
                <a:solidFill>
                  <a:srgbClr val="FF0066"/>
                </a:solidFill>
                <a:round/>
                <a:headEnd/>
                <a:tailEnd/>
              </a:ln>
            </p:spPr>
            <p:txBody>
              <a:bodyPr wrap="none" anchor="ctr"/>
              <a:lstStyle/>
              <a:p>
                <a:endParaRPr lang="en-GB"/>
              </a:p>
            </p:txBody>
          </p:sp>
        </p:grpSp>
        <p:sp>
          <p:nvSpPr>
            <p:cNvPr id="7201" name="Rectangle 134"/>
            <p:cNvSpPr>
              <a:spLocks noChangeArrowheads="1"/>
            </p:cNvSpPr>
            <p:nvPr/>
          </p:nvSpPr>
          <p:spPr bwMode="auto">
            <a:xfrm>
              <a:off x="3288" y="1162"/>
              <a:ext cx="652" cy="440"/>
            </a:xfrm>
            <a:prstGeom prst="rect">
              <a:avLst/>
            </a:prstGeom>
            <a:noFill/>
            <a:ln w="12700">
              <a:noFill/>
              <a:miter lim="800000"/>
              <a:headEnd/>
              <a:tailEnd/>
            </a:ln>
          </p:spPr>
          <p:txBody>
            <a:bodyPr lIns="90488" tIns="44450" rIns="90488" bIns="44450">
              <a:spAutoFit/>
            </a:bodyPr>
            <a:lstStyle/>
            <a:p>
              <a:pPr eaLnBrk="0" hangingPunct="0"/>
              <a:r>
                <a:rPr lang="en-GB" sz="2000"/>
                <a:t>PAM signal</a:t>
              </a:r>
            </a:p>
          </p:txBody>
        </p:sp>
      </p:grpSp>
      <p:sp>
        <p:nvSpPr>
          <p:cNvPr id="7182" name="Rectangle 135"/>
          <p:cNvSpPr>
            <a:spLocks noChangeArrowheads="1"/>
          </p:cNvSpPr>
          <p:nvPr/>
        </p:nvSpPr>
        <p:spPr bwMode="auto">
          <a:xfrm>
            <a:off x="2067190" y="1412875"/>
            <a:ext cx="638472" cy="397545"/>
          </a:xfrm>
          <a:prstGeom prst="rect">
            <a:avLst/>
          </a:prstGeom>
          <a:noFill/>
          <a:ln w="12700">
            <a:noFill/>
            <a:miter lim="800000"/>
            <a:headEnd/>
            <a:tailEnd/>
          </a:ln>
        </p:spPr>
        <p:txBody>
          <a:bodyPr wrap="none" lIns="90488" tIns="44450" rIns="90488" bIns="44450">
            <a:spAutoFit/>
          </a:bodyPr>
          <a:lstStyle/>
          <a:p>
            <a:pPr eaLnBrk="0" hangingPunct="0"/>
            <a:r>
              <a:rPr lang="en-GB" sz="2000"/>
              <a:t>m(t)</a:t>
            </a:r>
          </a:p>
        </p:txBody>
      </p:sp>
      <p:sp>
        <p:nvSpPr>
          <p:cNvPr id="7183" name="Rectangle 136"/>
          <p:cNvSpPr>
            <a:spLocks noChangeArrowheads="1"/>
          </p:cNvSpPr>
          <p:nvPr/>
        </p:nvSpPr>
        <p:spPr bwMode="auto">
          <a:xfrm>
            <a:off x="892573" y="3349625"/>
            <a:ext cx="2966640" cy="1003300"/>
          </a:xfrm>
          <a:prstGeom prst="rect">
            <a:avLst/>
          </a:prstGeom>
          <a:noFill/>
          <a:ln w="12700">
            <a:noFill/>
            <a:miter lim="800000"/>
            <a:headEnd/>
            <a:tailEnd/>
          </a:ln>
        </p:spPr>
        <p:txBody>
          <a:bodyPr lIns="90488" tIns="44450" rIns="90488" bIns="44450">
            <a:spAutoFit/>
          </a:bodyPr>
          <a:lstStyle/>
          <a:p>
            <a:pPr eaLnBrk="0" hangingPunct="0"/>
            <a:r>
              <a:rPr lang="en-GB" sz="2000"/>
              <a:t>Message m(t) with spectrum M(f); M(f)=0 for |f|&gt;W</a:t>
            </a:r>
          </a:p>
        </p:txBody>
      </p:sp>
      <p:sp>
        <p:nvSpPr>
          <p:cNvPr id="7184" name="Rectangle 138"/>
          <p:cNvSpPr>
            <a:spLocks noChangeArrowheads="1"/>
          </p:cNvSpPr>
          <p:nvPr/>
        </p:nvSpPr>
        <p:spPr bwMode="auto">
          <a:xfrm>
            <a:off x="4566048" y="3660775"/>
            <a:ext cx="1613165" cy="698500"/>
          </a:xfrm>
          <a:prstGeom prst="rect">
            <a:avLst/>
          </a:prstGeom>
          <a:noFill/>
          <a:ln w="12700">
            <a:noFill/>
            <a:miter lim="800000"/>
            <a:headEnd/>
            <a:tailEnd/>
          </a:ln>
        </p:spPr>
        <p:txBody>
          <a:bodyPr lIns="90488" tIns="44450" rIns="90488" bIns="44450">
            <a:spAutoFit/>
          </a:bodyPr>
          <a:lstStyle/>
          <a:p>
            <a:pPr eaLnBrk="0" hangingPunct="0"/>
            <a:r>
              <a:rPr lang="en-GB" sz="2000"/>
              <a:t>Sampling pulse train</a:t>
            </a:r>
          </a:p>
        </p:txBody>
      </p:sp>
      <p:grpSp>
        <p:nvGrpSpPr>
          <p:cNvPr id="7185" name="Group 140"/>
          <p:cNvGrpSpPr>
            <a:grpSpLocks/>
          </p:cNvGrpSpPr>
          <p:nvPr/>
        </p:nvGrpSpPr>
        <p:grpSpPr bwMode="auto">
          <a:xfrm>
            <a:off x="4015715" y="5997576"/>
            <a:ext cx="503898" cy="384175"/>
            <a:chOff x="2636" y="3720"/>
            <a:chExt cx="156" cy="96"/>
          </a:xfrm>
        </p:grpSpPr>
        <p:sp>
          <p:nvSpPr>
            <p:cNvPr id="7197" name="Line 141"/>
            <p:cNvSpPr>
              <a:spLocks noChangeShapeType="1"/>
            </p:cNvSpPr>
            <p:nvPr/>
          </p:nvSpPr>
          <p:spPr bwMode="auto">
            <a:xfrm>
              <a:off x="2636" y="3722"/>
              <a:ext cx="0" cy="94"/>
            </a:xfrm>
            <a:prstGeom prst="line">
              <a:avLst/>
            </a:prstGeom>
            <a:noFill/>
            <a:ln w="12700">
              <a:solidFill>
                <a:schemeClr val="tx1"/>
              </a:solidFill>
              <a:round/>
              <a:headEnd/>
              <a:tailEnd/>
            </a:ln>
          </p:spPr>
          <p:txBody>
            <a:bodyPr wrap="none" anchor="ctr"/>
            <a:lstStyle/>
            <a:p>
              <a:endParaRPr lang="en-GB"/>
            </a:p>
          </p:txBody>
        </p:sp>
        <p:sp>
          <p:nvSpPr>
            <p:cNvPr id="7198" name="Line 142"/>
            <p:cNvSpPr>
              <a:spLocks noChangeShapeType="1"/>
            </p:cNvSpPr>
            <p:nvPr/>
          </p:nvSpPr>
          <p:spPr bwMode="auto">
            <a:xfrm>
              <a:off x="2792" y="3720"/>
              <a:ext cx="0" cy="94"/>
            </a:xfrm>
            <a:prstGeom prst="line">
              <a:avLst/>
            </a:prstGeom>
            <a:noFill/>
            <a:ln w="12700">
              <a:solidFill>
                <a:schemeClr val="tx1"/>
              </a:solidFill>
              <a:round/>
              <a:headEnd/>
              <a:tailEnd/>
            </a:ln>
          </p:spPr>
          <p:txBody>
            <a:bodyPr wrap="none" anchor="ctr"/>
            <a:lstStyle/>
            <a:p>
              <a:endParaRPr lang="en-GB"/>
            </a:p>
          </p:txBody>
        </p:sp>
      </p:grpSp>
      <p:sp>
        <p:nvSpPr>
          <p:cNvPr id="7186" name="Line 143"/>
          <p:cNvSpPr>
            <a:spLocks noChangeShapeType="1"/>
          </p:cNvSpPr>
          <p:nvPr/>
        </p:nvSpPr>
        <p:spPr bwMode="auto">
          <a:xfrm flipH="1">
            <a:off x="3704431" y="6229350"/>
            <a:ext cx="297525" cy="0"/>
          </a:xfrm>
          <a:prstGeom prst="line">
            <a:avLst/>
          </a:prstGeom>
          <a:noFill/>
          <a:ln w="12700">
            <a:solidFill>
              <a:schemeClr val="tx1"/>
            </a:solidFill>
            <a:round/>
            <a:headEnd type="stealth" w="med" len="med"/>
            <a:tailEnd/>
          </a:ln>
        </p:spPr>
        <p:txBody>
          <a:bodyPr wrap="none" anchor="ctr"/>
          <a:lstStyle/>
          <a:p>
            <a:endParaRPr lang="en-GB"/>
          </a:p>
        </p:txBody>
      </p:sp>
      <p:sp>
        <p:nvSpPr>
          <p:cNvPr id="7187" name="Line 144"/>
          <p:cNvSpPr>
            <a:spLocks noChangeShapeType="1"/>
          </p:cNvSpPr>
          <p:nvPr/>
        </p:nvSpPr>
        <p:spPr bwMode="auto">
          <a:xfrm>
            <a:off x="4552289" y="6229350"/>
            <a:ext cx="245930" cy="0"/>
          </a:xfrm>
          <a:prstGeom prst="line">
            <a:avLst/>
          </a:prstGeom>
          <a:noFill/>
          <a:ln w="12700">
            <a:solidFill>
              <a:schemeClr val="tx1"/>
            </a:solidFill>
            <a:round/>
            <a:headEnd type="stealth" w="med" len="med"/>
            <a:tailEnd/>
          </a:ln>
        </p:spPr>
        <p:txBody>
          <a:bodyPr wrap="none" anchor="ctr"/>
          <a:lstStyle/>
          <a:p>
            <a:endParaRPr lang="en-GB"/>
          </a:p>
        </p:txBody>
      </p:sp>
      <p:sp>
        <p:nvSpPr>
          <p:cNvPr id="7188" name="Rectangle 145"/>
          <p:cNvSpPr>
            <a:spLocks noChangeArrowheads="1"/>
          </p:cNvSpPr>
          <p:nvPr/>
        </p:nvSpPr>
        <p:spPr bwMode="auto">
          <a:xfrm>
            <a:off x="4094825" y="5949950"/>
            <a:ext cx="323808" cy="366767"/>
          </a:xfrm>
          <a:prstGeom prst="rect">
            <a:avLst/>
          </a:prstGeom>
          <a:noFill/>
          <a:ln w="12700">
            <a:noFill/>
            <a:miter lim="800000"/>
            <a:headEnd/>
            <a:tailEnd/>
          </a:ln>
        </p:spPr>
        <p:txBody>
          <a:bodyPr wrap="none" lIns="90488" tIns="44450" rIns="90488" bIns="44450">
            <a:spAutoFit/>
          </a:bodyPr>
          <a:lstStyle/>
          <a:p>
            <a:pPr eaLnBrk="0" hangingPunct="0"/>
            <a:r>
              <a:rPr lang="en-GB"/>
              <a:t>T</a:t>
            </a:r>
          </a:p>
        </p:txBody>
      </p:sp>
      <p:sp>
        <p:nvSpPr>
          <p:cNvPr id="7189" name="Rectangle 146"/>
          <p:cNvSpPr>
            <a:spLocks noChangeArrowheads="1"/>
          </p:cNvSpPr>
          <p:nvPr/>
        </p:nvSpPr>
        <p:spPr bwMode="auto">
          <a:xfrm>
            <a:off x="4027753" y="5084763"/>
            <a:ext cx="154781" cy="792162"/>
          </a:xfrm>
          <a:prstGeom prst="rect">
            <a:avLst/>
          </a:prstGeom>
          <a:noFill/>
          <a:ln w="12700">
            <a:solidFill>
              <a:srgbClr val="FF0066"/>
            </a:solidFill>
            <a:miter lim="800000"/>
            <a:headEnd/>
            <a:tailEnd/>
          </a:ln>
        </p:spPr>
        <p:txBody>
          <a:bodyPr wrap="none" anchor="ctr"/>
          <a:lstStyle/>
          <a:p>
            <a:endParaRPr lang="en-US"/>
          </a:p>
        </p:txBody>
      </p:sp>
      <p:sp>
        <p:nvSpPr>
          <p:cNvPr id="7190" name="Rectangle 147"/>
          <p:cNvSpPr>
            <a:spLocks noChangeArrowheads="1"/>
          </p:cNvSpPr>
          <p:nvPr/>
        </p:nvSpPr>
        <p:spPr bwMode="auto">
          <a:xfrm>
            <a:off x="4493817" y="5100638"/>
            <a:ext cx="154781" cy="792162"/>
          </a:xfrm>
          <a:prstGeom prst="rect">
            <a:avLst/>
          </a:prstGeom>
          <a:noFill/>
          <a:ln w="12700">
            <a:solidFill>
              <a:srgbClr val="FF0066"/>
            </a:solidFill>
            <a:miter lim="800000"/>
            <a:headEnd/>
            <a:tailEnd/>
          </a:ln>
        </p:spPr>
        <p:txBody>
          <a:bodyPr wrap="none" anchor="ctr"/>
          <a:lstStyle/>
          <a:p>
            <a:endParaRPr lang="en-US"/>
          </a:p>
        </p:txBody>
      </p:sp>
      <p:sp>
        <p:nvSpPr>
          <p:cNvPr id="7191" name="Rectangle 148"/>
          <p:cNvSpPr>
            <a:spLocks noChangeArrowheads="1"/>
          </p:cNvSpPr>
          <p:nvPr/>
        </p:nvSpPr>
        <p:spPr bwMode="auto">
          <a:xfrm>
            <a:off x="4959880" y="5100638"/>
            <a:ext cx="154781" cy="792162"/>
          </a:xfrm>
          <a:prstGeom prst="rect">
            <a:avLst/>
          </a:prstGeom>
          <a:noFill/>
          <a:ln w="12700">
            <a:solidFill>
              <a:srgbClr val="FF0066"/>
            </a:solidFill>
            <a:miter lim="800000"/>
            <a:headEnd/>
            <a:tailEnd/>
          </a:ln>
        </p:spPr>
        <p:txBody>
          <a:bodyPr wrap="none" anchor="ctr"/>
          <a:lstStyle/>
          <a:p>
            <a:endParaRPr lang="en-US"/>
          </a:p>
        </p:txBody>
      </p:sp>
      <p:sp>
        <p:nvSpPr>
          <p:cNvPr id="7192" name="Rectangle 149"/>
          <p:cNvSpPr>
            <a:spLocks noChangeArrowheads="1"/>
          </p:cNvSpPr>
          <p:nvPr/>
        </p:nvSpPr>
        <p:spPr bwMode="auto">
          <a:xfrm>
            <a:off x="5424223" y="5100638"/>
            <a:ext cx="156502" cy="792162"/>
          </a:xfrm>
          <a:prstGeom prst="rect">
            <a:avLst/>
          </a:prstGeom>
          <a:noFill/>
          <a:ln w="12700">
            <a:solidFill>
              <a:srgbClr val="FF0066"/>
            </a:solidFill>
            <a:miter lim="800000"/>
            <a:headEnd/>
            <a:tailEnd/>
          </a:ln>
        </p:spPr>
        <p:txBody>
          <a:bodyPr wrap="none" anchor="ctr"/>
          <a:lstStyle/>
          <a:p>
            <a:endParaRPr lang="en-US"/>
          </a:p>
        </p:txBody>
      </p:sp>
      <p:sp>
        <p:nvSpPr>
          <p:cNvPr id="7193" name="Rectangle 150"/>
          <p:cNvSpPr>
            <a:spLocks noChangeArrowheads="1"/>
          </p:cNvSpPr>
          <p:nvPr/>
        </p:nvSpPr>
        <p:spPr bwMode="auto">
          <a:xfrm>
            <a:off x="5890288" y="5100638"/>
            <a:ext cx="154781" cy="792162"/>
          </a:xfrm>
          <a:prstGeom prst="rect">
            <a:avLst/>
          </a:prstGeom>
          <a:noFill/>
          <a:ln w="12700">
            <a:solidFill>
              <a:srgbClr val="FF0066"/>
            </a:solidFill>
            <a:miter lim="800000"/>
            <a:headEnd/>
            <a:tailEnd/>
          </a:ln>
        </p:spPr>
        <p:txBody>
          <a:bodyPr wrap="none" anchor="ctr"/>
          <a:lstStyle/>
          <a:p>
            <a:endParaRPr lang="en-US"/>
          </a:p>
        </p:txBody>
      </p:sp>
      <p:sp>
        <p:nvSpPr>
          <p:cNvPr id="7194" name="Rectangle 151"/>
          <p:cNvSpPr>
            <a:spLocks noChangeArrowheads="1"/>
          </p:cNvSpPr>
          <p:nvPr/>
        </p:nvSpPr>
        <p:spPr bwMode="auto">
          <a:xfrm>
            <a:off x="6356351" y="5100638"/>
            <a:ext cx="154781" cy="792162"/>
          </a:xfrm>
          <a:prstGeom prst="rect">
            <a:avLst/>
          </a:prstGeom>
          <a:noFill/>
          <a:ln w="12700">
            <a:solidFill>
              <a:srgbClr val="FF0066"/>
            </a:solidFill>
            <a:miter lim="800000"/>
            <a:headEnd/>
            <a:tailEnd/>
          </a:ln>
        </p:spPr>
        <p:txBody>
          <a:bodyPr wrap="none" anchor="ctr"/>
          <a:lstStyle/>
          <a:p>
            <a:endParaRPr lang="en-US"/>
          </a:p>
        </p:txBody>
      </p:sp>
      <p:sp>
        <p:nvSpPr>
          <p:cNvPr id="7195" name="Rectangle 152"/>
          <p:cNvSpPr>
            <a:spLocks noChangeArrowheads="1"/>
          </p:cNvSpPr>
          <p:nvPr/>
        </p:nvSpPr>
        <p:spPr bwMode="auto">
          <a:xfrm>
            <a:off x="6822415" y="5100638"/>
            <a:ext cx="154781" cy="792162"/>
          </a:xfrm>
          <a:prstGeom prst="rect">
            <a:avLst/>
          </a:prstGeom>
          <a:noFill/>
          <a:ln w="12700">
            <a:solidFill>
              <a:srgbClr val="FF0066"/>
            </a:solidFill>
            <a:miter lim="800000"/>
            <a:headEnd/>
            <a:tailEnd/>
          </a:ln>
        </p:spPr>
        <p:txBody>
          <a:bodyPr wrap="none" anchor="ctr"/>
          <a:lstStyle/>
          <a:p>
            <a:endParaRPr lang="en-US"/>
          </a:p>
        </p:txBody>
      </p:sp>
      <p:sp>
        <p:nvSpPr>
          <p:cNvPr id="7196" name="Line 153"/>
          <p:cNvSpPr>
            <a:spLocks noChangeShapeType="1"/>
          </p:cNvSpPr>
          <p:nvPr/>
        </p:nvSpPr>
        <p:spPr bwMode="auto">
          <a:xfrm>
            <a:off x="3826538" y="5876925"/>
            <a:ext cx="3661436" cy="0"/>
          </a:xfrm>
          <a:prstGeom prst="line">
            <a:avLst/>
          </a:prstGeom>
          <a:noFill/>
          <a:ln w="28575">
            <a:solidFill>
              <a:schemeClr val="tx1"/>
            </a:solidFill>
            <a:round/>
            <a:headEnd/>
            <a:tailEnd type="triangle" w="med" len="med"/>
          </a:ln>
        </p:spPr>
        <p:txBody>
          <a:bodyPr wrap="none" anchor="ctr"/>
          <a:lstStyle/>
          <a:p>
            <a:endParaRPr lang="en-GB"/>
          </a:p>
        </p:txBody>
      </p:sp>
    </p:spTree>
    <p:extLst>
      <p:ext uri="{BB962C8B-B14F-4D97-AF65-F5344CB8AC3E}">
        <p14:creationId xmlns:p14="http://schemas.microsoft.com/office/powerpoint/2010/main" val="3925163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352"/>
                                        </p:tgtEl>
                                        <p:attrNameLst>
                                          <p:attrName>style.visibility</p:attrName>
                                        </p:attrNameLst>
                                      </p:cBhvr>
                                      <p:to>
                                        <p:strVal val="visible"/>
                                      </p:to>
                                    </p:set>
                                    <p:animEffect transition="in" filter="wipe(left)">
                                      <p:cBhvr>
                                        <p:cTn id="13" dur="500"/>
                                        <p:tgtEl>
                                          <p:spTgt spid="10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2"/>
          <p:cNvSpPr>
            <a:spLocks noGrp="1" noChangeArrowheads="1"/>
          </p:cNvSpPr>
          <p:nvPr>
            <p:ph type="title"/>
          </p:nvPr>
        </p:nvSpPr>
        <p:spPr>
          <a:xfrm>
            <a:off x="82550" y="533400"/>
            <a:ext cx="9740900" cy="781050"/>
          </a:xfrm>
        </p:spPr>
        <p:txBody>
          <a:bodyPr lIns="90488" tIns="44450" rIns="90488" bIns="44450" anchor="ctr"/>
          <a:lstStyle/>
          <a:p>
            <a:pPr eaLnBrk="1" hangingPunct="1"/>
            <a:r>
              <a:rPr lang="en-GB"/>
              <a:t>Sampling - the frequency domain</a:t>
            </a:r>
          </a:p>
        </p:txBody>
      </p:sp>
      <p:grpSp>
        <p:nvGrpSpPr>
          <p:cNvPr id="2" name="Group 79"/>
          <p:cNvGrpSpPr>
            <a:grpSpLocks/>
          </p:cNvGrpSpPr>
          <p:nvPr/>
        </p:nvGrpSpPr>
        <p:grpSpPr bwMode="auto">
          <a:xfrm>
            <a:off x="4086225" y="4429125"/>
            <a:ext cx="4583245" cy="1169988"/>
            <a:chOff x="2376" y="2790"/>
            <a:chExt cx="2665" cy="737"/>
          </a:xfrm>
        </p:grpSpPr>
        <p:sp>
          <p:nvSpPr>
            <p:cNvPr id="8238" name="Line 80"/>
            <p:cNvSpPr>
              <a:spLocks noChangeShapeType="1"/>
            </p:cNvSpPr>
            <p:nvPr/>
          </p:nvSpPr>
          <p:spPr bwMode="auto">
            <a:xfrm flipV="1">
              <a:off x="3112" y="3107"/>
              <a:ext cx="0" cy="416"/>
            </a:xfrm>
            <a:prstGeom prst="line">
              <a:avLst/>
            </a:prstGeom>
            <a:noFill/>
            <a:ln w="12700">
              <a:solidFill>
                <a:srgbClr val="00FF00"/>
              </a:solidFill>
              <a:round/>
              <a:headEnd/>
              <a:tailEnd/>
            </a:ln>
          </p:spPr>
          <p:txBody>
            <a:bodyPr wrap="none" anchor="ctr"/>
            <a:lstStyle/>
            <a:p>
              <a:endParaRPr lang="en-GB"/>
            </a:p>
          </p:txBody>
        </p:sp>
        <p:sp>
          <p:nvSpPr>
            <p:cNvPr id="8239" name="Line 81"/>
            <p:cNvSpPr>
              <a:spLocks noChangeShapeType="1"/>
            </p:cNvSpPr>
            <p:nvPr/>
          </p:nvSpPr>
          <p:spPr bwMode="auto">
            <a:xfrm flipV="1">
              <a:off x="2376" y="3111"/>
              <a:ext cx="0" cy="416"/>
            </a:xfrm>
            <a:prstGeom prst="line">
              <a:avLst/>
            </a:prstGeom>
            <a:noFill/>
            <a:ln w="12700">
              <a:solidFill>
                <a:srgbClr val="00FF00"/>
              </a:solidFill>
              <a:round/>
              <a:headEnd/>
              <a:tailEnd/>
            </a:ln>
          </p:spPr>
          <p:txBody>
            <a:bodyPr wrap="none" anchor="ctr"/>
            <a:lstStyle/>
            <a:p>
              <a:endParaRPr lang="en-GB"/>
            </a:p>
          </p:txBody>
        </p:sp>
        <p:sp>
          <p:nvSpPr>
            <p:cNvPr id="8240" name="Line 82"/>
            <p:cNvSpPr>
              <a:spLocks noChangeShapeType="1"/>
            </p:cNvSpPr>
            <p:nvPr/>
          </p:nvSpPr>
          <p:spPr bwMode="auto">
            <a:xfrm>
              <a:off x="2380" y="3115"/>
              <a:ext cx="728" cy="0"/>
            </a:xfrm>
            <a:prstGeom prst="line">
              <a:avLst/>
            </a:prstGeom>
            <a:noFill/>
            <a:ln w="12700">
              <a:solidFill>
                <a:srgbClr val="00FF00"/>
              </a:solidFill>
              <a:round/>
              <a:headEnd/>
              <a:tailEnd/>
            </a:ln>
          </p:spPr>
          <p:txBody>
            <a:bodyPr wrap="none" anchor="ctr"/>
            <a:lstStyle/>
            <a:p>
              <a:endParaRPr lang="en-GB"/>
            </a:p>
          </p:txBody>
        </p:sp>
        <p:sp>
          <p:nvSpPr>
            <p:cNvPr id="12371" name="Rectangle 83"/>
            <p:cNvSpPr>
              <a:spLocks noChangeArrowheads="1"/>
            </p:cNvSpPr>
            <p:nvPr/>
          </p:nvSpPr>
          <p:spPr bwMode="auto">
            <a:xfrm>
              <a:off x="3235" y="2790"/>
              <a:ext cx="1806"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a:effectLst>
                    <a:outerShdw blurRad="38100" dist="38100" dir="2700000" algn="tl">
                      <a:srgbClr val="FFFFFF"/>
                    </a:outerShdw>
                  </a:effectLst>
                  <a:latin typeface="Times New Roman" pitchFamily="18" charset="0"/>
                </a:rPr>
                <a:t>Lowpass filter response</a:t>
              </a:r>
            </a:p>
          </p:txBody>
        </p:sp>
        <p:sp>
          <p:nvSpPr>
            <p:cNvPr id="8242" name="Line 84"/>
            <p:cNvSpPr>
              <a:spLocks noChangeShapeType="1"/>
            </p:cNvSpPr>
            <p:nvPr/>
          </p:nvSpPr>
          <p:spPr bwMode="auto">
            <a:xfrm flipH="1">
              <a:off x="3136" y="3023"/>
              <a:ext cx="128" cy="104"/>
            </a:xfrm>
            <a:prstGeom prst="line">
              <a:avLst/>
            </a:prstGeom>
            <a:noFill/>
            <a:ln w="12700">
              <a:solidFill>
                <a:schemeClr val="tx1"/>
              </a:solidFill>
              <a:round/>
              <a:headEnd/>
              <a:tailEnd/>
            </a:ln>
          </p:spPr>
          <p:txBody>
            <a:bodyPr wrap="none" anchor="ctr"/>
            <a:lstStyle/>
            <a:p>
              <a:endParaRPr lang="en-GB"/>
            </a:p>
          </p:txBody>
        </p:sp>
      </p:grpSp>
      <p:grpSp>
        <p:nvGrpSpPr>
          <p:cNvPr id="3" name="Group 85"/>
          <p:cNvGrpSpPr>
            <a:grpSpLocks/>
          </p:cNvGrpSpPr>
          <p:nvPr/>
        </p:nvGrpSpPr>
        <p:grpSpPr bwMode="auto">
          <a:xfrm>
            <a:off x="1688836" y="4614863"/>
            <a:ext cx="6903244" cy="1462087"/>
            <a:chOff x="982" y="2907"/>
            <a:chExt cx="4014" cy="921"/>
          </a:xfrm>
        </p:grpSpPr>
        <p:sp>
          <p:nvSpPr>
            <p:cNvPr id="12374" name="AutoShape 86"/>
            <p:cNvSpPr>
              <a:spLocks noChangeArrowheads="1"/>
            </p:cNvSpPr>
            <p:nvPr/>
          </p:nvSpPr>
          <p:spPr bwMode="auto">
            <a:xfrm>
              <a:off x="3876" y="3158"/>
              <a:ext cx="604" cy="365"/>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2375" name="AutoShape 87"/>
            <p:cNvSpPr>
              <a:spLocks noChangeArrowheads="1"/>
            </p:cNvSpPr>
            <p:nvPr/>
          </p:nvSpPr>
          <p:spPr bwMode="auto">
            <a:xfrm>
              <a:off x="3164" y="3158"/>
              <a:ext cx="596" cy="369"/>
            </a:xfrm>
            <a:prstGeom prst="triangle">
              <a:avLst>
                <a:gd name="adj" fmla="val 50324"/>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2376" name="AutoShape 88"/>
            <p:cNvSpPr>
              <a:spLocks noChangeArrowheads="1"/>
            </p:cNvSpPr>
            <p:nvPr/>
          </p:nvSpPr>
          <p:spPr bwMode="auto">
            <a:xfrm>
              <a:off x="2456" y="3131"/>
              <a:ext cx="584" cy="396"/>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2377" name="AutoShape 89"/>
            <p:cNvSpPr>
              <a:spLocks noChangeArrowheads="1"/>
            </p:cNvSpPr>
            <p:nvPr/>
          </p:nvSpPr>
          <p:spPr bwMode="auto">
            <a:xfrm>
              <a:off x="1012" y="3113"/>
              <a:ext cx="604" cy="410"/>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2378" name="AutoShape 90"/>
            <p:cNvSpPr>
              <a:spLocks noChangeArrowheads="1"/>
            </p:cNvSpPr>
            <p:nvPr/>
          </p:nvSpPr>
          <p:spPr bwMode="auto">
            <a:xfrm>
              <a:off x="1720" y="3113"/>
              <a:ext cx="596" cy="414"/>
            </a:xfrm>
            <a:prstGeom prst="triangle">
              <a:avLst>
                <a:gd name="adj" fmla="val 50324"/>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8226" name="Line 91"/>
            <p:cNvSpPr>
              <a:spLocks noChangeShapeType="1"/>
            </p:cNvSpPr>
            <p:nvPr/>
          </p:nvSpPr>
          <p:spPr bwMode="auto">
            <a:xfrm>
              <a:off x="2752" y="2907"/>
              <a:ext cx="0" cy="648"/>
            </a:xfrm>
            <a:prstGeom prst="line">
              <a:avLst/>
            </a:prstGeom>
            <a:noFill/>
            <a:ln w="12700">
              <a:solidFill>
                <a:schemeClr val="tx1"/>
              </a:solidFill>
              <a:round/>
              <a:headEnd/>
              <a:tailEnd/>
            </a:ln>
          </p:spPr>
          <p:txBody>
            <a:bodyPr wrap="none" anchor="ctr"/>
            <a:lstStyle/>
            <a:p>
              <a:endParaRPr lang="en-GB"/>
            </a:p>
          </p:txBody>
        </p:sp>
        <p:sp>
          <p:nvSpPr>
            <p:cNvPr id="8227" name="Line 92"/>
            <p:cNvSpPr>
              <a:spLocks noChangeShapeType="1"/>
            </p:cNvSpPr>
            <p:nvPr/>
          </p:nvSpPr>
          <p:spPr bwMode="auto">
            <a:xfrm>
              <a:off x="4184" y="3499"/>
              <a:ext cx="0" cy="54"/>
            </a:xfrm>
            <a:prstGeom prst="line">
              <a:avLst/>
            </a:prstGeom>
            <a:noFill/>
            <a:ln w="12700">
              <a:solidFill>
                <a:schemeClr val="tx1"/>
              </a:solidFill>
              <a:round/>
              <a:headEnd/>
              <a:tailEnd/>
            </a:ln>
          </p:spPr>
          <p:txBody>
            <a:bodyPr wrap="none" anchor="ctr"/>
            <a:lstStyle/>
            <a:p>
              <a:endParaRPr lang="en-GB"/>
            </a:p>
          </p:txBody>
        </p:sp>
        <p:sp>
          <p:nvSpPr>
            <p:cNvPr id="8228" name="Line 93"/>
            <p:cNvSpPr>
              <a:spLocks noChangeShapeType="1"/>
            </p:cNvSpPr>
            <p:nvPr/>
          </p:nvSpPr>
          <p:spPr bwMode="auto">
            <a:xfrm>
              <a:off x="2028" y="3491"/>
              <a:ext cx="0" cy="74"/>
            </a:xfrm>
            <a:prstGeom prst="line">
              <a:avLst/>
            </a:prstGeom>
            <a:noFill/>
            <a:ln w="12700">
              <a:solidFill>
                <a:schemeClr val="tx1"/>
              </a:solidFill>
              <a:round/>
              <a:headEnd/>
              <a:tailEnd/>
            </a:ln>
          </p:spPr>
          <p:txBody>
            <a:bodyPr wrap="none" anchor="ctr"/>
            <a:lstStyle/>
            <a:p>
              <a:endParaRPr lang="en-GB"/>
            </a:p>
          </p:txBody>
        </p:sp>
        <p:sp>
          <p:nvSpPr>
            <p:cNvPr id="8229" name="Line 94"/>
            <p:cNvSpPr>
              <a:spLocks noChangeShapeType="1"/>
            </p:cNvSpPr>
            <p:nvPr/>
          </p:nvSpPr>
          <p:spPr bwMode="auto">
            <a:xfrm>
              <a:off x="3466" y="3491"/>
              <a:ext cx="2" cy="68"/>
            </a:xfrm>
            <a:prstGeom prst="line">
              <a:avLst/>
            </a:prstGeom>
            <a:noFill/>
            <a:ln w="12700">
              <a:solidFill>
                <a:schemeClr val="tx1"/>
              </a:solidFill>
              <a:round/>
              <a:headEnd/>
              <a:tailEnd/>
            </a:ln>
          </p:spPr>
          <p:txBody>
            <a:bodyPr wrap="none" anchor="ctr"/>
            <a:lstStyle/>
            <a:p>
              <a:endParaRPr lang="en-GB"/>
            </a:p>
          </p:txBody>
        </p:sp>
        <p:sp>
          <p:nvSpPr>
            <p:cNvPr id="8230" name="Line 95"/>
            <p:cNvSpPr>
              <a:spLocks noChangeShapeType="1"/>
            </p:cNvSpPr>
            <p:nvPr/>
          </p:nvSpPr>
          <p:spPr bwMode="auto">
            <a:xfrm>
              <a:off x="1316" y="3485"/>
              <a:ext cx="0" cy="80"/>
            </a:xfrm>
            <a:prstGeom prst="line">
              <a:avLst/>
            </a:prstGeom>
            <a:noFill/>
            <a:ln w="12700">
              <a:solidFill>
                <a:schemeClr val="tx1"/>
              </a:solidFill>
              <a:round/>
              <a:headEnd/>
              <a:tailEnd/>
            </a:ln>
          </p:spPr>
          <p:txBody>
            <a:bodyPr wrap="none" anchor="ctr"/>
            <a:lstStyle/>
            <a:p>
              <a:endParaRPr lang="en-GB"/>
            </a:p>
          </p:txBody>
        </p:sp>
        <p:sp>
          <p:nvSpPr>
            <p:cNvPr id="12384" name="Rectangle 96"/>
            <p:cNvSpPr>
              <a:spLocks noChangeArrowheads="1"/>
            </p:cNvSpPr>
            <p:nvPr/>
          </p:nvSpPr>
          <p:spPr bwMode="auto">
            <a:xfrm>
              <a:off x="2691" y="3581"/>
              <a:ext cx="21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0</a:t>
              </a:r>
            </a:p>
          </p:txBody>
        </p:sp>
        <p:sp>
          <p:nvSpPr>
            <p:cNvPr id="12385" name="Rectangle 97"/>
            <p:cNvSpPr>
              <a:spLocks noChangeArrowheads="1"/>
            </p:cNvSpPr>
            <p:nvPr/>
          </p:nvSpPr>
          <p:spPr bwMode="auto">
            <a:xfrm>
              <a:off x="3323" y="3557"/>
              <a:ext cx="32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1/T</a:t>
              </a:r>
            </a:p>
          </p:txBody>
        </p:sp>
        <p:sp>
          <p:nvSpPr>
            <p:cNvPr id="12386" name="Rectangle 98"/>
            <p:cNvSpPr>
              <a:spLocks noChangeArrowheads="1"/>
            </p:cNvSpPr>
            <p:nvPr/>
          </p:nvSpPr>
          <p:spPr bwMode="auto">
            <a:xfrm>
              <a:off x="4051" y="3557"/>
              <a:ext cx="32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2/T</a:t>
              </a:r>
            </a:p>
          </p:txBody>
        </p:sp>
        <p:sp>
          <p:nvSpPr>
            <p:cNvPr id="12387" name="Rectangle 99"/>
            <p:cNvSpPr>
              <a:spLocks noChangeArrowheads="1"/>
            </p:cNvSpPr>
            <p:nvPr/>
          </p:nvSpPr>
          <p:spPr bwMode="auto">
            <a:xfrm>
              <a:off x="4795" y="3429"/>
              <a:ext cx="201"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f</a:t>
              </a:r>
            </a:p>
          </p:txBody>
        </p:sp>
        <p:sp>
          <p:nvSpPr>
            <p:cNvPr id="12388" name="Rectangle 100"/>
            <p:cNvSpPr>
              <a:spLocks noChangeArrowheads="1"/>
            </p:cNvSpPr>
            <p:nvPr/>
          </p:nvSpPr>
          <p:spPr bwMode="auto">
            <a:xfrm>
              <a:off x="1827" y="3565"/>
              <a:ext cx="373"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-1/T</a:t>
              </a:r>
            </a:p>
          </p:txBody>
        </p:sp>
        <p:sp>
          <p:nvSpPr>
            <p:cNvPr id="12389" name="Rectangle 101"/>
            <p:cNvSpPr>
              <a:spLocks noChangeArrowheads="1"/>
            </p:cNvSpPr>
            <p:nvPr/>
          </p:nvSpPr>
          <p:spPr bwMode="auto">
            <a:xfrm>
              <a:off x="1099" y="3597"/>
              <a:ext cx="373"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-2/T</a:t>
              </a:r>
            </a:p>
          </p:txBody>
        </p:sp>
        <p:sp>
          <p:nvSpPr>
            <p:cNvPr id="8237" name="Line 102"/>
            <p:cNvSpPr>
              <a:spLocks noChangeShapeType="1"/>
            </p:cNvSpPr>
            <p:nvPr/>
          </p:nvSpPr>
          <p:spPr bwMode="auto">
            <a:xfrm>
              <a:off x="982" y="3527"/>
              <a:ext cx="3758" cy="0"/>
            </a:xfrm>
            <a:prstGeom prst="line">
              <a:avLst/>
            </a:prstGeom>
            <a:noFill/>
            <a:ln w="28575">
              <a:solidFill>
                <a:schemeClr val="tx1"/>
              </a:solidFill>
              <a:round/>
              <a:headEnd/>
              <a:tailEnd type="triangle" w="med" len="med"/>
            </a:ln>
          </p:spPr>
          <p:txBody>
            <a:bodyPr wrap="none" anchor="ctr"/>
            <a:lstStyle/>
            <a:p>
              <a:endParaRPr lang="en-GB"/>
            </a:p>
          </p:txBody>
        </p:sp>
      </p:grpSp>
      <p:grpSp>
        <p:nvGrpSpPr>
          <p:cNvPr id="4" name="Group 103"/>
          <p:cNvGrpSpPr>
            <a:grpSpLocks/>
          </p:cNvGrpSpPr>
          <p:nvPr/>
        </p:nvGrpSpPr>
        <p:grpSpPr bwMode="auto">
          <a:xfrm>
            <a:off x="3597804" y="1963739"/>
            <a:ext cx="2758546" cy="1338262"/>
            <a:chOff x="2092" y="1237"/>
            <a:chExt cx="1604" cy="843"/>
          </a:xfrm>
        </p:grpSpPr>
        <p:sp>
          <p:nvSpPr>
            <p:cNvPr id="8211" name="Rectangle 104"/>
            <p:cNvSpPr>
              <a:spLocks noChangeArrowheads="1"/>
            </p:cNvSpPr>
            <p:nvPr/>
          </p:nvSpPr>
          <p:spPr bwMode="auto">
            <a:xfrm>
              <a:off x="2943" y="1849"/>
              <a:ext cx="254" cy="231"/>
            </a:xfrm>
            <a:prstGeom prst="rect">
              <a:avLst/>
            </a:prstGeom>
            <a:noFill/>
            <a:ln w="12700">
              <a:noFill/>
              <a:miter lim="800000"/>
              <a:headEnd/>
              <a:tailEnd/>
            </a:ln>
          </p:spPr>
          <p:txBody>
            <a:bodyPr wrap="none" lIns="90488" tIns="44450" rIns="90488" bIns="44450">
              <a:spAutoFit/>
            </a:bodyPr>
            <a:lstStyle/>
            <a:p>
              <a:pPr eaLnBrk="0" hangingPunct="0"/>
              <a:r>
                <a:rPr lang="en-GB" i="1">
                  <a:latin typeface="Times New Roman" pitchFamily="18" charset="0"/>
                </a:rPr>
                <a:t>f</a:t>
              </a:r>
              <a:r>
                <a:rPr lang="en-GB" i="1" baseline="-25000">
                  <a:latin typeface="Times New Roman" pitchFamily="18" charset="0"/>
                </a:rPr>
                <a:t>m</a:t>
              </a:r>
              <a:endParaRPr lang="en-GB" i="1">
                <a:latin typeface="Times New Roman" pitchFamily="18" charset="0"/>
              </a:endParaRPr>
            </a:p>
          </p:txBody>
        </p:sp>
        <p:sp>
          <p:nvSpPr>
            <p:cNvPr id="12393" name="Rectangle 105"/>
            <p:cNvSpPr>
              <a:spLocks noChangeArrowheads="1"/>
            </p:cNvSpPr>
            <p:nvPr/>
          </p:nvSpPr>
          <p:spPr bwMode="auto">
            <a:xfrm>
              <a:off x="2279" y="1849"/>
              <a:ext cx="292"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-f</a:t>
              </a:r>
              <a:r>
                <a:rPr lang="en-GB" i="1" baseline="-25000">
                  <a:effectLst>
                    <a:outerShdw blurRad="38100" dist="38100" dir="2700000" algn="tl">
                      <a:srgbClr val="FFFFFF"/>
                    </a:outerShdw>
                  </a:effectLst>
                  <a:latin typeface="Times New Roman" pitchFamily="18" charset="0"/>
                </a:rPr>
                <a:t>m</a:t>
              </a:r>
              <a:endParaRPr lang="en-GB" i="1">
                <a:effectLst>
                  <a:outerShdw blurRad="38100" dist="38100" dir="2700000" algn="tl">
                    <a:srgbClr val="FFFFFF"/>
                  </a:outerShdw>
                </a:effectLst>
                <a:latin typeface="Times New Roman" pitchFamily="18" charset="0"/>
              </a:endParaRPr>
            </a:p>
          </p:txBody>
        </p:sp>
        <p:sp>
          <p:nvSpPr>
            <p:cNvPr id="12394" name="Rectangle 106"/>
            <p:cNvSpPr>
              <a:spLocks noChangeArrowheads="1"/>
            </p:cNvSpPr>
            <p:nvPr/>
          </p:nvSpPr>
          <p:spPr bwMode="auto">
            <a:xfrm>
              <a:off x="3495" y="1737"/>
              <a:ext cx="201"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f</a:t>
              </a:r>
            </a:p>
          </p:txBody>
        </p:sp>
        <p:grpSp>
          <p:nvGrpSpPr>
            <p:cNvPr id="8214" name="Group 107"/>
            <p:cNvGrpSpPr>
              <a:grpSpLocks/>
            </p:cNvGrpSpPr>
            <p:nvPr/>
          </p:nvGrpSpPr>
          <p:grpSpPr bwMode="auto">
            <a:xfrm>
              <a:off x="3369" y="1806"/>
              <a:ext cx="80" cy="78"/>
              <a:chOff x="3621" y="1779"/>
              <a:chExt cx="80" cy="78"/>
            </a:xfrm>
          </p:grpSpPr>
          <p:sp>
            <p:nvSpPr>
              <p:cNvPr id="8219" name="Line 108"/>
              <p:cNvSpPr>
                <a:spLocks noChangeShapeType="1"/>
              </p:cNvSpPr>
              <p:nvPr/>
            </p:nvSpPr>
            <p:spPr bwMode="auto">
              <a:xfrm flipH="1">
                <a:off x="3621" y="1825"/>
                <a:ext cx="80" cy="32"/>
              </a:xfrm>
              <a:prstGeom prst="line">
                <a:avLst/>
              </a:prstGeom>
              <a:noFill/>
              <a:ln w="12700">
                <a:solidFill>
                  <a:schemeClr val="tx1"/>
                </a:solidFill>
                <a:round/>
                <a:headEnd/>
                <a:tailEnd/>
              </a:ln>
            </p:spPr>
            <p:txBody>
              <a:bodyPr wrap="none" anchor="ctr"/>
              <a:lstStyle/>
              <a:p>
                <a:endParaRPr lang="en-GB"/>
              </a:p>
            </p:txBody>
          </p:sp>
          <p:sp>
            <p:nvSpPr>
              <p:cNvPr id="8220" name="Line 109"/>
              <p:cNvSpPr>
                <a:spLocks noChangeShapeType="1"/>
              </p:cNvSpPr>
              <p:nvPr/>
            </p:nvSpPr>
            <p:spPr bwMode="auto">
              <a:xfrm flipH="1" flipV="1">
                <a:off x="3621" y="1779"/>
                <a:ext cx="80" cy="48"/>
              </a:xfrm>
              <a:prstGeom prst="line">
                <a:avLst/>
              </a:prstGeom>
              <a:noFill/>
              <a:ln w="12700">
                <a:solidFill>
                  <a:schemeClr val="tx1"/>
                </a:solidFill>
                <a:round/>
                <a:headEnd/>
                <a:tailEnd/>
              </a:ln>
            </p:spPr>
            <p:txBody>
              <a:bodyPr wrap="none" anchor="ctr"/>
              <a:lstStyle/>
              <a:p>
                <a:endParaRPr lang="en-GB"/>
              </a:p>
            </p:txBody>
          </p:sp>
        </p:grpSp>
        <p:sp>
          <p:nvSpPr>
            <p:cNvPr id="12398" name="Rectangle 110"/>
            <p:cNvSpPr>
              <a:spLocks noChangeArrowheads="1"/>
            </p:cNvSpPr>
            <p:nvPr/>
          </p:nvSpPr>
          <p:spPr bwMode="auto">
            <a:xfrm>
              <a:off x="2823" y="1237"/>
              <a:ext cx="390"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M(f)</a:t>
              </a:r>
            </a:p>
          </p:txBody>
        </p:sp>
        <p:sp>
          <p:nvSpPr>
            <p:cNvPr id="12399" name="AutoShape 111"/>
            <p:cNvSpPr>
              <a:spLocks noChangeArrowheads="1"/>
            </p:cNvSpPr>
            <p:nvPr/>
          </p:nvSpPr>
          <p:spPr bwMode="auto">
            <a:xfrm>
              <a:off x="2448" y="1451"/>
              <a:ext cx="596" cy="396"/>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8217" name="Line 112"/>
            <p:cNvSpPr>
              <a:spLocks noChangeShapeType="1"/>
            </p:cNvSpPr>
            <p:nvPr/>
          </p:nvSpPr>
          <p:spPr bwMode="auto">
            <a:xfrm>
              <a:off x="2748" y="1291"/>
              <a:ext cx="0" cy="676"/>
            </a:xfrm>
            <a:prstGeom prst="line">
              <a:avLst/>
            </a:prstGeom>
            <a:noFill/>
            <a:ln w="12700">
              <a:solidFill>
                <a:schemeClr val="tx1"/>
              </a:solidFill>
              <a:round/>
              <a:headEnd/>
              <a:tailEnd/>
            </a:ln>
          </p:spPr>
          <p:txBody>
            <a:bodyPr wrap="none" anchor="ctr"/>
            <a:lstStyle/>
            <a:p>
              <a:endParaRPr lang="en-GB"/>
            </a:p>
          </p:txBody>
        </p:sp>
        <p:sp>
          <p:nvSpPr>
            <p:cNvPr id="8218" name="Line 113"/>
            <p:cNvSpPr>
              <a:spLocks noChangeShapeType="1"/>
            </p:cNvSpPr>
            <p:nvPr/>
          </p:nvSpPr>
          <p:spPr bwMode="auto">
            <a:xfrm>
              <a:off x="2092" y="1851"/>
              <a:ext cx="1348" cy="0"/>
            </a:xfrm>
            <a:prstGeom prst="line">
              <a:avLst/>
            </a:prstGeom>
            <a:noFill/>
            <a:ln w="28575">
              <a:solidFill>
                <a:schemeClr val="tx1"/>
              </a:solidFill>
              <a:round/>
              <a:headEnd/>
              <a:tailEnd/>
            </a:ln>
          </p:spPr>
          <p:txBody>
            <a:bodyPr wrap="none" anchor="ctr"/>
            <a:lstStyle/>
            <a:p>
              <a:endParaRPr lang="en-GB"/>
            </a:p>
          </p:txBody>
        </p:sp>
      </p:grpSp>
      <p:grpSp>
        <p:nvGrpSpPr>
          <p:cNvPr id="6" name="Group 114"/>
          <p:cNvGrpSpPr>
            <a:grpSpLocks/>
          </p:cNvGrpSpPr>
          <p:nvPr/>
        </p:nvGrpSpPr>
        <p:grpSpPr bwMode="auto">
          <a:xfrm>
            <a:off x="1903810" y="3382963"/>
            <a:ext cx="6702028" cy="1087437"/>
            <a:chOff x="1107" y="2131"/>
            <a:chExt cx="3897" cy="685"/>
          </a:xfrm>
        </p:grpSpPr>
        <p:sp>
          <p:nvSpPr>
            <p:cNvPr id="8199" name="Line 115"/>
            <p:cNvSpPr>
              <a:spLocks noChangeShapeType="1"/>
            </p:cNvSpPr>
            <p:nvPr/>
          </p:nvSpPr>
          <p:spPr bwMode="auto">
            <a:xfrm>
              <a:off x="2760" y="2131"/>
              <a:ext cx="0" cy="388"/>
            </a:xfrm>
            <a:prstGeom prst="line">
              <a:avLst/>
            </a:prstGeom>
            <a:noFill/>
            <a:ln w="12700">
              <a:solidFill>
                <a:srgbClr val="0000CC"/>
              </a:solidFill>
              <a:round/>
              <a:headEnd type="triangle" w="med" len="med"/>
              <a:tailEnd/>
            </a:ln>
          </p:spPr>
          <p:txBody>
            <a:bodyPr wrap="none" anchor="ctr"/>
            <a:lstStyle/>
            <a:p>
              <a:endParaRPr lang="en-GB"/>
            </a:p>
          </p:txBody>
        </p:sp>
        <p:sp>
          <p:nvSpPr>
            <p:cNvPr id="12404" name="Rectangle 116"/>
            <p:cNvSpPr>
              <a:spLocks noChangeArrowheads="1"/>
            </p:cNvSpPr>
            <p:nvPr/>
          </p:nvSpPr>
          <p:spPr bwMode="auto">
            <a:xfrm>
              <a:off x="2699" y="2569"/>
              <a:ext cx="21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0</a:t>
              </a:r>
            </a:p>
          </p:txBody>
        </p:sp>
        <p:sp>
          <p:nvSpPr>
            <p:cNvPr id="12405" name="Rectangle 117"/>
            <p:cNvSpPr>
              <a:spLocks noChangeArrowheads="1"/>
            </p:cNvSpPr>
            <p:nvPr/>
          </p:nvSpPr>
          <p:spPr bwMode="auto">
            <a:xfrm>
              <a:off x="3331" y="2545"/>
              <a:ext cx="32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1/T</a:t>
              </a:r>
            </a:p>
          </p:txBody>
        </p:sp>
        <p:sp>
          <p:nvSpPr>
            <p:cNvPr id="12406" name="Rectangle 118"/>
            <p:cNvSpPr>
              <a:spLocks noChangeArrowheads="1"/>
            </p:cNvSpPr>
            <p:nvPr/>
          </p:nvSpPr>
          <p:spPr bwMode="auto">
            <a:xfrm>
              <a:off x="4059" y="2545"/>
              <a:ext cx="329"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2/T</a:t>
              </a:r>
            </a:p>
          </p:txBody>
        </p:sp>
        <p:sp>
          <p:nvSpPr>
            <p:cNvPr id="12407" name="Rectangle 119"/>
            <p:cNvSpPr>
              <a:spLocks noChangeArrowheads="1"/>
            </p:cNvSpPr>
            <p:nvPr/>
          </p:nvSpPr>
          <p:spPr bwMode="auto">
            <a:xfrm>
              <a:off x="4803" y="2417"/>
              <a:ext cx="201"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f</a:t>
              </a:r>
            </a:p>
          </p:txBody>
        </p:sp>
        <p:sp>
          <p:nvSpPr>
            <p:cNvPr id="12408" name="Rectangle 120"/>
            <p:cNvSpPr>
              <a:spLocks noChangeArrowheads="1"/>
            </p:cNvSpPr>
            <p:nvPr/>
          </p:nvSpPr>
          <p:spPr bwMode="auto">
            <a:xfrm>
              <a:off x="1835" y="2553"/>
              <a:ext cx="373"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-1/T</a:t>
              </a:r>
            </a:p>
          </p:txBody>
        </p:sp>
        <p:sp>
          <p:nvSpPr>
            <p:cNvPr id="12409" name="Rectangle 121"/>
            <p:cNvSpPr>
              <a:spLocks noChangeArrowheads="1"/>
            </p:cNvSpPr>
            <p:nvPr/>
          </p:nvSpPr>
          <p:spPr bwMode="auto">
            <a:xfrm>
              <a:off x="1107" y="2585"/>
              <a:ext cx="373" cy="231"/>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-2/T</a:t>
              </a:r>
            </a:p>
          </p:txBody>
        </p:sp>
        <p:sp>
          <p:nvSpPr>
            <p:cNvPr id="8206" name="Line 122"/>
            <p:cNvSpPr>
              <a:spLocks noChangeShapeType="1"/>
            </p:cNvSpPr>
            <p:nvPr/>
          </p:nvSpPr>
          <p:spPr bwMode="auto">
            <a:xfrm>
              <a:off x="1156" y="2523"/>
              <a:ext cx="3592" cy="0"/>
            </a:xfrm>
            <a:prstGeom prst="line">
              <a:avLst/>
            </a:prstGeom>
            <a:noFill/>
            <a:ln w="28575">
              <a:solidFill>
                <a:schemeClr val="tx1"/>
              </a:solidFill>
              <a:round/>
              <a:headEnd/>
              <a:tailEnd type="triangle" w="med" len="med"/>
            </a:ln>
          </p:spPr>
          <p:txBody>
            <a:bodyPr wrap="none" anchor="ctr"/>
            <a:lstStyle/>
            <a:p>
              <a:endParaRPr lang="en-GB"/>
            </a:p>
          </p:txBody>
        </p:sp>
        <p:sp>
          <p:nvSpPr>
            <p:cNvPr id="8207" name="Line 123"/>
            <p:cNvSpPr>
              <a:spLocks noChangeShapeType="1"/>
            </p:cNvSpPr>
            <p:nvPr/>
          </p:nvSpPr>
          <p:spPr bwMode="auto">
            <a:xfrm>
              <a:off x="2018" y="2141"/>
              <a:ext cx="0" cy="388"/>
            </a:xfrm>
            <a:prstGeom prst="line">
              <a:avLst/>
            </a:prstGeom>
            <a:noFill/>
            <a:ln w="12700">
              <a:solidFill>
                <a:srgbClr val="0000CC"/>
              </a:solidFill>
              <a:round/>
              <a:headEnd type="triangle" w="med" len="med"/>
              <a:tailEnd/>
            </a:ln>
          </p:spPr>
          <p:txBody>
            <a:bodyPr wrap="none" anchor="ctr"/>
            <a:lstStyle/>
            <a:p>
              <a:endParaRPr lang="en-GB"/>
            </a:p>
          </p:txBody>
        </p:sp>
        <p:sp>
          <p:nvSpPr>
            <p:cNvPr id="8208" name="Line 124"/>
            <p:cNvSpPr>
              <a:spLocks noChangeShapeType="1"/>
            </p:cNvSpPr>
            <p:nvPr/>
          </p:nvSpPr>
          <p:spPr bwMode="auto">
            <a:xfrm>
              <a:off x="1292" y="2141"/>
              <a:ext cx="0" cy="388"/>
            </a:xfrm>
            <a:prstGeom prst="line">
              <a:avLst/>
            </a:prstGeom>
            <a:noFill/>
            <a:ln w="12700">
              <a:solidFill>
                <a:srgbClr val="0000CC"/>
              </a:solidFill>
              <a:round/>
              <a:headEnd type="triangle" w="med" len="med"/>
              <a:tailEnd/>
            </a:ln>
          </p:spPr>
          <p:txBody>
            <a:bodyPr wrap="none" anchor="ctr"/>
            <a:lstStyle/>
            <a:p>
              <a:endParaRPr lang="en-GB"/>
            </a:p>
          </p:txBody>
        </p:sp>
        <p:sp>
          <p:nvSpPr>
            <p:cNvPr id="8209" name="Line 125"/>
            <p:cNvSpPr>
              <a:spLocks noChangeShapeType="1"/>
            </p:cNvSpPr>
            <p:nvPr/>
          </p:nvSpPr>
          <p:spPr bwMode="auto">
            <a:xfrm>
              <a:off x="3515" y="2141"/>
              <a:ext cx="0" cy="388"/>
            </a:xfrm>
            <a:prstGeom prst="line">
              <a:avLst/>
            </a:prstGeom>
            <a:noFill/>
            <a:ln w="12700">
              <a:solidFill>
                <a:srgbClr val="0000CC"/>
              </a:solidFill>
              <a:round/>
              <a:headEnd type="triangle" w="med" len="med"/>
              <a:tailEnd/>
            </a:ln>
          </p:spPr>
          <p:txBody>
            <a:bodyPr wrap="none" anchor="ctr"/>
            <a:lstStyle/>
            <a:p>
              <a:endParaRPr lang="en-GB"/>
            </a:p>
          </p:txBody>
        </p:sp>
        <p:sp>
          <p:nvSpPr>
            <p:cNvPr id="8210" name="Line 126"/>
            <p:cNvSpPr>
              <a:spLocks noChangeShapeType="1"/>
            </p:cNvSpPr>
            <p:nvPr/>
          </p:nvSpPr>
          <p:spPr bwMode="auto">
            <a:xfrm>
              <a:off x="4195" y="2141"/>
              <a:ext cx="0" cy="388"/>
            </a:xfrm>
            <a:prstGeom prst="line">
              <a:avLst/>
            </a:prstGeom>
            <a:noFill/>
            <a:ln w="12700">
              <a:solidFill>
                <a:srgbClr val="0000CC"/>
              </a:solidFill>
              <a:round/>
              <a:headEnd type="triangle" w="med" len="med"/>
              <a:tailEnd/>
            </a:ln>
          </p:spPr>
          <p:txBody>
            <a:bodyPr wrap="none" anchor="ctr"/>
            <a:lstStyle/>
            <a:p>
              <a:endParaRPr lang="en-GB"/>
            </a:p>
          </p:txBody>
        </p:sp>
      </p:grpSp>
    </p:spTree>
    <p:extLst>
      <p:ext uri="{BB962C8B-B14F-4D97-AF65-F5344CB8AC3E}">
        <p14:creationId xmlns:p14="http://schemas.microsoft.com/office/powerpoint/2010/main" val="1444144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ChangeArrowheads="1"/>
          </p:cNvSpPr>
          <p:nvPr/>
        </p:nvSpPr>
        <p:spPr bwMode="auto">
          <a:xfrm>
            <a:off x="502180" y="495300"/>
            <a:ext cx="8258440" cy="952500"/>
          </a:xfrm>
          <a:prstGeom prst="rect">
            <a:avLst/>
          </a:prstGeom>
          <a:noFill/>
          <a:ln w="9525">
            <a:noFill/>
            <a:miter lim="800000"/>
            <a:headEnd/>
            <a:tailEnd/>
          </a:ln>
          <a:effectLst>
            <a:outerShdw dist="17961" dir="2700000" algn="ctr" rotWithShape="0">
              <a:schemeClr val="bg2"/>
            </a:outerShdw>
          </a:effectLst>
        </p:spPr>
        <p:txBody>
          <a:bodyPr lIns="82124" tIns="41061" rIns="82124" bIns="41061" anchor="ctr"/>
          <a:lstStyle/>
          <a:p>
            <a:pPr>
              <a:defRPr/>
            </a:pPr>
            <a:r>
              <a:rPr lang="en-GB" sz="3000" b="1">
                <a:solidFill>
                  <a:schemeClr val="tx2"/>
                </a:solidFill>
                <a:latin typeface="Arial" charset="0"/>
              </a:rPr>
              <a:t>Sampling – Frequency Domain</a:t>
            </a:r>
          </a:p>
        </p:txBody>
      </p:sp>
      <p:sp>
        <p:nvSpPr>
          <p:cNvPr id="9219" name="Rectangle 5"/>
          <p:cNvSpPr>
            <a:spLocks noChangeArrowheads="1"/>
          </p:cNvSpPr>
          <p:nvPr/>
        </p:nvSpPr>
        <p:spPr bwMode="auto">
          <a:xfrm>
            <a:off x="457465" y="1447800"/>
            <a:ext cx="8910241" cy="4362450"/>
          </a:xfrm>
          <a:prstGeom prst="rect">
            <a:avLst/>
          </a:prstGeom>
          <a:noFill/>
          <a:ln w="9525">
            <a:noFill/>
            <a:miter lim="800000"/>
            <a:headEnd/>
            <a:tailEnd/>
          </a:ln>
        </p:spPr>
        <p:txBody>
          <a:bodyPr lIns="82124" tIns="41061" rIns="82124" bIns="41061" anchorCtr="1"/>
          <a:lstStyle/>
          <a:p>
            <a:pPr marL="342900" indent="-342900">
              <a:spcBef>
                <a:spcPct val="20000"/>
              </a:spcBef>
              <a:buFontTx/>
              <a:buChar char="•"/>
            </a:pPr>
            <a:r>
              <a:rPr lang="en-GB" sz="2800"/>
              <a:t>If we redraw the figure showing frequency we see that we can calculate the frequency spacing of each of the copies of the original spectrum.</a:t>
            </a:r>
          </a:p>
        </p:txBody>
      </p:sp>
      <p:sp>
        <p:nvSpPr>
          <p:cNvPr id="148486" name="AutoShape 6"/>
          <p:cNvSpPr>
            <a:spLocks noChangeArrowheads="1"/>
          </p:cNvSpPr>
          <p:nvPr/>
        </p:nvSpPr>
        <p:spPr bwMode="auto">
          <a:xfrm>
            <a:off x="7371027" y="4076700"/>
            <a:ext cx="1389592" cy="933450"/>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8487" name="AutoShape 7"/>
          <p:cNvSpPr>
            <a:spLocks noChangeArrowheads="1"/>
          </p:cNvSpPr>
          <p:nvPr/>
        </p:nvSpPr>
        <p:spPr bwMode="auto">
          <a:xfrm>
            <a:off x="5732067" y="4076701"/>
            <a:ext cx="1370673" cy="942975"/>
          </a:xfrm>
          <a:prstGeom prst="triangle">
            <a:avLst>
              <a:gd name="adj" fmla="val 50324"/>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8488" name="AutoShape 8"/>
          <p:cNvSpPr>
            <a:spLocks noChangeArrowheads="1"/>
          </p:cNvSpPr>
          <p:nvPr/>
        </p:nvSpPr>
        <p:spPr bwMode="auto">
          <a:xfrm>
            <a:off x="4103423" y="4049713"/>
            <a:ext cx="1343158" cy="969962"/>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8489" name="AutoShape 9"/>
          <p:cNvSpPr>
            <a:spLocks noChangeArrowheads="1"/>
          </p:cNvSpPr>
          <p:nvPr/>
        </p:nvSpPr>
        <p:spPr bwMode="auto">
          <a:xfrm>
            <a:off x="780785" y="4076700"/>
            <a:ext cx="1389592" cy="933450"/>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8490" name="AutoShape 10"/>
          <p:cNvSpPr>
            <a:spLocks noChangeArrowheads="1"/>
          </p:cNvSpPr>
          <p:nvPr/>
        </p:nvSpPr>
        <p:spPr bwMode="auto">
          <a:xfrm>
            <a:off x="2409429" y="4076701"/>
            <a:ext cx="1372394" cy="942975"/>
          </a:xfrm>
          <a:prstGeom prst="triangle">
            <a:avLst>
              <a:gd name="adj" fmla="val 50324"/>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9225" name="Line 11"/>
          <p:cNvSpPr>
            <a:spLocks noChangeShapeType="1"/>
          </p:cNvSpPr>
          <p:nvPr/>
        </p:nvSpPr>
        <p:spPr bwMode="auto">
          <a:xfrm>
            <a:off x="4784460" y="3502026"/>
            <a:ext cx="0" cy="1585913"/>
          </a:xfrm>
          <a:prstGeom prst="line">
            <a:avLst/>
          </a:prstGeom>
          <a:noFill/>
          <a:ln w="12700">
            <a:solidFill>
              <a:schemeClr val="tx1"/>
            </a:solidFill>
            <a:round/>
            <a:headEnd/>
            <a:tailEnd/>
          </a:ln>
        </p:spPr>
        <p:txBody>
          <a:bodyPr wrap="none" anchor="ctr"/>
          <a:lstStyle/>
          <a:p>
            <a:endParaRPr lang="en-GB"/>
          </a:p>
        </p:txBody>
      </p:sp>
      <p:sp>
        <p:nvSpPr>
          <p:cNvPr id="9226" name="Line 12"/>
          <p:cNvSpPr>
            <a:spLocks noChangeShapeType="1"/>
          </p:cNvSpPr>
          <p:nvPr/>
        </p:nvSpPr>
        <p:spPr bwMode="auto">
          <a:xfrm>
            <a:off x="8079581" y="4951413"/>
            <a:ext cx="0" cy="131762"/>
          </a:xfrm>
          <a:prstGeom prst="line">
            <a:avLst/>
          </a:prstGeom>
          <a:noFill/>
          <a:ln w="12700">
            <a:solidFill>
              <a:schemeClr val="tx1"/>
            </a:solidFill>
            <a:round/>
            <a:headEnd/>
            <a:tailEnd/>
          </a:ln>
        </p:spPr>
        <p:txBody>
          <a:bodyPr wrap="none" anchor="ctr"/>
          <a:lstStyle/>
          <a:p>
            <a:endParaRPr lang="en-GB"/>
          </a:p>
        </p:txBody>
      </p:sp>
      <p:sp>
        <p:nvSpPr>
          <p:cNvPr id="9227" name="Line 13"/>
          <p:cNvSpPr>
            <a:spLocks noChangeShapeType="1"/>
          </p:cNvSpPr>
          <p:nvPr/>
        </p:nvSpPr>
        <p:spPr bwMode="auto">
          <a:xfrm>
            <a:off x="3117983" y="4932364"/>
            <a:ext cx="0" cy="180975"/>
          </a:xfrm>
          <a:prstGeom prst="line">
            <a:avLst/>
          </a:prstGeom>
          <a:noFill/>
          <a:ln w="12700">
            <a:solidFill>
              <a:schemeClr val="tx1"/>
            </a:solidFill>
            <a:round/>
            <a:headEnd/>
            <a:tailEnd/>
          </a:ln>
        </p:spPr>
        <p:txBody>
          <a:bodyPr wrap="none" anchor="ctr"/>
          <a:lstStyle/>
          <a:p>
            <a:endParaRPr lang="en-GB"/>
          </a:p>
        </p:txBody>
      </p:sp>
      <p:sp>
        <p:nvSpPr>
          <p:cNvPr id="9228" name="Line 14"/>
          <p:cNvSpPr>
            <a:spLocks noChangeShapeType="1"/>
          </p:cNvSpPr>
          <p:nvPr/>
        </p:nvSpPr>
        <p:spPr bwMode="auto">
          <a:xfrm>
            <a:off x="6426862" y="4932364"/>
            <a:ext cx="5159" cy="166687"/>
          </a:xfrm>
          <a:prstGeom prst="line">
            <a:avLst/>
          </a:prstGeom>
          <a:noFill/>
          <a:ln w="12700">
            <a:solidFill>
              <a:schemeClr val="tx1"/>
            </a:solidFill>
            <a:round/>
            <a:headEnd/>
            <a:tailEnd/>
          </a:ln>
        </p:spPr>
        <p:txBody>
          <a:bodyPr wrap="none" anchor="ctr"/>
          <a:lstStyle/>
          <a:p>
            <a:endParaRPr lang="en-GB"/>
          </a:p>
        </p:txBody>
      </p:sp>
      <p:sp>
        <p:nvSpPr>
          <p:cNvPr id="9229" name="Line 15"/>
          <p:cNvSpPr>
            <a:spLocks noChangeShapeType="1"/>
          </p:cNvSpPr>
          <p:nvPr/>
        </p:nvSpPr>
        <p:spPr bwMode="auto">
          <a:xfrm>
            <a:off x="1480741" y="4916488"/>
            <a:ext cx="0" cy="196850"/>
          </a:xfrm>
          <a:prstGeom prst="line">
            <a:avLst/>
          </a:prstGeom>
          <a:noFill/>
          <a:ln w="12700">
            <a:solidFill>
              <a:schemeClr val="tx1"/>
            </a:solidFill>
            <a:round/>
            <a:headEnd/>
            <a:tailEnd/>
          </a:ln>
        </p:spPr>
        <p:txBody>
          <a:bodyPr wrap="none" anchor="ctr"/>
          <a:lstStyle/>
          <a:p>
            <a:endParaRPr lang="en-GB"/>
          </a:p>
        </p:txBody>
      </p:sp>
      <p:sp>
        <p:nvSpPr>
          <p:cNvPr id="148496" name="Rectangle 16"/>
          <p:cNvSpPr>
            <a:spLocks noChangeArrowheads="1"/>
          </p:cNvSpPr>
          <p:nvPr/>
        </p:nvSpPr>
        <p:spPr bwMode="auto">
          <a:xfrm>
            <a:off x="4643438" y="5153025"/>
            <a:ext cx="376707"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0</a:t>
            </a:r>
          </a:p>
        </p:txBody>
      </p:sp>
      <p:sp>
        <p:nvSpPr>
          <p:cNvPr id="148497" name="Rectangle 17"/>
          <p:cNvSpPr>
            <a:spLocks noChangeArrowheads="1"/>
          </p:cNvSpPr>
          <p:nvPr/>
        </p:nvSpPr>
        <p:spPr bwMode="auto">
          <a:xfrm>
            <a:off x="9484652" y="4779963"/>
            <a:ext cx="345194" cy="366767"/>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i="1">
                <a:effectLst>
                  <a:outerShdw blurRad="38100" dist="38100" dir="2700000" algn="tl">
                    <a:srgbClr val="FFFFFF"/>
                  </a:outerShdw>
                </a:effectLst>
                <a:latin typeface="Times New Roman" pitchFamily="18" charset="0"/>
              </a:rPr>
              <a:t>f</a:t>
            </a:r>
          </a:p>
        </p:txBody>
      </p:sp>
      <p:sp>
        <p:nvSpPr>
          <p:cNvPr id="9232" name="Line 18"/>
          <p:cNvSpPr>
            <a:spLocks noChangeShapeType="1"/>
          </p:cNvSpPr>
          <p:nvPr/>
        </p:nvSpPr>
        <p:spPr bwMode="auto">
          <a:xfrm>
            <a:off x="711994" y="5019675"/>
            <a:ext cx="8647113" cy="0"/>
          </a:xfrm>
          <a:prstGeom prst="line">
            <a:avLst/>
          </a:prstGeom>
          <a:noFill/>
          <a:ln w="28575">
            <a:solidFill>
              <a:schemeClr val="tx1"/>
            </a:solidFill>
            <a:round/>
            <a:headEnd/>
            <a:tailEnd type="triangle" w="med" len="med"/>
          </a:ln>
        </p:spPr>
        <p:txBody>
          <a:bodyPr wrap="none" anchor="ctr"/>
          <a:lstStyle/>
          <a:p>
            <a:endParaRPr lang="en-GB"/>
          </a:p>
        </p:txBody>
      </p:sp>
      <p:grpSp>
        <p:nvGrpSpPr>
          <p:cNvPr id="2" name="Group 19"/>
          <p:cNvGrpSpPr>
            <a:grpSpLocks/>
          </p:cNvGrpSpPr>
          <p:nvPr/>
        </p:nvGrpSpPr>
        <p:grpSpPr bwMode="auto">
          <a:xfrm>
            <a:off x="2896130" y="5086357"/>
            <a:ext cx="3805899" cy="458788"/>
            <a:chOff x="1610" y="3612"/>
            <a:chExt cx="2213" cy="289"/>
          </a:xfrm>
        </p:grpSpPr>
        <p:sp>
          <p:nvSpPr>
            <p:cNvPr id="148500" name="Rectangle 20"/>
            <p:cNvSpPr>
              <a:spLocks noChangeArrowheads="1"/>
            </p:cNvSpPr>
            <p:nvPr/>
          </p:nvSpPr>
          <p:spPr bwMode="auto">
            <a:xfrm>
              <a:off x="1610" y="3612"/>
              <a:ext cx="314"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endParaRPr lang="en-GB" sz="2400" i="1">
                <a:effectLst>
                  <a:outerShdw blurRad="38100" dist="38100" dir="2700000" algn="tl">
                    <a:srgbClr val="FFFFFF"/>
                  </a:outerShdw>
                </a:effectLst>
                <a:latin typeface="Times New Roman" pitchFamily="18" charset="0"/>
              </a:endParaRPr>
            </a:p>
          </p:txBody>
        </p:sp>
        <p:sp>
          <p:nvSpPr>
            <p:cNvPr id="148501" name="Rectangle 21"/>
            <p:cNvSpPr>
              <a:spLocks noChangeArrowheads="1"/>
            </p:cNvSpPr>
            <p:nvPr/>
          </p:nvSpPr>
          <p:spPr bwMode="auto">
            <a:xfrm>
              <a:off x="3560" y="3612"/>
              <a:ext cx="263"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endParaRPr lang="en-GB" sz="2400" i="1">
                <a:effectLst>
                  <a:outerShdw blurRad="38100" dist="38100" dir="2700000" algn="tl">
                    <a:srgbClr val="FFFFFF"/>
                  </a:outerShdw>
                </a:effectLst>
                <a:latin typeface="Times New Roman" pitchFamily="18" charset="0"/>
              </a:endParaRPr>
            </a:p>
          </p:txBody>
        </p:sp>
      </p:grpSp>
      <p:grpSp>
        <p:nvGrpSpPr>
          <p:cNvPr id="3" name="Group 22"/>
          <p:cNvGrpSpPr>
            <a:grpSpLocks/>
          </p:cNvGrpSpPr>
          <p:nvPr/>
        </p:nvGrpSpPr>
        <p:grpSpPr bwMode="auto">
          <a:xfrm>
            <a:off x="1102387" y="5086357"/>
            <a:ext cx="7377906" cy="458788"/>
            <a:chOff x="567" y="3612"/>
            <a:chExt cx="4290" cy="289"/>
          </a:xfrm>
        </p:grpSpPr>
        <p:sp>
          <p:nvSpPr>
            <p:cNvPr id="148503" name="Rectangle 23"/>
            <p:cNvSpPr>
              <a:spLocks noChangeArrowheads="1"/>
            </p:cNvSpPr>
            <p:nvPr/>
          </p:nvSpPr>
          <p:spPr bwMode="auto">
            <a:xfrm>
              <a:off x="567" y="3612"/>
              <a:ext cx="404"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-2f</a:t>
              </a:r>
              <a:r>
                <a:rPr lang="en-GB" sz="2400" i="1" baseline="-25000">
                  <a:effectLst>
                    <a:outerShdw blurRad="38100" dist="38100" dir="2700000" algn="tl">
                      <a:srgbClr val="FFFFFF"/>
                    </a:outerShdw>
                  </a:effectLst>
                  <a:latin typeface="Times New Roman" pitchFamily="18" charset="0"/>
                </a:rPr>
                <a:t>s</a:t>
              </a:r>
              <a:endParaRPr lang="en-GB" sz="2400" i="1">
                <a:effectLst>
                  <a:outerShdw blurRad="38100" dist="38100" dir="2700000" algn="tl">
                    <a:srgbClr val="FFFFFF"/>
                  </a:outerShdw>
                </a:effectLst>
                <a:latin typeface="Times New Roman" pitchFamily="18" charset="0"/>
              </a:endParaRPr>
            </a:p>
          </p:txBody>
        </p:sp>
        <p:sp>
          <p:nvSpPr>
            <p:cNvPr id="148504" name="Rectangle 24"/>
            <p:cNvSpPr>
              <a:spLocks noChangeArrowheads="1"/>
            </p:cNvSpPr>
            <p:nvPr/>
          </p:nvSpPr>
          <p:spPr bwMode="auto">
            <a:xfrm>
              <a:off x="4513" y="3612"/>
              <a:ext cx="344"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2f</a:t>
              </a:r>
              <a:r>
                <a:rPr lang="en-GB" sz="2400" i="1" baseline="-25000">
                  <a:effectLst>
                    <a:outerShdw blurRad="38100" dist="38100" dir="2700000" algn="tl">
                      <a:srgbClr val="FFFFFF"/>
                    </a:outerShdw>
                  </a:effectLst>
                  <a:latin typeface="Times New Roman" pitchFamily="18" charset="0"/>
                </a:rPr>
                <a:t>s</a:t>
              </a:r>
              <a:endParaRPr lang="en-GB" sz="2400" i="1">
                <a:effectLst>
                  <a:outerShdw blurRad="38100" dist="38100" dir="2700000" algn="tl">
                    <a:srgbClr val="FFFFFF"/>
                  </a:outerShdw>
                </a:effectLst>
                <a:latin typeface="Times New Roman" pitchFamily="18" charset="0"/>
              </a:endParaRPr>
            </a:p>
          </p:txBody>
        </p:sp>
      </p:grpSp>
      <p:grpSp>
        <p:nvGrpSpPr>
          <p:cNvPr id="4" name="Group 25"/>
          <p:cNvGrpSpPr>
            <a:grpSpLocks/>
          </p:cNvGrpSpPr>
          <p:nvPr/>
        </p:nvGrpSpPr>
        <p:grpSpPr bwMode="auto">
          <a:xfrm>
            <a:off x="3207413" y="5013328"/>
            <a:ext cx="3050910" cy="1035051"/>
            <a:chOff x="1791" y="3566"/>
            <a:chExt cx="1774" cy="652"/>
          </a:xfrm>
        </p:grpSpPr>
        <p:sp>
          <p:nvSpPr>
            <p:cNvPr id="148506" name="Rectangle 26"/>
            <p:cNvSpPr>
              <a:spLocks noChangeArrowheads="1"/>
            </p:cNvSpPr>
            <p:nvPr/>
          </p:nvSpPr>
          <p:spPr bwMode="auto">
            <a:xfrm>
              <a:off x="3107" y="3793"/>
              <a:ext cx="458"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9250" name="Line 27"/>
            <p:cNvSpPr>
              <a:spLocks noChangeShapeType="1"/>
            </p:cNvSpPr>
            <p:nvPr/>
          </p:nvSpPr>
          <p:spPr bwMode="auto">
            <a:xfrm flipV="1">
              <a:off x="3288" y="3566"/>
              <a:ext cx="0" cy="226"/>
            </a:xfrm>
            <a:prstGeom prst="line">
              <a:avLst/>
            </a:prstGeom>
            <a:noFill/>
            <a:ln w="38100">
              <a:solidFill>
                <a:srgbClr val="FF0000"/>
              </a:solidFill>
              <a:round/>
              <a:headEnd/>
              <a:tailEnd type="triangle" w="med" len="med"/>
            </a:ln>
          </p:spPr>
          <p:txBody>
            <a:bodyPr wrap="none" anchor="ctr"/>
            <a:lstStyle/>
            <a:p>
              <a:endParaRPr lang="en-GB"/>
            </a:p>
          </p:txBody>
        </p:sp>
        <p:sp>
          <p:nvSpPr>
            <p:cNvPr id="148508" name="Rectangle 28"/>
            <p:cNvSpPr>
              <a:spLocks noChangeArrowheads="1"/>
            </p:cNvSpPr>
            <p:nvPr/>
          </p:nvSpPr>
          <p:spPr bwMode="auto">
            <a:xfrm>
              <a:off x="1791" y="3929"/>
              <a:ext cx="571"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9252" name="Line 29"/>
            <p:cNvSpPr>
              <a:spLocks noChangeShapeType="1"/>
            </p:cNvSpPr>
            <p:nvPr/>
          </p:nvSpPr>
          <p:spPr bwMode="auto">
            <a:xfrm flipV="1">
              <a:off x="2064" y="3567"/>
              <a:ext cx="44" cy="498"/>
            </a:xfrm>
            <a:prstGeom prst="line">
              <a:avLst/>
            </a:prstGeom>
            <a:noFill/>
            <a:ln w="38100">
              <a:solidFill>
                <a:srgbClr val="FF0000"/>
              </a:solidFill>
              <a:round/>
              <a:headEnd/>
              <a:tailEnd type="triangle" w="med" len="med"/>
            </a:ln>
          </p:spPr>
          <p:txBody>
            <a:bodyPr wrap="none" anchor="ctr"/>
            <a:lstStyle/>
            <a:p>
              <a:endParaRPr lang="en-GB"/>
            </a:p>
          </p:txBody>
        </p:sp>
      </p:grpSp>
      <p:grpSp>
        <p:nvGrpSpPr>
          <p:cNvPr id="5" name="Group 30"/>
          <p:cNvGrpSpPr>
            <a:grpSpLocks/>
          </p:cNvGrpSpPr>
          <p:nvPr/>
        </p:nvGrpSpPr>
        <p:grpSpPr bwMode="auto">
          <a:xfrm>
            <a:off x="3860934" y="4941895"/>
            <a:ext cx="1840099" cy="458788"/>
            <a:chOff x="2245" y="3612"/>
            <a:chExt cx="822" cy="289"/>
          </a:xfrm>
        </p:grpSpPr>
        <p:sp>
          <p:nvSpPr>
            <p:cNvPr id="148511" name="Rectangle 31"/>
            <p:cNvSpPr>
              <a:spLocks noChangeArrowheads="1"/>
            </p:cNvSpPr>
            <p:nvPr/>
          </p:nvSpPr>
          <p:spPr bwMode="auto">
            <a:xfrm>
              <a:off x="2835" y="3612"/>
              <a:ext cx="232"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148512" name="Rectangle 32"/>
            <p:cNvSpPr>
              <a:spLocks noChangeArrowheads="1"/>
            </p:cNvSpPr>
            <p:nvPr/>
          </p:nvSpPr>
          <p:spPr bwMode="auto">
            <a:xfrm>
              <a:off x="2245" y="3612"/>
              <a:ext cx="259" cy="289"/>
            </a:xfrm>
            <a:prstGeom prst="rect">
              <a:avLst/>
            </a:prstGeom>
            <a:noFill/>
            <a:ln w="12700">
              <a:noFill/>
              <a:miter lim="800000"/>
              <a:headEnd/>
              <a:tailEnd/>
            </a:ln>
            <a:effectLst/>
          </p:spPr>
          <p:txBody>
            <a:bodyPr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grpSp>
      <p:grpSp>
        <p:nvGrpSpPr>
          <p:cNvPr id="6" name="Group 33"/>
          <p:cNvGrpSpPr>
            <a:grpSpLocks/>
          </p:cNvGrpSpPr>
          <p:nvPr/>
        </p:nvGrpSpPr>
        <p:grpSpPr bwMode="auto">
          <a:xfrm>
            <a:off x="1960563" y="5013329"/>
            <a:ext cx="5494734" cy="890588"/>
            <a:chOff x="1066" y="3566"/>
            <a:chExt cx="3195" cy="561"/>
          </a:xfrm>
        </p:grpSpPr>
        <p:sp>
          <p:nvSpPr>
            <p:cNvPr id="148514" name="Rectangle 34"/>
            <p:cNvSpPr>
              <a:spLocks noChangeArrowheads="1"/>
            </p:cNvSpPr>
            <p:nvPr/>
          </p:nvSpPr>
          <p:spPr bwMode="auto">
            <a:xfrm>
              <a:off x="3742" y="3793"/>
              <a:ext cx="519"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9244" name="Line 35"/>
            <p:cNvSpPr>
              <a:spLocks noChangeShapeType="1"/>
            </p:cNvSpPr>
            <p:nvPr/>
          </p:nvSpPr>
          <p:spPr bwMode="auto">
            <a:xfrm flipV="1">
              <a:off x="4014" y="3566"/>
              <a:ext cx="0" cy="226"/>
            </a:xfrm>
            <a:prstGeom prst="line">
              <a:avLst/>
            </a:prstGeom>
            <a:noFill/>
            <a:ln w="38100">
              <a:solidFill>
                <a:srgbClr val="FF0000"/>
              </a:solidFill>
              <a:round/>
              <a:headEnd/>
              <a:tailEnd type="triangle" w="med" len="med"/>
            </a:ln>
          </p:spPr>
          <p:txBody>
            <a:bodyPr wrap="none" anchor="ctr"/>
            <a:lstStyle/>
            <a:p>
              <a:endParaRPr lang="en-GB"/>
            </a:p>
          </p:txBody>
        </p:sp>
        <p:sp>
          <p:nvSpPr>
            <p:cNvPr id="148516" name="Rectangle 36"/>
            <p:cNvSpPr>
              <a:spLocks noChangeArrowheads="1"/>
            </p:cNvSpPr>
            <p:nvPr/>
          </p:nvSpPr>
          <p:spPr bwMode="auto">
            <a:xfrm>
              <a:off x="1066" y="3838"/>
              <a:ext cx="510"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9246" name="Line 37"/>
            <p:cNvSpPr>
              <a:spLocks noChangeShapeType="1"/>
            </p:cNvSpPr>
            <p:nvPr/>
          </p:nvSpPr>
          <p:spPr bwMode="auto">
            <a:xfrm flipV="1">
              <a:off x="1338" y="3611"/>
              <a:ext cx="0" cy="226"/>
            </a:xfrm>
            <a:prstGeom prst="line">
              <a:avLst/>
            </a:prstGeom>
            <a:noFill/>
            <a:ln w="38100">
              <a:solidFill>
                <a:srgbClr val="FF0000"/>
              </a:solidFill>
              <a:round/>
              <a:headEnd/>
              <a:tailEnd type="triangle" w="med" len="med"/>
            </a:ln>
          </p:spPr>
          <p:txBody>
            <a:bodyPr wrap="none" anchor="ctr"/>
            <a:lstStyle/>
            <a:p>
              <a:endParaRPr lang="en-GB"/>
            </a:p>
          </p:txBody>
        </p:sp>
      </p:grpSp>
      <p:grpSp>
        <p:nvGrpSpPr>
          <p:cNvPr id="7" name="Group 38"/>
          <p:cNvGrpSpPr>
            <a:grpSpLocks/>
          </p:cNvGrpSpPr>
          <p:nvPr/>
        </p:nvGrpSpPr>
        <p:grpSpPr bwMode="auto">
          <a:xfrm>
            <a:off x="868496" y="5013328"/>
            <a:ext cx="7742501" cy="1201738"/>
            <a:chOff x="431" y="3566"/>
            <a:chExt cx="4502" cy="757"/>
          </a:xfrm>
        </p:grpSpPr>
        <p:sp>
          <p:nvSpPr>
            <p:cNvPr id="9239" name="Line 39"/>
            <p:cNvSpPr>
              <a:spLocks noChangeShapeType="1"/>
            </p:cNvSpPr>
            <p:nvPr/>
          </p:nvSpPr>
          <p:spPr bwMode="auto">
            <a:xfrm flipH="1" flipV="1">
              <a:off x="4241" y="3566"/>
              <a:ext cx="181" cy="318"/>
            </a:xfrm>
            <a:prstGeom prst="line">
              <a:avLst/>
            </a:prstGeom>
            <a:noFill/>
            <a:ln w="38100">
              <a:solidFill>
                <a:srgbClr val="FF0000"/>
              </a:solidFill>
              <a:round/>
              <a:headEnd/>
              <a:tailEnd type="triangle" w="med" len="med"/>
            </a:ln>
          </p:spPr>
          <p:txBody>
            <a:bodyPr wrap="none" anchor="ctr"/>
            <a:lstStyle/>
            <a:p>
              <a:endParaRPr lang="en-GB"/>
            </a:p>
          </p:txBody>
        </p:sp>
        <p:sp>
          <p:nvSpPr>
            <p:cNvPr id="148520" name="Rectangle 40"/>
            <p:cNvSpPr>
              <a:spLocks noChangeArrowheads="1"/>
            </p:cNvSpPr>
            <p:nvPr/>
          </p:nvSpPr>
          <p:spPr bwMode="auto">
            <a:xfrm>
              <a:off x="4332" y="3884"/>
              <a:ext cx="601"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2f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sp>
          <p:nvSpPr>
            <p:cNvPr id="9241" name="Line 41"/>
            <p:cNvSpPr>
              <a:spLocks noChangeShapeType="1"/>
            </p:cNvSpPr>
            <p:nvPr/>
          </p:nvSpPr>
          <p:spPr bwMode="auto">
            <a:xfrm flipV="1">
              <a:off x="793" y="3612"/>
              <a:ext cx="363" cy="453"/>
            </a:xfrm>
            <a:prstGeom prst="line">
              <a:avLst/>
            </a:prstGeom>
            <a:noFill/>
            <a:ln w="38100">
              <a:solidFill>
                <a:srgbClr val="FF0000"/>
              </a:solidFill>
              <a:round/>
              <a:headEnd/>
              <a:tailEnd type="triangle" w="med" len="med"/>
            </a:ln>
          </p:spPr>
          <p:txBody>
            <a:bodyPr wrap="none" anchor="ctr"/>
            <a:lstStyle/>
            <a:p>
              <a:endParaRPr lang="en-GB"/>
            </a:p>
          </p:txBody>
        </p:sp>
        <p:sp>
          <p:nvSpPr>
            <p:cNvPr id="148522" name="Rectangle 42"/>
            <p:cNvSpPr>
              <a:spLocks noChangeArrowheads="1"/>
            </p:cNvSpPr>
            <p:nvPr/>
          </p:nvSpPr>
          <p:spPr bwMode="auto">
            <a:xfrm>
              <a:off x="431" y="4034"/>
              <a:ext cx="601" cy="289"/>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400" i="1">
                  <a:effectLst>
                    <a:outerShdw blurRad="38100" dist="38100" dir="2700000" algn="tl">
                      <a:srgbClr val="FFFFFF"/>
                    </a:outerShdw>
                  </a:effectLst>
                  <a:latin typeface="Times New Roman" pitchFamily="18" charset="0"/>
                </a:rPr>
                <a:t>2f</a:t>
              </a:r>
              <a:r>
                <a:rPr lang="en-GB" sz="2400" i="1" baseline="-25000">
                  <a:effectLst>
                    <a:outerShdw blurRad="38100" dist="38100" dir="2700000" algn="tl">
                      <a:srgbClr val="FFFFFF"/>
                    </a:outerShdw>
                  </a:effectLst>
                  <a:latin typeface="Times New Roman" pitchFamily="18" charset="0"/>
                </a:rPr>
                <a:t>s</a:t>
              </a:r>
              <a:r>
                <a:rPr lang="en-GB" sz="2400" i="1">
                  <a:effectLst>
                    <a:outerShdw blurRad="38100" dist="38100" dir="2700000" algn="tl">
                      <a:srgbClr val="FFFFFF"/>
                    </a:outerShdw>
                  </a:effectLst>
                  <a:latin typeface="Times New Roman" pitchFamily="18" charset="0"/>
                </a:rPr>
                <a:t>+f</a:t>
              </a:r>
              <a:r>
                <a:rPr lang="en-GB" sz="2400" i="1" baseline="-25000">
                  <a:effectLst>
                    <a:outerShdw blurRad="38100" dist="38100" dir="2700000" algn="tl">
                      <a:srgbClr val="FFFFFF"/>
                    </a:outerShdw>
                  </a:effectLst>
                  <a:latin typeface="Times New Roman" pitchFamily="18" charset="0"/>
                </a:rPr>
                <a:t>m</a:t>
              </a:r>
              <a:endParaRPr lang="en-GB" sz="2400" i="1">
                <a:effectLst>
                  <a:outerShdw blurRad="38100" dist="38100" dir="2700000" algn="tl">
                    <a:srgbClr val="FFFFFF"/>
                  </a:outerShdw>
                </a:effectLst>
                <a:latin typeface="Times New Roman" pitchFamily="18" charset="0"/>
              </a:endParaRPr>
            </a:p>
          </p:txBody>
        </p:sp>
      </p:grpSp>
    </p:spTree>
    <p:extLst>
      <p:ext uri="{BB962C8B-B14F-4D97-AF65-F5344CB8AC3E}">
        <p14:creationId xmlns:p14="http://schemas.microsoft.com/office/powerpoint/2010/main" val="4049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4502415" y="3498850"/>
            <a:ext cx="1355196" cy="927100"/>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339" name="AutoShape 3"/>
          <p:cNvSpPr>
            <a:spLocks noChangeArrowheads="1"/>
          </p:cNvSpPr>
          <p:nvPr/>
        </p:nvSpPr>
        <p:spPr bwMode="auto">
          <a:xfrm>
            <a:off x="5609960" y="3730626"/>
            <a:ext cx="1348317" cy="688975"/>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340" name="AutoShape 4"/>
          <p:cNvSpPr>
            <a:spLocks noChangeArrowheads="1"/>
          </p:cNvSpPr>
          <p:nvPr/>
        </p:nvSpPr>
        <p:spPr bwMode="auto">
          <a:xfrm>
            <a:off x="3453342" y="3711575"/>
            <a:ext cx="1344877" cy="717550"/>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341" name="AutoShape 5"/>
          <p:cNvSpPr>
            <a:spLocks noChangeArrowheads="1"/>
          </p:cNvSpPr>
          <p:nvPr/>
        </p:nvSpPr>
        <p:spPr bwMode="auto">
          <a:xfrm>
            <a:off x="6610880" y="3956051"/>
            <a:ext cx="1372394" cy="473075"/>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4342" name="AutoShape 6"/>
          <p:cNvSpPr>
            <a:spLocks noChangeArrowheads="1"/>
          </p:cNvSpPr>
          <p:nvPr/>
        </p:nvSpPr>
        <p:spPr bwMode="auto">
          <a:xfrm>
            <a:off x="2418028" y="3968751"/>
            <a:ext cx="1331119" cy="454025"/>
          </a:xfrm>
          <a:prstGeom prst="triangle">
            <a:avLst>
              <a:gd name="adj" fmla="val 49995"/>
            </a:avLst>
          </a:prstGeom>
          <a:gradFill rotWithShape="0">
            <a:gsLst>
              <a:gs pos="0">
                <a:schemeClr val="accent2">
                  <a:gamma/>
                  <a:tint val="10196"/>
                  <a:invGamma/>
                </a:schemeClr>
              </a:gs>
              <a:gs pos="100000">
                <a:schemeClr val="accent2"/>
              </a:gs>
            </a:gsLst>
            <a:lin ang="5400000" scaled="1"/>
          </a:gradFill>
          <a:ln w="12700">
            <a:solidFill>
              <a:schemeClr val="tx1"/>
            </a:solidFill>
            <a:miter lim="800000"/>
            <a:headEnd/>
            <a:tailEnd/>
          </a:ln>
          <a:effectLst/>
        </p:spPr>
        <p:txBody>
          <a:bodyPr wrap="none" anchor="ctr"/>
          <a:lstStyle/>
          <a:p>
            <a:pPr>
              <a:defRPr/>
            </a:pPr>
            <a:endParaRPr lang="en-GB">
              <a:latin typeface="Arial" charset="0"/>
            </a:endParaRPr>
          </a:p>
        </p:txBody>
      </p:sp>
      <p:sp>
        <p:nvSpPr>
          <p:cNvPr id="10247" name="Line 7"/>
          <p:cNvSpPr>
            <a:spLocks noChangeShapeType="1"/>
          </p:cNvSpPr>
          <p:nvPr/>
        </p:nvSpPr>
        <p:spPr bwMode="auto">
          <a:xfrm>
            <a:off x="7300516" y="4362451"/>
            <a:ext cx="0" cy="130175"/>
          </a:xfrm>
          <a:prstGeom prst="line">
            <a:avLst/>
          </a:prstGeom>
          <a:noFill/>
          <a:ln w="12700">
            <a:solidFill>
              <a:schemeClr val="tx1"/>
            </a:solidFill>
            <a:round/>
            <a:headEnd/>
            <a:tailEnd/>
          </a:ln>
        </p:spPr>
        <p:txBody>
          <a:bodyPr wrap="none" anchor="ctr"/>
          <a:lstStyle/>
          <a:p>
            <a:endParaRPr lang="en-GB"/>
          </a:p>
        </p:txBody>
      </p:sp>
      <p:sp>
        <p:nvSpPr>
          <p:cNvPr id="10248" name="Line 8"/>
          <p:cNvSpPr>
            <a:spLocks noChangeShapeType="1"/>
          </p:cNvSpPr>
          <p:nvPr/>
        </p:nvSpPr>
        <p:spPr bwMode="auto">
          <a:xfrm>
            <a:off x="6270360" y="4362451"/>
            <a:ext cx="0" cy="130175"/>
          </a:xfrm>
          <a:prstGeom prst="line">
            <a:avLst/>
          </a:prstGeom>
          <a:noFill/>
          <a:ln w="12700">
            <a:solidFill>
              <a:schemeClr val="tx1"/>
            </a:solidFill>
            <a:round/>
            <a:headEnd/>
            <a:tailEnd/>
          </a:ln>
        </p:spPr>
        <p:txBody>
          <a:bodyPr wrap="none" anchor="ctr"/>
          <a:lstStyle/>
          <a:p>
            <a:endParaRPr lang="en-GB"/>
          </a:p>
        </p:txBody>
      </p:sp>
      <p:sp>
        <p:nvSpPr>
          <p:cNvPr id="10249" name="Line 10"/>
          <p:cNvSpPr>
            <a:spLocks noChangeShapeType="1"/>
          </p:cNvSpPr>
          <p:nvPr/>
        </p:nvSpPr>
        <p:spPr bwMode="auto">
          <a:xfrm>
            <a:off x="5183452" y="3036888"/>
            <a:ext cx="0" cy="1465262"/>
          </a:xfrm>
          <a:prstGeom prst="line">
            <a:avLst/>
          </a:prstGeom>
          <a:noFill/>
          <a:ln w="28575">
            <a:solidFill>
              <a:schemeClr val="tx1"/>
            </a:solidFill>
            <a:round/>
            <a:headEnd/>
            <a:tailEnd/>
          </a:ln>
        </p:spPr>
        <p:txBody>
          <a:bodyPr wrap="none" anchor="ctr"/>
          <a:lstStyle/>
          <a:p>
            <a:endParaRPr lang="en-GB"/>
          </a:p>
        </p:txBody>
      </p:sp>
      <p:sp>
        <p:nvSpPr>
          <p:cNvPr id="14350" name="Rectangle 14"/>
          <p:cNvSpPr>
            <a:spLocks noChangeArrowheads="1"/>
          </p:cNvSpPr>
          <p:nvPr/>
        </p:nvSpPr>
        <p:spPr bwMode="auto">
          <a:xfrm>
            <a:off x="5030392" y="4564063"/>
            <a:ext cx="397012"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0</a:t>
            </a:r>
          </a:p>
        </p:txBody>
      </p:sp>
      <p:sp>
        <p:nvSpPr>
          <p:cNvPr id="14351" name="Rectangle 15"/>
          <p:cNvSpPr>
            <a:spLocks noChangeArrowheads="1"/>
          </p:cNvSpPr>
          <p:nvPr/>
        </p:nvSpPr>
        <p:spPr bwMode="auto">
          <a:xfrm>
            <a:off x="6010673" y="4516438"/>
            <a:ext cx="606279"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1/T</a:t>
            </a:r>
          </a:p>
        </p:txBody>
      </p:sp>
      <p:sp>
        <p:nvSpPr>
          <p:cNvPr id="14352" name="Rectangle 16"/>
          <p:cNvSpPr>
            <a:spLocks noChangeArrowheads="1"/>
          </p:cNvSpPr>
          <p:nvPr/>
        </p:nvSpPr>
        <p:spPr bwMode="auto">
          <a:xfrm>
            <a:off x="7049427" y="4527550"/>
            <a:ext cx="606279"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2/T</a:t>
            </a:r>
          </a:p>
        </p:txBody>
      </p:sp>
      <p:sp>
        <p:nvSpPr>
          <p:cNvPr id="14353" name="Rectangle 17"/>
          <p:cNvSpPr>
            <a:spLocks noChangeArrowheads="1"/>
          </p:cNvSpPr>
          <p:nvPr/>
        </p:nvSpPr>
        <p:spPr bwMode="auto">
          <a:xfrm>
            <a:off x="8789856" y="4165600"/>
            <a:ext cx="359800"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f</a:t>
            </a:r>
          </a:p>
        </p:txBody>
      </p:sp>
      <p:sp>
        <p:nvSpPr>
          <p:cNvPr id="14354" name="Rectangle 18"/>
          <p:cNvSpPr>
            <a:spLocks noChangeArrowheads="1"/>
          </p:cNvSpPr>
          <p:nvPr/>
        </p:nvSpPr>
        <p:spPr bwMode="auto">
          <a:xfrm>
            <a:off x="3757745" y="4545013"/>
            <a:ext cx="691689"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-1/T</a:t>
            </a:r>
          </a:p>
        </p:txBody>
      </p:sp>
      <p:sp>
        <p:nvSpPr>
          <p:cNvPr id="14355" name="Rectangle 19"/>
          <p:cNvSpPr>
            <a:spLocks noChangeArrowheads="1"/>
          </p:cNvSpPr>
          <p:nvPr/>
        </p:nvSpPr>
        <p:spPr bwMode="auto">
          <a:xfrm>
            <a:off x="2756827" y="4537075"/>
            <a:ext cx="691689" cy="397545"/>
          </a:xfrm>
          <a:prstGeom prst="rect">
            <a:avLst/>
          </a:prstGeom>
          <a:noFill/>
          <a:ln w="12700">
            <a:noFill/>
            <a:miter lim="800000"/>
            <a:headEnd/>
            <a:tailEnd/>
          </a:ln>
          <a:effectLst/>
        </p:spPr>
        <p:txBody>
          <a:bodyPr wrap="none" lIns="90488" tIns="44450" rIns="90488" bIns="44450">
            <a:spAutoFit/>
          </a:bodyPr>
          <a:lstStyle/>
          <a:p>
            <a:pPr eaLnBrk="0" hangingPunct="0">
              <a:defRPr/>
            </a:pPr>
            <a:r>
              <a:rPr lang="en-GB" sz="2000" i="1">
                <a:effectLst>
                  <a:outerShdw blurRad="38100" dist="38100" dir="2700000" algn="tl">
                    <a:srgbClr val="FFFFFF"/>
                  </a:outerShdw>
                </a:effectLst>
                <a:latin typeface="Times New Roman" pitchFamily="18" charset="0"/>
              </a:rPr>
              <a:t>-2/T</a:t>
            </a:r>
          </a:p>
        </p:txBody>
      </p:sp>
      <p:sp>
        <p:nvSpPr>
          <p:cNvPr id="10256" name="Line 20"/>
          <p:cNvSpPr>
            <a:spLocks noChangeShapeType="1"/>
          </p:cNvSpPr>
          <p:nvPr/>
        </p:nvSpPr>
        <p:spPr bwMode="auto">
          <a:xfrm>
            <a:off x="4122341" y="4371976"/>
            <a:ext cx="0" cy="130175"/>
          </a:xfrm>
          <a:prstGeom prst="line">
            <a:avLst/>
          </a:prstGeom>
          <a:noFill/>
          <a:ln w="12700">
            <a:solidFill>
              <a:schemeClr val="tx1"/>
            </a:solidFill>
            <a:round/>
            <a:headEnd/>
            <a:tailEnd/>
          </a:ln>
        </p:spPr>
        <p:txBody>
          <a:bodyPr wrap="none" anchor="ctr"/>
          <a:lstStyle/>
          <a:p>
            <a:endParaRPr lang="en-GB"/>
          </a:p>
        </p:txBody>
      </p:sp>
      <p:sp>
        <p:nvSpPr>
          <p:cNvPr id="10257" name="Line 21"/>
          <p:cNvSpPr>
            <a:spLocks noChangeShapeType="1"/>
          </p:cNvSpPr>
          <p:nvPr/>
        </p:nvSpPr>
        <p:spPr bwMode="auto">
          <a:xfrm>
            <a:off x="3078427" y="4362451"/>
            <a:ext cx="0" cy="130175"/>
          </a:xfrm>
          <a:prstGeom prst="line">
            <a:avLst/>
          </a:prstGeom>
          <a:noFill/>
          <a:ln w="12700">
            <a:solidFill>
              <a:schemeClr val="tx1"/>
            </a:solidFill>
            <a:round/>
            <a:headEnd/>
            <a:tailEnd/>
          </a:ln>
        </p:spPr>
        <p:txBody>
          <a:bodyPr wrap="none" anchor="ctr"/>
          <a:lstStyle/>
          <a:p>
            <a:endParaRPr lang="en-GB"/>
          </a:p>
        </p:txBody>
      </p:sp>
      <p:sp>
        <p:nvSpPr>
          <p:cNvPr id="14358" name="Rectangle 22"/>
          <p:cNvSpPr>
            <a:spLocks noChangeArrowheads="1"/>
          </p:cNvSpPr>
          <p:nvPr/>
        </p:nvSpPr>
        <p:spPr bwMode="auto">
          <a:xfrm>
            <a:off x="5890287" y="2217738"/>
            <a:ext cx="2498857" cy="828432"/>
          </a:xfrm>
          <a:prstGeom prst="rect">
            <a:avLst/>
          </a:prstGeom>
          <a:noFill/>
          <a:ln w="12700">
            <a:noFill/>
            <a:miter lim="800000"/>
            <a:headEnd/>
            <a:tailEnd/>
          </a:ln>
          <a:effectLst/>
        </p:spPr>
        <p:txBody>
          <a:bodyPr lIns="90488" tIns="44450" rIns="90488" bIns="44450">
            <a:spAutoFit/>
          </a:bodyPr>
          <a:lstStyle/>
          <a:p>
            <a:pPr eaLnBrk="0" hangingPunct="0">
              <a:defRPr/>
            </a:pPr>
            <a:r>
              <a:rPr lang="en-GB" sz="2400">
                <a:effectLst>
                  <a:outerShdw blurRad="38100" dist="38100" dir="2700000" algn="tl">
                    <a:srgbClr val="FFFFFF"/>
                  </a:outerShdw>
                </a:effectLst>
                <a:latin typeface="Times New Roman" pitchFamily="18" charset="0"/>
              </a:rPr>
              <a:t>Region of  spectral overlap</a:t>
            </a:r>
          </a:p>
        </p:txBody>
      </p:sp>
      <p:sp>
        <p:nvSpPr>
          <p:cNvPr id="10259" name="Line 23"/>
          <p:cNvSpPr>
            <a:spLocks noChangeShapeType="1"/>
          </p:cNvSpPr>
          <p:nvPr/>
        </p:nvSpPr>
        <p:spPr bwMode="auto">
          <a:xfrm flipH="1">
            <a:off x="5728626" y="3078163"/>
            <a:ext cx="239051" cy="958850"/>
          </a:xfrm>
          <a:prstGeom prst="line">
            <a:avLst/>
          </a:prstGeom>
          <a:noFill/>
          <a:ln w="12700">
            <a:solidFill>
              <a:schemeClr val="tx1"/>
            </a:solidFill>
            <a:round/>
            <a:headEnd/>
            <a:tailEnd/>
          </a:ln>
        </p:spPr>
        <p:txBody>
          <a:bodyPr wrap="none" anchor="ctr"/>
          <a:lstStyle/>
          <a:p>
            <a:endParaRPr lang="en-GB"/>
          </a:p>
        </p:txBody>
      </p:sp>
      <p:sp>
        <p:nvSpPr>
          <p:cNvPr id="10260" name="Rectangle 24"/>
          <p:cNvSpPr>
            <a:spLocks noGrp="1" noChangeArrowheads="1"/>
          </p:cNvSpPr>
          <p:nvPr>
            <p:ph type="title"/>
          </p:nvPr>
        </p:nvSpPr>
        <p:spPr>
          <a:xfrm>
            <a:off x="0" y="762000"/>
            <a:ext cx="9906000" cy="781050"/>
          </a:xfrm>
        </p:spPr>
        <p:txBody>
          <a:bodyPr lIns="90488" tIns="44450" rIns="90488" bIns="44450" anchor="ctr"/>
          <a:lstStyle/>
          <a:p>
            <a:pPr eaLnBrk="1" hangingPunct="1"/>
            <a:r>
              <a:rPr lang="en-GB"/>
              <a:t>Aliasing - frequency domain</a:t>
            </a:r>
          </a:p>
        </p:txBody>
      </p:sp>
      <p:sp>
        <p:nvSpPr>
          <p:cNvPr id="10261" name="AutoShape 33"/>
          <p:cNvSpPr>
            <a:spLocks noChangeArrowheads="1"/>
          </p:cNvSpPr>
          <p:nvPr/>
        </p:nvSpPr>
        <p:spPr bwMode="auto">
          <a:xfrm>
            <a:off x="3456782" y="4318000"/>
            <a:ext cx="292365" cy="107950"/>
          </a:xfrm>
          <a:prstGeom prst="triangle">
            <a:avLst>
              <a:gd name="adj" fmla="val 39319"/>
            </a:avLst>
          </a:prstGeom>
          <a:solidFill>
            <a:srgbClr val="FFFF00"/>
          </a:solidFill>
          <a:ln w="12700">
            <a:solidFill>
              <a:schemeClr val="tx1"/>
            </a:solidFill>
            <a:miter lim="800000"/>
            <a:headEnd/>
            <a:tailEnd/>
          </a:ln>
        </p:spPr>
        <p:txBody>
          <a:bodyPr wrap="none" anchor="ctr"/>
          <a:lstStyle/>
          <a:p>
            <a:endParaRPr lang="en-US"/>
          </a:p>
        </p:txBody>
      </p:sp>
      <p:sp>
        <p:nvSpPr>
          <p:cNvPr id="10262" name="AutoShape 34"/>
          <p:cNvSpPr>
            <a:spLocks noChangeArrowheads="1"/>
          </p:cNvSpPr>
          <p:nvPr/>
        </p:nvSpPr>
        <p:spPr bwMode="auto">
          <a:xfrm flipH="1">
            <a:off x="6621198" y="4298951"/>
            <a:ext cx="330200" cy="123825"/>
          </a:xfrm>
          <a:prstGeom prst="triangle">
            <a:avLst>
              <a:gd name="adj" fmla="val 38611"/>
            </a:avLst>
          </a:prstGeom>
          <a:solidFill>
            <a:srgbClr val="FFFF00"/>
          </a:solidFill>
          <a:ln w="12700">
            <a:solidFill>
              <a:schemeClr val="tx1"/>
            </a:solidFill>
            <a:miter lim="800000"/>
            <a:headEnd/>
            <a:tailEnd/>
          </a:ln>
        </p:spPr>
        <p:txBody>
          <a:bodyPr wrap="none" anchor="ctr"/>
          <a:lstStyle/>
          <a:p>
            <a:endParaRPr lang="en-US"/>
          </a:p>
        </p:txBody>
      </p:sp>
      <p:sp>
        <p:nvSpPr>
          <p:cNvPr id="10263" name="AutoShape 35"/>
          <p:cNvSpPr>
            <a:spLocks noChangeArrowheads="1"/>
          </p:cNvSpPr>
          <p:nvPr/>
        </p:nvSpPr>
        <p:spPr bwMode="auto">
          <a:xfrm>
            <a:off x="4512733" y="4260851"/>
            <a:ext cx="282046" cy="168275"/>
          </a:xfrm>
          <a:prstGeom prst="triangle">
            <a:avLst>
              <a:gd name="adj" fmla="val 41856"/>
            </a:avLst>
          </a:prstGeom>
          <a:solidFill>
            <a:srgbClr val="FFFF00"/>
          </a:solidFill>
          <a:ln w="12700">
            <a:solidFill>
              <a:schemeClr val="tx1"/>
            </a:solidFill>
            <a:miter lim="800000"/>
            <a:headEnd/>
            <a:tailEnd/>
          </a:ln>
        </p:spPr>
        <p:txBody>
          <a:bodyPr wrap="none" anchor="ctr"/>
          <a:lstStyle/>
          <a:p>
            <a:endParaRPr lang="en-US"/>
          </a:p>
        </p:txBody>
      </p:sp>
      <p:sp>
        <p:nvSpPr>
          <p:cNvPr id="10264" name="AutoShape 36"/>
          <p:cNvSpPr>
            <a:spLocks noChangeArrowheads="1"/>
          </p:cNvSpPr>
          <p:nvPr/>
        </p:nvSpPr>
        <p:spPr bwMode="auto">
          <a:xfrm>
            <a:off x="5589323" y="4289425"/>
            <a:ext cx="288925" cy="133350"/>
          </a:xfrm>
          <a:prstGeom prst="triangle">
            <a:avLst>
              <a:gd name="adj" fmla="val 52560"/>
            </a:avLst>
          </a:prstGeom>
          <a:solidFill>
            <a:srgbClr val="FFFF00"/>
          </a:solidFill>
          <a:ln w="12700">
            <a:solidFill>
              <a:schemeClr val="tx1"/>
            </a:solidFill>
            <a:miter lim="800000"/>
            <a:headEnd/>
            <a:tailEnd/>
          </a:ln>
        </p:spPr>
        <p:txBody>
          <a:bodyPr wrap="none" anchor="ctr"/>
          <a:lstStyle/>
          <a:p>
            <a:endParaRPr lang="en-US"/>
          </a:p>
        </p:txBody>
      </p:sp>
      <p:sp>
        <p:nvSpPr>
          <p:cNvPr id="10265" name="Line 9"/>
          <p:cNvSpPr>
            <a:spLocks noChangeShapeType="1"/>
          </p:cNvSpPr>
          <p:nvPr/>
        </p:nvSpPr>
        <p:spPr bwMode="auto">
          <a:xfrm>
            <a:off x="1688835" y="4433888"/>
            <a:ext cx="6968596" cy="0"/>
          </a:xfrm>
          <a:prstGeom prst="line">
            <a:avLst/>
          </a:prstGeom>
          <a:noFill/>
          <a:ln w="28575">
            <a:solidFill>
              <a:schemeClr val="tx1"/>
            </a:solidFill>
            <a:round/>
            <a:headEnd/>
            <a:tailEnd type="triangle" w="med" len="med"/>
          </a:ln>
        </p:spPr>
        <p:txBody>
          <a:bodyPr wrap="none" anchor="ctr"/>
          <a:lstStyle/>
          <a:p>
            <a:endParaRPr lang="en-GB"/>
          </a:p>
        </p:txBody>
      </p:sp>
    </p:spTree>
    <p:extLst>
      <p:ext uri="{BB962C8B-B14F-4D97-AF65-F5344CB8AC3E}">
        <p14:creationId xmlns:p14="http://schemas.microsoft.com/office/powerpoint/2010/main" val="29830633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Quantisation</a:t>
            </a:r>
          </a:p>
        </p:txBody>
      </p:sp>
      <p:sp>
        <p:nvSpPr>
          <p:cNvPr id="95236" name="Line 4"/>
          <p:cNvSpPr>
            <a:spLocks noChangeShapeType="1"/>
          </p:cNvSpPr>
          <p:nvPr/>
        </p:nvSpPr>
        <p:spPr bwMode="auto">
          <a:xfrm>
            <a:off x="1286404" y="6237288"/>
            <a:ext cx="8112258" cy="0"/>
          </a:xfrm>
          <a:prstGeom prst="line">
            <a:avLst/>
          </a:prstGeom>
          <a:noFill/>
          <a:ln w="9525">
            <a:solidFill>
              <a:schemeClr val="tx1"/>
            </a:solidFill>
            <a:round/>
            <a:headEnd/>
            <a:tailEnd/>
          </a:ln>
          <a:effectLst/>
        </p:spPr>
        <p:txBody>
          <a:bodyPr/>
          <a:lstStyle/>
          <a:p>
            <a:endParaRPr lang="en-GB"/>
          </a:p>
        </p:txBody>
      </p:sp>
      <p:sp>
        <p:nvSpPr>
          <p:cNvPr id="95237" name="Line 5"/>
          <p:cNvSpPr>
            <a:spLocks noChangeShapeType="1"/>
          </p:cNvSpPr>
          <p:nvPr/>
        </p:nvSpPr>
        <p:spPr bwMode="auto">
          <a:xfrm flipV="1">
            <a:off x="1286404" y="1700214"/>
            <a:ext cx="0" cy="4537075"/>
          </a:xfrm>
          <a:prstGeom prst="line">
            <a:avLst/>
          </a:prstGeom>
          <a:noFill/>
          <a:ln w="9525">
            <a:solidFill>
              <a:schemeClr val="tx1"/>
            </a:solidFill>
            <a:round/>
            <a:headEnd/>
            <a:tailEnd/>
          </a:ln>
          <a:effectLst/>
        </p:spPr>
        <p:txBody>
          <a:bodyPr/>
          <a:lstStyle/>
          <a:p>
            <a:endParaRPr lang="en-GB"/>
          </a:p>
        </p:txBody>
      </p:sp>
      <p:sp>
        <p:nvSpPr>
          <p:cNvPr id="95238" name="Line 6"/>
          <p:cNvSpPr>
            <a:spLocks noChangeShapeType="1"/>
          </p:cNvSpPr>
          <p:nvPr/>
        </p:nvSpPr>
        <p:spPr bwMode="auto">
          <a:xfrm>
            <a:off x="1286404" y="1700213"/>
            <a:ext cx="8112258" cy="0"/>
          </a:xfrm>
          <a:prstGeom prst="line">
            <a:avLst/>
          </a:prstGeom>
          <a:noFill/>
          <a:ln w="9525">
            <a:solidFill>
              <a:schemeClr val="tx1"/>
            </a:solidFill>
            <a:round/>
            <a:headEnd/>
            <a:tailEnd/>
          </a:ln>
          <a:effectLst/>
        </p:spPr>
        <p:txBody>
          <a:bodyPr/>
          <a:lstStyle/>
          <a:p>
            <a:endParaRPr lang="en-GB"/>
          </a:p>
        </p:txBody>
      </p:sp>
      <p:sp>
        <p:nvSpPr>
          <p:cNvPr id="95239" name="Text Box 7"/>
          <p:cNvSpPr txBox="1">
            <a:spLocks noChangeArrowheads="1"/>
          </p:cNvSpPr>
          <p:nvPr/>
        </p:nvSpPr>
        <p:spPr bwMode="auto">
          <a:xfrm>
            <a:off x="584730" y="5949950"/>
            <a:ext cx="624285"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L</a:t>
            </a:r>
            <a:endParaRPr lang="en-GB" sz="2400" i="1">
              <a:latin typeface="Times New Roman" pitchFamily="18" charset="0"/>
            </a:endParaRPr>
          </a:p>
        </p:txBody>
      </p:sp>
      <p:sp>
        <p:nvSpPr>
          <p:cNvPr id="95240" name="Text Box 8"/>
          <p:cNvSpPr txBox="1">
            <a:spLocks noChangeArrowheads="1"/>
          </p:cNvSpPr>
          <p:nvPr/>
        </p:nvSpPr>
        <p:spPr bwMode="auto">
          <a:xfrm>
            <a:off x="584730" y="1484313"/>
            <a:ext cx="624285"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H</a:t>
            </a:r>
            <a:endParaRPr lang="en-GB" sz="2400" i="1">
              <a:latin typeface="Times New Roman" pitchFamily="18" charset="0"/>
            </a:endParaRPr>
          </a:p>
        </p:txBody>
      </p:sp>
      <p:sp>
        <p:nvSpPr>
          <p:cNvPr id="95241" name="Text Box 9"/>
          <p:cNvSpPr txBox="1">
            <a:spLocks noChangeArrowheads="1"/>
          </p:cNvSpPr>
          <p:nvPr/>
        </p:nvSpPr>
        <p:spPr bwMode="auto">
          <a:xfrm>
            <a:off x="8696988" y="1628775"/>
            <a:ext cx="1014677" cy="457200"/>
          </a:xfrm>
          <a:prstGeom prst="rect">
            <a:avLst/>
          </a:prstGeom>
          <a:solidFill>
            <a:schemeClr val="bg1"/>
          </a:solid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M=5</a:t>
            </a:r>
          </a:p>
        </p:txBody>
      </p:sp>
      <p:sp>
        <p:nvSpPr>
          <p:cNvPr id="95242" name="Line 10"/>
          <p:cNvSpPr>
            <a:spLocks noChangeShapeType="1"/>
          </p:cNvSpPr>
          <p:nvPr/>
        </p:nvSpPr>
        <p:spPr bwMode="auto">
          <a:xfrm>
            <a:off x="1286404" y="5300663"/>
            <a:ext cx="8112258" cy="0"/>
          </a:xfrm>
          <a:prstGeom prst="line">
            <a:avLst/>
          </a:prstGeom>
          <a:noFill/>
          <a:ln w="9525">
            <a:solidFill>
              <a:schemeClr val="tx1"/>
            </a:solidFill>
            <a:round/>
            <a:headEnd/>
            <a:tailEnd/>
          </a:ln>
          <a:effectLst/>
        </p:spPr>
        <p:txBody>
          <a:bodyPr/>
          <a:lstStyle/>
          <a:p>
            <a:endParaRPr lang="en-GB"/>
          </a:p>
        </p:txBody>
      </p:sp>
      <p:sp>
        <p:nvSpPr>
          <p:cNvPr id="95243" name="Line 11"/>
          <p:cNvSpPr>
            <a:spLocks noChangeShapeType="1"/>
          </p:cNvSpPr>
          <p:nvPr/>
        </p:nvSpPr>
        <p:spPr bwMode="auto">
          <a:xfrm>
            <a:off x="1286404" y="4365625"/>
            <a:ext cx="8112258" cy="0"/>
          </a:xfrm>
          <a:prstGeom prst="line">
            <a:avLst/>
          </a:prstGeom>
          <a:noFill/>
          <a:ln w="9525">
            <a:solidFill>
              <a:schemeClr val="tx1"/>
            </a:solidFill>
            <a:round/>
            <a:headEnd/>
            <a:tailEnd/>
          </a:ln>
          <a:effectLst/>
        </p:spPr>
        <p:txBody>
          <a:bodyPr/>
          <a:lstStyle/>
          <a:p>
            <a:endParaRPr lang="en-GB"/>
          </a:p>
        </p:txBody>
      </p:sp>
      <p:sp>
        <p:nvSpPr>
          <p:cNvPr id="95244" name="Line 12"/>
          <p:cNvSpPr>
            <a:spLocks noChangeShapeType="1"/>
          </p:cNvSpPr>
          <p:nvPr/>
        </p:nvSpPr>
        <p:spPr bwMode="auto">
          <a:xfrm>
            <a:off x="1286404" y="3429000"/>
            <a:ext cx="8112258" cy="0"/>
          </a:xfrm>
          <a:prstGeom prst="line">
            <a:avLst/>
          </a:prstGeom>
          <a:noFill/>
          <a:ln w="9525">
            <a:solidFill>
              <a:schemeClr val="tx1"/>
            </a:solidFill>
            <a:round/>
            <a:headEnd/>
            <a:tailEnd/>
          </a:ln>
          <a:effectLst/>
        </p:spPr>
        <p:txBody>
          <a:bodyPr/>
          <a:lstStyle/>
          <a:p>
            <a:endParaRPr lang="en-GB"/>
          </a:p>
        </p:txBody>
      </p:sp>
      <p:sp>
        <p:nvSpPr>
          <p:cNvPr id="95245" name="Line 13"/>
          <p:cNvSpPr>
            <a:spLocks noChangeShapeType="1"/>
          </p:cNvSpPr>
          <p:nvPr/>
        </p:nvSpPr>
        <p:spPr bwMode="auto">
          <a:xfrm>
            <a:off x="1286404" y="2565400"/>
            <a:ext cx="8112258" cy="0"/>
          </a:xfrm>
          <a:prstGeom prst="line">
            <a:avLst/>
          </a:prstGeom>
          <a:noFill/>
          <a:ln w="9525">
            <a:solidFill>
              <a:schemeClr val="tx1"/>
            </a:solidFill>
            <a:round/>
            <a:headEnd/>
            <a:tailEnd/>
          </a:ln>
          <a:effectLst/>
        </p:spPr>
        <p:txBody>
          <a:bodyPr/>
          <a:lstStyle/>
          <a:p>
            <a:endParaRPr lang="en-GB"/>
          </a:p>
        </p:txBody>
      </p:sp>
      <p:sp>
        <p:nvSpPr>
          <p:cNvPr id="95246" name="Text Box 14"/>
          <p:cNvSpPr txBox="1">
            <a:spLocks noChangeArrowheads="1"/>
          </p:cNvSpPr>
          <p:nvPr/>
        </p:nvSpPr>
        <p:spPr bwMode="auto">
          <a:xfrm>
            <a:off x="428229" y="5084763"/>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01</a:t>
            </a:r>
            <a:endParaRPr lang="en-GB" sz="2400" i="1">
              <a:latin typeface="Times New Roman" pitchFamily="18" charset="0"/>
            </a:endParaRPr>
          </a:p>
        </p:txBody>
      </p:sp>
      <p:sp>
        <p:nvSpPr>
          <p:cNvPr id="95247" name="Text Box 15"/>
          <p:cNvSpPr txBox="1">
            <a:spLocks noChangeArrowheads="1"/>
          </p:cNvSpPr>
          <p:nvPr/>
        </p:nvSpPr>
        <p:spPr bwMode="auto">
          <a:xfrm>
            <a:off x="428229" y="4076700"/>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12</a:t>
            </a:r>
            <a:endParaRPr lang="en-GB" sz="2400" i="1">
              <a:latin typeface="Times New Roman" pitchFamily="18" charset="0"/>
            </a:endParaRPr>
          </a:p>
        </p:txBody>
      </p:sp>
      <p:sp>
        <p:nvSpPr>
          <p:cNvPr id="95248" name="Text Box 16"/>
          <p:cNvSpPr txBox="1">
            <a:spLocks noChangeArrowheads="1"/>
          </p:cNvSpPr>
          <p:nvPr/>
        </p:nvSpPr>
        <p:spPr bwMode="auto">
          <a:xfrm>
            <a:off x="428229" y="328453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23</a:t>
            </a:r>
            <a:endParaRPr lang="en-GB" sz="2400" i="1">
              <a:latin typeface="Times New Roman" pitchFamily="18" charset="0"/>
            </a:endParaRPr>
          </a:p>
        </p:txBody>
      </p:sp>
      <p:sp>
        <p:nvSpPr>
          <p:cNvPr id="95249" name="Text Box 17"/>
          <p:cNvSpPr txBox="1">
            <a:spLocks noChangeArrowheads="1"/>
          </p:cNvSpPr>
          <p:nvPr/>
        </p:nvSpPr>
        <p:spPr bwMode="auto">
          <a:xfrm>
            <a:off x="428229" y="2349500"/>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V</a:t>
            </a:r>
            <a:r>
              <a:rPr lang="en-GB" sz="2400" i="1" baseline="-25000">
                <a:latin typeface="Times New Roman" pitchFamily="18" charset="0"/>
              </a:rPr>
              <a:t>34</a:t>
            </a:r>
            <a:endParaRPr lang="en-GB" sz="2400" i="1">
              <a:latin typeface="Times New Roman" pitchFamily="18" charset="0"/>
            </a:endParaRPr>
          </a:p>
        </p:txBody>
      </p:sp>
      <p:sp>
        <p:nvSpPr>
          <p:cNvPr id="95250" name="Line 18"/>
          <p:cNvSpPr>
            <a:spLocks noChangeShapeType="1"/>
          </p:cNvSpPr>
          <p:nvPr/>
        </p:nvSpPr>
        <p:spPr bwMode="auto">
          <a:xfrm>
            <a:off x="1286404" y="5805488"/>
            <a:ext cx="8112258" cy="0"/>
          </a:xfrm>
          <a:prstGeom prst="line">
            <a:avLst/>
          </a:prstGeom>
          <a:noFill/>
          <a:ln w="19050">
            <a:solidFill>
              <a:schemeClr val="tx1"/>
            </a:solidFill>
            <a:prstDash val="dash"/>
            <a:round/>
            <a:headEnd/>
            <a:tailEnd/>
          </a:ln>
          <a:effectLst/>
        </p:spPr>
        <p:txBody>
          <a:bodyPr/>
          <a:lstStyle/>
          <a:p>
            <a:endParaRPr lang="en-GB"/>
          </a:p>
        </p:txBody>
      </p:sp>
      <p:sp>
        <p:nvSpPr>
          <p:cNvPr id="95251" name="Line 19"/>
          <p:cNvSpPr>
            <a:spLocks noChangeShapeType="1"/>
          </p:cNvSpPr>
          <p:nvPr/>
        </p:nvSpPr>
        <p:spPr bwMode="auto">
          <a:xfrm>
            <a:off x="1286404" y="4868863"/>
            <a:ext cx="8112258" cy="0"/>
          </a:xfrm>
          <a:prstGeom prst="line">
            <a:avLst/>
          </a:prstGeom>
          <a:noFill/>
          <a:ln w="19050">
            <a:solidFill>
              <a:schemeClr val="tx1"/>
            </a:solidFill>
            <a:prstDash val="dash"/>
            <a:round/>
            <a:headEnd/>
            <a:tailEnd/>
          </a:ln>
          <a:effectLst/>
        </p:spPr>
        <p:txBody>
          <a:bodyPr/>
          <a:lstStyle/>
          <a:p>
            <a:endParaRPr lang="en-GB"/>
          </a:p>
        </p:txBody>
      </p:sp>
      <p:sp>
        <p:nvSpPr>
          <p:cNvPr id="95252" name="Line 20"/>
          <p:cNvSpPr>
            <a:spLocks noChangeShapeType="1"/>
          </p:cNvSpPr>
          <p:nvPr/>
        </p:nvSpPr>
        <p:spPr bwMode="auto">
          <a:xfrm>
            <a:off x="1286404" y="3860800"/>
            <a:ext cx="8112258" cy="0"/>
          </a:xfrm>
          <a:prstGeom prst="line">
            <a:avLst/>
          </a:prstGeom>
          <a:noFill/>
          <a:ln w="19050">
            <a:solidFill>
              <a:schemeClr val="tx1"/>
            </a:solidFill>
            <a:prstDash val="dash"/>
            <a:round/>
            <a:headEnd/>
            <a:tailEnd/>
          </a:ln>
          <a:effectLst/>
        </p:spPr>
        <p:txBody>
          <a:bodyPr/>
          <a:lstStyle/>
          <a:p>
            <a:endParaRPr lang="en-GB"/>
          </a:p>
        </p:txBody>
      </p:sp>
      <p:sp>
        <p:nvSpPr>
          <p:cNvPr id="95253" name="Line 21"/>
          <p:cNvSpPr>
            <a:spLocks noChangeShapeType="1"/>
          </p:cNvSpPr>
          <p:nvPr/>
        </p:nvSpPr>
        <p:spPr bwMode="auto">
          <a:xfrm>
            <a:off x="1286404" y="2997200"/>
            <a:ext cx="8112258" cy="0"/>
          </a:xfrm>
          <a:prstGeom prst="line">
            <a:avLst/>
          </a:prstGeom>
          <a:noFill/>
          <a:ln w="19050">
            <a:solidFill>
              <a:schemeClr val="tx1"/>
            </a:solidFill>
            <a:prstDash val="dash"/>
            <a:round/>
            <a:headEnd/>
            <a:tailEnd/>
          </a:ln>
          <a:effectLst/>
        </p:spPr>
        <p:txBody>
          <a:bodyPr/>
          <a:lstStyle/>
          <a:p>
            <a:endParaRPr lang="en-GB"/>
          </a:p>
        </p:txBody>
      </p:sp>
      <p:sp>
        <p:nvSpPr>
          <p:cNvPr id="95254" name="Line 22"/>
          <p:cNvSpPr>
            <a:spLocks noChangeShapeType="1"/>
          </p:cNvSpPr>
          <p:nvPr/>
        </p:nvSpPr>
        <p:spPr bwMode="auto">
          <a:xfrm>
            <a:off x="1286404" y="2133600"/>
            <a:ext cx="8112258" cy="0"/>
          </a:xfrm>
          <a:prstGeom prst="line">
            <a:avLst/>
          </a:prstGeom>
          <a:noFill/>
          <a:ln w="19050">
            <a:solidFill>
              <a:schemeClr val="tx1"/>
            </a:solidFill>
            <a:prstDash val="dash"/>
            <a:round/>
            <a:headEnd/>
            <a:tailEnd/>
          </a:ln>
          <a:effectLst/>
        </p:spPr>
        <p:txBody>
          <a:bodyPr/>
          <a:lstStyle/>
          <a:p>
            <a:endParaRPr lang="en-GB"/>
          </a:p>
        </p:txBody>
      </p:sp>
      <p:sp>
        <p:nvSpPr>
          <p:cNvPr id="95256" name="Text Box 24"/>
          <p:cNvSpPr txBox="1">
            <a:spLocks noChangeArrowheads="1"/>
          </p:cNvSpPr>
          <p:nvPr/>
        </p:nvSpPr>
        <p:spPr bwMode="auto">
          <a:xfrm>
            <a:off x="9281716" y="5516563"/>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0</a:t>
            </a:r>
            <a:endParaRPr lang="en-GB" sz="2400" i="1">
              <a:latin typeface="Times New Roman" pitchFamily="18" charset="0"/>
            </a:endParaRPr>
          </a:p>
        </p:txBody>
      </p:sp>
      <p:sp>
        <p:nvSpPr>
          <p:cNvPr id="95257" name="Text Box 25"/>
          <p:cNvSpPr txBox="1">
            <a:spLocks noChangeArrowheads="1"/>
          </p:cNvSpPr>
          <p:nvPr/>
        </p:nvSpPr>
        <p:spPr bwMode="auto">
          <a:xfrm>
            <a:off x="9281716" y="4581525"/>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1</a:t>
            </a:r>
            <a:endParaRPr lang="en-GB" sz="2400" i="1">
              <a:latin typeface="Times New Roman" pitchFamily="18" charset="0"/>
            </a:endParaRPr>
          </a:p>
        </p:txBody>
      </p:sp>
      <p:sp>
        <p:nvSpPr>
          <p:cNvPr id="95258" name="Text Box 26"/>
          <p:cNvSpPr txBox="1">
            <a:spLocks noChangeArrowheads="1"/>
          </p:cNvSpPr>
          <p:nvPr/>
        </p:nvSpPr>
        <p:spPr bwMode="auto">
          <a:xfrm>
            <a:off x="9281716" y="3573463"/>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2</a:t>
            </a:r>
            <a:endParaRPr lang="en-GB" sz="2400" i="1">
              <a:latin typeface="Times New Roman" pitchFamily="18" charset="0"/>
            </a:endParaRPr>
          </a:p>
        </p:txBody>
      </p:sp>
      <p:sp>
        <p:nvSpPr>
          <p:cNvPr id="95259" name="Text Box 27"/>
          <p:cNvSpPr txBox="1">
            <a:spLocks noChangeArrowheads="1"/>
          </p:cNvSpPr>
          <p:nvPr/>
        </p:nvSpPr>
        <p:spPr bwMode="auto">
          <a:xfrm>
            <a:off x="9281716" y="2708275"/>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3</a:t>
            </a:r>
            <a:endParaRPr lang="en-GB" sz="2400" i="1">
              <a:latin typeface="Times New Roman" pitchFamily="18" charset="0"/>
            </a:endParaRPr>
          </a:p>
        </p:txBody>
      </p:sp>
      <p:sp>
        <p:nvSpPr>
          <p:cNvPr id="95260" name="Text Box 28"/>
          <p:cNvSpPr txBox="1">
            <a:spLocks noChangeArrowheads="1"/>
          </p:cNvSpPr>
          <p:nvPr/>
        </p:nvSpPr>
        <p:spPr bwMode="auto">
          <a:xfrm>
            <a:off x="9281716" y="1916113"/>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4</a:t>
            </a:r>
            <a:endParaRPr lang="en-GB" sz="2400" i="1">
              <a:latin typeface="Times New Roman" pitchFamily="18" charset="0"/>
            </a:endParaRPr>
          </a:p>
        </p:txBody>
      </p:sp>
      <p:grpSp>
        <p:nvGrpSpPr>
          <p:cNvPr id="2" name="Group 49"/>
          <p:cNvGrpSpPr>
            <a:grpSpLocks/>
          </p:cNvGrpSpPr>
          <p:nvPr/>
        </p:nvGrpSpPr>
        <p:grpSpPr bwMode="auto">
          <a:xfrm>
            <a:off x="1286405" y="2349500"/>
            <a:ext cx="8425260" cy="3671888"/>
            <a:chOff x="748" y="1480"/>
            <a:chExt cx="4899" cy="2313"/>
          </a:xfrm>
        </p:grpSpPr>
        <p:sp>
          <p:nvSpPr>
            <p:cNvPr id="95263" name="Line 31"/>
            <p:cNvSpPr>
              <a:spLocks noChangeShapeType="1"/>
            </p:cNvSpPr>
            <p:nvPr/>
          </p:nvSpPr>
          <p:spPr bwMode="auto">
            <a:xfrm>
              <a:off x="748" y="3793"/>
              <a:ext cx="544" cy="0"/>
            </a:xfrm>
            <a:prstGeom prst="line">
              <a:avLst/>
            </a:prstGeom>
            <a:noFill/>
            <a:ln w="57150">
              <a:solidFill>
                <a:srgbClr val="FF0000"/>
              </a:solidFill>
              <a:round/>
              <a:headEnd/>
              <a:tailEnd/>
            </a:ln>
            <a:effectLst/>
          </p:spPr>
          <p:txBody>
            <a:bodyPr/>
            <a:lstStyle/>
            <a:p>
              <a:endParaRPr lang="en-GB"/>
            </a:p>
          </p:txBody>
        </p:sp>
        <p:sp>
          <p:nvSpPr>
            <p:cNvPr id="95264" name="Line 32"/>
            <p:cNvSpPr>
              <a:spLocks noChangeShapeType="1"/>
            </p:cNvSpPr>
            <p:nvPr/>
          </p:nvSpPr>
          <p:spPr bwMode="auto">
            <a:xfrm>
              <a:off x="1292" y="3430"/>
              <a:ext cx="544" cy="0"/>
            </a:xfrm>
            <a:prstGeom prst="line">
              <a:avLst/>
            </a:prstGeom>
            <a:noFill/>
            <a:ln w="57150">
              <a:solidFill>
                <a:srgbClr val="FF0000"/>
              </a:solidFill>
              <a:round/>
              <a:headEnd/>
              <a:tailEnd/>
            </a:ln>
            <a:effectLst/>
          </p:spPr>
          <p:txBody>
            <a:bodyPr/>
            <a:lstStyle/>
            <a:p>
              <a:endParaRPr lang="en-GB"/>
            </a:p>
          </p:txBody>
        </p:sp>
        <p:sp>
          <p:nvSpPr>
            <p:cNvPr id="95265" name="Line 33"/>
            <p:cNvSpPr>
              <a:spLocks noChangeShapeType="1"/>
            </p:cNvSpPr>
            <p:nvPr/>
          </p:nvSpPr>
          <p:spPr bwMode="auto">
            <a:xfrm>
              <a:off x="1837" y="2976"/>
              <a:ext cx="544" cy="0"/>
            </a:xfrm>
            <a:prstGeom prst="line">
              <a:avLst/>
            </a:prstGeom>
            <a:noFill/>
            <a:ln w="57150">
              <a:solidFill>
                <a:srgbClr val="FF0000"/>
              </a:solidFill>
              <a:round/>
              <a:headEnd/>
              <a:tailEnd/>
            </a:ln>
            <a:effectLst/>
          </p:spPr>
          <p:txBody>
            <a:bodyPr/>
            <a:lstStyle/>
            <a:p>
              <a:endParaRPr lang="en-GB"/>
            </a:p>
          </p:txBody>
        </p:sp>
        <p:sp>
          <p:nvSpPr>
            <p:cNvPr id="95266" name="Line 34"/>
            <p:cNvSpPr>
              <a:spLocks noChangeShapeType="1"/>
            </p:cNvSpPr>
            <p:nvPr/>
          </p:nvSpPr>
          <p:spPr bwMode="auto">
            <a:xfrm>
              <a:off x="2381" y="2659"/>
              <a:ext cx="544" cy="0"/>
            </a:xfrm>
            <a:prstGeom prst="line">
              <a:avLst/>
            </a:prstGeom>
            <a:noFill/>
            <a:ln w="57150">
              <a:solidFill>
                <a:srgbClr val="FF0000"/>
              </a:solidFill>
              <a:round/>
              <a:headEnd/>
              <a:tailEnd/>
            </a:ln>
            <a:effectLst/>
          </p:spPr>
          <p:txBody>
            <a:bodyPr/>
            <a:lstStyle/>
            <a:p>
              <a:endParaRPr lang="en-GB"/>
            </a:p>
          </p:txBody>
        </p:sp>
        <p:sp>
          <p:nvSpPr>
            <p:cNvPr id="95267" name="Line 35"/>
            <p:cNvSpPr>
              <a:spLocks noChangeShapeType="1"/>
            </p:cNvSpPr>
            <p:nvPr/>
          </p:nvSpPr>
          <p:spPr bwMode="auto">
            <a:xfrm>
              <a:off x="2925" y="2886"/>
              <a:ext cx="544" cy="0"/>
            </a:xfrm>
            <a:prstGeom prst="line">
              <a:avLst/>
            </a:prstGeom>
            <a:noFill/>
            <a:ln w="57150">
              <a:solidFill>
                <a:srgbClr val="FF0000"/>
              </a:solidFill>
              <a:round/>
              <a:headEnd/>
              <a:tailEnd/>
            </a:ln>
            <a:effectLst/>
          </p:spPr>
          <p:txBody>
            <a:bodyPr/>
            <a:lstStyle/>
            <a:p>
              <a:endParaRPr lang="en-GB"/>
            </a:p>
          </p:txBody>
        </p:sp>
        <p:sp>
          <p:nvSpPr>
            <p:cNvPr id="95268" name="Line 36"/>
            <p:cNvSpPr>
              <a:spLocks noChangeShapeType="1"/>
            </p:cNvSpPr>
            <p:nvPr/>
          </p:nvSpPr>
          <p:spPr bwMode="auto">
            <a:xfrm>
              <a:off x="3470" y="2296"/>
              <a:ext cx="544" cy="0"/>
            </a:xfrm>
            <a:prstGeom prst="line">
              <a:avLst/>
            </a:prstGeom>
            <a:noFill/>
            <a:ln w="57150">
              <a:solidFill>
                <a:srgbClr val="FF0000"/>
              </a:solidFill>
              <a:round/>
              <a:headEnd/>
              <a:tailEnd/>
            </a:ln>
            <a:effectLst/>
          </p:spPr>
          <p:txBody>
            <a:bodyPr/>
            <a:lstStyle/>
            <a:p>
              <a:endParaRPr lang="en-GB"/>
            </a:p>
          </p:txBody>
        </p:sp>
        <p:sp>
          <p:nvSpPr>
            <p:cNvPr id="95269" name="Line 37"/>
            <p:cNvSpPr>
              <a:spLocks noChangeShapeType="1"/>
            </p:cNvSpPr>
            <p:nvPr/>
          </p:nvSpPr>
          <p:spPr bwMode="auto">
            <a:xfrm>
              <a:off x="4014" y="1480"/>
              <a:ext cx="544" cy="0"/>
            </a:xfrm>
            <a:prstGeom prst="line">
              <a:avLst/>
            </a:prstGeom>
            <a:noFill/>
            <a:ln w="57150">
              <a:solidFill>
                <a:srgbClr val="FF0000"/>
              </a:solidFill>
              <a:round/>
              <a:headEnd/>
              <a:tailEnd/>
            </a:ln>
            <a:effectLst/>
          </p:spPr>
          <p:txBody>
            <a:bodyPr/>
            <a:lstStyle/>
            <a:p>
              <a:endParaRPr lang="en-GB"/>
            </a:p>
          </p:txBody>
        </p:sp>
        <p:sp>
          <p:nvSpPr>
            <p:cNvPr id="95270" name="Line 38"/>
            <p:cNvSpPr>
              <a:spLocks noChangeShapeType="1"/>
            </p:cNvSpPr>
            <p:nvPr/>
          </p:nvSpPr>
          <p:spPr bwMode="auto">
            <a:xfrm>
              <a:off x="4558" y="1706"/>
              <a:ext cx="544" cy="0"/>
            </a:xfrm>
            <a:prstGeom prst="line">
              <a:avLst/>
            </a:prstGeom>
            <a:noFill/>
            <a:ln w="57150">
              <a:solidFill>
                <a:srgbClr val="FF0000"/>
              </a:solidFill>
              <a:round/>
              <a:headEnd/>
              <a:tailEnd/>
            </a:ln>
            <a:effectLst/>
          </p:spPr>
          <p:txBody>
            <a:bodyPr/>
            <a:lstStyle/>
            <a:p>
              <a:endParaRPr lang="en-GB"/>
            </a:p>
          </p:txBody>
        </p:sp>
        <p:sp>
          <p:nvSpPr>
            <p:cNvPr id="95271" name="Line 39"/>
            <p:cNvSpPr>
              <a:spLocks noChangeShapeType="1"/>
            </p:cNvSpPr>
            <p:nvPr/>
          </p:nvSpPr>
          <p:spPr bwMode="auto">
            <a:xfrm flipV="1">
              <a:off x="1292" y="3430"/>
              <a:ext cx="0" cy="363"/>
            </a:xfrm>
            <a:prstGeom prst="line">
              <a:avLst/>
            </a:prstGeom>
            <a:noFill/>
            <a:ln w="57150">
              <a:solidFill>
                <a:srgbClr val="FF0000"/>
              </a:solidFill>
              <a:round/>
              <a:headEnd/>
              <a:tailEnd/>
            </a:ln>
            <a:effectLst/>
          </p:spPr>
          <p:txBody>
            <a:bodyPr/>
            <a:lstStyle/>
            <a:p>
              <a:endParaRPr lang="en-GB"/>
            </a:p>
          </p:txBody>
        </p:sp>
        <p:sp>
          <p:nvSpPr>
            <p:cNvPr id="95272" name="Line 40"/>
            <p:cNvSpPr>
              <a:spLocks noChangeShapeType="1"/>
            </p:cNvSpPr>
            <p:nvPr/>
          </p:nvSpPr>
          <p:spPr bwMode="auto">
            <a:xfrm flipV="1">
              <a:off x="1837" y="2976"/>
              <a:ext cx="0" cy="454"/>
            </a:xfrm>
            <a:prstGeom prst="line">
              <a:avLst/>
            </a:prstGeom>
            <a:noFill/>
            <a:ln w="57150">
              <a:solidFill>
                <a:srgbClr val="FF0000"/>
              </a:solidFill>
              <a:round/>
              <a:headEnd/>
              <a:tailEnd/>
            </a:ln>
            <a:effectLst/>
          </p:spPr>
          <p:txBody>
            <a:bodyPr/>
            <a:lstStyle/>
            <a:p>
              <a:endParaRPr lang="en-GB"/>
            </a:p>
          </p:txBody>
        </p:sp>
        <p:sp>
          <p:nvSpPr>
            <p:cNvPr id="95273" name="Line 41"/>
            <p:cNvSpPr>
              <a:spLocks noChangeShapeType="1"/>
            </p:cNvSpPr>
            <p:nvPr/>
          </p:nvSpPr>
          <p:spPr bwMode="auto">
            <a:xfrm flipV="1">
              <a:off x="2381" y="2659"/>
              <a:ext cx="0" cy="318"/>
            </a:xfrm>
            <a:prstGeom prst="line">
              <a:avLst/>
            </a:prstGeom>
            <a:noFill/>
            <a:ln w="57150">
              <a:solidFill>
                <a:srgbClr val="FF0000"/>
              </a:solidFill>
              <a:round/>
              <a:headEnd/>
              <a:tailEnd/>
            </a:ln>
            <a:effectLst/>
          </p:spPr>
          <p:txBody>
            <a:bodyPr/>
            <a:lstStyle/>
            <a:p>
              <a:endParaRPr lang="en-GB"/>
            </a:p>
          </p:txBody>
        </p:sp>
        <p:sp>
          <p:nvSpPr>
            <p:cNvPr id="95274" name="Line 42"/>
            <p:cNvSpPr>
              <a:spLocks noChangeShapeType="1"/>
            </p:cNvSpPr>
            <p:nvPr/>
          </p:nvSpPr>
          <p:spPr bwMode="auto">
            <a:xfrm flipV="1">
              <a:off x="2925" y="2659"/>
              <a:ext cx="0" cy="227"/>
            </a:xfrm>
            <a:prstGeom prst="line">
              <a:avLst/>
            </a:prstGeom>
            <a:noFill/>
            <a:ln w="57150">
              <a:solidFill>
                <a:srgbClr val="FF0000"/>
              </a:solidFill>
              <a:round/>
              <a:headEnd/>
              <a:tailEnd/>
            </a:ln>
            <a:effectLst/>
          </p:spPr>
          <p:txBody>
            <a:bodyPr/>
            <a:lstStyle/>
            <a:p>
              <a:endParaRPr lang="en-GB"/>
            </a:p>
          </p:txBody>
        </p:sp>
        <p:sp>
          <p:nvSpPr>
            <p:cNvPr id="95275" name="Line 43"/>
            <p:cNvSpPr>
              <a:spLocks noChangeShapeType="1"/>
            </p:cNvSpPr>
            <p:nvPr/>
          </p:nvSpPr>
          <p:spPr bwMode="auto">
            <a:xfrm flipV="1">
              <a:off x="3470" y="2296"/>
              <a:ext cx="0" cy="590"/>
            </a:xfrm>
            <a:prstGeom prst="line">
              <a:avLst/>
            </a:prstGeom>
            <a:noFill/>
            <a:ln w="57150">
              <a:solidFill>
                <a:srgbClr val="FF0000"/>
              </a:solidFill>
              <a:round/>
              <a:headEnd/>
              <a:tailEnd/>
            </a:ln>
            <a:effectLst/>
          </p:spPr>
          <p:txBody>
            <a:bodyPr/>
            <a:lstStyle/>
            <a:p>
              <a:endParaRPr lang="en-GB"/>
            </a:p>
          </p:txBody>
        </p:sp>
        <p:sp>
          <p:nvSpPr>
            <p:cNvPr id="95276" name="Line 44"/>
            <p:cNvSpPr>
              <a:spLocks noChangeShapeType="1"/>
            </p:cNvSpPr>
            <p:nvPr/>
          </p:nvSpPr>
          <p:spPr bwMode="auto">
            <a:xfrm flipV="1">
              <a:off x="4014" y="1480"/>
              <a:ext cx="0" cy="816"/>
            </a:xfrm>
            <a:prstGeom prst="line">
              <a:avLst/>
            </a:prstGeom>
            <a:noFill/>
            <a:ln w="57150">
              <a:solidFill>
                <a:srgbClr val="FF0000"/>
              </a:solidFill>
              <a:round/>
              <a:headEnd/>
              <a:tailEnd/>
            </a:ln>
            <a:effectLst/>
          </p:spPr>
          <p:txBody>
            <a:bodyPr/>
            <a:lstStyle/>
            <a:p>
              <a:endParaRPr lang="en-GB"/>
            </a:p>
          </p:txBody>
        </p:sp>
        <p:sp>
          <p:nvSpPr>
            <p:cNvPr id="95277" name="Line 45"/>
            <p:cNvSpPr>
              <a:spLocks noChangeShapeType="1"/>
            </p:cNvSpPr>
            <p:nvPr/>
          </p:nvSpPr>
          <p:spPr bwMode="auto">
            <a:xfrm flipV="1">
              <a:off x="4558" y="1480"/>
              <a:ext cx="0" cy="226"/>
            </a:xfrm>
            <a:prstGeom prst="line">
              <a:avLst/>
            </a:prstGeom>
            <a:noFill/>
            <a:ln w="57150">
              <a:solidFill>
                <a:srgbClr val="FF0000"/>
              </a:solidFill>
              <a:round/>
              <a:headEnd/>
              <a:tailEnd/>
            </a:ln>
            <a:effectLst/>
          </p:spPr>
          <p:txBody>
            <a:bodyPr/>
            <a:lstStyle/>
            <a:p>
              <a:endParaRPr lang="en-GB"/>
            </a:p>
          </p:txBody>
        </p:sp>
        <p:sp>
          <p:nvSpPr>
            <p:cNvPr id="95278" name="Line 46"/>
            <p:cNvSpPr>
              <a:spLocks noChangeShapeType="1"/>
            </p:cNvSpPr>
            <p:nvPr/>
          </p:nvSpPr>
          <p:spPr bwMode="auto">
            <a:xfrm flipV="1">
              <a:off x="5103" y="1706"/>
              <a:ext cx="0" cy="499"/>
            </a:xfrm>
            <a:prstGeom prst="line">
              <a:avLst/>
            </a:prstGeom>
            <a:noFill/>
            <a:ln w="57150">
              <a:solidFill>
                <a:srgbClr val="FF0000"/>
              </a:solidFill>
              <a:round/>
              <a:headEnd/>
              <a:tailEnd/>
            </a:ln>
            <a:effectLst/>
          </p:spPr>
          <p:txBody>
            <a:bodyPr/>
            <a:lstStyle/>
            <a:p>
              <a:endParaRPr lang="en-GB"/>
            </a:p>
          </p:txBody>
        </p:sp>
        <p:sp>
          <p:nvSpPr>
            <p:cNvPr id="95280" name="Line 48"/>
            <p:cNvSpPr>
              <a:spLocks noChangeShapeType="1"/>
            </p:cNvSpPr>
            <p:nvPr/>
          </p:nvSpPr>
          <p:spPr bwMode="auto">
            <a:xfrm>
              <a:off x="5103" y="2205"/>
              <a:ext cx="544" cy="0"/>
            </a:xfrm>
            <a:prstGeom prst="line">
              <a:avLst/>
            </a:prstGeom>
            <a:noFill/>
            <a:ln w="57150">
              <a:solidFill>
                <a:srgbClr val="FF0000"/>
              </a:solidFill>
              <a:round/>
              <a:headEnd/>
              <a:tailEnd/>
            </a:ln>
            <a:effectLst/>
          </p:spPr>
          <p:txBody>
            <a:bodyPr/>
            <a:lstStyle/>
            <a:p>
              <a:endParaRPr lang="en-GB"/>
            </a:p>
          </p:txBody>
        </p:sp>
      </p:grpSp>
      <p:sp>
        <p:nvSpPr>
          <p:cNvPr id="95284" name="Line 52"/>
          <p:cNvSpPr>
            <a:spLocks noChangeShapeType="1"/>
          </p:cNvSpPr>
          <p:nvPr/>
        </p:nvSpPr>
        <p:spPr bwMode="auto">
          <a:xfrm>
            <a:off x="1286404" y="5805488"/>
            <a:ext cx="935567" cy="0"/>
          </a:xfrm>
          <a:prstGeom prst="line">
            <a:avLst/>
          </a:prstGeom>
          <a:noFill/>
          <a:ln w="57150">
            <a:solidFill>
              <a:srgbClr val="0000FF"/>
            </a:solidFill>
            <a:round/>
            <a:headEnd/>
            <a:tailEnd/>
          </a:ln>
          <a:effectLst/>
        </p:spPr>
        <p:txBody>
          <a:bodyPr/>
          <a:lstStyle/>
          <a:p>
            <a:endParaRPr lang="en-GB"/>
          </a:p>
        </p:txBody>
      </p:sp>
      <p:sp>
        <p:nvSpPr>
          <p:cNvPr id="95285" name="Line 53"/>
          <p:cNvSpPr>
            <a:spLocks noChangeShapeType="1"/>
          </p:cNvSpPr>
          <p:nvPr/>
        </p:nvSpPr>
        <p:spPr bwMode="auto">
          <a:xfrm>
            <a:off x="5967677" y="3860800"/>
            <a:ext cx="935567" cy="0"/>
          </a:xfrm>
          <a:prstGeom prst="line">
            <a:avLst/>
          </a:prstGeom>
          <a:noFill/>
          <a:ln w="57150">
            <a:solidFill>
              <a:srgbClr val="0000FF"/>
            </a:solidFill>
            <a:round/>
            <a:headEnd/>
            <a:tailEnd/>
          </a:ln>
          <a:effectLst/>
        </p:spPr>
        <p:txBody>
          <a:bodyPr/>
          <a:lstStyle/>
          <a:p>
            <a:endParaRPr lang="en-GB"/>
          </a:p>
        </p:txBody>
      </p:sp>
      <p:sp>
        <p:nvSpPr>
          <p:cNvPr id="95286" name="Line 54"/>
          <p:cNvSpPr>
            <a:spLocks noChangeShapeType="1"/>
          </p:cNvSpPr>
          <p:nvPr/>
        </p:nvSpPr>
        <p:spPr bwMode="auto">
          <a:xfrm>
            <a:off x="4094824" y="3860800"/>
            <a:ext cx="935567" cy="0"/>
          </a:xfrm>
          <a:prstGeom prst="line">
            <a:avLst/>
          </a:prstGeom>
          <a:noFill/>
          <a:ln w="57150">
            <a:solidFill>
              <a:srgbClr val="0000FF"/>
            </a:solidFill>
            <a:round/>
            <a:headEnd/>
            <a:tailEnd/>
          </a:ln>
          <a:effectLst/>
        </p:spPr>
        <p:txBody>
          <a:bodyPr/>
          <a:lstStyle/>
          <a:p>
            <a:endParaRPr lang="en-GB"/>
          </a:p>
        </p:txBody>
      </p:sp>
      <p:sp>
        <p:nvSpPr>
          <p:cNvPr id="95287" name="Line 55"/>
          <p:cNvSpPr>
            <a:spLocks noChangeShapeType="1"/>
          </p:cNvSpPr>
          <p:nvPr/>
        </p:nvSpPr>
        <p:spPr bwMode="auto">
          <a:xfrm>
            <a:off x="3159258" y="4868863"/>
            <a:ext cx="935567" cy="0"/>
          </a:xfrm>
          <a:prstGeom prst="line">
            <a:avLst/>
          </a:prstGeom>
          <a:noFill/>
          <a:ln w="57150">
            <a:solidFill>
              <a:srgbClr val="0000FF"/>
            </a:solidFill>
            <a:round/>
            <a:headEnd/>
            <a:tailEnd/>
          </a:ln>
          <a:effectLst/>
        </p:spPr>
        <p:txBody>
          <a:bodyPr/>
          <a:lstStyle/>
          <a:p>
            <a:endParaRPr lang="en-GB"/>
          </a:p>
        </p:txBody>
      </p:sp>
      <p:sp>
        <p:nvSpPr>
          <p:cNvPr id="95288" name="Line 56"/>
          <p:cNvSpPr>
            <a:spLocks noChangeShapeType="1"/>
          </p:cNvSpPr>
          <p:nvPr/>
        </p:nvSpPr>
        <p:spPr bwMode="auto">
          <a:xfrm>
            <a:off x="2221971" y="5805488"/>
            <a:ext cx="935567" cy="0"/>
          </a:xfrm>
          <a:prstGeom prst="line">
            <a:avLst/>
          </a:prstGeom>
          <a:noFill/>
          <a:ln w="57150">
            <a:solidFill>
              <a:srgbClr val="0000FF"/>
            </a:solidFill>
            <a:round/>
            <a:headEnd/>
            <a:tailEnd/>
          </a:ln>
          <a:effectLst/>
        </p:spPr>
        <p:txBody>
          <a:bodyPr/>
          <a:lstStyle/>
          <a:p>
            <a:endParaRPr lang="en-GB"/>
          </a:p>
        </p:txBody>
      </p:sp>
      <p:sp>
        <p:nvSpPr>
          <p:cNvPr id="95289" name="Line 57"/>
          <p:cNvSpPr>
            <a:spLocks noChangeShapeType="1"/>
          </p:cNvSpPr>
          <p:nvPr/>
        </p:nvSpPr>
        <p:spPr bwMode="auto">
          <a:xfrm>
            <a:off x="5030391" y="4868863"/>
            <a:ext cx="935567" cy="0"/>
          </a:xfrm>
          <a:prstGeom prst="line">
            <a:avLst/>
          </a:prstGeom>
          <a:noFill/>
          <a:ln w="57150">
            <a:solidFill>
              <a:srgbClr val="0000FF"/>
            </a:solidFill>
            <a:round/>
            <a:headEnd/>
            <a:tailEnd/>
          </a:ln>
          <a:effectLst/>
        </p:spPr>
        <p:txBody>
          <a:bodyPr/>
          <a:lstStyle/>
          <a:p>
            <a:endParaRPr lang="en-GB"/>
          </a:p>
        </p:txBody>
      </p:sp>
      <p:sp>
        <p:nvSpPr>
          <p:cNvPr id="95290" name="Line 58"/>
          <p:cNvSpPr>
            <a:spLocks noChangeShapeType="1"/>
          </p:cNvSpPr>
          <p:nvPr/>
        </p:nvSpPr>
        <p:spPr bwMode="auto">
          <a:xfrm>
            <a:off x="7838810" y="2997200"/>
            <a:ext cx="935567" cy="0"/>
          </a:xfrm>
          <a:prstGeom prst="line">
            <a:avLst/>
          </a:prstGeom>
          <a:noFill/>
          <a:ln w="57150">
            <a:solidFill>
              <a:srgbClr val="0000FF"/>
            </a:solidFill>
            <a:round/>
            <a:headEnd/>
            <a:tailEnd/>
          </a:ln>
          <a:effectLst/>
        </p:spPr>
        <p:txBody>
          <a:bodyPr/>
          <a:lstStyle/>
          <a:p>
            <a:endParaRPr lang="en-GB"/>
          </a:p>
        </p:txBody>
      </p:sp>
      <p:sp>
        <p:nvSpPr>
          <p:cNvPr id="95291" name="Line 59"/>
          <p:cNvSpPr>
            <a:spLocks noChangeShapeType="1"/>
          </p:cNvSpPr>
          <p:nvPr/>
        </p:nvSpPr>
        <p:spPr bwMode="auto">
          <a:xfrm>
            <a:off x="6903244" y="2133600"/>
            <a:ext cx="935567" cy="0"/>
          </a:xfrm>
          <a:prstGeom prst="line">
            <a:avLst/>
          </a:prstGeom>
          <a:noFill/>
          <a:ln w="57150">
            <a:solidFill>
              <a:srgbClr val="0000FF"/>
            </a:solidFill>
            <a:round/>
            <a:headEnd/>
            <a:tailEnd/>
          </a:ln>
          <a:effectLst/>
        </p:spPr>
        <p:txBody>
          <a:bodyPr/>
          <a:lstStyle/>
          <a:p>
            <a:endParaRPr lang="en-GB"/>
          </a:p>
        </p:txBody>
      </p:sp>
      <p:sp>
        <p:nvSpPr>
          <p:cNvPr id="95292" name="Line 60"/>
          <p:cNvSpPr>
            <a:spLocks noChangeShapeType="1"/>
          </p:cNvSpPr>
          <p:nvPr/>
        </p:nvSpPr>
        <p:spPr bwMode="auto">
          <a:xfrm flipV="1">
            <a:off x="3159258" y="4868864"/>
            <a:ext cx="0" cy="936625"/>
          </a:xfrm>
          <a:prstGeom prst="line">
            <a:avLst/>
          </a:prstGeom>
          <a:noFill/>
          <a:ln w="57150">
            <a:solidFill>
              <a:srgbClr val="0000FF"/>
            </a:solidFill>
            <a:round/>
            <a:headEnd/>
            <a:tailEnd/>
          </a:ln>
          <a:effectLst/>
        </p:spPr>
        <p:txBody>
          <a:bodyPr/>
          <a:lstStyle/>
          <a:p>
            <a:endParaRPr lang="en-GB"/>
          </a:p>
        </p:txBody>
      </p:sp>
      <p:sp>
        <p:nvSpPr>
          <p:cNvPr id="95293" name="Line 61"/>
          <p:cNvSpPr>
            <a:spLocks noChangeShapeType="1"/>
          </p:cNvSpPr>
          <p:nvPr/>
        </p:nvSpPr>
        <p:spPr bwMode="auto">
          <a:xfrm flipV="1">
            <a:off x="4094825" y="3860800"/>
            <a:ext cx="0" cy="1009650"/>
          </a:xfrm>
          <a:prstGeom prst="line">
            <a:avLst/>
          </a:prstGeom>
          <a:noFill/>
          <a:ln w="57150">
            <a:solidFill>
              <a:srgbClr val="0000FF"/>
            </a:solidFill>
            <a:round/>
            <a:headEnd/>
            <a:tailEnd/>
          </a:ln>
          <a:effectLst/>
        </p:spPr>
        <p:txBody>
          <a:bodyPr/>
          <a:lstStyle/>
          <a:p>
            <a:endParaRPr lang="en-GB"/>
          </a:p>
        </p:txBody>
      </p:sp>
      <p:sp>
        <p:nvSpPr>
          <p:cNvPr id="95294" name="Line 62"/>
          <p:cNvSpPr>
            <a:spLocks noChangeShapeType="1"/>
          </p:cNvSpPr>
          <p:nvPr/>
        </p:nvSpPr>
        <p:spPr bwMode="auto">
          <a:xfrm flipV="1">
            <a:off x="5030391" y="3860801"/>
            <a:ext cx="0" cy="1008063"/>
          </a:xfrm>
          <a:prstGeom prst="line">
            <a:avLst/>
          </a:prstGeom>
          <a:noFill/>
          <a:ln w="57150">
            <a:solidFill>
              <a:srgbClr val="0000FF"/>
            </a:solidFill>
            <a:round/>
            <a:headEnd/>
            <a:tailEnd/>
          </a:ln>
          <a:effectLst/>
        </p:spPr>
        <p:txBody>
          <a:bodyPr/>
          <a:lstStyle/>
          <a:p>
            <a:endParaRPr lang="en-GB"/>
          </a:p>
        </p:txBody>
      </p:sp>
      <p:sp>
        <p:nvSpPr>
          <p:cNvPr id="95295" name="Line 63"/>
          <p:cNvSpPr>
            <a:spLocks noChangeShapeType="1"/>
          </p:cNvSpPr>
          <p:nvPr/>
        </p:nvSpPr>
        <p:spPr bwMode="auto">
          <a:xfrm flipV="1">
            <a:off x="5967677" y="3860801"/>
            <a:ext cx="0" cy="1008063"/>
          </a:xfrm>
          <a:prstGeom prst="line">
            <a:avLst/>
          </a:prstGeom>
          <a:noFill/>
          <a:ln w="57150">
            <a:solidFill>
              <a:srgbClr val="0000FF"/>
            </a:solidFill>
            <a:round/>
            <a:headEnd/>
            <a:tailEnd/>
          </a:ln>
          <a:effectLst/>
        </p:spPr>
        <p:txBody>
          <a:bodyPr/>
          <a:lstStyle/>
          <a:p>
            <a:endParaRPr lang="en-GB"/>
          </a:p>
        </p:txBody>
      </p:sp>
      <p:sp>
        <p:nvSpPr>
          <p:cNvPr id="95296" name="Line 64"/>
          <p:cNvSpPr>
            <a:spLocks noChangeShapeType="1"/>
          </p:cNvSpPr>
          <p:nvPr/>
        </p:nvSpPr>
        <p:spPr bwMode="auto">
          <a:xfrm flipV="1">
            <a:off x="6903244" y="2133600"/>
            <a:ext cx="0" cy="1727200"/>
          </a:xfrm>
          <a:prstGeom prst="line">
            <a:avLst/>
          </a:prstGeom>
          <a:noFill/>
          <a:ln w="57150">
            <a:solidFill>
              <a:srgbClr val="0000FF"/>
            </a:solidFill>
            <a:round/>
            <a:headEnd/>
            <a:tailEnd/>
          </a:ln>
          <a:effectLst/>
        </p:spPr>
        <p:txBody>
          <a:bodyPr/>
          <a:lstStyle/>
          <a:p>
            <a:endParaRPr lang="en-GB"/>
          </a:p>
        </p:txBody>
      </p:sp>
      <p:sp>
        <p:nvSpPr>
          <p:cNvPr id="95297" name="Line 65"/>
          <p:cNvSpPr>
            <a:spLocks noChangeShapeType="1"/>
          </p:cNvSpPr>
          <p:nvPr/>
        </p:nvSpPr>
        <p:spPr bwMode="auto">
          <a:xfrm flipV="1">
            <a:off x="7838810" y="2133600"/>
            <a:ext cx="0" cy="863600"/>
          </a:xfrm>
          <a:prstGeom prst="line">
            <a:avLst/>
          </a:prstGeom>
          <a:noFill/>
          <a:ln w="57150">
            <a:solidFill>
              <a:srgbClr val="0000FF"/>
            </a:solidFill>
            <a:round/>
            <a:headEnd/>
            <a:tailEnd/>
          </a:ln>
          <a:effectLst/>
        </p:spPr>
        <p:txBody>
          <a:bodyPr/>
          <a:lstStyle/>
          <a:p>
            <a:endParaRPr lang="en-GB"/>
          </a:p>
        </p:txBody>
      </p:sp>
      <p:sp>
        <p:nvSpPr>
          <p:cNvPr id="95298" name="Line 66"/>
          <p:cNvSpPr>
            <a:spLocks noChangeShapeType="1"/>
          </p:cNvSpPr>
          <p:nvPr/>
        </p:nvSpPr>
        <p:spPr bwMode="auto">
          <a:xfrm>
            <a:off x="8776097" y="3860800"/>
            <a:ext cx="935567" cy="0"/>
          </a:xfrm>
          <a:prstGeom prst="line">
            <a:avLst/>
          </a:prstGeom>
          <a:noFill/>
          <a:ln w="57150">
            <a:solidFill>
              <a:srgbClr val="0000FF"/>
            </a:solidFill>
            <a:round/>
            <a:headEnd/>
            <a:tailEnd/>
          </a:ln>
          <a:effectLst/>
        </p:spPr>
        <p:txBody>
          <a:bodyPr/>
          <a:lstStyle/>
          <a:p>
            <a:endParaRPr lang="en-GB"/>
          </a:p>
        </p:txBody>
      </p:sp>
      <p:sp>
        <p:nvSpPr>
          <p:cNvPr id="95299" name="Line 67"/>
          <p:cNvSpPr>
            <a:spLocks noChangeShapeType="1"/>
          </p:cNvSpPr>
          <p:nvPr/>
        </p:nvSpPr>
        <p:spPr bwMode="auto">
          <a:xfrm flipV="1">
            <a:off x="8776097" y="2997200"/>
            <a:ext cx="0" cy="863600"/>
          </a:xfrm>
          <a:prstGeom prst="line">
            <a:avLst/>
          </a:prstGeom>
          <a:noFill/>
          <a:ln w="57150">
            <a:solidFill>
              <a:srgbClr val="0000FF"/>
            </a:solidFill>
            <a:round/>
            <a:headEnd/>
            <a:tailEnd/>
          </a:ln>
          <a:effectLst/>
        </p:spPr>
        <p:txBody>
          <a:bodyPr/>
          <a:lstStyle/>
          <a:p>
            <a:endParaRPr lang="en-GB"/>
          </a:p>
        </p:txBody>
      </p:sp>
      <p:sp>
        <p:nvSpPr>
          <p:cNvPr id="95306" name="Text Box 74"/>
          <p:cNvSpPr txBox="1">
            <a:spLocks noChangeArrowheads="1"/>
          </p:cNvSpPr>
          <p:nvPr/>
        </p:nvSpPr>
        <p:spPr bwMode="auto">
          <a:xfrm>
            <a:off x="1442906"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0</a:t>
            </a:r>
            <a:endParaRPr lang="en-GB" sz="2400" i="1">
              <a:latin typeface="Times New Roman" pitchFamily="18" charset="0"/>
            </a:endParaRPr>
          </a:p>
        </p:txBody>
      </p:sp>
      <p:sp>
        <p:nvSpPr>
          <p:cNvPr id="95307" name="Text Box 75"/>
          <p:cNvSpPr txBox="1">
            <a:spLocks noChangeArrowheads="1"/>
          </p:cNvSpPr>
          <p:nvPr/>
        </p:nvSpPr>
        <p:spPr bwMode="auto">
          <a:xfrm>
            <a:off x="2378472"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0</a:t>
            </a:r>
            <a:endParaRPr lang="en-GB" sz="2400" i="1">
              <a:latin typeface="Times New Roman" pitchFamily="18" charset="0"/>
            </a:endParaRPr>
          </a:p>
        </p:txBody>
      </p:sp>
      <p:sp>
        <p:nvSpPr>
          <p:cNvPr id="95308" name="Text Box 76"/>
          <p:cNvSpPr txBox="1">
            <a:spLocks noChangeArrowheads="1"/>
          </p:cNvSpPr>
          <p:nvPr/>
        </p:nvSpPr>
        <p:spPr bwMode="auto">
          <a:xfrm>
            <a:off x="3393149"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1</a:t>
            </a:r>
            <a:endParaRPr lang="en-GB" sz="2400" i="1">
              <a:latin typeface="Times New Roman" pitchFamily="18" charset="0"/>
            </a:endParaRPr>
          </a:p>
        </p:txBody>
      </p:sp>
      <p:sp>
        <p:nvSpPr>
          <p:cNvPr id="95309" name="Text Box 77"/>
          <p:cNvSpPr txBox="1">
            <a:spLocks noChangeArrowheads="1"/>
          </p:cNvSpPr>
          <p:nvPr/>
        </p:nvSpPr>
        <p:spPr bwMode="auto">
          <a:xfrm>
            <a:off x="4328716"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2</a:t>
            </a:r>
            <a:endParaRPr lang="en-GB" sz="2400" i="1">
              <a:latin typeface="Times New Roman" pitchFamily="18" charset="0"/>
            </a:endParaRPr>
          </a:p>
        </p:txBody>
      </p:sp>
      <p:sp>
        <p:nvSpPr>
          <p:cNvPr id="95310" name="Text Box 78"/>
          <p:cNvSpPr txBox="1">
            <a:spLocks noChangeArrowheads="1"/>
          </p:cNvSpPr>
          <p:nvPr/>
        </p:nvSpPr>
        <p:spPr bwMode="auto">
          <a:xfrm>
            <a:off x="5264283"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1</a:t>
            </a:r>
            <a:endParaRPr lang="en-GB" sz="2400" i="1">
              <a:latin typeface="Times New Roman" pitchFamily="18" charset="0"/>
            </a:endParaRPr>
          </a:p>
        </p:txBody>
      </p:sp>
      <p:sp>
        <p:nvSpPr>
          <p:cNvPr id="95311" name="Text Box 79"/>
          <p:cNvSpPr txBox="1">
            <a:spLocks noChangeArrowheads="1"/>
          </p:cNvSpPr>
          <p:nvPr/>
        </p:nvSpPr>
        <p:spPr bwMode="auto">
          <a:xfrm>
            <a:off x="6278960" y="6237288"/>
            <a:ext cx="624284"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2</a:t>
            </a:r>
            <a:endParaRPr lang="en-GB" sz="2400" i="1">
              <a:latin typeface="Times New Roman" pitchFamily="18" charset="0"/>
            </a:endParaRPr>
          </a:p>
        </p:txBody>
      </p:sp>
      <p:sp>
        <p:nvSpPr>
          <p:cNvPr id="95312" name="Text Box 80"/>
          <p:cNvSpPr txBox="1">
            <a:spLocks noChangeArrowheads="1"/>
          </p:cNvSpPr>
          <p:nvPr/>
        </p:nvSpPr>
        <p:spPr bwMode="auto">
          <a:xfrm>
            <a:off x="7137136" y="6237288"/>
            <a:ext cx="624285"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4</a:t>
            </a:r>
            <a:endParaRPr lang="en-GB" sz="2400" i="1">
              <a:latin typeface="Times New Roman" pitchFamily="18" charset="0"/>
            </a:endParaRPr>
          </a:p>
        </p:txBody>
      </p:sp>
      <p:sp>
        <p:nvSpPr>
          <p:cNvPr id="95313" name="Text Box 81"/>
          <p:cNvSpPr txBox="1">
            <a:spLocks noChangeArrowheads="1"/>
          </p:cNvSpPr>
          <p:nvPr/>
        </p:nvSpPr>
        <p:spPr bwMode="auto">
          <a:xfrm>
            <a:off x="8072703" y="6237288"/>
            <a:ext cx="624285"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3</a:t>
            </a:r>
            <a:endParaRPr lang="en-GB" sz="2400" i="1">
              <a:latin typeface="Times New Roman" pitchFamily="18" charset="0"/>
            </a:endParaRPr>
          </a:p>
        </p:txBody>
      </p:sp>
      <p:sp>
        <p:nvSpPr>
          <p:cNvPr id="95314" name="Text Box 82"/>
          <p:cNvSpPr txBox="1">
            <a:spLocks noChangeArrowheads="1"/>
          </p:cNvSpPr>
          <p:nvPr/>
        </p:nvSpPr>
        <p:spPr bwMode="auto">
          <a:xfrm>
            <a:off x="9008269" y="6237288"/>
            <a:ext cx="624285" cy="457200"/>
          </a:xfrm>
          <a:prstGeom prst="rect">
            <a:avLst/>
          </a:prstGeom>
          <a:noFill/>
          <a:ln w="9525">
            <a:noFill/>
            <a:miter lim="800000"/>
            <a:headEnd/>
            <a:tailEnd/>
          </a:ln>
          <a:effectLst/>
        </p:spPr>
        <p:txBody>
          <a:bodyPr>
            <a:spAutoFit/>
          </a:bodyPr>
          <a:lstStyle/>
          <a:p>
            <a:pPr eaLnBrk="0" hangingPunct="0">
              <a:spcBef>
                <a:spcPct val="50000"/>
              </a:spcBef>
            </a:pPr>
            <a:r>
              <a:rPr lang="en-GB" sz="2400" i="1">
                <a:latin typeface="Times New Roman" pitchFamily="18" charset="0"/>
              </a:rPr>
              <a:t>m</a:t>
            </a:r>
            <a:r>
              <a:rPr lang="en-GB" sz="2400" i="1" baseline="-25000">
                <a:latin typeface="Times New Roman" pitchFamily="18" charset="0"/>
              </a:rPr>
              <a:t>2</a:t>
            </a:r>
            <a:endParaRPr lang="en-GB" sz="2400" i="1">
              <a:latin typeface="Times New Roman" pitchFamily="18" charset="0"/>
            </a:endParaRPr>
          </a:p>
        </p:txBody>
      </p:sp>
      <p:sp>
        <p:nvSpPr>
          <p:cNvPr id="95315" name="Freeform 83"/>
          <p:cNvSpPr>
            <a:spLocks/>
          </p:cNvSpPr>
          <p:nvPr/>
        </p:nvSpPr>
        <p:spPr bwMode="auto">
          <a:xfrm>
            <a:off x="1286405" y="2193926"/>
            <a:ext cx="8347869" cy="3827463"/>
          </a:xfrm>
          <a:custGeom>
            <a:avLst/>
            <a:gdLst/>
            <a:ahLst/>
            <a:cxnLst>
              <a:cxn ang="0">
                <a:pos x="0" y="2411"/>
              </a:cxn>
              <a:cxn ang="0">
                <a:pos x="544" y="2048"/>
              </a:cxn>
              <a:cxn ang="0">
                <a:pos x="1089" y="1594"/>
              </a:cxn>
              <a:cxn ang="0">
                <a:pos x="1633" y="1277"/>
              </a:cxn>
              <a:cxn ang="0">
                <a:pos x="2177" y="1504"/>
              </a:cxn>
              <a:cxn ang="0">
                <a:pos x="2722" y="914"/>
              </a:cxn>
              <a:cxn ang="0">
                <a:pos x="3266" y="98"/>
              </a:cxn>
              <a:cxn ang="0">
                <a:pos x="3810" y="324"/>
              </a:cxn>
              <a:cxn ang="0">
                <a:pos x="4355" y="823"/>
              </a:cxn>
              <a:cxn ang="0">
                <a:pos x="4854" y="1232"/>
              </a:cxn>
            </a:cxnLst>
            <a:rect l="0" t="0" r="r" b="b"/>
            <a:pathLst>
              <a:path w="4854" h="2411">
                <a:moveTo>
                  <a:pt x="0" y="2411"/>
                </a:moveTo>
                <a:cubicBezTo>
                  <a:pt x="181" y="2297"/>
                  <a:pt x="363" y="2184"/>
                  <a:pt x="544" y="2048"/>
                </a:cubicBezTo>
                <a:cubicBezTo>
                  <a:pt x="725" y="1912"/>
                  <a:pt x="908" y="1722"/>
                  <a:pt x="1089" y="1594"/>
                </a:cubicBezTo>
                <a:cubicBezTo>
                  <a:pt x="1270" y="1466"/>
                  <a:pt x="1452" y="1292"/>
                  <a:pt x="1633" y="1277"/>
                </a:cubicBezTo>
                <a:cubicBezTo>
                  <a:pt x="1814" y="1262"/>
                  <a:pt x="1996" y="1564"/>
                  <a:pt x="2177" y="1504"/>
                </a:cubicBezTo>
                <a:cubicBezTo>
                  <a:pt x="2358" y="1444"/>
                  <a:pt x="2541" y="1148"/>
                  <a:pt x="2722" y="914"/>
                </a:cubicBezTo>
                <a:cubicBezTo>
                  <a:pt x="2903" y="680"/>
                  <a:pt x="3085" y="196"/>
                  <a:pt x="3266" y="98"/>
                </a:cubicBezTo>
                <a:cubicBezTo>
                  <a:pt x="3447" y="0"/>
                  <a:pt x="3628" y="203"/>
                  <a:pt x="3810" y="324"/>
                </a:cubicBezTo>
                <a:cubicBezTo>
                  <a:pt x="3992" y="445"/>
                  <a:pt x="4181" y="672"/>
                  <a:pt x="4355" y="823"/>
                </a:cubicBezTo>
                <a:cubicBezTo>
                  <a:pt x="4529" y="974"/>
                  <a:pt x="4691" y="1103"/>
                  <a:pt x="4854" y="1232"/>
                </a:cubicBezTo>
              </a:path>
            </a:pathLst>
          </a:custGeom>
          <a:noFill/>
          <a:ln w="57150" cmpd="sng">
            <a:solidFill>
              <a:schemeClr val="tx1"/>
            </a:solidFill>
            <a:round/>
            <a:headEnd/>
            <a:tailEnd/>
          </a:ln>
          <a:effec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315"/>
                                        </p:tgtEl>
                                        <p:attrNameLst>
                                          <p:attrName>style.visibility</p:attrName>
                                        </p:attrNameLst>
                                      </p:cBhvr>
                                      <p:to>
                                        <p:strVal val="visible"/>
                                      </p:to>
                                    </p:set>
                                    <p:animEffect transition="in" filter="wipe(left)">
                                      <p:cBhvr>
                                        <p:cTn id="7" dur="2000"/>
                                        <p:tgtEl>
                                          <p:spTgt spid="95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3000"/>
                                        <p:tgtEl>
                                          <p:spTgt spid="2"/>
                                        </p:tgtEl>
                                      </p:cBhvr>
                                    </p:animEffect>
                                  </p:childTnLst>
                                </p:cTn>
                              </p:par>
                            </p:childTnLst>
                          </p:cTn>
                        </p:par>
                        <p:par>
                          <p:cTn id="13" fill="hold">
                            <p:stCondLst>
                              <p:cond delay="3000"/>
                            </p:stCondLst>
                            <p:childTnLst>
                              <p:par>
                                <p:cTn id="14" presetID="22" presetClass="exit" presetSubtype="8" fill="hold" grpId="1" nodeType="afterEffect">
                                  <p:stCondLst>
                                    <p:cond delay="0"/>
                                  </p:stCondLst>
                                  <p:childTnLst>
                                    <p:animEffect transition="out" filter="wipe(left)">
                                      <p:cBhvr>
                                        <p:cTn id="15" dur="2000"/>
                                        <p:tgtEl>
                                          <p:spTgt spid="95315"/>
                                        </p:tgtEl>
                                      </p:cBhvr>
                                    </p:animEffect>
                                    <p:set>
                                      <p:cBhvr>
                                        <p:cTn id="16" dur="1" fill="hold">
                                          <p:stCondLst>
                                            <p:cond delay="1999"/>
                                          </p:stCondLst>
                                        </p:cTn>
                                        <p:tgtEl>
                                          <p:spTgt spid="953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5284"/>
                                        </p:tgtEl>
                                        <p:attrNameLst>
                                          <p:attrName>style.visibility</p:attrName>
                                        </p:attrNameLst>
                                      </p:cBhvr>
                                      <p:to>
                                        <p:strVal val="visible"/>
                                      </p:to>
                                    </p:set>
                                    <p:animEffect transition="in" filter="wipe(left)">
                                      <p:cBhvr>
                                        <p:cTn id="21" dur="500"/>
                                        <p:tgtEl>
                                          <p:spTgt spid="95284"/>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95306"/>
                                        </p:tgtEl>
                                        <p:attrNameLst>
                                          <p:attrName>style.visibility</p:attrName>
                                        </p:attrNameLst>
                                      </p:cBhvr>
                                      <p:to>
                                        <p:strVal val="visible"/>
                                      </p:to>
                                    </p:set>
                                    <p:anim calcmode="lin" valueType="num">
                                      <p:cBhvr additive="base">
                                        <p:cTn id="25" dur="500" fill="hold"/>
                                        <p:tgtEl>
                                          <p:spTgt spid="95306"/>
                                        </p:tgtEl>
                                        <p:attrNameLst>
                                          <p:attrName>ppt_x</p:attrName>
                                        </p:attrNameLst>
                                      </p:cBhvr>
                                      <p:tavLst>
                                        <p:tav tm="0">
                                          <p:val>
                                            <p:strVal val="#ppt_x"/>
                                          </p:val>
                                        </p:tav>
                                        <p:tav tm="100000">
                                          <p:val>
                                            <p:strVal val="#ppt_x"/>
                                          </p:val>
                                        </p:tav>
                                      </p:tavLst>
                                    </p:anim>
                                    <p:anim calcmode="lin" valueType="num">
                                      <p:cBhvr additive="base">
                                        <p:cTn id="26" dur="500" fill="hold"/>
                                        <p:tgtEl>
                                          <p:spTgt spid="953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5288"/>
                                        </p:tgtEl>
                                        <p:attrNameLst>
                                          <p:attrName>style.visibility</p:attrName>
                                        </p:attrNameLst>
                                      </p:cBhvr>
                                      <p:to>
                                        <p:strVal val="visible"/>
                                      </p:to>
                                    </p:set>
                                    <p:animEffect transition="in" filter="wipe(left)">
                                      <p:cBhvr>
                                        <p:cTn id="31" dur="500"/>
                                        <p:tgtEl>
                                          <p:spTgt spid="95288"/>
                                        </p:tgtEl>
                                      </p:cBhvr>
                                    </p:animEffect>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95307"/>
                                        </p:tgtEl>
                                        <p:attrNameLst>
                                          <p:attrName>style.visibility</p:attrName>
                                        </p:attrNameLst>
                                      </p:cBhvr>
                                      <p:to>
                                        <p:strVal val="visible"/>
                                      </p:to>
                                    </p:set>
                                    <p:anim calcmode="lin" valueType="num">
                                      <p:cBhvr additive="base">
                                        <p:cTn id="35" dur="500" fill="hold"/>
                                        <p:tgtEl>
                                          <p:spTgt spid="95307"/>
                                        </p:tgtEl>
                                        <p:attrNameLst>
                                          <p:attrName>ppt_x</p:attrName>
                                        </p:attrNameLst>
                                      </p:cBhvr>
                                      <p:tavLst>
                                        <p:tav tm="0">
                                          <p:val>
                                            <p:strVal val="#ppt_x"/>
                                          </p:val>
                                        </p:tav>
                                        <p:tav tm="100000">
                                          <p:val>
                                            <p:strVal val="#ppt_x"/>
                                          </p:val>
                                        </p:tav>
                                      </p:tavLst>
                                    </p:anim>
                                    <p:anim calcmode="lin" valueType="num">
                                      <p:cBhvr additive="base">
                                        <p:cTn id="36" dur="500" fill="hold"/>
                                        <p:tgtEl>
                                          <p:spTgt spid="9530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5292"/>
                                        </p:tgtEl>
                                        <p:attrNameLst>
                                          <p:attrName>style.visibility</p:attrName>
                                        </p:attrNameLst>
                                      </p:cBhvr>
                                      <p:to>
                                        <p:strVal val="visible"/>
                                      </p:to>
                                    </p:set>
                                    <p:animEffect transition="in" filter="wipe(down)">
                                      <p:cBhvr>
                                        <p:cTn id="41" dur="500"/>
                                        <p:tgtEl>
                                          <p:spTgt spid="95292"/>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95287"/>
                                        </p:tgtEl>
                                        <p:attrNameLst>
                                          <p:attrName>style.visibility</p:attrName>
                                        </p:attrNameLst>
                                      </p:cBhvr>
                                      <p:to>
                                        <p:strVal val="visible"/>
                                      </p:to>
                                    </p:set>
                                    <p:animEffect transition="in" filter="wipe(left)">
                                      <p:cBhvr>
                                        <p:cTn id="45" dur="500"/>
                                        <p:tgtEl>
                                          <p:spTgt spid="95287"/>
                                        </p:tgtEl>
                                      </p:cBhvr>
                                    </p:animEffect>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95308"/>
                                        </p:tgtEl>
                                        <p:attrNameLst>
                                          <p:attrName>style.visibility</p:attrName>
                                        </p:attrNameLst>
                                      </p:cBhvr>
                                      <p:to>
                                        <p:strVal val="visible"/>
                                      </p:to>
                                    </p:set>
                                    <p:anim calcmode="lin" valueType="num">
                                      <p:cBhvr additive="base">
                                        <p:cTn id="49" dur="500" fill="hold"/>
                                        <p:tgtEl>
                                          <p:spTgt spid="95308"/>
                                        </p:tgtEl>
                                        <p:attrNameLst>
                                          <p:attrName>ppt_x</p:attrName>
                                        </p:attrNameLst>
                                      </p:cBhvr>
                                      <p:tavLst>
                                        <p:tav tm="0">
                                          <p:val>
                                            <p:strVal val="#ppt_x"/>
                                          </p:val>
                                        </p:tav>
                                        <p:tav tm="100000">
                                          <p:val>
                                            <p:strVal val="#ppt_x"/>
                                          </p:val>
                                        </p:tav>
                                      </p:tavLst>
                                    </p:anim>
                                    <p:anim calcmode="lin" valueType="num">
                                      <p:cBhvr additive="base">
                                        <p:cTn id="50" dur="500" fill="hold"/>
                                        <p:tgtEl>
                                          <p:spTgt spid="9530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95293"/>
                                        </p:tgtEl>
                                        <p:attrNameLst>
                                          <p:attrName>style.visibility</p:attrName>
                                        </p:attrNameLst>
                                      </p:cBhvr>
                                      <p:to>
                                        <p:strVal val="visible"/>
                                      </p:to>
                                    </p:set>
                                    <p:animEffect transition="in" filter="wipe(down)">
                                      <p:cBhvr>
                                        <p:cTn id="55" dur="500"/>
                                        <p:tgtEl>
                                          <p:spTgt spid="9529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95286"/>
                                        </p:tgtEl>
                                        <p:attrNameLst>
                                          <p:attrName>style.visibility</p:attrName>
                                        </p:attrNameLst>
                                      </p:cBhvr>
                                      <p:to>
                                        <p:strVal val="visible"/>
                                      </p:to>
                                    </p:set>
                                    <p:animEffect transition="in" filter="wipe(left)">
                                      <p:cBhvr>
                                        <p:cTn id="59" dur="500"/>
                                        <p:tgtEl>
                                          <p:spTgt spid="95286"/>
                                        </p:tgtEl>
                                      </p:cBhvr>
                                    </p:animEffect>
                                  </p:childTnLst>
                                </p:cTn>
                              </p:par>
                            </p:childTnLst>
                          </p:cTn>
                        </p:par>
                        <p:par>
                          <p:cTn id="60" fill="hold">
                            <p:stCondLst>
                              <p:cond delay="1000"/>
                            </p:stCondLst>
                            <p:childTnLst>
                              <p:par>
                                <p:cTn id="61" presetID="2" presetClass="entr" presetSubtype="4" fill="hold" grpId="0" nodeType="afterEffect">
                                  <p:stCondLst>
                                    <p:cond delay="0"/>
                                  </p:stCondLst>
                                  <p:childTnLst>
                                    <p:set>
                                      <p:cBhvr>
                                        <p:cTn id="62" dur="1" fill="hold">
                                          <p:stCondLst>
                                            <p:cond delay="0"/>
                                          </p:stCondLst>
                                        </p:cTn>
                                        <p:tgtEl>
                                          <p:spTgt spid="95309"/>
                                        </p:tgtEl>
                                        <p:attrNameLst>
                                          <p:attrName>style.visibility</p:attrName>
                                        </p:attrNameLst>
                                      </p:cBhvr>
                                      <p:to>
                                        <p:strVal val="visible"/>
                                      </p:to>
                                    </p:set>
                                    <p:anim calcmode="lin" valueType="num">
                                      <p:cBhvr additive="base">
                                        <p:cTn id="63" dur="500" fill="hold"/>
                                        <p:tgtEl>
                                          <p:spTgt spid="95309"/>
                                        </p:tgtEl>
                                        <p:attrNameLst>
                                          <p:attrName>ppt_x</p:attrName>
                                        </p:attrNameLst>
                                      </p:cBhvr>
                                      <p:tavLst>
                                        <p:tav tm="0">
                                          <p:val>
                                            <p:strVal val="#ppt_x"/>
                                          </p:val>
                                        </p:tav>
                                        <p:tav tm="100000">
                                          <p:val>
                                            <p:strVal val="#ppt_x"/>
                                          </p:val>
                                        </p:tav>
                                      </p:tavLst>
                                    </p:anim>
                                    <p:anim calcmode="lin" valueType="num">
                                      <p:cBhvr additive="base">
                                        <p:cTn id="64" dur="500" fill="hold"/>
                                        <p:tgtEl>
                                          <p:spTgt spid="9530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95294"/>
                                        </p:tgtEl>
                                        <p:attrNameLst>
                                          <p:attrName>style.visibility</p:attrName>
                                        </p:attrNameLst>
                                      </p:cBhvr>
                                      <p:to>
                                        <p:strVal val="visible"/>
                                      </p:to>
                                    </p:set>
                                    <p:animEffect transition="in" filter="wipe(up)">
                                      <p:cBhvr>
                                        <p:cTn id="69" dur="500"/>
                                        <p:tgtEl>
                                          <p:spTgt spid="95294"/>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95289"/>
                                        </p:tgtEl>
                                        <p:attrNameLst>
                                          <p:attrName>style.visibility</p:attrName>
                                        </p:attrNameLst>
                                      </p:cBhvr>
                                      <p:to>
                                        <p:strVal val="visible"/>
                                      </p:to>
                                    </p:set>
                                    <p:animEffect transition="in" filter="wipe(left)">
                                      <p:cBhvr>
                                        <p:cTn id="73" dur="500"/>
                                        <p:tgtEl>
                                          <p:spTgt spid="95289"/>
                                        </p:tgtEl>
                                      </p:cBhvr>
                                    </p:animEffect>
                                  </p:childTnLst>
                                </p:cTn>
                              </p:par>
                            </p:childTnLst>
                          </p:cTn>
                        </p:par>
                        <p:par>
                          <p:cTn id="74" fill="hold">
                            <p:stCondLst>
                              <p:cond delay="1000"/>
                            </p:stCondLst>
                            <p:childTnLst>
                              <p:par>
                                <p:cTn id="75" presetID="2" presetClass="entr" presetSubtype="4" fill="hold" grpId="0" nodeType="afterEffect">
                                  <p:stCondLst>
                                    <p:cond delay="0"/>
                                  </p:stCondLst>
                                  <p:childTnLst>
                                    <p:set>
                                      <p:cBhvr>
                                        <p:cTn id="76" dur="1" fill="hold">
                                          <p:stCondLst>
                                            <p:cond delay="0"/>
                                          </p:stCondLst>
                                        </p:cTn>
                                        <p:tgtEl>
                                          <p:spTgt spid="95310"/>
                                        </p:tgtEl>
                                        <p:attrNameLst>
                                          <p:attrName>style.visibility</p:attrName>
                                        </p:attrNameLst>
                                      </p:cBhvr>
                                      <p:to>
                                        <p:strVal val="visible"/>
                                      </p:to>
                                    </p:set>
                                    <p:anim calcmode="lin" valueType="num">
                                      <p:cBhvr additive="base">
                                        <p:cTn id="77" dur="500" fill="hold"/>
                                        <p:tgtEl>
                                          <p:spTgt spid="95310"/>
                                        </p:tgtEl>
                                        <p:attrNameLst>
                                          <p:attrName>ppt_x</p:attrName>
                                        </p:attrNameLst>
                                      </p:cBhvr>
                                      <p:tavLst>
                                        <p:tav tm="0">
                                          <p:val>
                                            <p:strVal val="#ppt_x"/>
                                          </p:val>
                                        </p:tav>
                                        <p:tav tm="100000">
                                          <p:val>
                                            <p:strVal val="#ppt_x"/>
                                          </p:val>
                                        </p:tav>
                                      </p:tavLst>
                                    </p:anim>
                                    <p:anim calcmode="lin" valueType="num">
                                      <p:cBhvr additive="base">
                                        <p:cTn id="78" dur="500" fill="hold"/>
                                        <p:tgtEl>
                                          <p:spTgt spid="9531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95295"/>
                                        </p:tgtEl>
                                        <p:attrNameLst>
                                          <p:attrName>style.visibility</p:attrName>
                                        </p:attrNameLst>
                                      </p:cBhvr>
                                      <p:to>
                                        <p:strVal val="visible"/>
                                      </p:to>
                                    </p:set>
                                    <p:animEffect transition="in" filter="wipe(down)">
                                      <p:cBhvr>
                                        <p:cTn id="83" dur="500"/>
                                        <p:tgtEl>
                                          <p:spTgt spid="95295"/>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95285"/>
                                        </p:tgtEl>
                                        <p:attrNameLst>
                                          <p:attrName>style.visibility</p:attrName>
                                        </p:attrNameLst>
                                      </p:cBhvr>
                                      <p:to>
                                        <p:strVal val="visible"/>
                                      </p:to>
                                    </p:set>
                                    <p:animEffect transition="in" filter="wipe(left)">
                                      <p:cBhvr>
                                        <p:cTn id="87" dur="500"/>
                                        <p:tgtEl>
                                          <p:spTgt spid="95285"/>
                                        </p:tgtEl>
                                      </p:cBhvr>
                                    </p:animEffect>
                                  </p:childTnLst>
                                </p:cTn>
                              </p:par>
                            </p:childTnLst>
                          </p:cTn>
                        </p:par>
                        <p:par>
                          <p:cTn id="88" fill="hold">
                            <p:stCondLst>
                              <p:cond delay="1000"/>
                            </p:stCondLst>
                            <p:childTnLst>
                              <p:par>
                                <p:cTn id="89" presetID="2" presetClass="entr" presetSubtype="4" fill="hold" grpId="0" nodeType="afterEffect">
                                  <p:stCondLst>
                                    <p:cond delay="0"/>
                                  </p:stCondLst>
                                  <p:childTnLst>
                                    <p:set>
                                      <p:cBhvr>
                                        <p:cTn id="90" dur="1" fill="hold">
                                          <p:stCondLst>
                                            <p:cond delay="0"/>
                                          </p:stCondLst>
                                        </p:cTn>
                                        <p:tgtEl>
                                          <p:spTgt spid="95311"/>
                                        </p:tgtEl>
                                        <p:attrNameLst>
                                          <p:attrName>style.visibility</p:attrName>
                                        </p:attrNameLst>
                                      </p:cBhvr>
                                      <p:to>
                                        <p:strVal val="visible"/>
                                      </p:to>
                                    </p:set>
                                    <p:anim calcmode="lin" valueType="num">
                                      <p:cBhvr additive="base">
                                        <p:cTn id="91" dur="500" fill="hold"/>
                                        <p:tgtEl>
                                          <p:spTgt spid="95311"/>
                                        </p:tgtEl>
                                        <p:attrNameLst>
                                          <p:attrName>ppt_x</p:attrName>
                                        </p:attrNameLst>
                                      </p:cBhvr>
                                      <p:tavLst>
                                        <p:tav tm="0">
                                          <p:val>
                                            <p:strVal val="#ppt_x"/>
                                          </p:val>
                                        </p:tav>
                                        <p:tav tm="100000">
                                          <p:val>
                                            <p:strVal val="#ppt_x"/>
                                          </p:val>
                                        </p:tav>
                                      </p:tavLst>
                                    </p:anim>
                                    <p:anim calcmode="lin" valueType="num">
                                      <p:cBhvr additive="base">
                                        <p:cTn id="92" dur="500" fill="hold"/>
                                        <p:tgtEl>
                                          <p:spTgt spid="9531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95296"/>
                                        </p:tgtEl>
                                        <p:attrNameLst>
                                          <p:attrName>style.visibility</p:attrName>
                                        </p:attrNameLst>
                                      </p:cBhvr>
                                      <p:to>
                                        <p:strVal val="visible"/>
                                      </p:to>
                                    </p:set>
                                    <p:animEffect transition="in" filter="wipe(down)">
                                      <p:cBhvr>
                                        <p:cTn id="97" dur="500"/>
                                        <p:tgtEl>
                                          <p:spTgt spid="95296"/>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95291"/>
                                        </p:tgtEl>
                                        <p:attrNameLst>
                                          <p:attrName>style.visibility</p:attrName>
                                        </p:attrNameLst>
                                      </p:cBhvr>
                                      <p:to>
                                        <p:strVal val="visible"/>
                                      </p:to>
                                    </p:set>
                                    <p:animEffect transition="in" filter="wipe(left)">
                                      <p:cBhvr>
                                        <p:cTn id="101" dur="500"/>
                                        <p:tgtEl>
                                          <p:spTgt spid="95291"/>
                                        </p:tgtEl>
                                      </p:cBhvr>
                                    </p:animEffect>
                                  </p:childTnLst>
                                </p:cTn>
                              </p:par>
                            </p:childTnLst>
                          </p:cTn>
                        </p:par>
                        <p:par>
                          <p:cTn id="102" fill="hold">
                            <p:stCondLst>
                              <p:cond delay="1000"/>
                            </p:stCondLst>
                            <p:childTnLst>
                              <p:par>
                                <p:cTn id="103" presetID="2" presetClass="entr" presetSubtype="4" fill="hold" grpId="0" nodeType="afterEffect">
                                  <p:stCondLst>
                                    <p:cond delay="0"/>
                                  </p:stCondLst>
                                  <p:childTnLst>
                                    <p:set>
                                      <p:cBhvr>
                                        <p:cTn id="104" dur="1" fill="hold">
                                          <p:stCondLst>
                                            <p:cond delay="0"/>
                                          </p:stCondLst>
                                        </p:cTn>
                                        <p:tgtEl>
                                          <p:spTgt spid="95312"/>
                                        </p:tgtEl>
                                        <p:attrNameLst>
                                          <p:attrName>style.visibility</p:attrName>
                                        </p:attrNameLst>
                                      </p:cBhvr>
                                      <p:to>
                                        <p:strVal val="visible"/>
                                      </p:to>
                                    </p:set>
                                    <p:anim calcmode="lin" valueType="num">
                                      <p:cBhvr additive="base">
                                        <p:cTn id="105" dur="500" fill="hold"/>
                                        <p:tgtEl>
                                          <p:spTgt spid="95312"/>
                                        </p:tgtEl>
                                        <p:attrNameLst>
                                          <p:attrName>ppt_x</p:attrName>
                                        </p:attrNameLst>
                                      </p:cBhvr>
                                      <p:tavLst>
                                        <p:tav tm="0">
                                          <p:val>
                                            <p:strVal val="#ppt_x"/>
                                          </p:val>
                                        </p:tav>
                                        <p:tav tm="100000">
                                          <p:val>
                                            <p:strVal val="#ppt_x"/>
                                          </p:val>
                                        </p:tav>
                                      </p:tavLst>
                                    </p:anim>
                                    <p:anim calcmode="lin" valueType="num">
                                      <p:cBhvr additive="base">
                                        <p:cTn id="106" dur="500" fill="hold"/>
                                        <p:tgtEl>
                                          <p:spTgt spid="9531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95297"/>
                                        </p:tgtEl>
                                        <p:attrNameLst>
                                          <p:attrName>style.visibility</p:attrName>
                                        </p:attrNameLst>
                                      </p:cBhvr>
                                      <p:to>
                                        <p:strVal val="visible"/>
                                      </p:to>
                                    </p:set>
                                    <p:animEffect transition="in" filter="wipe(up)">
                                      <p:cBhvr>
                                        <p:cTn id="111" dur="500"/>
                                        <p:tgtEl>
                                          <p:spTgt spid="95297"/>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95290"/>
                                        </p:tgtEl>
                                        <p:attrNameLst>
                                          <p:attrName>style.visibility</p:attrName>
                                        </p:attrNameLst>
                                      </p:cBhvr>
                                      <p:to>
                                        <p:strVal val="visible"/>
                                      </p:to>
                                    </p:set>
                                    <p:animEffect transition="in" filter="wipe(left)">
                                      <p:cBhvr>
                                        <p:cTn id="115" dur="500"/>
                                        <p:tgtEl>
                                          <p:spTgt spid="95290"/>
                                        </p:tgtEl>
                                      </p:cBhvr>
                                    </p:animEffect>
                                  </p:childTnLst>
                                </p:cTn>
                              </p:par>
                            </p:childTnLst>
                          </p:cTn>
                        </p:par>
                        <p:par>
                          <p:cTn id="116" fill="hold">
                            <p:stCondLst>
                              <p:cond delay="1000"/>
                            </p:stCondLst>
                            <p:childTnLst>
                              <p:par>
                                <p:cTn id="117" presetID="2" presetClass="entr" presetSubtype="4" fill="hold" grpId="0" nodeType="afterEffect">
                                  <p:stCondLst>
                                    <p:cond delay="0"/>
                                  </p:stCondLst>
                                  <p:childTnLst>
                                    <p:set>
                                      <p:cBhvr>
                                        <p:cTn id="118" dur="1" fill="hold">
                                          <p:stCondLst>
                                            <p:cond delay="0"/>
                                          </p:stCondLst>
                                        </p:cTn>
                                        <p:tgtEl>
                                          <p:spTgt spid="95313"/>
                                        </p:tgtEl>
                                        <p:attrNameLst>
                                          <p:attrName>style.visibility</p:attrName>
                                        </p:attrNameLst>
                                      </p:cBhvr>
                                      <p:to>
                                        <p:strVal val="visible"/>
                                      </p:to>
                                    </p:set>
                                    <p:anim calcmode="lin" valueType="num">
                                      <p:cBhvr additive="base">
                                        <p:cTn id="119" dur="500" fill="hold"/>
                                        <p:tgtEl>
                                          <p:spTgt spid="95313"/>
                                        </p:tgtEl>
                                        <p:attrNameLst>
                                          <p:attrName>ppt_x</p:attrName>
                                        </p:attrNameLst>
                                      </p:cBhvr>
                                      <p:tavLst>
                                        <p:tav tm="0">
                                          <p:val>
                                            <p:strVal val="#ppt_x"/>
                                          </p:val>
                                        </p:tav>
                                        <p:tav tm="100000">
                                          <p:val>
                                            <p:strVal val="#ppt_x"/>
                                          </p:val>
                                        </p:tav>
                                      </p:tavLst>
                                    </p:anim>
                                    <p:anim calcmode="lin" valueType="num">
                                      <p:cBhvr additive="base">
                                        <p:cTn id="120" dur="500" fill="hold"/>
                                        <p:tgtEl>
                                          <p:spTgt spid="9531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95299"/>
                                        </p:tgtEl>
                                        <p:attrNameLst>
                                          <p:attrName>style.visibility</p:attrName>
                                        </p:attrNameLst>
                                      </p:cBhvr>
                                      <p:to>
                                        <p:strVal val="visible"/>
                                      </p:to>
                                    </p:set>
                                    <p:animEffect transition="in" filter="wipe(up)">
                                      <p:cBhvr>
                                        <p:cTn id="125" dur="500"/>
                                        <p:tgtEl>
                                          <p:spTgt spid="95299"/>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95298"/>
                                        </p:tgtEl>
                                        <p:attrNameLst>
                                          <p:attrName>style.visibility</p:attrName>
                                        </p:attrNameLst>
                                      </p:cBhvr>
                                      <p:to>
                                        <p:strVal val="visible"/>
                                      </p:to>
                                    </p:set>
                                    <p:animEffect transition="in" filter="wipe(left)">
                                      <p:cBhvr>
                                        <p:cTn id="129" dur="500"/>
                                        <p:tgtEl>
                                          <p:spTgt spid="95298"/>
                                        </p:tgtEl>
                                      </p:cBhvr>
                                    </p:animEffect>
                                  </p:childTnLst>
                                </p:cTn>
                              </p:par>
                            </p:childTnLst>
                          </p:cTn>
                        </p:par>
                        <p:par>
                          <p:cTn id="130" fill="hold">
                            <p:stCondLst>
                              <p:cond delay="1000"/>
                            </p:stCondLst>
                            <p:childTnLst>
                              <p:par>
                                <p:cTn id="131" presetID="2" presetClass="entr" presetSubtype="4" fill="hold" grpId="0" nodeType="afterEffect">
                                  <p:stCondLst>
                                    <p:cond delay="0"/>
                                  </p:stCondLst>
                                  <p:childTnLst>
                                    <p:set>
                                      <p:cBhvr>
                                        <p:cTn id="132" dur="1" fill="hold">
                                          <p:stCondLst>
                                            <p:cond delay="0"/>
                                          </p:stCondLst>
                                        </p:cTn>
                                        <p:tgtEl>
                                          <p:spTgt spid="95314"/>
                                        </p:tgtEl>
                                        <p:attrNameLst>
                                          <p:attrName>style.visibility</p:attrName>
                                        </p:attrNameLst>
                                      </p:cBhvr>
                                      <p:to>
                                        <p:strVal val="visible"/>
                                      </p:to>
                                    </p:set>
                                    <p:anim calcmode="lin" valueType="num">
                                      <p:cBhvr additive="base">
                                        <p:cTn id="133" dur="500" fill="hold"/>
                                        <p:tgtEl>
                                          <p:spTgt spid="95314"/>
                                        </p:tgtEl>
                                        <p:attrNameLst>
                                          <p:attrName>ppt_x</p:attrName>
                                        </p:attrNameLst>
                                      </p:cBhvr>
                                      <p:tavLst>
                                        <p:tav tm="0">
                                          <p:val>
                                            <p:strVal val="#ppt_x"/>
                                          </p:val>
                                        </p:tav>
                                        <p:tav tm="100000">
                                          <p:val>
                                            <p:strVal val="#ppt_x"/>
                                          </p:val>
                                        </p:tav>
                                      </p:tavLst>
                                    </p:anim>
                                    <p:anim calcmode="lin" valueType="num">
                                      <p:cBhvr additive="base">
                                        <p:cTn id="134" dur="500" fill="hold"/>
                                        <p:tgtEl>
                                          <p:spTgt spid="95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84" grpId="0" animBg="1"/>
      <p:bldP spid="95285" grpId="0" animBg="1"/>
      <p:bldP spid="95286" grpId="0" animBg="1"/>
      <p:bldP spid="95287" grpId="0" animBg="1"/>
      <p:bldP spid="95288" grpId="0" animBg="1"/>
      <p:bldP spid="95289" grpId="0" animBg="1"/>
      <p:bldP spid="95290" grpId="0" animBg="1"/>
      <p:bldP spid="95291" grpId="0" animBg="1"/>
      <p:bldP spid="95292" grpId="0" animBg="1"/>
      <p:bldP spid="95293" grpId="0" animBg="1"/>
      <p:bldP spid="95294" grpId="0" animBg="1"/>
      <p:bldP spid="95295" grpId="0" animBg="1"/>
      <p:bldP spid="95296" grpId="0" animBg="1"/>
      <p:bldP spid="95297" grpId="0" animBg="1"/>
      <p:bldP spid="95298" grpId="0" animBg="1"/>
      <p:bldP spid="95299" grpId="0" animBg="1"/>
      <p:bldP spid="95306" grpId="0"/>
      <p:bldP spid="95307" grpId="0"/>
      <p:bldP spid="95308" grpId="0"/>
      <p:bldP spid="95309" grpId="0"/>
      <p:bldP spid="95310" grpId="0"/>
      <p:bldP spid="95311" grpId="0"/>
      <p:bldP spid="95312" grpId="0"/>
      <p:bldP spid="95313" grpId="0"/>
      <p:bldP spid="95314" grpId="0"/>
      <p:bldP spid="95315" grpId="0" animBg="1"/>
      <p:bldP spid="9531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0" y="504825"/>
            <a:ext cx="9906000" cy="800100"/>
          </a:xfrm>
        </p:spPr>
        <p:txBody>
          <a:bodyPr lIns="90488" tIns="44450" rIns="90488" bIns="44450" anchor="ctr"/>
          <a:lstStyle/>
          <a:p>
            <a:pPr eaLnBrk="1" hangingPunct="1"/>
            <a:r>
              <a:rPr lang="en-GB"/>
              <a:t>Quantisation</a:t>
            </a:r>
          </a:p>
        </p:txBody>
      </p:sp>
      <p:sp>
        <p:nvSpPr>
          <p:cNvPr id="14339" name="Rectangle 4"/>
          <p:cNvSpPr>
            <a:spLocks noGrp="1" noChangeArrowheads="1"/>
          </p:cNvSpPr>
          <p:nvPr>
            <p:ph type="body" idx="1"/>
          </p:nvPr>
        </p:nvSpPr>
        <p:spPr>
          <a:xfrm>
            <a:off x="426509" y="1143000"/>
            <a:ext cx="9259358" cy="5257800"/>
          </a:xfrm>
        </p:spPr>
        <p:txBody>
          <a:bodyPr lIns="90488" tIns="44450" rIns="90488" bIns="44450"/>
          <a:lstStyle/>
          <a:p>
            <a:pPr eaLnBrk="1" hangingPunct="1"/>
            <a:r>
              <a:rPr lang="en-GB"/>
              <a:t>Allow signal to assume only specific values from some finite set</a:t>
            </a:r>
          </a:p>
          <a:p>
            <a:pPr eaLnBrk="1" hangingPunct="1"/>
            <a:r>
              <a:rPr lang="en-GB"/>
              <a:t>May be uniformly spaced levels - or may be deliberately non-uniform</a:t>
            </a:r>
          </a:p>
          <a:p>
            <a:pPr eaLnBrk="1" hangingPunct="1"/>
            <a:r>
              <a:rPr lang="en-GB"/>
              <a:t>Uniform quantisation results in an error bounded by one half of a quantel step (±D/2 - resulting ‘quantisation noise’ (or distortion) has approximately uniform distribution with variance D</a:t>
            </a:r>
            <a:r>
              <a:rPr lang="en-GB" baseline="30000"/>
              <a:t>2</a:t>
            </a:r>
            <a:r>
              <a:rPr lang="en-GB"/>
              <a:t>/12)</a:t>
            </a:r>
          </a:p>
          <a:p>
            <a:pPr eaLnBrk="1" hangingPunct="1"/>
            <a:r>
              <a:rPr lang="en-GB"/>
              <a:t>Quantisation is followed by encoding, each level being represented by a codeword (e.g. 8 bits)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08554" y="500064"/>
            <a:ext cx="9197446" cy="1296987"/>
          </a:xfrm>
        </p:spPr>
        <p:txBody>
          <a:bodyPr/>
          <a:lstStyle/>
          <a:p>
            <a:pPr eaLnBrk="1" hangingPunct="1"/>
            <a:r>
              <a:rPr lang="en-GB"/>
              <a:t>Quantisation</a:t>
            </a:r>
          </a:p>
        </p:txBody>
      </p:sp>
      <p:sp>
        <p:nvSpPr>
          <p:cNvPr id="15363" name="Rectangle 3"/>
          <p:cNvSpPr>
            <a:spLocks noGrp="1" noChangeArrowheads="1"/>
          </p:cNvSpPr>
          <p:nvPr>
            <p:ph type="body" sz="half" idx="1"/>
          </p:nvPr>
        </p:nvSpPr>
        <p:spPr>
          <a:xfrm>
            <a:off x="457465" y="1447800"/>
            <a:ext cx="8863806" cy="4933950"/>
          </a:xfrm>
        </p:spPr>
        <p:txBody>
          <a:bodyPr/>
          <a:lstStyle/>
          <a:p>
            <a:pPr eaLnBrk="1" hangingPunct="1"/>
            <a:r>
              <a:rPr lang="en-GB"/>
              <a:t>We assume that the input has a minimum allowed value of </a:t>
            </a:r>
            <a:r>
              <a:rPr lang="en-GB" b="1" i="1"/>
              <a:t>V</a:t>
            </a:r>
            <a:r>
              <a:rPr lang="en-GB" b="1" i="1" baseline="-25000"/>
              <a:t>L</a:t>
            </a:r>
            <a:r>
              <a:rPr lang="en-GB"/>
              <a:t> and a maximum allowed value of </a:t>
            </a:r>
            <a:r>
              <a:rPr lang="en-GB" b="1" i="1"/>
              <a:t>V</a:t>
            </a:r>
            <a:r>
              <a:rPr lang="en-GB" b="1" i="1" baseline="-25000"/>
              <a:t>H</a:t>
            </a:r>
            <a:r>
              <a:rPr lang="en-GB"/>
              <a:t>. We will divide this range of values into </a:t>
            </a:r>
            <a:r>
              <a:rPr lang="en-GB" b="1" i="1"/>
              <a:t>M</a:t>
            </a:r>
            <a:r>
              <a:rPr lang="en-GB"/>
              <a:t> possible values.</a:t>
            </a:r>
          </a:p>
          <a:p>
            <a:pPr eaLnBrk="1" hangingPunct="1"/>
            <a:r>
              <a:rPr lang="en-GB"/>
              <a:t>Therefore each division will cover </a:t>
            </a:r>
          </a:p>
          <a:p>
            <a:pPr eaLnBrk="1" hangingPunct="1"/>
            <a:endParaRPr lang="en-GB"/>
          </a:p>
          <a:p>
            <a:pPr eaLnBrk="1" hangingPunct="1"/>
            <a:endParaRPr lang="en-GB"/>
          </a:p>
          <a:p>
            <a:pPr eaLnBrk="1" hangingPunct="1"/>
            <a:r>
              <a:rPr lang="en-GB"/>
              <a:t>Where </a:t>
            </a:r>
            <a:r>
              <a:rPr lang="en-GB" i="1">
                <a:sym typeface="Symbol" pitchFamily="18" charset="2"/>
              </a:rPr>
              <a:t></a:t>
            </a:r>
            <a:r>
              <a:rPr lang="en-GB">
                <a:sym typeface="Symbol" pitchFamily="18" charset="2"/>
              </a:rPr>
              <a:t> is the step size</a:t>
            </a:r>
          </a:p>
        </p:txBody>
      </p:sp>
      <p:pic>
        <p:nvPicPr>
          <p:cNvPr id="15364" name="Picture 4"/>
          <p:cNvPicPr>
            <a:picLocks noGrp="1" noChangeAspect="1" noChangeArrowheads="1"/>
          </p:cNvPicPr>
          <p:nvPr>
            <p:ph sz="half" idx="2"/>
          </p:nvPr>
        </p:nvPicPr>
        <p:blipFill>
          <a:blip r:embed="rId3" cstate="print"/>
          <a:srcRect/>
          <a:stretch>
            <a:fillRect/>
          </a:stretch>
        </p:blipFill>
        <p:spPr>
          <a:xfrm>
            <a:off x="2663959" y="3878264"/>
            <a:ext cx="4830894" cy="693737"/>
          </a:xfrm>
        </p:spPr>
      </p:pic>
    </p:spTree>
  </p:cSld>
  <p:clrMapOvr>
    <a:masterClrMapping/>
  </p:clrMapOvr>
</p:sld>
</file>

<file path=ppt/theme/theme1.xml><?xml version="1.0" encoding="utf-8"?>
<a:theme xmlns:a="http://schemas.openxmlformats.org/drawingml/2006/main" name="Custom Design">
  <a:themeElements>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pptdkredgrad</Template>
  <TotalTime>1037</TotalTime>
  <Words>4034</Words>
  <Application>Microsoft Macintosh PowerPoint</Application>
  <PresentationFormat>A4 Paper (210x297 mm)</PresentationFormat>
  <Paragraphs>340</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Monotype Sorts</vt:lpstr>
      <vt:lpstr>Symbol</vt:lpstr>
      <vt:lpstr>Times New Roman</vt:lpstr>
      <vt:lpstr>Wingdings</vt:lpstr>
      <vt:lpstr>Custom Design</vt:lpstr>
      <vt:lpstr>PCM Systems</vt:lpstr>
      <vt:lpstr>Sample and Hold</vt:lpstr>
      <vt:lpstr>Sampling - the time domain</vt:lpstr>
      <vt:lpstr>Sampling - the frequency domain</vt:lpstr>
      <vt:lpstr>PowerPoint Presentation</vt:lpstr>
      <vt:lpstr>Aliasing - frequency domain</vt:lpstr>
      <vt:lpstr>Quantisation</vt:lpstr>
      <vt:lpstr>Quantisation</vt:lpstr>
      <vt:lpstr>Quantisation</vt:lpstr>
      <vt:lpstr>Quantisation Noise</vt:lpstr>
      <vt:lpstr>Pulse Code Modulation</vt:lpstr>
      <vt:lpstr>Companding</vt:lpstr>
      <vt:lpstr>Companding &amp; quantisation</vt:lpstr>
      <vt:lpstr>Logarithmic Companding - continued</vt:lpstr>
      <vt:lpstr>Logarithmic Companding - continued</vt:lpstr>
      <vt:lpstr>Logarithmic Companding - continued</vt:lpstr>
      <vt:lpstr>PCM in Telecommunications</vt:lpstr>
      <vt:lpstr>PCM frame structure</vt:lpstr>
      <vt:lpstr>Bit interleaved multiplexing</vt:lpstr>
      <vt:lpstr>Higher Order Multiplexing</vt:lpstr>
      <vt:lpstr>Plesiochronous digital hierarchy (PDH)</vt:lpstr>
      <vt:lpstr>PCM Multiplexing </vt:lpstr>
      <vt:lpstr>Disadvantages of Plesiochronous Multiplexing</vt:lpstr>
      <vt:lpstr>Summary</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PCM Systems</dc:title>
  <dc:subject>IGDP ITN</dc:subject>
  <dc:creator>Dr John Mitchell</dc:creator>
  <cp:lastModifiedBy>Mitchell, John</cp:lastModifiedBy>
  <cp:revision>37</cp:revision>
  <cp:lastPrinted>2011-09-15T10:57:47Z</cp:lastPrinted>
  <dcterms:created xsi:type="dcterms:W3CDTF">1997-09-26T20:44:08Z</dcterms:created>
  <dcterms:modified xsi:type="dcterms:W3CDTF">2020-10-04T15:27:08Z</dcterms:modified>
</cp:coreProperties>
</file>