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7"/>
  </p:notesMasterIdLst>
  <p:handoutMasterIdLst>
    <p:handoutMasterId r:id="rId38"/>
  </p:handoutMasterIdLst>
  <p:sldIdLst>
    <p:sldId id="303" r:id="rId2"/>
    <p:sldId id="387" r:id="rId3"/>
    <p:sldId id="421" r:id="rId4"/>
    <p:sldId id="389" r:id="rId5"/>
    <p:sldId id="390" r:id="rId6"/>
    <p:sldId id="391" r:id="rId7"/>
    <p:sldId id="392" r:id="rId8"/>
    <p:sldId id="393"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19" r:id="rId35"/>
    <p:sldId id="420"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1706">
          <p15:clr>
            <a:srgbClr val="A4A3A4"/>
          </p15:clr>
        </p15:guide>
        <p15:guide id="3" orient="horz" pos="2840">
          <p15:clr>
            <a:srgbClr val="A4A3A4"/>
          </p15:clr>
        </p15:guide>
        <p15:guide id="4" orient="horz" pos="3884">
          <p15:clr>
            <a:srgbClr val="A4A3A4"/>
          </p15:clr>
        </p15:guide>
        <p15:guide id="5" pos="208">
          <p15:clr>
            <a:srgbClr val="A4A3A4"/>
          </p15:clr>
        </p15:guide>
        <p15:guide id="6" pos="2018">
          <p15:clr>
            <a:srgbClr val="A4A3A4"/>
          </p15:clr>
        </p15:guide>
        <p15:guide id="7" pos="5556">
          <p15:clr>
            <a:srgbClr val="A4A3A4"/>
          </p15:clr>
        </p15:guide>
        <p15:guide id="8" pos="37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2EFF2"/>
    <a:srgbClr val="E9D1DD"/>
    <a:srgbClr val="E5F5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74" autoAdjust="0"/>
  </p:normalViewPr>
  <p:slideViewPr>
    <p:cSldViewPr>
      <p:cViewPr varScale="1">
        <p:scale>
          <a:sx n="87" d="100"/>
          <a:sy n="87" d="100"/>
        </p:scale>
        <p:origin x="1416" y="78"/>
      </p:cViewPr>
      <p:guideLst>
        <p:guide orient="horz" pos="578"/>
        <p:guide orient="horz" pos="1706"/>
        <p:guide orient="horz" pos="2840"/>
        <p:guide orient="horz" pos="3884"/>
        <p:guide pos="208"/>
        <p:guide pos="2018"/>
        <p:guide pos="5556"/>
        <p:guide pos="37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1150F6-A681-224F-8045-F3A377308957}" type="datetimeFigureOut">
              <a:rPr lang="en-US" smtClean="0"/>
              <a:t>10/31/2020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2F9383-5761-834B-8D43-9B58E176ABCC}" type="slidenum">
              <a:rPr lang="en-US" smtClean="0"/>
              <a:t>‹#›</a:t>
            </a:fld>
            <a:endParaRPr lang="en-US"/>
          </a:p>
        </p:txBody>
      </p:sp>
    </p:spTree>
    <p:extLst>
      <p:ext uri="{BB962C8B-B14F-4D97-AF65-F5344CB8AC3E}">
        <p14:creationId xmlns:p14="http://schemas.microsoft.com/office/powerpoint/2010/main" val="4498017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2D8B45D-21BD-451E-8C9E-50AB7850BE74}" type="slidenum">
              <a:rPr lang="en-US"/>
              <a:pPr>
                <a:defRPr/>
              </a:pPr>
              <a:t>‹#›</a:t>
            </a:fld>
            <a:endParaRPr lang="en-US"/>
          </a:p>
        </p:txBody>
      </p:sp>
    </p:spTree>
    <p:extLst>
      <p:ext uri="{BB962C8B-B14F-4D97-AF65-F5344CB8AC3E}">
        <p14:creationId xmlns:p14="http://schemas.microsoft.com/office/powerpoint/2010/main" val="208130445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185035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85553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466603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077617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098592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623979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711201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874774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572222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285050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944309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464239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814955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4131364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731941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554347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122556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707924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122556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618693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505254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9173609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470741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760094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576380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7547478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529222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57924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852113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587558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2904110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3579666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1084873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descr="DarkPurple102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8" name="Rectangle 2"/>
          <p:cNvSpPr>
            <a:spLocks noGrp="1" noChangeArrowheads="1"/>
          </p:cNvSpPr>
          <p:nvPr>
            <p:ph type="ctrTitle"/>
          </p:nvPr>
        </p:nvSpPr>
        <p:spPr>
          <a:xfrm>
            <a:off x="323850" y="1484313"/>
            <a:ext cx="8496300" cy="1368425"/>
          </a:xfrm>
        </p:spPr>
        <p:txBody>
          <a:bodyPr/>
          <a:lstStyle>
            <a:lvl1pPr>
              <a:defRPr/>
            </a:lvl1pPr>
          </a:lstStyle>
          <a:p>
            <a:r>
              <a:rPr lang="en-US"/>
              <a:t>Click to edit Master title style</a:t>
            </a:r>
          </a:p>
        </p:txBody>
      </p:sp>
      <p:sp>
        <p:nvSpPr>
          <p:cNvPr id="4099" name="Rectangle 3"/>
          <p:cNvSpPr>
            <a:spLocks noGrp="1" noChangeArrowheads="1"/>
          </p:cNvSpPr>
          <p:nvPr>
            <p:ph type="subTitle" idx="1"/>
          </p:nvPr>
        </p:nvSpPr>
        <p:spPr>
          <a:xfrm>
            <a:off x="323850" y="3068638"/>
            <a:ext cx="8496300" cy="3097212"/>
          </a:xfrm>
        </p:spPr>
        <p:txBody>
          <a:bodyPr/>
          <a:lstStyle>
            <a:lvl1pPr marL="0" indent="0">
              <a:buFontTx/>
              <a:buNone/>
              <a:defRPr/>
            </a:lvl1pPr>
          </a:lstStyle>
          <a:p>
            <a:r>
              <a:rPr lang="en-US"/>
              <a:t>Click to edit Master subtitle style</a:t>
            </a:r>
          </a:p>
        </p:txBody>
      </p:sp>
      <p:sp>
        <p:nvSpPr>
          <p:cNvPr id="5" name="Rectangle 9"/>
          <p:cNvSpPr>
            <a:spLocks noGrp="1" noChangeArrowheads="1"/>
          </p:cNvSpPr>
          <p:nvPr>
            <p:ph type="ftr" sz="quarter" idx="10"/>
          </p:nvPr>
        </p:nvSpPr>
        <p:spPr bwMode="auto">
          <a:xfrm>
            <a:off x="323850" y="6245225"/>
            <a:ext cx="8496300" cy="476250"/>
          </a:xfrm>
          <a:prstGeom prst="rect">
            <a:avLst/>
          </a:prstGeom>
          <a:ln>
            <a:miter lim="800000"/>
            <a:headEnd/>
            <a:tailEnd/>
          </a:ln>
        </p:spPr>
        <p:txBody>
          <a:bodyPr vert="horz" wrap="square" lIns="91440" tIns="45720" rIns="91440" bIns="45720" numCol="1" anchor="ctr" anchorCtr="0" compatLnSpc="1">
            <a:prstTxWarp prst="textNoShape">
              <a:avLst/>
            </a:prstTxWarp>
          </a:bodyPr>
          <a:lstStyle>
            <a:lvl1pPr algn="ctr">
              <a:defRPr sz="1400" smtClean="0"/>
            </a:lvl1pPr>
          </a:lstStyle>
          <a:p>
            <a:pPr>
              <a:defRPr/>
            </a:pPr>
            <a:endParaRPr lang="en-US"/>
          </a:p>
        </p:txBody>
      </p:sp>
    </p:spTree>
    <p:extLst>
      <p:ext uri="{BB962C8B-B14F-4D97-AF65-F5344CB8AC3E}">
        <p14:creationId xmlns:p14="http://schemas.microsoft.com/office/powerpoint/2010/main" val="1605991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pPr>
              <a:defRPr/>
            </a:pPr>
            <a:fld id="{99265CBD-87BD-4918-A3EF-100F2087435E}" type="slidenum">
              <a:rPr lang="en-US"/>
              <a:pPr>
                <a:defRPr/>
              </a:pPr>
              <a:t>‹#›</a:t>
            </a:fld>
            <a:endParaRPr lang="en-US"/>
          </a:p>
        </p:txBody>
      </p:sp>
    </p:spTree>
    <p:extLst>
      <p:ext uri="{BB962C8B-B14F-4D97-AF65-F5344CB8AC3E}">
        <p14:creationId xmlns:p14="http://schemas.microsoft.com/office/powerpoint/2010/main" val="212085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908050"/>
            <a:ext cx="2122487" cy="52578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30200" y="908050"/>
            <a:ext cx="6215063"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pPr>
              <a:defRPr/>
            </a:pPr>
            <a:fld id="{94C5A332-FF94-4F2E-A20B-19F0D4C203A1}" type="slidenum">
              <a:rPr lang="en-US"/>
              <a:pPr>
                <a:defRPr/>
              </a:pPr>
              <a:t>‹#›</a:t>
            </a:fld>
            <a:endParaRPr lang="en-US"/>
          </a:p>
        </p:txBody>
      </p:sp>
    </p:spTree>
    <p:extLst>
      <p:ext uri="{BB962C8B-B14F-4D97-AF65-F5344CB8AC3E}">
        <p14:creationId xmlns:p14="http://schemas.microsoft.com/office/powerpoint/2010/main" val="952695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30200" y="908050"/>
            <a:ext cx="8489950" cy="1296988"/>
          </a:xfrm>
        </p:spPr>
        <p:txBody>
          <a:bodyPr/>
          <a:lstStyle/>
          <a:p>
            <a:r>
              <a:rPr lang="en-US"/>
              <a:t>Click to edit Master title style</a:t>
            </a:r>
            <a:endParaRPr lang="en-GB"/>
          </a:p>
        </p:txBody>
      </p:sp>
      <p:sp>
        <p:nvSpPr>
          <p:cNvPr id="3" name="Chart Placeholder 2"/>
          <p:cNvSpPr>
            <a:spLocks noGrp="1"/>
          </p:cNvSpPr>
          <p:nvPr>
            <p:ph type="chart" idx="1"/>
          </p:nvPr>
        </p:nvSpPr>
        <p:spPr>
          <a:xfrm>
            <a:off x="330200" y="2708275"/>
            <a:ext cx="8489950" cy="3457575"/>
          </a:xfrm>
        </p:spPr>
        <p:txBody>
          <a:bodyPr/>
          <a:lstStyle/>
          <a:p>
            <a:pPr lvl="0"/>
            <a:endParaRPr lang="en-GB" noProof="0"/>
          </a:p>
        </p:txBody>
      </p:sp>
      <p:sp>
        <p:nvSpPr>
          <p:cNvPr id="4" name="Rectangle 6"/>
          <p:cNvSpPr>
            <a:spLocks noGrp="1" noChangeArrowheads="1"/>
          </p:cNvSpPr>
          <p:nvPr>
            <p:ph type="sldNum" sz="quarter" idx="10"/>
          </p:nvPr>
        </p:nvSpPr>
        <p:spPr>
          <a:ln/>
        </p:spPr>
        <p:txBody>
          <a:bodyPr/>
          <a:lstStyle>
            <a:lvl1pPr>
              <a:defRPr/>
            </a:lvl1pPr>
          </a:lstStyle>
          <a:p>
            <a:pPr>
              <a:defRPr/>
            </a:pPr>
            <a:fld id="{3FAF4A52-9EB9-42CB-9B52-39A50B7A4F4D}" type="slidenum">
              <a:rPr lang="en-US"/>
              <a:pPr>
                <a:defRPr/>
              </a:pPr>
              <a:t>‹#›</a:t>
            </a:fld>
            <a:endParaRPr lang="en-US"/>
          </a:p>
        </p:txBody>
      </p:sp>
    </p:spTree>
    <p:extLst>
      <p:ext uri="{BB962C8B-B14F-4D97-AF65-F5344CB8AC3E}">
        <p14:creationId xmlns:p14="http://schemas.microsoft.com/office/powerpoint/2010/main" val="395066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p:cNvSpPr>
            <a:spLocks noGrp="1" noChangeArrowheads="1"/>
          </p:cNvSpPr>
          <p:nvPr>
            <p:ph type="sldNum" sz="quarter" idx="10"/>
          </p:nvPr>
        </p:nvSpPr>
        <p:spPr>
          <a:ln/>
        </p:spPr>
        <p:txBody>
          <a:bodyPr/>
          <a:lstStyle>
            <a:lvl1pPr>
              <a:defRPr/>
            </a:lvl1pPr>
          </a:lstStyle>
          <a:p>
            <a:pPr>
              <a:defRPr/>
            </a:pPr>
            <a:fld id="{43082905-CC6B-4BD3-AD40-E9FC57740F1B}" type="slidenum">
              <a:rPr lang="en-US"/>
              <a:pPr>
                <a:defRPr/>
              </a:pPr>
              <a:t>‹#›</a:t>
            </a:fld>
            <a:endParaRPr lang="en-US"/>
          </a:p>
        </p:txBody>
      </p:sp>
    </p:spTree>
    <p:extLst>
      <p:ext uri="{BB962C8B-B14F-4D97-AF65-F5344CB8AC3E}">
        <p14:creationId xmlns:p14="http://schemas.microsoft.com/office/powerpoint/2010/main" val="76107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832CA98E-C5DE-46F1-A08C-BAEEEB69406D}" type="slidenum">
              <a:rPr lang="en-US"/>
              <a:pPr>
                <a:defRPr/>
              </a:pPr>
              <a:t>‹#›</a:t>
            </a:fld>
            <a:endParaRPr lang="en-US"/>
          </a:p>
        </p:txBody>
      </p:sp>
    </p:spTree>
    <p:extLst>
      <p:ext uri="{BB962C8B-B14F-4D97-AF65-F5344CB8AC3E}">
        <p14:creationId xmlns:p14="http://schemas.microsoft.com/office/powerpoint/2010/main" val="785941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30200"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1375"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p:cNvSpPr>
            <a:spLocks noGrp="1" noChangeArrowheads="1"/>
          </p:cNvSpPr>
          <p:nvPr>
            <p:ph type="sldNum" sz="quarter" idx="10"/>
          </p:nvPr>
        </p:nvSpPr>
        <p:spPr>
          <a:ln/>
        </p:spPr>
        <p:txBody>
          <a:bodyPr/>
          <a:lstStyle>
            <a:lvl1pPr>
              <a:defRPr/>
            </a:lvl1pPr>
          </a:lstStyle>
          <a:p>
            <a:pPr>
              <a:defRPr/>
            </a:pPr>
            <a:fld id="{F30EB6C0-BB63-4AF2-90E6-A67658BF944F}" type="slidenum">
              <a:rPr lang="en-US"/>
              <a:pPr>
                <a:defRPr/>
              </a:pPr>
              <a:t>‹#›</a:t>
            </a:fld>
            <a:endParaRPr lang="en-US"/>
          </a:p>
        </p:txBody>
      </p:sp>
    </p:spTree>
    <p:extLst>
      <p:ext uri="{BB962C8B-B14F-4D97-AF65-F5344CB8AC3E}">
        <p14:creationId xmlns:p14="http://schemas.microsoft.com/office/powerpoint/2010/main" val="110182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p:cNvSpPr>
            <a:spLocks noGrp="1" noChangeArrowheads="1"/>
          </p:cNvSpPr>
          <p:nvPr>
            <p:ph type="sldNum" sz="quarter" idx="10"/>
          </p:nvPr>
        </p:nvSpPr>
        <p:spPr>
          <a:ln/>
        </p:spPr>
        <p:txBody>
          <a:bodyPr/>
          <a:lstStyle>
            <a:lvl1pPr>
              <a:defRPr/>
            </a:lvl1pPr>
          </a:lstStyle>
          <a:p>
            <a:pPr>
              <a:defRPr/>
            </a:pPr>
            <a:fld id="{718D8E5B-C977-4B99-B4F2-9FDAEB57C061}" type="slidenum">
              <a:rPr lang="en-US"/>
              <a:pPr>
                <a:defRPr/>
              </a:pPr>
              <a:t>‹#›</a:t>
            </a:fld>
            <a:endParaRPr lang="en-US"/>
          </a:p>
        </p:txBody>
      </p:sp>
    </p:spTree>
    <p:extLst>
      <p:ext uri="{BB962C8B-B14F-4D97-AF65-F5344CB8AC3E}">
        <p14:creationId xmlns:p14="http://schemas.microsoft.com/office/powerpoint/2010/main" val="51159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6"/>
          <p:cNvSpPr>
            <a:spLocks noGrp="1" noChangeArrowheads="1"/>
          </p:cNvSpPr>
          <p:nvPr>
            <p:ph type="sldNum" sz="quarter" idx="10"/>
          </p:nvPr>
        </p:nvSpPr>
        <p:spPr>
          <a:ln/>
        </p:spPr>
        <p:txBody>
          <a:bodyPr/>
          <a:lstStyle>
            <a:lvl1pPr>
              <a:defRPr/>
            </a:lvl1pPr>
          </a:lstStyle>
          <a:p>
            <a:pPr>
              <a:defRPr/>
            </a:pPr>
            <a:fld id="{E527EAA5-DCB1-41FD-A298-2BF2684FD488}" type="slidenum">
              <a:rPr lang="en-US"/>
              <a:pPr>
                <a:defRPr/>
              </a:pPr>
              <a:t>‹#›</a:t>
            </a:fld>
            <a:endParaRPr lang="en-US"/>
          </a:p>
        </p:txBody>
      </p:sp>
    </p:spTree>
    <p:extLst>
      <p:ext uri="{BB962C8B-B14F-4D97-AF65-F5344CB8AC3E}">
        <p14:creationId xmlns:p14="http://schemas.microsoft.com/office/powerpoint/2010/main" val="108503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A4307A6A-AE03-486F-9BBF-4E6AEF467BCC}" type="slidenum">
              <a:rPr lang="en-US"/>
              <a:pPr>
                <a:defRPr/>
              </a:pPr>
              <a:t>‹#›</a:t>
            </a:fld>
            <a:endParaRPr lang="en-US"/>
          </a:p>
        </p:txBody>
      </p:sp>
    </p:spTree>
    <p:extLst>
      <p:ext uri="{BB962C8B-B14F-4D97-AF65-F5344CB8AC3E}">
        <p14:creationId xmlns:p14="http://schemas.microsoft.com/office/powerpoint/2010/main" val="406648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1DCF79C8-25B3-43BD-80CD-9A6080F43335}" type="slidenum">
              <a:rPr lang="en-US"/>
              <a:pPr>
                <a:defRPr/>
              </a:pPr>
              <a:t>‹#›</a:t>
            </a:fld>
            <a:endParaRPr lang="en-US"/>
          </a:p>
        </p:txBody>
      </p:sp>
    </p:spTree>
    <p:extLst>
      <p:ext uri="{BB962C8B-B14F-4D97-AF65-F5344CB8AC3E}">
        <p14:creationId xmlns:p14="http://schemas.microsoft.com/office/powerpoint/2010/main" val="220274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31AA453-0C8F-4E8A-BFBA-8FF1ADBF31FA}" type="slidenum">
              <a:rPr lang="en-US"/>
              <a:pPr>
                <a:defRPr/>
              </a:pPr>
              <a:t>‹#›</a:t>
            </a:fld>
            <a:endParaRPr lang="en-US"/>
          </a:p>
        </p:txBody>
      </p:sp>
    </p:spTree>
    <p:extLst>
      <p:ext uri="{BB962C8B-B14F-4D97-AF65-F5344CB8AC3E}">
        <p14:creationId xmlns:p14="http://schemas.microsoft.com/office/powerpoint/2010/main" val="270711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30200" y="908050"/>
            <a:ext cx="8489950" cy="1296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330200" y="2708275"/>
            <a:ext cx="8489950" cy="3457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3078" name="Rectangle 6"/>
          <p:cNvSpPr>
            <a:spLocks noGrp="1" noChangeArrowheads="1"/>
          </p:cNvSpPr>
          <p:nvPr>
            <p:ph type="sldNum" sz="quarter" idx="4"/>
          </p:nvPr>
        </p:nvSpPr>
        <p:spPr bwMode="auto">
          <a:xfrm>
            <a:off x="7812088" y="6337300"/>
            <a:ext cx="100806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A6B75A7-1099-4546-9B87-FBB3E8F08BA1}" type="slidenum">
              <a:rPr lang="en-US"/>
              <a:pPr>
                <a:defRPr/>
              </a:pPr>
              <a:t>‹#›</a:t>
            </a:fld>
            <a:endParaRPr lang="en-US"/>
          </a:p>
        </p:txBody>
      </p:sp>
      <p:pic>
        <p:nvPicPr>
          <p:cNvPr id="3077" name="Picture 15" descr="DarkPurple9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514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spcBef>
          <a:spcPct val="0"/>
        </a:spcBef>
        <a:spcAft>
          <a:spcPct val="0"/>
        </a:spcAft>
        <a:defRPr sz="3000" b="1">
          <a:solidFill>
            <a:schemeClr val="tx2"/>
          </a:solidFill>
          <a:latin typeface="+mj-lt"/>
          <a:ea typeface="+mj-ea"/>
          <a:cs typeface="+mj-cs"/>
        </a:defRPr>
      </a:lvl1pPr>
      <a:lvl2pPr algn="l" rtl="0" eaLnBrk="0" fontAlgn="base" hangingPunct="0">
        <a:spcBef>
          <a:spcPct val="0"/>
        </a:spcBef>
        <a:spcAft>
          <a:spcPct val="0"/>
        </a:spcAft>
        <a:defRPr sz="3000" b="1">
          <a:solidFill>
            <a:schemeClr val="tx2"/>
          </a:solidFill>
          <a:latin typeface="Arial" charset="0"/>
        </a:defRPr>
      </a:lvl2pPr>
      <a:lvl3pPr algn="l" rtl="0" eaLnBrk="0" fontAlgn="base" hangingPunct="0">
        <a:spcBef>
          <a:spcPct val="0"/>
        </a:spcBef>
        <a:spcAft>
          <a:spcPct val="0"/>
        </a:spcAft>
        <a:defRPr sz="3000" b="1">
          <a:solidFill>
            <a:schemeClr val="tx2"/>
          </a:solidFill>
          <a:latin typeface="Arial" charset="0"/>
        </a:defRPr>
      </a:lvl3pPr>
      <a:lvl4pPr algn="l" rtl="0" eaLnBrk="0" fontAlgn="base" hangingPunct="0">
        <a:spcBef>
          <a:spcPct val="0"/>
        </a:spcBef>
        <a:spcAft>
          <a:spcPct val="0"/>
        </a:spcAft>
        <a:defRPr sz="3000" b="1">
          <a:solidFill>
            <a:schemeClr val="tx2"/>
          </a:solidFill>
          <a:latin typeface="Arial" charset="0"/>
        </a:defRPr>
      </a:lvl4pPr>
      <a:lvl5pPr algn="l" rtl="0" eaLnBrk="0" fontAlgn="base" hangingPunct="0">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upload.wikimedia.org/wikipedia/en/5/5d/GSMLogo.sv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extBox 1"/>
          <p:cNvSpPr txBox="1"/>
          <p:nvPr/>
        </p:nvSpPr>
        <p:spPr>
          <a:xfrm>
            <a:off x="107504" y="116632"/>
            <a:ext cx="3915743" cy="923330"/>
          </a:xfrm>
          <a:prstGeom prst="rect">
            <a:avLst/>
          </a:prstGeom>
          <a:noFill/>
        </p:spPr>
        <p:txBody>
          <a:bodyPr wrap="none" rtlCol="0">
            <a:spAutoFit/>
          </a:bodyPr>
          <a:lstStyle/>
          <a:p>
            <a:r>
              <a:rPr lang="en-GB" dirty="0">
                <a:solidFill>
                  <a:schemeClr val="bg1"/>
                </a:solidFill>
                <a:latin typeface="Calibri" panose="020F0502020204030204" pitchFamily="34" charset="0"/>
                <a:ea typeface="ＭＳ Ｐゴシック" charset="0"/>
                <a:cs typeface="ＭＳ Ｐゴシック" charset="0"/>
              </a:rPr>
              <a:t>MSc Telecommunications programmes </a:t>
            </a:r>
          </a:p>
          <a:p>
            <a:endParaRPr lang="en-GB" dirty="0">
              <a:solidFill>
                <a:schemeClr val="bg1"/>
              </a:solidFill>
              <a:latin typeface="Calibri" panose="020F0502020204030204" pitchFamily="34" charset="0"/>
              <a:ea typeface="ＭＳ Ｐゴシック" charset="0"/>
              <a:cs typeface="ＭＳ Ｐゴシック" charset="0"/>
            </a:endParaRPr>
          </a:p>
          <a:p>
            <a:r>
              <a:rPr lang="en-GB" dirty="0">
                <a:solidFill>
                  <a:schemeClr val="bg1"/>
                </a:solidFill>
                <a:latin typeface="Calibri" panose="020F0502020204030204" pitchFamily="34" charset="0"/>
                <a:ea typeface="ＭＳ Ｐゴシック" charset="0"/>
                <a:cs typeface="ＭＳ Ｐゴシック" charset="0"/>
              </a:rPr>
              <a:t>Mobile Communications Systems (MCS)</a:t>
            </a:r>
            <a:endParaRPr lang="en-US" dirty="0">
              <a:solidFill>
                <a:schemeClr val="bg1"/>
              </a:solidFill>
            </a:endParaRPr>
          </a:p>
        </p:txBody>
      </p:sp>
      <p:sp>
        <p:nvSpPr>
          <p:cNvPr id="5" name="Title 4"/>
          <p:cNvSpPr>
            <a:spLocks noGrp="1"/>
          </p:cNvSpPr>
          <p:nvPr>
            <p:ph type="ctrTitle"/>
          </p:nvPr>
        </p:nvSpPr>
        <p:spPr>
          <a:xfrm>
            <a:off x="107504" y="1916832"/>
            <a:ext cx="8928992" cy="2016224"/>
          </a:xfrm>
        </p:spPr>
        <p:txBody>
          <a:bodyPr/>
          <a:lstStyle/>
          <a:p>
            <a:pPr algn="ctr"/>
            <a:r>
              <a:rPr lang="en-GB" sz="2800" dirty="0"/>
              <a:t>Mobile Communications Systems (MCS)</a:t>
            </a:r>
            <a:br>
              <a:rPr lang="en-GB" sz="2800" dirty="0"/>
            </a:br>
            <a:br>
              <a:rPr lang="en-GB" sz="3600" dirty="0"/>
            </a:br>
            <a:r>
              <a:rPr lang="en-GB" sz="4000" dirty="0"/>
              <a:t>GSM System Operation</a:t>
            </a:r>
          </a:p>
        </p:txBody>
      </p:sp>
      <p:sp>
        <p:nvSpPr>
          <p:cNvPr id="7" name="Rectangle 3">
            <a:extLst>
              <a:ext uri="{FF2B5EF4-FFF2-40B4-BE49-F238E27FC236}">
                <a16:creationId xmlns:a16="http://schemas.microsoft.com/office/drawing/2014/main" id="{80FA05C8-46BD-428B-9C11-61F60726A367}"/>
              </a:ext>
            </a:extLst>
          </p:cNvPr>
          <p:cNvSpPr>
            <a:spLocks noGrp="1" noChangeArrowheads="1"/>
          </p:cNvSpPr>
          <p:nvPr>
            <p:ph type="subTitle" idx="1"/>
          </p:nvPr>
        </p:nvSpPr>
        <p:spPr>
          <a:xfrm>
            <a:off x="467544" y="4077072"/>
            <a:ext cx="7848872" cy="2376264"/>
          </a:xfr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sz="2400" b="1" kern="1200" dirty="0">
                <a:solidFill>
                  <a:schemeClr val="tx2">
                    <a:lumMod val="75000"/>
                  </a:schemeClr>
                </a:solidFill>
                <a:latin typeface="Calibri" panose="020F0502020204030204" pitchFamily="34" charset="0"/>
                <a:ea typeface="ＭＳ Ｐゴシック" charset="0"/>
                <a:cs typeface="ＭＳ Ｐゴシック" charset="0"/>
              </a:rPr>
              <a:t>Professor Izzat Darwazeh</a:t>
            </a:r>
          </a:p>
          <a:p>
            <a:pPr eaLnBrk="1" hangingPunct="1"/>
            <a:endParaRPr lang="en-GB" sz="2400" b="1" kern="1200" dirty="0">
              <a:solidFill>
                <a:schemeClr val="tx2">
                  <a:lumMod val="75000"/>
                </a:schemeClr>
              </a:solidFill>
              <a:latin typeface="Calibri" panose="020F0502020204030204" pitchFamily="34" charset="0"/>
            </a:endParaRPr>
          </a:p>
          <a:p>
            <a:pPr eaLnBrk="1" hangingPunct="1"/>
            <a:r>
              <a:rPr lang="en-GB" sz="2400" b="1" kern="1200" dirty="0">
                <a:solidFill>
                  <a:schemeClr val="tx2">
                    <a:lumMod val="75000"/>
                  </a:schemeClr>
                </a:solidFill>
                <a:latin typeface="Calibri" panose="020F0502020204030204" pitchFamily="34" charset="0"/>
                <a:ea typeface="ＭＳ Ｐゴシック" charset="0"/>
                <a:cs typeface="ＭＳ Ｐゴシック" charset="0"/>
              </a:rPr>
              <a:t>October/November 2020</a:t>
            </a:r>
          </a:p>
        </p:txBody>
      </p:sp>
    </p:spTree>
    <p:extLst>
      <p:ext uri="{BB962C8B-B14F-4D97-AF65-F5344CB8AC3E}">
        <p14:creationId xmlns:p14="http://schemas.microsoft.com/office/powerpoint/2010/main" val="355935612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84" y="-27384"/>
            <a:ext cx="7482160" cy="576064"/>
          </a:xfrm>
          <a:noFill/>
          <a:ln>
            <a:noFill/>
          </a:ln>
        </p:spPr>
        <p:txBody>
          <a:bodyPr vert="horz" wrap="square" lIns="91440" tIns="45720" rIns="91440" bIns="45720" numCol="1" anchor="t" anchorCtr="0" compatLnSpc="1">
            <a:prstTxWarp prst="textNoShape">
              <a:avLst/>
            </a:prstTxWarp>
          </a:bodyPr>
          <a:lstStyle/>
          <a:p>
            <a:r>
              <a:rPr lang="en-US" b="0" dirty="0">
                <a:solidFill>
                  <a:schemeClr val="bg1"/>
                </a:solidFill>
                <a:latin typeface="Calibri" charset="0"/>
                <a:ea typeface="Calibri" charset="0"/>
                <a:cs typeface="Calibri" charset="0"/>
              </a:rPr>
              <a:t>GSM Numbering : LAI</a:t>
            </a:r>
            <a:endParaRPr lang="en-GB" b="0" dirty="0">
              <a:solidFill>
                <a:schemeClr val="bg1"/>
              </a:solidFill>
              <a:latin typeface="Calibri" charset="0"/>
              <a:ea typeface="Calibri" charset="0"/>
              <a:cs typeface="Calibri" charset="0"/>
            </a:endParaRPr>
          </a:p>
        </p:txBody>
      </p:sp>
      <p:sp>
        <p:nvSpPr>
          <p:cNvPr id="7" name="Text Box 3"/>
          <p:cNvSpPr txBox="1">
            <a:spLocks noChangeArrowheads="1"/>
          </p:cNvSpPr>
          <p:nvPr/>
        </p:nvSpPr>
        <p:spPr bwMode="auto">
          <a:xfrm>
            <a:off x="4191000" y="1828800"/>
            <a:ext cx="2057400" cy="381000"/>
          </a:xfrm>
          <a:prstGeom prst="rect">
            <a:avLst/>
          </a:prstGeom>
          <a:solidFill>
            <a:srgbClr val="00CCFF"/>
          </a:solidFill>
          <a:ln w="9525">
            <a:solidFill>
              <a:srgbClr val="000000"/>
            </a:solidFill>
            <a:miter lim="800000"/>
            <a:headEnd/>
            <a:tailEnd/>
          </a:ln>
          <a:effectLst>
            <a:outerShdw dist="107763" dir="2700000" algn="ctr" rotWithShape="0">
              <a:srgbClr val="808080"/>
            </a:outerShdw>
          </a:effec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200"/>
              </a:spcBef>
              <a:spcAft>
                <a:spcPts val="0"/>
              </a:spcAft>
            </a:pPr>
            <a:r>
              <a:rPr lang="fi-FI" sz="1600">
                <a:solidFill>
                  <a:prstClr val="black"/>
                </a:solidFill>
                <a:latin typeface="Calibri"/>
              </a:rPr>
              <a:t>LAC</a:t>
            </a:r>
          </a:p>
        </p:txBody>
      </p:sp>
      <p:sp>
        <p:nvSpPr>
          <p:cNvPr id="8" name="Text Box 4"/>
          <p:cNvSpPr txBox="1">
            <a:spLocks noChangeArrowheads="1"/>
          </p:cNvSpPr>
          <p:nvPr/>
        </p:nvSpPr>
        <p:spPr bwMode="auto">
          <a:xfrm>
            <a:off x="2667000" y="1828800"/>
            <a:ext cx="685800" cy="381000"/>
          </a:xfrm>
          <a:prstGeom prst="rect">
            <a:avLst/>
          </a:prstGeom>
          <a:solidFill>
            <a:srgbClr val="FFCC66"/>
          </a:solidFill>
          <a:ln w="9525">
            <a:solidFill>
              <a:srgbClr val="000000"/>
            </a:solidFill>
            <a:miter lim="800000"/>
            <a:headEnd/>
            <a:tailEnd/>
          </a:ln>
          <a:effectLst>
            <a:outerShdw dist="107763" dir="2700000" algn="ctr" rotWithShape="0">
              <a:srgbClr val="808080"/>
            </a:outerShdw>
          </a:effec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200"/>
              </a:spcBef>
              <a:spcAft>
                <a:spcPts val="0"/>
              </a:spcAft>
            </a:pPr>
            <a:r>
              <a:rPr lang="fi-FI" sz="1600">
                <a:solidFill>
                  <a:prstClr val="black"/>
                </a:solidFill>
                <a:latin typeface="Calibri"/>
              </a:rPr>
              <a:t>MCC</a:t>
            </a:r>
          </a:p>
        </p:txBody>
      </p:sp>
      <p:sp>
        <p:nvSpPr>
          <p:cNvPr id="9" name="Text Box 5"/>
          <p:cNvSpPr txBox="1">
            <a:spLocks noChangeArrowheads="1"/>
          </p:cNvSpPr>
          <p:nvPr/>
        </p:nvSpPr>
        <p:spPr bwMode="auto">
          <a:xfrm>
            <a:off x="914400" y="1828800"/>
            <a:ext cx="1143000" cy="381000"/>
          </a:xfrm>
          <a:prstGeom prst="rect">
            <a:avLst/>
          </a:prstGeom>
          <a:solidFill>
            <a:srgbClr val="00CCFF"/>
          </a:solidFill>
          <a:ln w="9525">
            <a:solidFill>
              <a:srgbClr val="000000"/>
            </a:solidFill>
            <a:miter lim="800000"/>
            <a:headEnd/>
            <a:tailEnd/>
          </a:ln>
          <a:effectLst>
            <a:outerShdw dist="107763" dir="2700000" algn="ctr" rotWithShape="0">
              <a:srgbClr val="808080"/>
            </a:outerShdw>
          </a:effec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200"/>
              </a:spcBef>
              <a:spcAft>
                <a:spcPts val="0"/>
              </a:spcAft>
            </a:pPr>
            <a:r>
              <a:rPr lang="fi-FI" sz="1600">
                <a:solidFill>
                  <a:prstClr val="black"/>
                </a:solidFill>
                <a:latin typeface="Calibri"/>
              </a:rPr>
              <a:t>LAI</a:t>
            </a:r>
          </a:p>
        </p:txBody>
      </p:sp>
      <p:sp>
        <p:nvSpPr>
          <p:cNvPr id="10" name="Text Box 6"/>
          <p:cNvSpPr txBox="1">
            <a:spLocks noChangeArrowheads="1"/>
          </p:cNvSpPr>
          <p:nvPr/>
        </p:nvSpPr>
        <p:spPr bwMode="auto">
          <a:xfrm>
            <a:off x="2590800" y="2514600"/>
            <a:ext cx="55626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1600">
                <a:solidFill>
                  <a:prstClr val="black"/>
                </a:solidFill>
                <a:latin typeface="Verdana" pitchFamily="34" charset="0"/>
              </a:rPr>
              <a:t>MCC = Mobile Country Code (3 digits)</a:t>
            </a:r>
          </a:p>
          <a:p>
            <a:pPr fontAlgn="auto">
              <a:spcBef>
                <a:spcPts val="0"/>
              </a:spcBef>
              <a:spcAft>
                <a:spcPts val="0"/>
              </a:spcAft>
            </a:pPr>
            <a:r>
              <a:rPr lang="fi-FI" sz="1600">
                <a:solidFill>
                  <a:prstClr val="black"/>
                </a:solidFill>
                <a:latin typeface="Verdana" pitchFamily="34" charset="0"/>
              </a:rPr>
              <a:t>MNC = Mobile Network Code (2 digits)</a:t>
            </a:r>
          </a:p>
          <a:p>
            <a:pPr fontAlgn="auto">
              <a:spcBef>
                <a:spcPts val="0"/>
              </a:spcBef>
              <a:spcAft>
                <a:spcPts val="0"/>
              </a:spcAft>
            </a:pPr>
            <a:r>
              <a:rPr lang="fi-FI" sz="1600">
                <a:solidFill>
                  <a:prstClr val="black"/>
                </a:solidFill>
                <a:latin typeface="Verdana" pitchFamily="34" charset="0"/>
              </a:rPr>
              <a:t>LAC = Location Area Code (</a:t>
            </a:r>
            <a:r>
              <a:rPr lang="fi-FI" sz="1600">
                <a:solidFill>
                  <a:prstClr val="black"/>
                </a:solidFill>
                <a:latin typeface="Verdana" pitchFamily="34" charset="0"/>
                <a:sym typeface="Symbol" pitchFamily="18" charset="2"/>
              </a:rPr>
              <a:t></a:t>
            </a:r>
            <a:r>
              <a:rPr lang="fi-FI" sz="1600">
                <a:solidFill>
                  <a:prstClr val="black"/>
                </a:solidFill>
                <a:latin typeface="Verdana" pitchFamily="34" charset="0"/>
              </a:rPr>
              <a:t>10 digits)</a:t>
            </a:r>
          </a:p>
        </p:txBody>
      </p:sp>
      <p:sp>
        <p:nvSpPr>
          <p:cNvPr id="11" name="Text Box 7"/>
          <p:cNvSpPr txBox="1">
            <a:spLocks noChangeArrowheads="1"/>
          </p:cNvSpPr>
          <p:nvPr/>
        </p:nvSpPr>
        <p:spPr bwMode="auto">
          <a:xfrm>
            <a:off x="3429000" y="1828800"/>
            <a:ext cx="685800" cy="381000"/>
          </a:xfrm>
          <a:prstGeom prst="rect">
            <a:avLst/>
          </a:prstGeom>
          <a:solidFill>
            <a:srgbClr val="CCFF99"/>
          </a:solidFill>
          <a:ln w="9525">
            <a:solidFill>
              <a:srgbClr val="000000"/>
            </a:solidFill>
            <a:miter lim="800000"/>
            <a:headEnd/>
            <a:tailEnd/>
          </a:ln>
          <a:effectLst>
            <a:outerShdw dist="107763" dir="2700000" algn="ctr" rotWithShape="0">
              <a:srgbClr val="808080"/>
            </a:outerShdw>
          </a:effec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200"/>
              </a:spcBef>
              <a:spcAft>
                <a:spcPts val="0"/>
              </a:spcAft>
            </a:pPr>
            <a:r>
              <a:rPr lang="fi-FI" sz="1600">
                <a:solidFill>
                  <a:prstClr val="black"/>
                </a:solidFill>
                <a:latin typeface="Calibri"/>
              </a:rPr>
              <a:t>MNC</a:t>
            </a:r>
          </a:p>
        </p:txBody>
      </p:sp>
      <p:sp>
        <p:nvSpPr>
          <p:cNvPr id="12" name="Text Box 8"/>
          <p:cNvSpPr txBox="1">
            <a:spLocks noChangeArrowheads="1"/>
          </p:cNvSpPr>
          <p:nvPr/>
        </p:nvSpPr>
        <p:spPr bwMode="auto">
          <a:xfrm>
            <a:off x="2133600" y="1828800"/>
            <a:ext cx="493713"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200"/>
              </a:spcBef>
              <a:spcAft>
                <a:spcPts val="0"/>
              </a:spcAft>
            </a:pPr>
            <a:r>
              <a:rPr lang="fi-FI" sz="1600">
                <a:solidFill>
                  <a:prstClr val="black"/>
                </a:solidFill>
                <a:latin typeface="Calibri"/>
              </a:rPr>
              <a:t>= </a:t>
            </a:r>
          </a:p>
        </p:txBody>
      </p:sp>
      <p:sp>
        <p:nvSpPr>
          <p:cNvPr id="13" name="Text Box 9"/>
          <p:cNvSpPr txBox="1">
            <a:spLocks noChangeArrowheads="1"/>
          </p:cNvSpPr>
          <p:nvPr/>
        </p:nvSpPr>
        <p:spPr bwMode="auto">
          <a:xfrm>
            <a:off x="274638" y="2667000"/>
            <a:ext cx="2303462"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0"/>
              </a:spcBef>
              <a:spcAft>
                <a:spcPts val="0"/>
              </a:spcAft>
            </a:pPr>
            <a:r>
              <a:rPr lang="fi-FI" sz="1600" i="1">
                <a:solidFill>
                  <a:srgbClr val="FF00FF"/>
                </a:solidFill>
                <a:latin typeface="Verdana" pitchFamily="34" charset="0"/>
              </a:rPr>
              <a:t>E.212 numbering format</a:t>
            </a:r>
          </a:p>
        </p:txBody>
      </p:sp>
      <p:sp>
        <p:nvSpPr>
          <p:cNvPr id="14" name="Text Box 10"/>
          <p:cNvSpPr txBox="1">
            <a:spLocks noChangeArrowheads="1"/>
          </p:cNvSpPr>
          <p:nvPr/>
        </p:nvSpPr>
        <p:spPr bwMode="auto">
          <a:xfrm>
            <a:off x="539552" y="3581400"/>
            <a:ext cx="7994848"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dirty="0">
                <a:solidFill>
                  <a:prstClr val="black"/>
                </a:solidFill>
                <a:latin typeface="Calibri"/>
                <a:cs typeface="Calibri"/>
              </a:rPr>
              <a:t>The </a:t>
            </a:r>
            <a:r>
              <a:rPr lang="fi-FI" dirty="0" err="1">
                <a:solidFill>
                  <a:prstClr val="black"/>
                </a:solidFill>
                <a:latin typeface="Calibri"/>
                <a:cs typeface="Calibri"/>
              </a:rPr>
              <a:t>location</a:t>
            </a:r>
            <a:r>
              <a:rPr lang="fi-FI" dirty="0">
                <a:solidFill>
                  <a:prstClr val="black"/>
                </a:solidFill>
                <a:latin typeface="Calibri"/>
                <a:cs typeface="Calibri"/>
              </a:rPr>
              <a:t> </a:t>
            </a:r>
            <a:r>
              <a:rPr lang="fi-FI" dirty="0" err="1">
                <a:solidFill>
                  <a:prstClr val="black"/>
                </a:solidFill>
                <a:latin typeface="Calibri"/>
                <a:cs typeface="Calibri"/>
              </a:rPr>
              <a:t>area</a:t>
            </a:r>
            <a:r>
              <a:rPr lang="fi-FI" dirty="0">
                <a:solidFill>
                  <a:prstClr val="black"/>
                </a:solidFill>
                <a:latin typeface="Calibri"/>
                <a:cs typeface="Calibri"/>
              </a:rPr>
              <a:t> </a:t>
            </a:r>
            <a:r>
              <a:rPr lang="fi-FI" dirty="0" err="1">
                <a:solidFill>
                  <a:prstClr val="black"/>
                </a:solidFill>
                <a:latin typeface="Calibri"/>
                <a:cs typeface="Calibri"/>
              </a:rPr>
              <a:t>identity</a:t>
            </a:r>
            <a:r>
              <a:rPr lang="fi-FI" dirty="0">
                <a:solidFill>
                  <a:prstClr val="black"/>
                </a:solidFill>
                <a:latin typeface="Calibri"/>
                <a:cs typeface="Calibri"/>
              </a:rPr>
              <a:t> (LAI) </a:t>
            </a:r>
            <a:r>
              <a:rPr lang="fi-FI" dirty="0" err="1">
                <a:solidFill>
                  <a:prstClr val="black"/>
                </a:solidFill>
                <a:latin typeface="Calibri"/>
                <a:cs typeface="Calibri"/>
              </a:rPr>
              <a:t>points</a:t>
            </a:r>
            <a:r>
              <a:rPr lang="fi-FI" dirty="0">
                <a:solidFill>
                  <a:prstClr val="black"/>
                </a:solidFill>
                <a:latin typeface="Calibri"/>
                <a:cs typeface="Calibri"/>
              </a:rPr>
              <a:t> to a </a:t>
            </a:r>
            <a:r>
              <a:rPr lang="fi-FI" dirty="0" err="1">
                <a:solidFill>
                  <a:prstClr val="black"/>
                </a:solidFill>
                <a:latin typeface="Calibri"/>
                <a:cs typeface="Calibri"/>
              </a:rPr>
              <a:t>location</a:t>
            </a:r>
            <a:r>
              <a:rPr lang="fi-FI" dirty="0">
                <a:solidFill>
                  <a:prstClr val="black"/>
                </a:solidFill>
                <a:latin typeface="Calibri"/>
                <a:cs typeface="Calibri"/>
              </a:rPr>
              <a:t> </a:t>
            </a:r>
            <a:r>
              <a:rPr lang="fi-FI" dirty="0" err="1">
                <a:solidFill>
                  <a:prstClr val="black"/>
                </a:solidFill>
                <a:latin typeface="Calibri"/>
                <a:cs typeface="Calibri"/>
              </a:rPr>
              <a:t>area</a:t>
            </a:r>
            <a:r>
              <a:rPr lang="fi-FI" dirty="0">
                <a:solidFill>
                  <a:prstClr val="black"/>
                </a:solidFill>
                <a:latin typeface="Calibri"/>
                <a:cs typeface="Calibri"/>
              </a:rPr>
              <a:t> </a:t>
            </a:r>
            <a:r>
              <a:rPr lang="fi-FI" dirty="0" err="1">
                <a:solidFill>
                  <a:prstClr val="black"/>
                </a:solidFill>
                <a:latin typeface="Calibri"/>
                <a:cs typeface="Calibri"/>
              </a:rPr>
              <a:t>belonging</a:t>
            </a:r>
            <a:r>
              <a:rPr lang="fi-FI" dirty="0">
                <a:solidFill>
                  <a:prstClr val="black"/>
                </a:solidFill>
                <a:latin typeface="Calibri"/>
                <a:cs typeface="Calibri"/>
              </a:rPr>
              <a:t> to a </a:t>
            </a:r>
            <a:r>
              <a:rPr lang="fi-FI" dirty="0" err="1">
                <a:solidFill>
                  <a:prstClr val="black"/>
                </a:solidFill>
                <a:latin typeface="Calibri"/>
                <a:cs typeface="Calibri"/>
              </a:rPr>
              <a:t>certain</a:t>
            </a:r>
            <a:r>
              <a:rPr lang="fi-FI" dirty="0">
                <a:solidFill>
                  <a:prstClr val="black"/>
                </a:solidFill>
                <a:latin typeface="Calibri"/>
                <a:cs typeface="Calibri"/>
              </a:rPr>
              <a:t> MSC/VLR. </a:t>
            </a:r>
            <a:r>
              <a:rPr lang="fi-FI" dirty="0" err="1">
                <a:solidFill>
                  <a:prstClr val="black"/>
                </a:solidFill>
                <a:latin typeface="Calibri"/>
                <a:cs typeface="Calibri"/>
              </a:rPr>
              <a:t>This</a:t>
            </a:r>
            <a:r>
              <a:rPr lang="fi-FI" dirty="0">
                <a:solidFill>
                  <a:prstClr val="black"/>
                </a:solidFill>
                <a:latin typeface="Calibri"/>
                <a:cs typeface="Calibri"/>
              </a:rPr>
              <a:t> </a:t>
            </a:r>
            <a:r>
              <a:rPr lang="fi-FI" dirty="0" err="1">
                <a:solidFill>
                  <a:prstClr val="black"/>
                </a:solidFill>
                <a:latin typeface="Calibri"/>
                <a:cs typeface="Calibri"/>
              </a:rPr>
              <a:t>identity</a:t>
            </a:r>
            <a:r>
              <a:rPr lang="fi-FI" dirty="0">
                <a:solidFill>
                  <a:prstClr val="black"/>
                </a:solidFill>
                <a:latin typeface="Calibri"/>
                <a:cs typeface="Calibri"/>
              </a:rPr>
              <a:t> </a:t>
            </a:r>
            <a:r>
              <a:rPr lang="fi-FI" dirty="0" err="1">
                <a:solidFill>
                  <a:prstClr val="black"/>
                </a:solidFill>
                <a:latin typeface="Calibri"/>
                <a:cs typeface="Calibri"/>
              </a:rPr>
              <a:t>must</a:t>
            </a:r>
            <a:r>
              <a:rPr lang="fi-FI" dirty="0">
                <a:solidFill>
                  <a:prstClr val="black"/>
                </a:solidFill>
                <a:latin typeface="Calibri"/>
                <a:cs typeface="Calibri"/>
              </a:rPr>
              <a:t> </a:t>
            </a:r>
            <a:r>
              <a:rPr lang="fi-FI" dirty="0" err="1">
                <a:solidFill>
                  <a:prstClr val="black"/>
                </a:solidFill>
                <a:latin typeface="Calibri"/>
                <a:cs typeface="Calibri"/>
              </a:rPr>
              <a:t>be</a:t>
            </a:r>
            <a:r>
              <a:rPr lang="fi-FI" dirty="0">
                <a:solidFill>
                  <a:prstClr val="black"/>
                </a:solidFill>
                <a:latin typeface="Calibri"/>
                <a:cs typeface="Calibri"/>
              </a:rPr>
              <a:t> </a:t>
            </a:r>
            <a:r>
              <a:rPr lang="fi-FI" dirty="0" err="1">
                <a:solidFill>
                  <a:prstClr val="black"/>
                </a:solidFill>
                <a:latin typeface="Calibri"/>
                <a:cs typeface="Calibri"/>
              </a:rPr>
              <a:t>stored</a:t>
            </a:r>
            <a:r>
              <a:rPr lang="fi-FI" dirty="0">
                <a:solidFill>
                  <a:prstClr val="black"/>
                </a:solidFill>
                <a:latin typeface="Calibri"/>
                <a:cs typeface="Calibri"/>
              </a:rPr>
              <a:t> in the HLR </a:t>
            </a:r>
            <a:r>
              <a:rPr lang="fi-FI" dirty="0" err="1">
                <a:solidFill>
                  <a:prstClr val="black"/>
                </a:solidFill>
                <a:latin typeface="Calibri"/>
                <a:cs typeface="Calibri"/>
              </a:rPr>
              <a:t>so</a:t>
            </a:r>
            <a:r>
              <a:rPr lang="fi-FI" dirty="0">
                <a:solidFill>
                  <a:prstClr val="black"/>
                </a:solidFill>
                <a:latin typeface="Calibri"/>
                <a:cs typeface="Calibri"/>
              </a:rPr>
              <a:t> </a:t>
            </a:r>
            <a:r>
              <a:rPr lang="fi-FI" dirty="0" err="1">
                <a:solidFill>
                  <a:prstClr val="black"/>
                </a:solidFill>
                <a:latin typeface="Calibri"/>
                <a:cs typeface="Calibri"/>
              </a:rPr>
              <a:t>that</a:t>
            </a:r>
            <a:r>
              <a:rPr lang="fi-FI" dirty="0">
                <a:solidFill>
                  <a:prstClr val="black"/>
                </a:solidFill>
                <a:latin typeface="Calibri"/>
                <a:cs typeface="Calibri"/>
              </a:rPr>
              <a:t> mobile </a:t>
            </a:r>
            <a:r>
              <a:rPr lang="fi-FI" dirty="0" err="1">
                <a:solidFill>
                  <a:prstClr val="black"/>
                </a:solidFill>
                <a:latin typeface="Calibri"/>
                <a:cs typeface="Calibri"/>
              </a:rPr>
              <a:t>terminated</a:t>
            </a:r>
            <a:r>
              <a:rPr lang="fi-FI" dirty="0">
                <a:solidFill>
                  <a:prstClr val="black"/>
                </a:solidFill>
                <a:latin typeface="Calibri"/>
                <a:cs typeface="Calibri"/>
              </a:rPr>
              <a:t> </a:t>
            </a:r>
            <a:r>
              <a:rPr lang="fi-FI" dirty="0" err="1">
                <a:solidFill>
                  <a:prstClr val="black"/>
                </a:solidFill>
                <a:latin typeface="Calibri"/>
                <a:cs typeface="Calibri"/>
              </a:rPr>
              <a:t>calls</a:t>
            </a:r>
            <a:r>
              <a:rPr lang="fi-FI" dirty="0">
                <a:solidFill>
                  <a:prstClr val="black"/>
                </a:solidFill>
                <a:latin typeface="Calibri"/>
                <a:cs typeface="Calibri"/>
              </a:rPr>
              <a:t> </a:t>
            </a:r>
            <a:r>
              <a:rPr lang="fi-FI" dirty="0" err="1">
                <a:solidFill>
                  <a:prstClr val="black"/>
                </a:solidFill>
                <a:latin typeface="Calibri"/>
                <a:cs typeface="Calibri"/>
              </a:rPr>
              <a:t>can</a:t>
            </a:r>
            <a:r>
              <a:rPr lang="fi-FI" dirty="0">
                <a:solidFill>
                  <a:prstClr val="black"/>
                </a:solidFill>
                <a:latin typeface="Calibri"/>
                <a:cs typeface="Calibri"/>
              </a:rPr>
              <a:t> </a:t>
            </a:r>
            <a:r>
              <a:rPr lang="fi-FI" dirty="0" err="1">
                <a:solidFill>
                  <a:prstClr val="black"/>
                </a:solidFill>
                <a:latin typeface="Calibri"/>
                <a:cs typeface="Calibri"/>
              </a:rPr>
              <a:t>be</a:t>
            </a:r>
            <a:r>
              <a:rPr lang="fi-FI" dirty="0">
                <a:solidFill>
                  <a:prstClr val="black"/>
                </a:solidFill>
                <a:latin typeface="Calibri"/>
                <a:cs typeface="Calibri"/>
              </a:rPr>
              <a:t> </a:t>
            </a:r>
            <a:r>
              <a:rPr lang="fi-FI" dirty="0" err="1">
                <a:solidFill>
                  <a:prstClr val="black"/>
                </a:solidFill>
                <a:latin typeface="Calibri"/>
                <a:cs typeface="Calibri"/>
              </a:rPr>
              <a:t>routed</a:t>
            </a:r>
            <a:r>
              <a:rPr lang="fi-FI" dirty="0">
                <a:solidFill>
                  <a:prstClr val="black"/>
                </a:solidFill>
                <a:latin typeface="Calibri"/>
                <a:cs typeface="Calibri"/>
              </a:rPr>
              <a:t> to the </a:t>
            </a:r>
            <a:r>
              <a:rPr lang="fi-FI" dirty="0" err="1">
                <a:solidFill>
                  <a:prstClr val="black"/>
                </a:solidFill>
                <a:latin typeface="Calibri"/>
                <a:cs typeface="Calibri"/>
              </a:rPr>
              <a:t>correct</a:t>
            </a:r>
            <a:r>
              <a:rPr lang="fi-FI" dirty="0">
                <a:solidFill>
                  <a:prstClr val="black"/>
                </a:solidFill>
                <a:latin typeface="Calibri"/>
                <a:cs typeface="Calibri"/>
              </a:rPr>
              <a:t> </a:t>
            </a:r>
            <a:r>
              <a:rPr lang="fi-FI" dirty="0" err="1">
                <a:solidFill>
                  <a:prstClr val="black"/>
                </a:solidFill>
                <a:latin typeface="Calibri"/>
                <a:cs typeface="Calibri"/>
              </a:rPr>
              <a:t>serving</a:t>
            </a:r>
            <a:r>
              <a:rPr lang="fi-FI" dirty="0">
                <a:solidFill>
                  <a:prstClr val="black"/>
                </a:solidFill>
                <a:latin typeface="Calibri"/>
                <a:cs typeface="Calibri"/>
              </a:rPr>
              <a:t> MSC/VLR.</a:t>
            </a:r>
          </a:p>
        </p:txBody>
      </p:sp>
      <p:sp>
        <p:nvSpPr>
          <p:cNvPr id="15" name="Rectangle 2"/>
          <p:cNvSpPr>
            <a:spLocks noChangeArrowheads="1"/>
          </p:cNvSpPr>
          <p:nvPr/>
        </p:nvSpPr>
        <p:spPr bwMode="auto">
          <a:xfrm>
            <a:off x="179388" y="1112794"/>
            <a:ext cx="8785225" cy="369974"/>
          </a:xfrm>
          <a:prstGeom prst="rect">
            <a:avLst/>
          </a:prstGeom>
          <a:solidFill>
            <a:srgbClr val="CC99FF"/>
          </a:solidFill>
          <a:ln>
            <a:noFill/>
          </a:ln>
          <a:effectLst>
            <a:outerShdw blurRad="63500" dist="38099" dir="2700000" algn="ctr" rotWithShape="0">
              <a:schemeClr val="bg2">
                <a:alpha val="50000"/>
              </a:schemeClr>
            </a:outerShdw>
          </a:effectLst>
          <a:extLst>
            <a:ext uri="{91240B29-F687-4f45-9708-019B960494DF}">
              <a14:hiddenLine xmlns:a14="http://schemas.microsoft.com/office/drawing/2010/main" xmlns="" w="9525">
                <a:solidFill>
                  <a:schemeClr val="tx1"/>
                </a:solidFill>
                <a:miter lim="800000"/>
                <a:headEnd/>
                <a:tailEnd/>
              </a14:hiddenLine>
            </a:ext>
          </a:extLst>
        </p:spPr>
        <p:txBody>
          <a:bodyPr lIns="90488" tIns="46038" rIns="90488" bIns="46038" anchor="ctr" anchorCtr="1">
            <a:spAutoFit/>
          </a:bodyPr>
          <a:lstStyle/>
          <a:p>
            <a:pPr algn="ctr" fontAlgn="auto">
              <a:spcBef>
                <a:spcPts val="0"/>
              </a:spcBef>
              <a:spcAft>
                <a:spcPts val="0"/>
              </a:spcAft>
              <a:defRPr/>
            </a:pPr>
            <a:r>
              <a:rPr lang="en-US" altLang="zh-CN" b="1" dirty="0">
                <a:solidFill>
                  <a:prstClr val="black"/>
                </a:solidFill>
                <a:latin typeface="Calibri" pitchFamily="34" charset="0"/>
                <a:ea typeface="宋体" charset="0"/>
                <a:cs typeface="Calibri" pitchFamily="34" charset="0"/>
              </a:rPr>
              <a:t>Location area Identity (LAI)</a:t>
            </a:r>
          </a:p>
        </p:txBody>
      </p:sp>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10</a:t>
            </a:fld>
            <a:endParaRPr lang="en-US"/>
          </a:p>
        </p:txBody>
      </p:sp>
    </p:spTree>
    <p:extLst>
      <p:ext uri="{BB962C8B-B14F-4D97-AF65-F5344CB8AC3E}">
        <p14:creationId xmlns:p14="http://schemas.microsoft.com/office/powerpoint/2010/main" val="602069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384"/>
            <a:ext cx="7416824" cy="504056"/>
          </a:xfrm>
          <a:noFill/>
          <a:ln>
            <a:noFill/>
          </a:ln>
        </p:spPr>
        <p:txBody>
          <a:bodyPr vert="horz" wrap="square" lIns="91440" tIns="45720" rIns="91440" bIns="45720" numCol="1" anchor="t" anchorCtr="0" compatLnSpc="1">
            <a:prstTxWarp prst="textNoShape">
              <a:avLst/>
            </a:prstTxWarp>
          </a:bodyPr>
          <a:lstStyle/>
          <a:p>
            <a:r>
              <a:rPr lang="en-US" b="0" dirty="0">
                <a:solidFill>
                  <a:schemeClr val="bg1"/>
                </a:solidFill>
                <a:latin typeface="Calibri" charset="0"/>
                <a:ea typeface="Calibri" charset="0"/>
                <a:cs typeface="Calibri" charset="0"/>
              </a:rPr>
              <a:t>Location Management in GSM</a:t>
            </a:r>
            <a:endParaRPr lang="en-GB" b="0" dirty="0">
              <a:solidFill>
                <a:schemeClr val="bg1"/>
              </a:solidFill>
              <a:latin typeface="Calibri" charset="0"/>
              <a:ea typeface="Calibri" charset="0"/>
              <a:cs typeface="Calibri" charset="0"/>
            </a:endParaRPr>
          </a:p>
        </p:txBody>
      </p:sp>
      <p:sp>
        <p:nvSpPr>
          <p:cNvPr id="8" name="TextBox 7"/>
          <p:cNvSpPr txBox="1"/>
          <p:nvPr/>
        </p:nvSpPr>
        <p:spPr>
          <a:xfrm>
            <a:off x="7145781" y="6165974"/>
            <a:ext cx="1512786" cy="307777"/>
          </a:xfrm>
          <a:prstGeom prst="rect">
            <a:avLst/>
          </a:prstGeom>
          <a:solidFill>
            <a:schemeClr val="accent5">
              <a:lumMod val="20000"/>
              <a:lumOff val="80000"/>
            </a:schemeClr>
          </a:solidFill>
        </p:spPr>
        <p:txBody>
          <a:bodyPr wrap="none" rtlCol="0">
            <a:spAutoFit/>
          </a:bodyPr>
          <a:lstStyle/>
          <a:p>
            <a:pPr fontAlgn="auto">
              <a:spcBef>
                <a:spcPts val="0"/>
              </a:spcBef>
              <a:spcAft>
                <a:spcPts val="0"/>
              </a:spcAft>
            </a:pPr>
            <a:r>
              <a:rPr lang="en-GB" sz="1400" b="1" dirty="0">
                <a:solidFill>
                  <a:prstClr val="black"/>
                </a:solidFill>
                <a:latin typeface="Calibri"/>
                <a:ea typeface="+mn-ea"/>
              </a:rPr>
              <a:t>Ref : Schiller p119</a:t>
            </a:r>
          </a:p>
        </p:txBody>
      </p:sp>
      <p:sp>
        <p:nvSpPr>
          <p:cNvPr id="9" name="TextBox 8"/>
          <p:cNvSpPr txBox="1"/>
          <p:nvPr/>
        </p:nvSpPr>
        <p:spPr>
          <a:xfrm>
            <a:off x="323528" y="764704"/>
            <a:ext cx="8712968" cy="5632311"/>
          </a:xfrm>
          <a:prstGeom prst="rect">
            <a:avLst/>
          </a:prstGeom>
          <a:noFill/>
        </p:spPr>
        <p:txBody>
          <a:bodyPr wrap="square" rtlCol="0">
            <a:spAutoFit/>
          </a:bodyPr>
          <a:lstStyle/>
          <a:p>
            <a:pPr fontAlgn="auto">
              <a:spcBef>
                <a:spcPts val="0"/>
              </a:spcBef>
              <a:spcAft>
                <a:spcPts val="0"/>
              </a:spcAft>
            </a:pPr>
            <a:r>
              <a:rPr lang="en-GB" dirty="0">
                <a:solidFill>
                  <a:prstClr val="black"/>
                </a:solidFill>
                <a:latin typeface="Calibri"/>
                <a:ea typeface="+mn-ea"/>
              </a:rPr>
              <a:t>GSM provides international roaming that relies on the mobile’s location being known to the network. Areas of national networks are divided into Location Areas each with a unique identity broadcast on the BCCH. A mobile will update its location with the network when it detects a change in location area.</a:t>
            </a:r>
          </a:p>
          <a:p>
            <a:pPr fontAlgn="auto">
              <a:spcBef>
                <a:spcPts val="0"/>
              </a:spcBef>
              <a:spcAft>
                <a:spcPts val="0"/>
              </a:spcAft>
            </a:pPr>
            <a:endParaRPr lang="en-GB" dirty="0">
              <a:solidFill>
                <a:prstClr val="black"/>
              </a:solidFill>
              <a:latin typeface="Calibri"/>
              <a:ea typeface="+mn-ea"/>
            </a:endParaRPr>
          </a:p>
          <a:p>
            <a:pPr fontAlgn="auto">
              <a:spcBef>
                <a:spcPts val="0"/>
              </a:spcBef>
              <a:spcAft>
                <a:spcPts val="0"/>
              </a:spcAft>
            </a:pPr>
            <a:r>
              <a:rPr lang="en-GB" dirty="0">
                <a:solidFill>
                  <a:prstClr val="black"/>
                </a:solidFill>
                <a:latin typeface="Calibri"/>
                <a:ea typeface="+mn-ea"/>
              </a:rPr>
              <a:t>Each location area has an MSC containing a HLR and a VLR.</a:t>
            </a:r>
          </a:p>
          <a:p>
            <a:pPr fontAlgn="auto">
              <a:spcBef>
                <a:spcPts val="0"/>
              </a:spcBef>
              <a:spcAft>
                <a:spcPts val="0"/>
              </a:spcAft>
            </a:pPr>
            <a:endParaRPr lang="en-GB" dirty="0">
              <a:solidFill>
                <a:prstClr val="black"/>
              </a:solidFill>
              <a:latin typeface="Calibri"/>
              <a:ea typeface="+mn-ea"/>
            </a:endParaRPr>
          </a:p>
          <a:p>
            <a:pPr marL="285750" indent="-285750" fontAlgn="auto">
              <a:spcBef>
                <a:spcPts val="0"/>
              </a:spcBef>
              <a:spcAft>
                <a:spcPts val="0"/>
              </a:spcAft>
              <a:buFont typeface="Arial" pitchFamily="34" charset="0"/>
              <a:buChar char="•"/>
            </a:pPr>
            <a:r>
              <a:rPr lang="en-GB" dirty="0">
                <a:solidFill>
                  <a:prstClr val="black"/>
                </a:solidFill>
                <a:latin typeface="Calibri"/>
                <a:ea typeface="+mn-ea"/>
              </a:rPr>
              <a:t>The HLR is a database of all mobiles normally resident in that location area.</a:t>
            </a:r>
          </a:p>
          <a:p>
            <a:pPr marL="285750" indent="-285750" fontAlgn="auto">
              <a:spcBef>
                <a:spcPts val="0"/>
              </a:spcBef>
              <a:spcAft>
                <a:spcPts val="0"/>
              </a:spcAft>
              <a:buFont typeface="Arial" pitchFamily="34" charset="0"/>
              <a:buChar char="•"/>
            </a:pPr>
            <a:r>
              <a:rPr lang="en-GB" dirty="0">
                <a:solidFill>
                  <a:prstClr val="black"/>
                </a:solidFill>
                <a:latin typeface="Calibri"/>
                <a:ea typeface="+mn-ea"/>
              </a:rPr>
              <a:t>The VLR is a database of all mobiles not normally resident but visiting that location area.</a:t>
            </a:r>
          </a:p>
          <a:p>
            <a:pPr fontAlgn="auto">
              <a:spcBef>
                <a:spcPts val="0"/>
              </a:spcBef>
              <a:spcAft>
                <a:spcPts val="0"/>
              </a:spcAft>
            </a:pPr>
            <a:endParaRPr lang="en-GB" dirty="0">
              <a:solidFill>
                <a:prstClr val="black"/>
              </a:solidFill>
              <a:latin typeface="Calibri"/>
              <a:ea typeface="+mn-ea"/>
            </a:endParaRPr>
          </a:p>
          <a:p>
            <a:pPr fontAlgn="auto">
              <a:spcBef>
                <a:spcPts val="0"/>
              </a:spcBef>
              <a:spcAft>
                <a:spcPts val="0"/>
              </a:spcAft>
            </a:pPr>
            <a:r>
              <a:rPr lang="en-GB" dirty="0">
                <a:solidFill>
                  <a:prstClr val="black"/>
                </a:solidFill>
                <a:latin typeface="Calibri"/>
                <a:ea typeface="+mn-ea"/>
              </a:rPr>
              <a:t>Location updating is carried out via the fixed network using the following procedure:</a:t>
            </a:r>
          </a:p>
          <a:p>
            <a:pPr fontAlgn="auto">
              <a:spcBef>
                <a:spcPts val="0"/>
              </a:spcBef>
              <a:spcAft>
                <a:spcPts val="0"/>
              </a:spcAft>
            </a:pPr>
            <a:endParaRPr lang="en-GB" dirty="0">
              <a:solidFill>
                <a:prstClr val="black"/>
              </a:solidFill>
              <a:latin typeface="Calibri"/>
              <a:ea typeface="+mn-ea"/>
            </a:endParaRPr>
          </a:p>
          <a:p>
            <a:pPr fontAlgn="auto">
              <a:spcBef>
                <a:spcPts val="0"/>
              </a:spcBef>
              <a:spcAft>
                <a:spcPts val="0"/>
              </a:spcAft>
            </a:pPr>
            <a:r>
              <a:rPr lang="en-GB" dirty="0">
                <a:solidFill>
                  <a:prstClr val="black"/>
                </a:solidFill>
                <a:latin typeface="Calibri"/>
                <a:ea typeface="+mn-ea"/>
              </a:rPr>
              <a:t>The VLR issues a Mobile Subscriber Roaming Number (MSRN) to be associated with the actual mobile identity (i.e. the International Mobile Subscriber Identity – IMSI) over the radio path.</a:t>
            </a:r>
          </a:p>
          <a:p>
            <a:pPr fontAlgn="auto">
              <a:spcBef>
                <a:spcPts val="0"/>
              </a:spcBef>
              <a:spcAft>
                <a:spcPts val="0"/>
              </a:spcAft>
            </a:pPr>
            <a:endParaRPr lang="en-GB" dirty="0">
              <a:solidFill>
                <a:prstClr val="black"/>
              </a:solidFill>
              <a:latin typeface="Calibri"/>
              <a:ea typeface="+mn-ea"/>
            </a:endParaRPr>
          </a:p>
          <a:p>
            <a:pPr fontAlgn="auto">
              <a:spcBef>
                <a:spcPts val="0"/>
              </a:spcBef>
              <a:spcAft>
                <a:spcPts val="0"/>
              </a:spcAft>
            </a:pPr>
            <a:r>
              <a:rPr lang="en-GB" dirty="0">
                <a:solidFill>
                  <a:prstClr val="black"/>
                </a:solidFill>
                <a:latin typeface="Calibri"/>
                <a:ea typeface="+mn-ea"/>
              </a:rPr>
              <a:t>Both the IMSI and MSRN are conveyed to the mobile’s HLR over the fixed network.</a:t>
            </a:r>
          </a:p>
          <a:p>
            <a:pPr fontAlgn="auto">
              <a:spcBef>
                <a:spcPts val="0"/>
              </a:spcBef>
              <a:spcAft>
                <a:spcPts val="0"/>
              </a:spcAft>
            </a:pPr>
            <a:r>
              <a:rPr lang="en-GB" dirty="0">
                <a:solidFill>
                  <a:prstClr val="black"/>
                </a:solidFill>
                <a:latin typeface="Calibri"/>
                <a:ea typeface="+mn-ea"/>
              </a:rPr>
              <a:t>Information on the mobile’s user-profile is conveyed from the mobile’s HLR to the VLR.</a:t>
            </a:r>
          </a:p>
          <a:p>
            <a:pPr fontAlgn="auto">
              <a:spcBef>
                <a:spcPts val="0"/>
              </a:spcBef>
              <a:spcAft>
                <a:spcPts val="0"/>
              </a:spcAft>
            </a:pPr>
            <a:r>
              <a:rPr lang="en-GB" dirty="0">
                <a:solidFill>
                  <a:prstClr val="black"/>
                </a:solidFill>
                <a:latin typeface="Calibri"/>
                <a:ea typeface="+mn-ea"/>
              </a:rPr>
              <a:t>The HLR now contains the subscriber’s telephone number, the mobile’s IMSI and the MSRN that points to the mobile’s actual location.</a:t>
            </a:r>
          </a:p>
        </p:txBody>
      </p:sp>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11</a:t>
            </a:fld>
            <a:endParaRPr lang="en-US"/>
          </a:p>
        </p:txBody>
      </p:sp>
    </p:spTree>
    <p:extLst>
      <p:ext uri="{BB962C8B-B14F-4D97-AF65-F5344CB8AC3E}">
        <p14:creationId xmlns:p14="http://schemas.microsoft.com/office/powerpoint/2010/main" val="1077062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384"/>
            <a:ext cx="7920880" cy="576064"/>
          </a:xfrm>
        </p:spPr>
        <p:txBody>
          <a:bodyPr/>
          <a:lstStyle/>
          <a:p>
            <a:r>
              <a:rPr lang="en-GB" b="0" dirty="0">
                <a:solidFill>
                  <a:schemeClr val="bg1"/>
                </a:solidFill>
                <a:latin typeface="Calibri" pitchFamily="34" charset="0"/>
                <a:cs typeface="Calibri" pitchFamily="34" charset="0"/>
              </a:rPr>
              <a:t>Mobile Originated Call – Steps 1 &amp; 2</a:t>
            </a:r>
            <a:endParaRPr lang="en-GB" b="0" dirty="0">
              <a:solidFill>
                <a:schemeClr val="bg1"/>
              </a:solidFill>
            </a:endParaRPr>
          </a:p>
        </p:txBody>
      </p:sp>
      <p:sp>
        <p:nvSpPr>
          <p:cNvPr id="7" name="Rounded Rectangle 6"/>
          <p:cNvSpPr/>
          <p:nvPr/>
        </p:nvSpPr>
        <p:spPr>
          <a:xfrm>
            <a:off x="3328825" y="3745734"/>
            <a:ext cx="1424808" cy="1658227"/>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MSC</a:t>
            </a:r>
          </a:p>
        </p:txBody>
      </p:sp>
      <p:sp>
        <p:nvSpPr>
          <p:cNvPr id="8" name="Rounded Rectangle 7"/>
          <p:cNvSpPr/>
          <p:nvPr/>
        </p:nvSpPr>
        <p:spPr>
          <a:xfrm>
            <a:off x="5421036" y="4314220"/>
            <a:ext cx="1008112" cy="487511"/>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GMSC</a:t>
            </a:r>
          </a:p>
        </p:txBody>
      </p:sp>
      <p:sp>
        <p:nvSpPr>
          <p:cNvPr id="9" name="Rounded Rectangle 8"/>
          <p:cNvSpPr/>
          <p:nvPr/>
        </p:nvSpPr>
        <p:spPr>
          <a:xfrm>
            <a:off x="3533242" y="2564904"/>
            <a:ext cx="1080120" cy="48751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VLR</a:t>
            </a:r>
          </a:p>
        </p:txBody>
      </p:sp>
      <p:sp>
        <p:nvSpPr>
          <p:cNvPr id="10" name="Cloud 9"/>
          <p:cNvSpPr/>
          <p:nvPr/>
        </p:nvSpPr>
        <p:spPr>
          <a:xfrm>
            <a:off x="7236296" y="3936287"/>
            <a:ext cx="1080120" cy="1296143"/>
          </a:xfrm>
          <a:prstGeom prst="clou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srgbClr val="1F497D"/>
                </a:solidFill>
              </a:rPr>
              <a:t>PSTN</a:t>
            </a:r>
          </a:p>
        </p:txBody>
      </p:sp>
      <p:sp>
        <p:nvSpPr>
          <p:cNvPr id="11" name="Line 9"/>
          <p:cNvSpPr>
            <a:spLocks noChangeShapeType="1"/>
          </p:cNvSpPr>
          <p:nvPr/>
        </p:nvSpPr>
        <p:spPr bwMode="auto">
          <a:xfrm flipV="1">
            <a:off x="6429148" y="4537276"/>
            <a:ext cx="756906"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2" name="Text Box 14"/>
          <p:cNvSpPr txBox="1">
            <a:spLocks noChangeArrowheads="1"/>
          </p:cNvSpPr>
          <p:nvPr/>
        </p:nvSpPr>
        <p:spPr bwMode="auto">
          <a:xfrm>
            <a:off x="6692028" y="4143995"/>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6.</a:t>
            </a:r>
          </a:p>
        </p:txBody>
      </p:sp>
      <p:sp>
        <p:nvSpPr>
          <p:cNvPr id="13" name="Line 19"/>
          <p:cNvSpPr>
            <a:spLocks noChangeShapeType="1"/>
          </p:cNvSpPr>
          <p:nvPr/>
        </p:nvSpPr>
        <p:spPr bwMode="auto">
          <a:xfrm flipV="1">
            <a:off x="3836860" y="3077550"/>
            <a:ext cx="0" cy="650512"/>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4" name="Line 20"/>
          <p:cNvSpPr>
            <a:spLocks noChangeShapeType="1"/>
          </p:cNvSpPr>
          <p:nvPr/>
        </p:nvSpPr>
        <p:spPr bwMode="auto">
          <a:xfrm flipH="1">
            <a:off x="4336200" y="3077550"/>
            <a:ext cx="0" cy="648619"/>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5" name="Text Box 21"/>
          <p:cNvSpPr txBox="1">
            <a:spLocks noChangeArrowheads="1"/>
          </p:cNvSpPr>
          <p:nvPr/>
        </p:nvSpPr>
        <p:spPr bwMode="auto">
          <a:xfrm>
            <a:off x="3310089" y="3212975"/>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CCFF"/>
                </a:solidFill>
                <a:latin typeface="Verdana" pitchFamily="34" charset="0"/>
              </a:rPr>
              <a:t>3.</a:t>
            </a:r>
          </a:p>
        </p:txBody>
      </p:sp>
      <p:sp>
        <p:nvSpPr>
          <p:cNvPr id="16" name="Text Box 22"/>
          <p:cNvSpPr txBox="1">
            <a:spLocks noChangeArrowheads="1"/>
          </p:cNvSpPr>
          <p:nvPr/>
        </p:nvSpPr>
        <p:spPr bwMode="auto">
          <a:xfrm>
            <a:off x="4384762" y="3183916"/>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CCFF"/>
                </a:solidFill>
                <a:latin typeface="Verdana" pitchFamily="34" charset="0"/>
              </a:rPr>
              <a:t>4.</a:t>
            </a:r>
          </a:p>
        </p:txBody>
      </p:sp>
      <p:sp>
        <p:nvSpPr>
          <p:cNvPr id="17" name="Line 11"/>
          <p:cNvSpPr>
            <a:spLocks noChangeShapeType="1"/>
          </p:cNvSpPr>
          <p:nvPr/>
        </p:nvSpPr>
        <p:spPr bwMode="auto">
          <a:xfrm flipV="1">
            <a:off x="4758408" y="4523088"/>
            <a:ext cx="662628" cy="14188"/>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8" name="Text Box 15"/>
          <p:cNvSpPr txBox="1">
            <a:spLocks noChangeArrowheads="1"/>
          </p:cNvSpPr>
          <p:nvPr/>
        </p:nvSpPr>
        <p:spPr bwMode="auto">
          <a:xfrm>
            <a:off x="4861192" y="4120560"/>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CCFF"/>
                </a:solidFill>
                <a:latin typeface="Verdana" pitchFamily="34" charset="0"/>
              </a:rPr>
              <a:t>5.</a:t>
            </a:r>
            <a:endParaRPr lang="fi-FI" sz="2000" b="1" i="1" dirty="0">
              <a:solidFill>
                <a:srgbClr val="00CCFF"/>
              </a:solidFill>
              <a:latin typeface="Times New Roman" pitchFamily="18" charset="0"/>
            </a:endParaRPr>
          </a:p>
        </p:txBody>
      </p:sp>
      <p:sp>
        <p:nvSpPr>
          <p:cNvPr id="19" name="Rounded Rectangle 18"/>
          <p:cNvSpPr/>
          <p:nvPr/>
        </p:nvSpPr>
        <p:spPr>
          <a:xfrm>
            <a:off x="1986596" y="5093264"/>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21" name="TextBox 20"/>
          <p:cNvSpPr txBox="1"/>
          <p:nvPr/>
        </p:nvSpPr>
        <p:spPr>
          <a:xfrm>
            <a:off x="529620" y="3764845"/>
            <a:ext cx="487634" cy="369332"/>
          </a:xfrm>
          <a:prstGeom prst="rect">
            <a:avLst/>
          </a:prstGeom>
          <a:noFill/>
        </p:spPr>
        <p:txBody>
          <a:bodyPr wrap="none" rtlCol="0">
            <a:spAutoFit/>
          </a:bodyPr>
          <a:lstStyle/>
          <a:p>
            <a:pPr fontAlgn="auto">
              <a:spcBef>
                <a:spcPts val="0"/>
              </a:spcBef>
              <a:spcAft>
                <a:spcPts val="0"/>
              </a:spcAft>
            </a:pPr>
            <a:r>
              <a:rPr lang="en-GB" dirty="0">
                <a:solidFill>
                  <a:prstClr val="black"/>
                </a:solidFill>
                <a:latin typeface="Calibri"/>
                <a:ea typeface="+mn-ea"/>
              </a:rPr>
              <a:t>MS</a:t>
            </a:r>
          </a:p>
        </p:txBody>
      </p:sp>
      <p:sp>
        <p:nvSpPr>
          <p:cNvPr id="22" name="Line 21"/>
          <p:cNvSpPr>
            <a:spLocks noChangeShapeType="1"/>
          </p:cNvSpPr>
          <p:nvPr/>
        </p:nvSpPr>
        <p:spPr bwMode="auto">
          <a:xfrm>
            <a:off x="1007455" y="4790635"/>
            <a:ext cx="609600" cy="552658"/>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grpSp>
        <p:nvGrpSpPr>
          <p:cNvPr id="23" name="Group 59"/>
          <p:cNvGrpSpPr>
            <a:grpSpLocks/>
          </p:cNvGrpSpPr>
          <p:nvPr/>
        </p:nvGrpSpPr>
        <p:grpSpPr bwMode="auto">
          <a:xfrm>
            <a:off x="1610788" y="5047798"/>
            <a:ext cx="312738" cy="609600"/>
            <a:chOff x="3599" y="2103"/>
            <a:chExt cx="197" cy="384"/>
          </a:xfrm>
          <a:scene3d>
            <a:camera prst="orthographicFront">
              <a:rot lat="0" lon="10799999" rev="0"/>
            </a:camera>
            <a:lightRig rig="threePt" dir="t"/>
          </a:scene3d>
        </p:grpSpPr>
        <p:sp>
          <p:nvSpPr>
            <p:cNvPr id="24"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5"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6"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27" name="Line 21"/>
          <p:cNvSpPr>
            <a:spLocks noChangeShapeType="1"/>
          </p:cNvSpPr>
          <p:nvPr/>
        </p:nvSpPr>
        <p:spPr bwMode="auto">
          <a:xfrm flipV="1">
            <a:off x="2752761" y="5037376"/>
            <a:ext cx="504056" cy="315222"/>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8" name="Rounded Rectangle 27"/>
          <p:cNvSpPr/>
          <p:nvPr/>
        </p:nvSpPr>
        <p:spPr>
          <a:xfrm>
            <a:off x="2014716" y="4303123"/>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29" name="Line 21"/>
          <p:cNvSpPr>
            <a:spLocks noChangeShapeType="1"/>
          </p:cNvSpPr>
          <p:nvPr/>
        </p:nvSpPr>
        <p:spPr bwMode="auto">
          <a:xfrm>
            <a:off x="1035575" y="4546878"/>
            <a:ext cx="609600" cy="6273"/>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30" name="Text Box 22"/>
          <p:cNvSpPr txBox="1">
            <a:spLocks noChangeArrowheads="1"/>
          </p:cNvSpPr>
          <p:nvPr/>
        </p:nvSpPr>
        <p:spPr bwMode="auto">
          <a:xfrm>
            <a:off x="1035575" y="4172151"/>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2060"/>
                </a:solidFill>
                <a:latin typeface="Verdana" pitchFamily="34" charset="0"/>
              </a:rPr>
              <a:t>1.</a:t>
            </a:r>
            <a:endParaRPr lang="fi-FI" sz="2000" b="1" i="1" dirty="0">
              <a:solidFill>
                <a:srgbClr val="002060"/>
              </a:solidFill>
              <a:latin typeface="Times New Roman" pitchFamily="18" charset="0"/>
            </a:endParaRPr>
          </a:p>
        </p:txBody>
      </p:sp>
      <p:grpSp>
        <p:nvGrpSpPr>
          <p:cNvPr id="31" name="Group 59"/>
          <p:cNvGrpSpPr>
            <a:grpSpLocks/>
          </p:cNvGrpSpPr>
          <p:nvPr/>
        </p:nvGrpSpPr>
        <p:grpSpPr bwMode="auto">
          <a:xfrm>
            <a:off x="1638908" y="4257657"/>
            <a:ext cx="312738" cy="609600"/>
            <a:chOff x="3599" y="2103"/>
            <a:chExt cx="197" cy="384"/>
          </a:xfrm>
          <a:scene3d>
            <a:camera prst="orthographicFront">
              <a:rot lat="0" lon="10799999" rev="0"/>
            </a:camera>
            <a:lightRig rig="threePt" dir="t"/>
          </a:scene3d>
        </p:grpSpPr>
        <p:sp>
          <p:nvSpPr>
            <p:cNvPr id="32"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3"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4"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35" name="Line 21"/>
          <p:cNvSpPr>
            <a:spLocks noChangeShapeType="1"/>
          </p:cNvSpPr>
          <p:nvPr/>
        </p:nvSpPr>
        <p:spPr bwMode="auto">
          <a:xfrm>
            <a:off x="2780881" y="4562457"/>
            <a:ext cx="475936" cy="0"/>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36" name="Text Box 22"/>
          <p:cNvSpPr txBox="1">
            <a:spLocks noChangeArrowheads="1"/>
          </p:cNvSpPr>
          <p:nvPr/>
        </p:nvSpPr>
        <p:spPr bwMode="auto">
          <a:xfrm>
            <a:off x="2780881" y="4187729"/>
            <a:ext cx="457200" cy="365125"/>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2060"/>
                </a:solidFill>
                <a:latin typeface="Verdana" pitchFamily="34" charset="0"/>
              </a:rPr>
              <a:t>2.</a:t>
            </a:r>
            <a:endParaRPr lang="fi-FI" sz="2000" b="1" i="1" dirty="0">
              <a:solidFill>
                <a:srgbClr val="002060"/>
              </a:solidFill>
              <a:latin typeface="Times New Roman" pitchFamily="18" charset="0"/>
            </a:endParaRPr>
          </a:p>
        </p:txBody>
      </p:sp>
      <p:sp>
        <p:nvSpPr>
          <p:cNvPr id="37" name="Rounded Rectangle 36"/>
          <p:cNvSpPr/>
          <p:nvPr/>
        </p:nvSpPr>
        <p:spPr>
          <a:xfrm>
            <a:off x="2042836" y="3512982"/>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38" name="Line 21"/>
          <p:cNvSpPr>
            <a:spLocks noChangeShapeType="1"/>
          </p:cNvSpPr>
          <p:nvPr/>
        </p:nvSpPr>
        <p:spPr bwMode="auto">
          <a:xfrm flipV="1">
            <a:off x="1007455" y="3763010"/>
            <a:ext cx="665840" cy="330365"/>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grpSp>
        <p:nvGrpSpPr>
          <p:cNvPr id="39" name="Group 59"/>
          <p:cNvGrpSpPr>
            <a:grpSpLocks/>
          </p:cNvGrpSpPr>
          <p:nvPr/>
        </p:nvGrpSpPr>
        <p:grpSpPr bwMode="auto">
          <a:xfrm>
            <a:off x="1667028" y="3467516"/>
            <a:ext cx="312738" cy="609600"/>
            <a:chOff x="3599" y="2103"/>
            <a:chExt cx="197" cy="384"/>
          </a:xfrm>
          <a:scene3d>
            <a:camera prst="orthographicFront">
              <a:rot lat="0" lon="10799999" rev="0"/>
            </a:camera>
            <a:lightRig rig="threePt" dir="t"/>
          </a:scene3d>
        </p:grpSpPr>
        <p:sp>
          <p:nvSpPr>
            <p:cNvPr id="40"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1"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2"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43" name="Line 21"/>
          <p:cNvSpPr>
            <a:spLocks noChangeShapeType="1"/>
          </p:cNvSpPr>
          <p:nvPr/>
        </p:nvSpPr>
        <p:spPr bwMode="auto">
          <a:xfrm>
            <a:off x="2809001" y="3772315"/>
            <a:ext cx="475936" cy="265969"/>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44" name="TextBox 43"/>
          <p:cNvSpPr txBox="1"/>
          <p:nvPr/>
        </p:nvSpPr>
        <p:spPr>
          <a:xfrm>
            <a:off x="7164288" y="5949280"/>
            <a:ext cx="1512786" cy="307777"/>
          </a:xfrm>
          <a:prstGeom prst="rect">
            <a:avLst/>
          </a:prstGeom>
          <a:solidFill>
            <a:schemeClr val="accent5">
              <a:lumMod val="20000"/>
              <a:lumOff val="80000"/>
            </a:schemeClr>
          </a:solidFill>
        </p:spPr>
        <p:txBody>
          <a:bodyPr wrap="none" rtlCol="0">
            <a:spAutoFit/>
          </a:bodyPr>
          <a:lstStyle/>
          <a:p>
            <a:pPr fontAlgn="auto">
              <a:spcBef>
                <a:spcPts val="0"/>
              </a:spcBef>
              <a:spcAft>
                <a:spcPts val="0"/>
              </a:spcAft>
            </a:pPr>
            <a:r>
              <a:rPr lang="en-GB" sz="1400" b="1" dirty="0">
                <a:solidFill>
                  <a:prstClr val="black"/>
                </a:solidFill>
                <a:latin typeface="Calibri"/>
                <a:ea typeface="+mn-ea"/>
              </a:rPr>
              <a:t>Ref : Schiller p115</a:t>
            </a:r>
          </a:p>
        </p:txBody>
      </p:sp>
      <p:sp>
        <p:nvSpPr>
          <p:cNvPr id="45" name="TextBox 44"/>
          <p:cNvSpPr txBox="1"/>
          <p:nvPr/>
        </p:nvSpPr>
        <p:spPr>
          <a:xfrm>
            <a:off x="229190" y="980554"/>
            <a:ext cx="8591282" cy="861774"/>
          </a:xfrm>
          <a:prstGeom prst="rect">
            <a:avLst/>
          </a:prstGeom>
          <a:noFill/>
        </p:spPr>
        <p:txBody>
          <a:bodyPr wrap="square" rtlCol="0">
            <a:spAutoFit/>
          </a:bodyPr>
          <a:lstStyle/>
          <a:p>
            <a:pPr marL="285750" indent="-285750" fontAlgn="auto">
              <a:spcBef>
                <a:spcPts val="600"/>
              </a:spcBef>
              <a:spcAft>
                <a:spcPts val="600"/>
              </a:spcAft>
              <a:buFont typeface="Arial" pitchFamily="34" charset="0"/>
              <a:buChar char="•"/>
            </a:pPr>
            <a:r>
              <a:rPr lang="en-GB" sz="2000" dirty="0">
                <a:solidFill>
                  <a:prstClr val="black"/>
                </a:solidFill>
                <a:latin typeface="Calibri"/>
                <a:ea typeface="+mn-ea"/>
              </a:rPr>
              <a:t>Step 1 : The MS transmits a request for a new connection to the BSS</a:t>
            </a:r>
          </a:p>
          <a:p>
            <a:pPr marL="285750" indent="-285750" fontAlgn="auto">
              <a:spcBef>
                <a:spcPts val="600"/>
              </a:spcBef>
              <a:spcAft>
                <a:spcPts val="600"/>
              </a:spcAft>
              <a:buFont typeface="Arial" pitchFamily="34" charset="0"/>
              <a:buChar char="•"/>
            </a:pPr>
            <a:r>
              <a:rPr lang="en-GB" sz="2000" dirty="0">
                <a:solidFill>
                  <a:prstClr val="black"/>
                </a:solidFill>
                <a:latin typeface="Calibri"/>
                <a:ea typeface="+mn-ea"/>
              </a:rPr>
              <a:t>Step 2 : The BSS passes the request to the MSC.</a:t>
            </a:r>
          </a:p>
        </p:txBody>
      </p:sp>
      <p:pic>
        <p:nvPicPr>
          <p:cNvPr id="46" name="Picture 45" descr="image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4149080"/>
            <a:ext cx="673391" cy="688557"/>
          </a:xfrm>
          <a:prstGeom prst="rect">
            <a:avLst/>
          </a:prstGeom>
        </p:spPr>
      </p:pic>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12</a:t>
            </a:fld>
            <a:endParaRPr lang="en-US"/>
          </a:p>
        </p:txBody>
      </p:sp>
    </p:spTree>
    <p:extLst>
      <p:ext uri="{BB962C8B-B14F-4D97-AF65-F5344CB8AC3E}">
        <p14:creationId xmlns:p14="http://schemas.microsoft.com/office/powerpoint/2010/main" val="562526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10" y="-27384"/>
            <a:ext cx="8222314" cy="515214"/>
          </a:xfrm>
        </p:spPr>
        <p:txBody>
          <a:bodyPr/>
          <a:lstStyle/>
          <a:p>
            <a:r>
              <a:rPr lang="en-GB" b="0" dirty="0">
                <a:solidFill>
                  <a:srgbClr val="FFFFFF"/>
                </a:solidFill>
                <a:latin typeface="Calibri" pitchFamily="34" charset="0"/>
                <a:cs typeface="Calibri" pitchFamily="34" charset="0"/>
              </a:rPr>
              <a:t>Mobile Originated Call – Steps 5 &amp; 6</a:t>
            </a:r>
            <a:endParaRPr lang="en-GB" b="0" dirty="0">
              <a:solidFill>
                <a:srgbClr val="FFFFFF"/>
              </a:solidFill>
            </a:endParaRPr>
          </a:p>
        </p:txBody>
      </p:sp>
      <p:sp>
        <p:nvSpPr>
          <p:cNvPr id="7" name="Rounded Rectangle 6"/>
          <p:cNvSpPr/>
          <p:nvPr/>
        </p:nvSpPr>
        <p:spPr>
          <a:xfrm>
            <a:off x="3328825" y="3601718"/>
            <a:ext cx="1424808" cy="1658227"/>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MSC</a:t>
            </a:r>
          </a:p>
        </p:txBody>
      </p:sp>
      <p:sp>
        <p:nvSpPr>
          <p:cNvPr id="8" name="Rounded Rectangle 7"/>
          <p:cNvSpPr/>
          <p:nvPr/>
        </p:nvSpPr>
        <p:spPr>
          <a:xfrm>
            <a:off x="5421036" y="4170204"/>
            <a:ext cx="1008112" cy="487511"/>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GMSC</a:t>
            </a:r>
          </a:p>
        </p:txBody>
      </p:sp>
      <p:sp>
        <p:nvSpPr>
          <p:cNvPr id="9" name="Rounded Rectangle 8"/>
          <p:cNvSpPr/>
          <p:nvPr/>
        </p:nvSpPr>
        <p:spPr>
          <a:xfrm>
            <a:off x="3533242" y="2420888"/>
            <a:ext cx="1080120" cy="48751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VLR</a:t>
            </a:r>
          </a:p>
        </p:txBody>
      </p:sp>
      <p:sp>
        <p:nvSpPr>
          <p:cNvPr id="10" name="Cloud 9"/>
          <p:cNvSpPr/>
          <p:nvPr/>
        </p:nvSpPr>
        <p:spPr>
          <a:xfrm>
            <a:off x="7236296" y="3792271"/>
            <a:ext cx="1080120" cy="1296143"/>
          </a:xfrm>
          <a:prstGeom prst="clou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srgbClr val="1F497D"/>
                </a:solidFill>
              </a:rPr>
              <a:t>PSTN</a:t>
            </a:r>
          </a:p>
        </p:txBody>
      </p:sp>
      <p:sp>
        <p:nvSpPr>
          <p:cNvPr id="11" name="Line 9"/>
          <p:cNvSpPr>
            <a:spLocks noChangeShapeType="1"/>
          </p:cNvSpPr>
          <p:nvPr/>
        </p:nvSpPr>
        <p:spPr bwMode="auto">
          <a:xfrm flipV="1">
            <a:off x="6429148" y="4393260"/>
            <a:ext cx="756906" cy="0"/>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2" name="Text Box 14"/>
          <p:cNvSpPr txBox="1">
            <a:spLocks noChangeArrowheads="1"/>
          </p:cNvSpPr>
          <p:nvPr/>
        </p:nvSpPr>
        <p:spPr bwMode="auto">
          <a:xfrm>
            <a:off x="6692028" y="3999979"/>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solidFill>
                  <a:srgbClr val="002060"/>
                </a:solidFill>
              </a:rPr>
              <a:t>6.</a:t>
            </a:r>
          </a:p>
        </p:txBody>
      </p:sp>
      <p:sp>
        <p:nvSpPr>
          <p:cNvPr id="13" name="Line 19"/>
          <p:cNvSpPr>
            <a:spLocks noChangeShapeType="1"/>
          </p:cNvSpPr>
          <p:nvPr/>
        </p:nvSpPr>
        <p:spPr bwMode="auto">
          <a:xfrm flipV="1">
            <a:off x="3836860" y="2933534"/>
            <a:ext cx="0" cy="650512"/>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4" name="Line 20"/>
          <p:cNvSpPr>
            <a:spLocks noChangeShapeType="1"/>
          </p:cNvSpPr>
          <p:nvPr/>
        </p:nvSpPr>
        <p:spPr bwMode="auto">
          <a:xfrm flipH="1">
            <a:off x="4336200" y="2933534"/>
            <a:ext cx="0" cy="648619"/>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5" name="Text Box 21"/>
          <p:cNvSpPr txBox="1">
            <a:spLocks noChangeArrowheads="1"/>
          </p:cNvSpPr>
          <p:nvPr/>
        </p:nvSpPr>
        <p:spPr bwMode="auto">
          <a:xfrm>
            <a:off x="3310089" y="3068959"/>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3.</a:t>
            </a:r>
          </a:p>
        </p:txBody>
      </p:sp>
      <p:sp>
        <p:nvSpPr>
          <p:cNvPr id="16" name="Text Box 22"/>
          <p:cNvSpPr txBox="1">
            <a:spLocks noChangeArrowheads="1"/>
          </p:cNvSpPr>
          <p:nvPr/>
        </p:nvSpPr>
        <p:spPr bwMode="auto">
          <a:xfrm>
            <a:off x="4384762" y="3039900"/>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4.</a:t>
            </a:r>
          </a:p>
        </p:txBody>
      </p:sp>
      <p:sp>
        <p:nvSpPr>
          <p:cNvPr id="17" name="Line 11"/>
          <p:cNvSpPr>
            <a:spLocks noChangeShapeType="1"/>
          </p:cNvSpPr>
          <p:nvPr/>
        </p:nvSpPr>
        <p:spPr bwMode="auto">
          <a:xfrm flipV="1">
            <a:off x="4758408" y="4379072"/>
            <a:ext cx="662628" cy="14188"/>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8" name="Text Box 15"/>
          <p:cNvSpPr txBox="1">
            <a:spLocks noChangeArrowheads="1"/>
          </p:cNvSpPr>
          <p:nvPr/>
        </p:nvSpPr>
        <p:spPr bwMode="auto">
          <a:xfrm>
            <a:off x="4861192" y="3976544"/>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2060"/>
                </a:solidFill>
                <a:latin typeface="Verdana" pitchFamily="34" charset="0"/>
              </a:rPr>
              <a:t>5.</a:t>
            </a:r>
            <a:endParaRPr lang="fi-FI" sz="2000" b="1" i="1" dirty="0">
              <a:solidFill>
                <a:srgbClr val="002060"/>
              </a:solidFill>
              <a:latin typeface="Times New Roman" pitchFamily="18" charset="0"/>
            </a:endParaRPr>
          </a:p>
        </p:txBody>
      </p:sp>
      <p:sp>
        <p:nvSpPr>
          <p:cNvPr id="19" name="Rounded Rectangle 18"/>
          <p:cNvSpPr/>
          <p:nvPr/>
        </p:nvSpPr>
        <p:spPr>
          <a:xfrm>
            <a:off x="1986596" y="4949248"/>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21" name="TextBox 20"/>
          <p:cNvSpPr txBox="1"/>
          <p:nvPr/>
        </p:nvSpPr>
        <p:spPr>
          <a:xfrm>
            <a:off x="529620" y="3620829"/>
            <a:ext cx="487634" cy="369332"/>
          </a:xfrm>
          <a:prstGeom prst="rect">
            <a:avLst/>
          </a:prstGeom>
          <a:noFill/>
        </p:spPr>
        <p:txBody>
          <a:bodyPr wrap="none" rtlCol="0">
            <a:spAutoFit/>
          </a:bodyPr>
          <a:lstStyle/>
          <a:p>
            <a:pPr fontAlgn="auto">
              <a:spcBef>
                <a:spcPts val="0"/>
              </a:spcBef>
              <a:spcAft>
                <a:spcPts val="0"/>
              </a:spcAft>
            </a:pPr>
            <a:r>
              <a:rPr lang="en-GB" dirty="0">
                <a:solidFill>
                  <a:prstClr val="black"/>
                </a:solidFill>
                <a:latin typeface="Calibri"/>
                <a:ea typeface="+mn-ea"/>
              </a:rPr>
              <a:t>MS</a:t>
            </a:r>
          </a:p>
        </p:txBody>
      </p:sp>
      <p:sp>
        <p:nvSpPr>
          <p:cNvPr id="22" name="Line 21"/>
          <p:cNvSpPr>
            <a:spLocks noChangeShapeType="1"/>
          </p:cNvSpPr>
          <p:nvPr/>
        </p:nvSpPr>
        <p:spPr bwMode="auto">
          <a:xfrm>
            <a:off x="1007455" y="4646619"/>
            <a:ext cx="609600" cy="552658"/>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grpSp>
        <p:nvGrpSpPr>
          <p:cNvPr id="23" name="Group 59"/>
          <p:cNvGrpSpPr>
            <a:grpSpLocks/>
          </p:cNvGrpSpPr>
          <p:nvPr/>
        </p:nvGrpSpPr>
        <p:grpSpPr bwMode="auto">
          <a:xfrm>
            <a:off x="1610788" y="4903782"/>
            <a:ext cx="312738" cy="609600"/>
            <a:chOff x="3599" y="2103"/>
            <a:chExt cx="197" cy="384"/>
          </a:xfrm>
          <a:scene3d>
            <a:camera prst="orthographicFront">
              <a:rot lat="0" lon="10799999" rev="0"/>
            </a:camera>
            <a:lightRig rig="threePt" dir="t"/>
          </a:scene3d>
        </p:grpSpPr>
        <p:sp>
          <p:nvSpPr>
            <p:cNvPr id="24"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5"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6"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27" name="Line 21"/>
          <p:cNvSpPr>
            <a:spLocks noChangeShapeType="1"/>
          </p:cNvSpPr>
          <p:nvPr/>
        </p:nvSpPr>
        <p:spPr bwMode="auto">
          <a:xfrm flipV="1">
            <a:off x="2752761" y="4893360"/>
            <a:ext cx="504056" cy="315222"/>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8" name="Rounded Rectangle 27"/>
          <p:cNvSpPr/>
          <p:nvPr/>
        </p:nvSpPr>
        <p:spPr>
          <a:xfrm>
            <a:off x="2014716" y="4159107"/>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29" name="Line 21"/>
          <p:cNvSpPr>
            <a:spLocks noChangeShapeType="1"/>
          </p:cNvSpPr>
          <p:nvPr/>
        </p:nvSpPr>
        <p:spPr bwMode="auto">
          <a:xfrm>
            <a:off x="1035575" y="4402862"/>
            <a:ext cx="609600" cy="6273"/>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30" name="Text Box 22"/>
          <p:cNvSpPr txBox="1">
            <a:spLocks noChangeArrowheads="1"/>
          </p:cNvSpPr>
          <p:nvPr/>
        </p:nvSpPr>
        <p:spPr bwMode="auto">
          <a:xfrm>
            <a:off x="1035575" y="4028135"/>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CCFF"/>
                </a:solidFill>
                <a:latin typeface="Verdana" pitchFamily="34" charset="0"/>
              </a:rPr>
              <a:t>1.</a:t>
            </a:r>
            <a:endParaRPr lang="fi-FI" sz="2000" b="1" i="1" dirty="0">
              <a:solidFill>
                <a:srgbClr val="00CCFF"/>
              </a:solidFill>
              <a:latin typeface="Times New Roman" pitchFamily="18" charset="0"/>
            </a:endParaRPr>
          </a:p>
        </p:txBody>
      </p:sp>
      <p:grpSp>
        <p:nvGrpSpPr>
          <p:cNvPr id="31" name="Group 59"/>
          <p:cNvGrpSpPr>
            <a:grpSpLocks/>
          </p:cNvGrpSpPr>
          <p:nvPr/>
        </p:nvGrpSpPr>
        <p:grpSpPr bwMode="auto">
          <a:xfrm>
            <a:off x="1638908" y="4113641"/>
            <a:ext cx="312738" cy="609600"/>
            <a:chOff x="3599" y="2103"/>
            <a:chExt cx="197" cy="384"/>
          </a:xfrm>
          <a:scene3d>
            <a:camera prst="orthographicFront">
              <a:rot lat="0" lon="10799999" rev="0"/>
            </a:camera>
            <a:lightRig rig="threePt" dir="t"/>
          </a:scene3d>
        </p:grpSpPr>
        <p:sp>
          <p:nvSpPr>
            <p:cNvPr id="32"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3"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4"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35" name="Line 21"/>
          <p:cNvSpPr>
            <a:spLocks noChangeShapeType="1"/>
          </p:cNvSpPr>
          <p:nvPr/>
        </p:nvSpPr>
        <p:spPr bwMode="auto">
          <a:xfrm>
            <a:off x="2780881" y="4418441"/>
            <a:ext cx="475936"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36" name="Text Box 22"/>
          <p:cNvSpPr txBox="1">
            <a:spLocks noChangeArrowheads="1"/>
          </p:cNvSpPr>
          <p:nvPr/>
        </p:nvSpPr>
        <p:spPr bwMode="auto">
          <a:xfrm>
            <a:off x="2780881" y="4043713"/>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CCFF"/>
                </a:solidFill>
                <a:latin typeface="Verdana" pitchFamily="34" charset="0"/>
              </a:rPr>
              <a:t>2.</a:t>
            </a:r>
            <a:endParaRPr lang="fi-FI" sz="2000" b="1" i="1" dirty="0">
              <a:solidFill>
                <a:srgbClr val="00CCFF"/>
              </a:solidFill>
              <a:latin typeface="Times New Roman" pitchFamily="18" charset="0"/>
            </a:endParaRPr>
          </a:p>
        </p:txBody>
      </p:sp>
      <p:sp>
        <p:nvSpPr>
          <p:cNvPr id="37" name="Rounded Rectangle 36"/>
          <p:cNvSpPr/>
          <p:nvPr/>
        </p:nvSpPr>
        <p:spPr>
          <a:xfrm>
            <a:off x="2042836" y="3368966"/>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38" name="Line 21"/>
          <p:cNvSpPr>
            <a:spLocks noChangeShapeType="1"/>
          </p:cNvSpPr>
          <p:nvPr/>
        </p:nvSpPr>
        <p:spPr bwMode="auto">
          <a:xfrm flipV="1">
            <a:off x="1007455" y="3618994"/>
            <a:ext cx="665840" cy="330365"/>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grpSp>
        <p:nvGrpSpPr>
          <p:cNvPr id="39" name="Group 59"/>
          <p:cNvGrpSpPr>
            <a:grpSpLocks/>
          </p:cNvGrpSpPr>
          <p:nvPr/>
        </p:nvGrpSpPr>
        <p:grpSpPr bwMode="auto">
          <a:xfrm>
            <a:off x="1667028" y="3323500"/>
            <a:ext cx="312738" cy="609600"/>
            <a:chOff x="3599" y="2103"/>
            <a:chExt cx="197" cy="384"/>
          </a:xfrm>
          <a:scene3d>
            <a:camera prst="orthographicFront">
              <a:rot lat="0" lon="10799999" rev="0"/>
            </a:camera>
            <a:lightRig rig="threePt" dir="t"/>
          </a:scene3d>
        </p:grpSpPr>
        <p:sp>
          <p:nvSpPr>
            <p:cNvPr id="40"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1"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2"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43" name="Line 21"/>
          <p:cNvSpPr>
            <a:spLocks noChangeShapeType="1"/>
          </p:cNvSpPr>
          <p:nvPr/>
        </p:nvSpPr>
        <p:spPr bwMode="auto">
          <a:xfrm>
            <a:off x="2809001" y="3628299"/>
            <a:ext cx="475936" cy="265969"/>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44" name="TextBox 43"/>
          <p:cNvSpPr txBox="1"/>
          <p:nvPr/>
        </p:nvSpPr>
        <p:spPr>
          <a:xfrm>
            <a:off x="7092280" y="5733256"/>
            <a:ext cx="1512786" cy="307777"/>
          </a:xfrm>
          <a:prstGeom prst="rect">
            <a:avLst/>
          </a:prstGeom>
          <a:solidFill>
            <a:schemeClr val="accent5">
              <a:lumMod val="20000"/>
              <a:lumOff val="80000"/>
            </a:schemeClr>
          </a:solidFill>
        </p:spPr>
        <p:txBody>
          <a:bodyPr wrap="none" rtlCol="0">
            <a:spAutoFit/>
          </a:bodyPr>
          <a:lstStyle/>
          <a:p>
            <a:pPr fontAlgn="auto">
              <a:spcBef>
                <a:spcPts val="0"/>
              </a:spcBef>
              <a:spcAft>
                <a:spcPts val="0"/>
              </a:spcAft>
            </a:pPr>
            <a:r>
              <a:rPr lang="en-GB" sz="1400" b="1" dirty="0">
                <a:solidFill>
                  <a:prstClr val="black"/>
                </a:solidFill>
                <a:latin typeface="Calibri"/>
                <a:ea typeface="+mn-ea"/>
              </a:rPr>
              <a:t>Ref : Schiller p115</a:t>
            </a:r>
          </a:p>
        </p:txBody>
      </p:sp>
      <p:sp>
        <p:nvSpPr>
          <p:cNvPr id="45" name="TextBox 44"/>
          <p:cNvSpPr txBox="1"/>
          <p:nvPr/>
        </p:nvSpPr>
        <p:spPr>
          <a:xfrm>
            <a:off x="247302" y="1052736"/>
            <a:ext cx="8733738" cy="800219"/>
          </a:xfrm>
          <a:prstGeom prst="rect">
            <a:avLst/>
          </a:prstGeom>
          <a:noFill/>
        </p:spPr>
        <p:txBody>
          <a:bodyPr wrap="square" rtlCol="0">
            <a:spAutoFit/>
          </a:bodyPr>
          <a:lstStyle/>
          <a:p>
            <a:pPr marL="285750" indent="-285750" fontAlgn="auto">
              <a:spcBef>
                <a:spcPts val="600"/>
              </a:spcBef>
              <a:spcAft>
                <a:spcPts val="600"/>
              </a:spcAft>
              <a:buFont typeface="Arial" pitchFamily="34" charset="0"/>
              <a:buChar char="•"/>
            </a:pPr>
            <a:r>
              <a:rPr lang="en-GB" dirty="0">
                <a:solidFill>
                  <a:prstClr val="black"/>
                </a:solidFill>
                <a:latin typeface="Calibri"/>
                <a:ea typeface="+mn-ea"/>
              </a:rPr>
              <a:t>Step 5 : the MSC instructs the GMSC to set up the call.</a:t>
            </a:r>
          </a:p>
          <a:p>
            <a:pPr marL="285750" indent="-285750" fontAlgn="auto">
              <a:spcBef>
                <a:spcPts val="600"/>
              </a:spcBef>
              <a:spcAft>
                <a:spcPts val="600"/>
              </a:spcAft>
              <a:buFont typeface="Arial" pitchFamily="34" charset="0"/>
              <a:buChar char="•"/>
            </a:pPr>
            <a:r>
              <a:rPr lang="en-GB" dirty="0">
                <a:solidFill>
                  <a:prstClr val="black"/>
                </a:solidFill>
                <a:latin typeface="Calibri"/>
                <a:ea typeface="+mn-ea"/>
              </a:rPr>
              <a:t>Step 6 : the GMSC routes the call through the PSTN</a:t>
            </a:r>
          </a:p>
        </p:txBody>
      </p:sp>
      <p:pic>
        <p:nvPicPr>
          <p:cNvPr id="46" name="Picture 45" descr="image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201" y="4005064"/>
            <a:ext cx="673391" cy="688557"/>
          </a:xfrm>
          <a:prstGeom prst="rect">
            <a:avLst/>
          </a:prstGeom>
        </p:spPr>
      </p:pic>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13</a:t>
            </a:fld>
            <a:endParaRPr lang="en-US"/>
          </a:p>
        </p:txBody>
      </p:sp>
    </p:spTree>
    <p:extLst>
      <p:ext uri="{BB962C8B-B14F-4D97-AF65-F5344CB8AC3E}">
        <p14:creationId xmlns:p14="http://schemas.microsoft.com/office/powerpoint/2010/main" val="1859011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384"/>
            <a:ext cx="7776864" cy="600267"/>
          </a:xfrm>
        </p:spPr>
        <p:txBody>
          <a:bodyPr/>
          <a:lstStyle/>
          <a:p>
            <a:r>
              <a:rPr lang="en-US" b="0" dirty="0">
                <a:solidFill>
                  <a:srgbClr val="FFFFFF"/>
                </a:solidFill>
                <a:latin typeface="Calibri"/>
                <a:cs typeface="Calibri"/>
              </a:rPr>
              <a:t>Summary of MOC messaging</a:t>
            </a:r>
            <a:endParaRPr lang="en-GB" b="0" dirty="0">
              <a:solidFill>
                <a:srgbClr val="FFFFFF"/>
              </a:solidFill>
              <a:latin typeface="Calibri"/>
              <a:cs typeface="Calibri"/>
            </a:endParaRPr>
          </a:p>
        </p:txBody>
      </p:sp>
      <p:sp>
        <p:nvSpPr>
          <p:cNvPr id="7" name="Text Box 85"/>
          <p:cNvSpPr txBox="1">
            <a:spLocks noChangeArrowheads="1"/>
          </p:cNvSpPr>
          <p:nvPr/>
        </p:nvSpPr>
        <p:spPr bwMode="auto">
          <a:xfrm>
            <a:off x="6838477" y="1061364"/>
            <a:ext cx="530225"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pPr>
            <a:r>
              <a:rPr lang="en-US" sz="1400">
                <a:solidFill>
                  <a:prstClr val="black"/>
                </a:solidFill>
                <a:latin typeface="Calibri"/>
                <a:ea typeface="+mn-ea"/>
              </a:rPr>
              <a:t>BTS</a:t>
            </a:r>
          </a:p>
        </p:txBody>
      </p:sp>
      <p:sp>
        <p:nvSpPr>
          <p:cNvPr id="8" name="Line 86"/>
          <p:cNvSpPr>
            <a:spLocks noChangeShapeType="1"/>
          </p:cNvSpPr>
          <p:nvPr/>
        </p:nvSpPr>
        <p:spPr bwMode="auto">
          <a:xfrm>
            <a:off x="4982689" y="1358294"/>
            <a:ext cx="0" cy="49735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9" name="Text Box 87"/>
          <p:cNvSpPr txBox="1">
            <a:spLocks noChangeArrowheads="1"/>
          </p:cNvSpPr>
          <p:nvPr/>
        </p:nvSpPr>
        <p:spPr bwMode="auto">
          <a:xfrm>
            <a:off x="4754089" y="1061364"/>
            <a:ext cx="450850"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pPr>
            <a:r>
              <a:rPr lang="en-US" sz="1400">
                <a:solidFill>
                  <a:prstClr val="black"/>
                </a:solidFill>
                <a:latin typeface="Calibri"/>
                <a:ea typeface="+mn-ea"/>
              </a:rPr>
              <a:t>MS</a:t>
            </a:r>
          </a:p>
        </p:txBody>
      </p:sp>
      <p:sp>
        <p:nvSpPr>
          <p:cNvPr id="10" name="Line 90"/>
          <p:cNvSpPr>
            <a:spLocks noChangeShapeType="1"/>
          </p:cNvSpPr>
          <p:nvPr/>
        </p:nvSpPr>
        <p:spPr bwMode="auto">
          <a:xfrm>
            <a:off x="7116289" y="1358294"/>
            <a:ext cx="0" cy="49735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11" name="Line 91"/>
          <p:cNvSpPr>
            <a:spLocks noChangeShapeType="1"/>
          </p:cNvSpPr>
          <p:nvPr/>
        </p:nvSpPr>
        <p:spPr bwMode="auto">
          <a:xfrm>
            <a:off x="4982689" y="1952153"/>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12" name="Text Box 92"/>
          <p:cNvSpPr txBox="1">
            <a:spLocks noChangeArrowheads="1"/>
          </p:cNvSpPr>
          <p:nvPr/>
        </p:nvSpPr>
        <p:spPr bwMode="auto">
          <a:xfrm>
            <a:off x="5058889" y="1655223"/>
            <a:ext cx="1444625"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channel request</a:t>
            </a:r>
          </a:p>
        </p:txBody>
      </p:sp>
      <p:sp>
        <p:nvSpPr>
          <p:cNvPr id="13" name="Line 93"/>
          <p:cNvSpPr>
            <a:spLocks noChangeShapeType="1"/>
          </p:cNvSpPr>
          <p:nvPr/>
        </p:nvSpPr>
        <p:spPr bwMode="auto">
          <a:xfrm>
            <a:off x="4982689" y="2249082"/>
            <a:ext cx="2133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14" name="Text Box 94"/>
          <p:cNvSpPr txBox="1">
            <a:spLocks noChangeArrowheads="1"/>
          </p:cNvSpPr>
          <p:nvPr/>
        </p:nvSpPr>
        <p:spPr bwMode="auto">
          <a:xfrm>
            <a:off x="5058889" y="1952153"/>
            <a:ext cx="1957388"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immediate assignment</a:t>
            </a:r>
          </a:p>
        </p:txBody>
      </p:sp>
      <p:sp>
        <p:nvSpPr>
          <p:cNvPr id="15" name="Line 95"/>
          <p:cNvSpPr>
            <a:spLocks noChangeShapeType="1"/>
          </p:cNvSpPr>
          <p:nvPr/>
        </p:nvSpPr>
        <p:spPr bwMode="auto">
          <a:xfrm>
            <a:off x="4982689" y="2546012"/>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16" name="Text Box 96"/>
          <p:cNvSpPr txBox="1">
            <a:spLocks noChangeArrowheads="1"/>
          </p:cNvSpPr>
          <p:nvPr/>
        </p:nvSpPr>
        <p:spPr bwMode="auto">
          <a:xfrm>
            <a:off x="5058889" y="2249082"/>
            <a:ext cx="1385888"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dirty="0">
                <a:solidFill>
                  <a:prstClr val="black"/>
                </a:solidFill>
                <a:latin typeface="Calibri"/>
                <a:ea typeface="+mn-ea"/>
              </a:rPr>
              <a:t>service request</a:t>
            </a:r>
          </a:p>
        </p:txBody>
      </p:sp>
      <p:sp>
        <p:nvSpPr>
          <p:cNvPr id="17" name="Line 97"/>
          <p:cNvSpPr>
            <a:spLocks noChangeShapeType="1"/>
          </p:cNvSpPr>
          <p:nvPr/>
        </p:nvSpPr>
        <p:spPr bwMode="auto">
          <a:xfrm>
            <a:off x="4982689" y="2842941"/>
            <a:ext cx="2133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18" name="Text Box 98"/>
          <p:cNvSpPr txBox="1">
            <a:spLocks noChangeArrowheads="1"/>
          </p:cNvSpPr>
          <p:nvPr/>
        </p:nvSpPr>
        <p:spPr bwMode="auto">
          <a:xfrm>
            <a:off x="5058889" y="2546012"/>
            <a:ext cx="1927225"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authentication request</a:t>
            </a:r>
          </a:p>
        </p:txBody>
      </p:sp>
      <p:sp>
        <p:nvSpPr>
          <p:cNvPr id="19" name="Line 99"/>
          <p:cNvSpPr>
            <a:spLocks noChangeShapeType="1"/>
          </p:cNvSpPr>
          <p:nvPr/>
        </p:nvSpPr>
        <p:spPr bwMode="auto">
          <a:xfrm>
            <a:off x="4982689" y="3139871"/>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0" name="Text Box 100"/>
          <p:cNvSpPr txBox="1">
            <a:spLocks noChangeArrowheads="1"/>
          </p:cNvSpPr>
          <p:nvPr/>
        </p:nvSpPr>
        <p:spPr bwMode="auto">
          <a:xfrm>
            <a:off x="5058889" y="2842941"/>
            <a:ext cx="2065338"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dirty="0">
                <a:solidFill>
                  <a:prstClr val="black"/>
                </a:solidFill>
                <a:latin typeface="Calibri"/>
                <a:ea typeface="+mn-ea"/>
              </a:rPr>
              <a:t>authentication response</a:t>
            </a:r>
          </a:p>
        </p:txBody>
      </p:sp>
      <p:sp>
        <p:nvSpPr>
          <p:cNvPr id="21" name="Line 101"/>
          <p:cNvSpPr>
            <a:spLocks noChangeShapeType="1"/>
          </p:cNvSpPr>
          <p:nvPr/>
        </p:nvSpPr>
        <p:spPr bwMode="auto">
          <a:xfrm>
            <a:off x="4982689" y="3436801"/>
            <a:ext cx="2133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2" name="Text Box 102"/>
          <p:cNvSpPr txBox="1">
            <a:spLocks noChangeArrowheads="1"/>
          </p:cNvSpPr>
          <p:nvPr/>
        </p:nvSpPr>
        <p:spPr bwMode="auto">
          <a:xfrm>
            <a:off x="5058889" y="3139871"/>
            <a:ext cx="1730375"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ciphering command</a:t>
            </a:r>
          </a:p>
        </p:txBody>
      </p:sp>
      <p:sp>
        <p:nvSpPr>
          <p:cNvPr id="23" name="Line 103"/>
          <p:cNvSpPr>
            <a:spLocks noChangeShapeType="1"/>
          </p:cNvSpPr>
          <p:nvPr/>
        </p:nvSpPr>
        <p:spPr bwMode="auto">
          <a:xfrm>
            <a:off x="4982689" y="3733730"/>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4" name="Text Box 104"/>
          <p:cNvSpPr txBox="1">
            <a:spLocks noChangeArrowheads="1"/>
          </p:cNvSpPr>
          <p:nvPr/>
        </p:nvSpPr>
        <p:spPr bwMode="auto">
          <a:xfrm>
            <a:off x="5058889" y="3436801"/>
            <a:ext cx="1671638"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ciphering complete</a:t>
            </a:r>
          </a:p>
        </p:txBody>
      </p:sp>
      <p:sp>
        <p:nvSpPr>
          <p:cNvPr id="25" name="Line 105"/>
          <p:cNvSpPr>
            <a:spLocks noChangeShapeType="1"/>
          </p:cNvSpPr>
          <p:nvPr/>
        </p:nvSpPr>
        <p:spPr bwMode="auto">
          <a:xfrm>
            <a:off x="4982689" y="4030660"/>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6" name="Text Box 106"/>
          <p:cNvSpPr txBox="1">
            <a:spLocks noChangeArrowheads="1"/>
          </p:cNvSpPr>
          <p:nvPr/>
        </p:nvSpPr>
        <p:spPr bwMode="auto">
          <a:xfrm>
            <a:off x="5058889" y="3733730"/>
            <a:ext cx="617538"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setup</a:t>
            </a:r>
          </a:p>
        </p:txBody>
      </p:sp>
      <p:sp>
        <p:nvSpPr>
          <p:cNvPr id="27" name="Line 107"/>
          <p:cNvSpPr>
            <a:spLocks noChangeShapeType="1"/>
          </p:cNvSpPr>
          <p:nvPr/>
        </p:nvSpPr>
        <p:spPr bwMode="auto">
          <a:xfrm>
            <a:off x="4982689" y="4327589"/>
            <a:ext cx="2133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8" name="Text Box 108"/>
          <p:cNvSpPr txBox="1">
            <a:spLocks noChangeArrowheads="1"/>
          </p:cNvSpPr>
          <p:nvPr/>
        </p:nvSpPr>
        <p:spPr bwMode="auto">
          <a:xfrm>
            <a:off x="5058889" y="4030660"/>
            <a:ext cx="1277938"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call confirmed</a:t>
            </a:r>
          </a:p>
        </p:txBody>
      </p:sp>
      <p:sp>
        <p:nvSpPr>
          <p:cNvPr id="29" name="Line 109"/>
          <p:cNvSpPr>
            <a:spLocks noChangeShapeType="1"/>
          </p:cNvSpPr>
          <p:nvPr/>
        </p:nvSpPr>
        <p:spPr bwMode="auto">
          <a:xfrm>
            <a:off x="4982689" y="4624519"/>
            <a:ext cx="2133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0" name="Text Box 110"/>
          <p:cNvSpPr txBox="1">
            <a:spLocks noChangeArrowheads="1"/>
          </p:cNvSpPr>
          <p:nvPr/>
        </p:nvSpPr>
        <p:spPr bwMode="auto">
          <a:xfrm>
            <a:off x="5058889" y="4327589"/>
            <a:ext cx="1917700"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assignment command</a:t>
            </a:r>
          </a:p>
        </p:txBody>
      </p:sp>
      <p:sp>
        <p:nvSpPr>
          <p:cNvPr id="31" name="Line 111"/>
          <p:cNvSpPr>
            <a:spLocks noChangeShapeType="1"/>
          </p:cNvSpPr>
          <p:nvPr/>
        </p:nvSpPr>
        <p:spPr bwMode="auto">
          <a:xfrm>
            <a:off x="4982689" y="4921449"/>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2" name="Text Box 112"/>
          <p:cNvSpPr txBox="1">
            <a:spLocks noChangeArrowheads="1"/>
          </p:cNvSpPr>
          <p:nvPr/>
        </p:nvSpPr>
        <p:spPr bwMode="auto">
          <a:xfrm>
            <a:off x="5058889" y="4626065"/>
            <a:ext cx="1858963"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assignment complete</a:t>
            </a:r>
          </a:p>
        </p:txBody>
      </p:sp>
      <p:sp>
        <p:nvSpPr>
          <p:cNvPr id="33" name="Line 113"/>
          <p:cNvSpPr>
            <a:spLocks noChangeShapeType="1"/>
          </p:cNvSpPr>
          <p:nvPr/>
        </p:nvSpPr>
        <p:spPr bwMode="auto">
          <a:xfrm>
            <a:off x="4982689" y="5218378"/>
            <a:ext cx="2133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4" name="Text Box 114"/>
          <p:cNvSpPr txBox="1">
            <a:spLocks noChangeArrowheads="1"/>
          </p:cNvSpPr>
          <p:nvPr/>
        </p:nvSpPr>
        <p:spPr bwMode="auto">
          <a:xfrm>
            <a:off x="5058889" y="4921449"/>
            <a:ext cx="765175" cy="306209"/>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alerting</a:t>
            </a:r>
          </a:p>
        </p:txBody>
      </p:sp>
      <p:sp>
        <p:nvSpPr>
          <p:cNvPr id="35" name="Line 115"/>
          <p:cNvSpPr>
            <a:spLocks noChangeShapeType="1"/>
          </p:cNvSpPr>
          <p:nvPr/>
        </p:nvSpPr>
        <p:spPr bwMode="auto">
          <a:xfrm>
            <a:off x="4982689" y="5515308"/>
            <a:ext cx="2133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6" name="Text Box 116"/>
          <p:cNvSpPr txBox="1">
            <a:spLocks noChangeArrowheads="1"/>
          </p:cNvSpPr>
          <p:nvPr/>
        </p:nvSpPr>
        <p:spPr bwMode="auto">
          <a:xfrm>
            <a:off x="5058889" y="5218378"/>
            <a:ext cx="804863" cy="306209"/>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connect</a:t>
            </a:r>
          </a:p>
        </p:txBody>
      </p:sp>
      <p:sp>
        <p:nvSpPr>
          <p:cNvPr id="37" name="Line 117"/>
          <p:cNvSpPr>
            <a:spLocks noChangeShapeType="1"/>
          </p:cNvSpPr>
          <p:nvPr/>
        </p:nvSpPr>
        <p:spPr bwMode="auto">
          <a:xfrm>
            <a:off x="4982689" y="5812237"/>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8" name="Text Box 118"/>
          <p:cNvSpPr txBox="1">
            <a:spLocks noChangeArrowheads="1"/>
          </p:cNvSpPr>
          <p:nvPr/>
        </p:nvSpPr>
        <p:spPr bwMode="auto">
          <a:xfrm>
            <a:off x="5058889" y="5515308"/>
            <a:ext cx="1889125"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connect acknowledge</a:t>
            </a:r>
          </a:p>
        </p:txBody>
      </p:sp>
      <p:sp>
        <p:nvSpPr>
          <p:cNvPr id="39" name="Line 119"/>
          <p:cNvSpPr>
            <a:spLocks noChangeShapeType="1"/>
          </p:cNvSpPr>
          <p:nvPr/>
        </p:nvSpPr>
        <p:spPr bwMode="auto">
          <a:xfrm>
            <a:off x="4982689" y="6109167"/>
            <a:ext cx="21336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0" name="Text Box 120"/>
          <p:cNvSpPr txBox="1">
            <a:spLocks noChangeArrowheads="1"/>
          </p:cNvSpPr>
          <p:nvPr/>
        </p:nvSpPr>
        <p:spPr bwMode="auto">
          <a:xfrm>
            <a:off x="5058889" y="5812237"/>
            <a:ext cx="1966913"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data/speech exchange</a:t>
            </a:r>
          </a:p>
        </p:txBody>
      </p:sp>
      <p:sp>
        <p:nvSpPr>
          <p:cNvPr id="41" name="TextBox 40"/>
          <p:cNvSpPr txBox="1"/>
          <p:nvPr/>
        </p:nvSpPr>
        <p:spPr>
          <a:xfrm>
            <a:off x="7472407" y="3704317"/>
            <a:ext cx="1512786" cy="307777"/>
          </a:xfrm>
          <a:prstGeom prst="rect">
            <a:avLst/>
          </a:prstGeom>
          <a:solidFill>
            <a:schemeClr val="accent5">
              <a:lumMod val="20000"/>
              <a:lumOff val="80000"/>
            </a:schemeClr>
          </a:solidFill>
        </p:spPr>
        <p:txBody>
          <a:bodyPr wrap="none" rtlCol="0">
            <a:spAutoFit/>
          </a:bodyPr>
          <a:lstStyle/>
          <a:p>
            <a:pPr fontAlgn="auto">
              <a:spcBef>
                <a:spcPts val="0"/>
              </a:spcBef>
              <a:spcAft>
                <a:spcPts val="0"/>
              </a:spcAft>
            </a:pPr>
            <a:r>
              <a:rPr lang="en-GB" sz="1400" b="1" dirty="0">
                <a:solidFill>
                  <a:prstClr val="black"/>
                </a:solidFill>
                <a:latin typeface="Calibri"/>
                <a:ea typeface="+mn-ea"/>
              </a:rPr>
              <a:t>Ref : Schiller p116</a:t>
            </a:r>
          </a:p>
        </p:txBody>
      </p:sp>
      <p:sp>
        <p:nvSpPr>
          <p:cNvPr id="3" name="TextBox 2"/>
          <p:cNvSpPr txBox="1"/>
          <p:nvPr/>
        </p:nvSpPr>
        <p:spPr>
          <a:xfrm>
            <a:off x="251520" y="980728"/>
            <a:ext cx="3963222" cy="5016758"/>
          </a:xfrm>
          <a:prstGeom prst="rect">
            <a:avLst/>
          </a:prstGeom>
          <a:noFill/>
        </p:spPr>
        <p:txBody>
          <a:bodyPr wrap="square" rtlCol="0">
            <a:spAutoFit/>
          </a:bodyPr>
          <a:lstStyle/>
          <a:p>
            <a:pPr marL="285750" indent="-285750">
              <a:buFont typeface="Arial"/>
              <a:buChar char="•"/>
            </a:pPr>
            <a:r>
              <a:rPr lang="en-US" sz="2000" b="1" dirty="0">
                <a:solidFill>
                  <a:srgbClr val="FF0000"/>
                </a:solidFill>
                <a:latin typeface="Calibri"/>
                <a:cs typeface="Calibri"/>
              </a:rPr>
              <a:t>Ciphering</a:t>
            </a:r>
            <a:r>
              <a:rPr lang="en-US" sz="2000" dirty="0">
                <a:latin typeface="Calibri"/>
                <a:cs typeface="Calibri"/>
              </a:rPr>
              <a:t> is a security procedure designed to protect the subscriber identity and data, and is an optional procedure in GSM.</a:t>
            </a:r>
          </a:p>
          <a:p>
            <a:pPr marL="285750" indent="-285750">
              <a:buFont typeface="Arial"/>
              <a:buChar char="•"/>
            </a:pPr>
            <a:endParaRPr lang="en-US" sz="2000" dirty="0">
              <a:latin typeface="Calibri"/>
              <a:cs typeface="Calibri"/>
            </a:endParaRPr>
          </a:p>
          <a:p>
            <a:pPr marL="285750" indent="-285750">
              <a:buFont typeface="Arial"/>
              <a:buChar char="•"/>
            </a:pPr>
            <a:r>
              <a:rPr lang="en-US" sz="2000" dirty="0">
                <a:latin typeface="Calibri"/>
                <a:cs typeface="Calibri"/>
              </a:rPr>
              <a:t>When ciphering is active, all information exchanged between the mobile and the network on the dedicated radio channels is </a:t>
            </a:r>
            <a:r>
              <a:rPr lang="en-US" sz="2000" b="1" dirty="0">
                <a:solidFill>
                  <a:srgbClr val="FF0000"/>
                </a:solidFill>
                <a:latin typeface="Calibri"/>
                <a:cs typeface="Calibri"/>
              </a:rPr>
              <a:t>encrypted</a:t>
            </a:r>
            <a:r>
              <a:rPr lang="en-US" sz="2000" dirty="0">
                <a:latin typeface="Calibri"/>
                <a:cs typeface="Calibri"/>
              </a:rPr>
              <a:t>.</a:t>
            </a:r>
          </a:p>
          <a:p>
            <a:pPr marL="285750" indent="-285750">
              <a:buFont typeface="Arial"/>
              <a:buChar char="•"/>
            </a:pPr>
            <a:endParaRPr lang="en-US" sz="2000" dirty="0">
              <a:latin typeface="Calibri"/>
              <a:cs typeface="Calibri"/>
            </a:endParaRPr>
          </a:p>
          <a:p>
            <a:pPr marL="285750" indent="-285750">
              <a:buFont typeface="Arial"/>
              <a:buChar char="•"/>
            </a:pPr>
            <a:r>
              <a:rPr lang="en-US" sz="2000" dirty="0">
                <a:latin typeface="Calibri"/>
                <a:cs typeface="Calibri"/>
              </a:rPr>
              <a:t>The key previously set between the network and the MS is used to encipher and to decipher the encrypted information that is sent over the air.</a:t>
            </a:r>
          </a:p>
        </p:txBody>
      </p:sp>
      <p:sp>
        <p:nvSpPr>
          <p:cNvPr id="5" name="Slide Number Placeholder 4"/>
          <p:cNvSpPr>
            <a:spLocks noGrp="1"/>
          </p:cNvSpPr>
          <p:nvPr>
            <p:ph type="sldNum" sz="quarter" idx="10"/>
          </p:nvPr>
        </p:nvSpPr>
        <p:spPr/>
        <p:txBody>
          <a:bodyPr/>
          <a:lstStyle/>
          <a:p>
            <a:pPr>
              <a:defRPr/>
            </a:pPr>
            <a:fld id="{43082905-CC6B-4BD3-AD40-E9FC57740F1B}" type="slidenum">
              <a:rPr lang="en-US" smtClean="0"/>
              <a:pPr>
                <a:defRPr/>
              </a:pPr>
              <a:t>14</a:t>
            </a:fld>
            <a:endParaRPr lang="en-US"/>
          </a:p>
        </p:txBody>
      </p:sp>
    </p:spTree>
    <p:extLst>
      <p:ext uri="{BB962C8B-B14F-4D97-AF65-F5344CB8AC3E}">
        <p14:creationId xmlns:p14="http://schemas.microsoft.com/office/powerpoint/2010/main" val="941899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384"/>
            <a:ext cx="7416824" cy="576064"/>
          </a:xfrm>
        </p:spPr>
        <p:txBody>
          <a:bodyPr/>
          <a:lstStyle/>
          <a:p>
            <a:r>
              <a:rPr lang="en-GB" b="0" dirty="0">
                <a:solidFill>
                  <a:srgbClr val="FFFFFF"/>
                </a:solidFill>
                <a:latin typeface="Calibri" pitchFamily="34" charset="0"/>
                <a:cs typeface="Calibri" pitchFamily="34" charset="0"/>
              </a:rPr>
              <a:t>Mobile Terminated Call – Step 1</a:t>
            </a:r>
            <a:endParaRPr lang="en-GB" b="0" dirty="0">
              <a:solidFill>
                <a:srgbClr val="FFFFFF"/>
              </a:solidFill>
            </a:endParaRPr>
          </a:p>
        </p:txBody>
      </p:sp>
      <p:sp>
        <p:nvSpPr>
          <p:cNvPr id="7" name="Rounded Rectangle 6"/>
          <p:cNvSpPr/>
          <p:nvPr/>
        </p:nvSpPr>
        <p:spPr>
          <a:xfrm>
            <a:off x="4498230" y="3029007"/>
            <a:ext cx="1424808" cy="24162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Serving</a:t>
            </a:r>
          </a:p>
          <a:p>
            <a:pPr algn="ctr" fontAlgn="auto">
              <a:spcBef>
                <a:spcPts val="0"/>
              </a:spcBef>
              <a:spcAft>
                <a:spcPts val="0"/>
              </a:spcAft>
            </a:pPr>
            <a:r>
              <a:rPr lang="en-GB" dirty="0">
                <a:solidFill>
                  <a:prstClr val="white"/>
                </a:solidFill>
              </a:rPr>
              <a:t>MSC</a:t>
            </a:r>
          </a:p>
        </p:txBody>
      </p:sp>
      <p:sp>
        <p:nvSpPr>
          <p:cNvPr id="8" name="Text Box 7"/>
          <p:cNvSpPr txBox="1">
            <a:spLocks noChangeArrowheads="1"/>
          </p:cNvSpPr>
          <p:nvPr/>
        </p:nvSpPr>
        <p:spPr bwMode="auto">
          <a:xfrm>
            <a:off x="103981" y="836712"/>
            <a:ext cx="8788499"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457200" indent="-457200">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marL="342900" indent="-342900" fontAlgn="auto">
              <a:spcBef>
                <a:spcPts val="600"/>
              </a:spcBef>
              <a:spcAft>
                <a:spcPts val="600"/>
              </a:spcAft>
              <a:buFont typeface="Arial" pitchFamily="34" charset="0"/>
              <a:buChar char="•"/>
            </a:pPr>
            <a:r>
              <a:rPr lang="en-GB" sz="2000" dirty="0">
                <a:solidFill>
                  <a:prstClr val="black"/>
                </a:solidFill>
                <a:latin typeface="Calibri"/>
              </a:rPr>
              <a:t>The calling party dials the MSISDN of the target mobile subscriber from either a land line or a mobile.</a:t>
            </a:r>
          </a:p>
          <a:p>
            <a:pPr marL="342900" indent="-342900" fontAlgn="auto">
              <a:spcBef>
                <a:spcPts val="600"/>
              </a:spcBef>
              <a:spcAft>
                <a:spcPts val="600"/>
              </a:spcAft>
              <a:buFont typeface="Arial" pitchFamily="34" charset="0"/>
              <a:buChar char="•"/>
            </a:pPr>
            <a:r>
              <a:rPr lang="en-GB" sz="2000" dirty="0">
                <a:solidFill>
                  <a:prstClr val="black"/>
                </a:solidFill>
                <a:latin typeface="Calibri"/>
              </a:rPr>
              <a:t>The call is routed through the PSTN to the GMSC in the home network of the called mobile user using this MSISDN and standard SS7/ISUP signalling.</a:t>
            </a:r>
          </a:p>
        </p:txBody>
      </p:sp>
      <p:sp>
        <p:nvSpPr>
          <p:cNvPr id="9" name="Rounded Rectangle 8"/>
          <p:cNvSpPr/>
          <p:nvPr/>
        </p:nvSpPr>
        <p:spPr>
          <a:xfrm>
            <a:off x="2321351" y="4761522"/>
            <a:ext cx="1008112" cy="487511"/>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GMSC</a:t>
            </a:r>
          </a:p>
        </p:txBody>
      </p:sp>
      <p:sp>
        <p:nvSpPr>
          <p:cNvPr id="10" name="Rounded Rectangle 9"/>
          <p:cNvSpPr/>
          <p:nvPr/>
        </p:nvSpPr>
        <p:spPr>
          <a:xfrm>
            <a:off x="2307870" y="3277087"/>
            <a:ext cx="1008112" cy="48751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HLR</a:t>
            </a:r>
          </a:p>
        </p:txBody>
      </p:sp>
      <p:sp>
        <p:nvSpPr>
          <p:cNvPr id="11" name="Rounded Rectangle 10"/>
          <p:cNvSpPr/>
          <p:nvPr/>
        </p:nvSpPr>
        <p:spPr>
          <a:xfrm>
            <a:off x="4716016" y="3277087"/>
            <a:ext cx="1080120" cy="48751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VLR</a:t>
            </a:r>
          </a:p>
        </p:txBody>
      </p:sp>
      <p:sp>
        <p:nvSpPr>
          <p:cNvPr id="12" name="Cloud 11"/>
          <p:cNvSpPr/>
          <p:nvPr/>
        </p:nvSpPr>
        <p:spPr>
          <a:xfrm>
            <a:off x="323528" y="4357207"/>
            <a:ext cx="1336270" cy="1296143"/>
          </a:xfrm>
          <a:prstGeom prst="clou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srgbClr val="1F497D"/>
                </a:solidFill>
              </a:rPr>
              <a:t>PSTN</a:t>
            </a:r>
          </a:p>
        </p:txBody>
      </p:sp>
      <p:sp>
        <p:nvSpPr>
          <p:cNvPr id="13" name="Line 9"/>
          <p:cNvSpPr>
            <a:spLocks noChangeShapeType="1"/>
          </p:cNvSpPr>
          <p:nvPr/>
        </p:nvSpPr>
        <p:spPr bwMode="auto">
          <a:xfrm flipV="1">
            <a:off x="1635551" y="5006859"/>
            <a:ext cx="685800" cy="0"/>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4" name="Text Box 14"/>
          <p:cNvSpPr txBox="1">
            <a:spLocks noChangeArrowheads="1"/>
          </p:cNvSpPr>
          <p:nvPr/>
        </p:nvSpPr>
        <p:spPr bwMode="auto">
          <a:xfrm>
            <a:off x="1698270" y="4573231"/>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2060"/>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1.</a:t>
            </a:r>
          </a:p>
        </p:txBody>
      </p:sp>
      <p:sp>
        <p:nvSpPr>
          <p:cNvPr id="15" name="Line 11"/>
          <p:cNvSpPr>
            <a:spLocks noChangeShapeType="1"/>
          </p:cNvSpPr>
          <p:nvPr/>
        </p:nvSpPr>
        <p:spPr bwMode="auto">
          <a:xfrm flipV="1">
            <a:off x="2465578" y="3807303"/>
            <a:ext cx="0" cy="901709"/>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6" name="Line 12"/>
          <p:cNvSpPr>
            <a:spLocks noChangeShapeType="1"/>
          </p:cNvSpPr>
          <p:nvPr/>
        </p:nvSpPr>
        <p:spPr bwMode="auto">
          <a:xfrm flipH="1">
            <a:off x="3099958" y="3807303"/>
            <a:ext cx="0" cy="917584"/>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7" name="Text Box 15"/>
          <p:cNvSpPr txBox="1">
            <a:spLocks noChangeArrowheads="1"/>
          </p:cNvSpPr>
          <p:nvPr/>
        </p:nvSpPr>
        <p:spPr bwMode="auto">
          <a:xfrm>
            <a:off x="2437289" y="4033703"/>
            <a:ext cx="457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CCFF"/>
                </a:solidFill>
                <a:latin typeface="Verdana" pitchFamily="34" charset="0"/>
              </a:rPr>
              <a:t>2.</a:t>
            </a:r>
          </a:p>
        </p:txBody>
      </p:sp>
      <p:sp>
        <p:nvSpPr>
          <p:cNvPr id="18" name="Text Box 16"/>
          <p:cNvSpPr txBox="1">
            <a:spLocks noChangeArrowheads="1"/>
          </p:cNvSpPr>
          <p:nvPr/>
        </p:nvSpPr>
        <p:spPr bwMode="auto">
          <a:xfrm>
            <a:off x="3073399" y="4018088"/>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a:solidFill>
                  <a:srgbClr val="00CCFF"/>
                </a:solidFill>
                <a:latin typeface="Verdana" pitchFamily="34" charset="0"/>
              </a:rPr>
              <a:t>4.</a:t>
            </a:r>
          </a:p>
        </p:txBody>
      </p:sp>
      <p:sp>
        <p:nvSpPr>
          <p:cNvPr id="19" name="Line 19"/>
          <p:cNvSpPr>
            <a:spLocks noChangeShapeType="1"/>
          </p:cNvSpPr>
          <p:nvPr/>
        </p:nvSpPr>
        <p:spPr bwMode="auto">
          <a:xfrm>
            <a:off x="3434886" y="3390043"/>
            <a:ext cx="1297551"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0" name="Line 20"/>
          <p:cNvSpPr>
            <a:spLocks noChangeShapeType="1"/>
          </p:cNvSpPr>
          <p:nvPr/>
        </p:nvSpPr>
        <p:spPr bwMode="auto">
          <a:xfrm flipH="1" flipV="1">
            <a:off x="3364285" y="3618642"/>
            <a:ext cx="1368151"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1" name="Text Box 21"/>
          <p:cNvSpPr txBox="1">
            <a:spLocks noChangeArrowheads="1"/>
          </p:cNvSpPr>
          <p:nvPr/>
        </p:nvSpPr>
        <p:spPr bwMode="auto">
          <a:xfrm>
            <a:off x="3843190" y="2989055"/>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CCFF"/>
                </a:solidFill>
                <a:latin typeface="Verdana" pitchFamily="34" charset="0"/>
              </a:rPr>
              <a:t>3.</a:t>
            </a:r>
          </a:p>
        </p:txBody>
      </p:sp>
      <p:sp>
        <p:nvSpPr>
          <p:cNvPr id="22" name="Text Box 22"/>
          <p:cNvSpPr txBox="1">
            <a:spLocks noChangeArrowheads="1"/>
          </p:cNvSpPr>
          <p:nvPr/>
        </p:nvSpPr>
        <p:spPr bwMode="auto">
          <a:xfrm>
            <a:off x="3855061" y="3637127"/>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CCFF"/>
                </a:solidFill>
                <a:latin typeface="Verdana" pitchFamily="34" charset="0"/>
              </a:rPr>
              <a:t>4.</a:t>
            </a:r>
          </a:p>
        </p:txBody>
      </p:sp>
      <p:sp>
        <p:nvSpPr>
          <p:cNvPr id="23" name="Line 11"/>
          <p:cNvSpPr>
            <a:spLocks noChangeShapeType="1"/>
          </p:cNvSpPr>
          <p:nvPr/>
        </p:nvSpPr>
        <p:spPr bwMode="auto">
          <a:xfrm flipV="1">
            <a:off x="3315982" y="5033009"/>
            <a:ext cx="1182248"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4" name="Text Box 15"/>
          <p:cNvSpPr txBox="1">
            <a:spLocks noChangeArrowheads="1"/>
          </p:cNvSpPr>
          <p:nvPr/>
        </p:nvSpPr>
        <p:spPr bwMode="auto">
          <a:xfrm>
            <a:off x="3867618" y="4653696"/>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CCFF"/>
                </a:solidFill>
                <a:latin typeface="Verdana" pitchFamily="34" charset="0"/>
              </a:rPr>
              <a:t>5.</a:t>
            </a:r>
            <a:endParaRPr lang="fi-FI" sz="2000" b="1" i="1" dirty="0">
              <a:solidFill>
                <a:srgbClr val="00CCFF"/>
              </a:solidFill>
              <a:latin typeface="Times New Roman" pitchFamily="18" charset="0"/>
            </a:endParaRPr>
          </a:p>
        </p:txBody>
      </p:sp>
      <p:sp>
        <p:nvSpPr>
          <p:cNvPr id="25" name="Rounded Rectangle 24"/>
          <p:cNvSpPr/>
          <p:nvPr/>
        </p:nvSpPr>
        <p:spPr>
          <a:xfrm>
            <a:off x="6532638" y="4819578"/>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27" name="TextBox 26"/>
          <p:cNvSpPr txBox="1"/>
          <p:nvPr/>
        </p:nvSpPr>
        <p:spPr>
          <a:xfrm>
            <a:off x="8415001" y="3491159"/>
            <a:ext cx="487634" cy="369332"/>
          </a:xfrm>
          <a:prstGeom prst="rect">
            <a:avLst/>
          </a:prstGeom>
          <a:noFill/>
        </p:spPr>
        <p:txBody>
          <a:bodyPr wrap="none" rtlCol="0">
            <a:spAutoFit/>
          </a:bodyPr>
          <a:lstStyle/>
          <a:p>
            <a:pPr fontAlgn="auto">
              <a:spcBef>
                <a:spcPts val="0"/>
              </a:spcBef>
              <a:spcAft>
                <a:spcPts val="0"/>
              </a:spcAft>
            </a:pPr>
            <a:r>
              <a:rPr lang="en-GB" dirty="0">
                <a:solidFill>
                  <a:prstClr val="black"/>
                </a:solidFill>
                <a:latin typeface="Calibri"/>
                <a:ea typeface="+mn-ea"/>
              </a:rPr>
              <a:t>MS</a:t>
            </a:r>
          </a:p>
        </p:txBody>
      </p:sp>
      <p:sp>
        <p:nvSpPr>
          <p:cNvPr id="28" name="Line 21"/>
          <p:cNvSpPr>
            <a:spLocks noChangeShapeType="1"/>
          </p:cNvSpPr>
          <p:nvPr/>
        </p:nvSpPr>
        <p:spPr bwMode="auto">
          <a:xfrm>
            <a:off x="5923038" y="4516949"/>
            <a:ext cx="609600" cy="552658"/>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grpSp>
        <p:nvGrpSpPr>
          <p:cNvPr id="29" name="Group 59"/>
          <p:cNvGrpSpPr>
            <a:grpSpLocks/>
          </p:cNvGrpSpPr>
          <p:nvPr/>
        </p:nvGrpSpPr>
        <p:grpSpPr bwMode="auto">
          <a:xfrm>
            <a:off x="7290127" y="4761669"/>
            <a:ext cx="312738" cy="609600"/>
            <a:chOff x="3599" y="2103"/>
            <a:chExt cx="197" cy="384"/>
          </a:xfrm>
        </p:grpSpPr>
        <p:sp>
          <p:nvSpPr>
            <p:cNvPr id="30"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1"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2"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33" name="Line 21"/>
          <p:cNvSpPr>
            <a:spLocks noChangeShapeType="1"/>
          </p:cNvSpPr>
          <p:nvPr/>
        </p:nvSpPr>
        <p:spPr bwMode="auto">
          <a:xfrm flipV="1">
            <a:off x="7668344" y="4763690"/>
            <a:ext cx="504056" cy="315222"/>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34" name="Rounded Rectangle 33"/>
          <p:cNvSpPr/>
          <p:nvPr/>
        </p:nvSpPr>
        <p:spPr>
          <a:xfrm>
            <a:off x="6560758" y="4029437"/>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35" name="Line 21"/>
          <p:cNvSpPr>
            <a:spLocks noChangeShapeType="1"/>
          </p:cNvSpPr>
          <p:nvPr/>
        </p:nvSpPr>
        <p:spPr bwMode="auto">
          <a:xfrm>
            <a:off x="5951158" y="4273192"/>
            <a:ext cx="609600" cy="6273"/>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36" name="Text Box 22"/>
          <p:cNvSpPr txBox="1">
            <a:spLocks noChangeArrowheads="1"/>
          </p:cNvSpPr>
          <p:nvPr/>
        </p:nvSpPr>
        <p:spPr bwMode="auto">
          <a:xfrm>
            <a:off x="5951158" y="3898465"/>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a:solidFill>
                  <a:srgbClr val="00CCFF"/>
                </a:solidFill>
                <a:latin typeface="Verdana" pitchFamily="34" charset="0"/>
              </a:rPr>
              <a:t>6.</a:t>
            </a:r>
            <a:endParaRPr lang="fi-FI" sz="2000" b="1" i="1">
              <a:solidFill>
                <a:srgbClr val="00CCFF"/>
              </a:solidFill>
              <a:latin typeface="Times New Roman" pitchFamily="18" charset="0"/>
            </a:endParaRPr>
          </a:p>
        </p:txBody>
      </p:sp>
      <p:grpSp>
        <p:nvGrpSpPr>
          <p:cNvPr id="37" name="Group 59"/>
          <p:cNvGrpSpPr>
            <a:grpSpLocks/>
          </p:cNvGrpSpPr>
          <p:nvPr/>
        </p:nvGrpSpPr>
        <p:grpSpPr bwMode="auto">
          <a:xfrm>
            <a:off x="7318247" y="3971528"/>
            <a:ext cx="312738" cy="609600"/>
            <a:chOff x="3599" y="2103"/>
            <a:chExt cx="197" cy="384"/>
          </a:xfrm>
        </p:grpSpPr>
        <p:sp>
          <p:nvSpPr>
            <p:cNvPr id="38"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9"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0"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41" name="Line 21"/>
          <p:cNvSpPr>
            <a:spLocks noChangeShapeType="1"/>
          </p:cNvSpPr>
          <p:nvPr/>
        </p:nvSpPr>
        <p:spPr bwMode="auto">
          <a:xfrm>
            <a:off x="7696464" y="4288771"/>
            <a:ext cx="475936"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42" name="Text Box 22"/>
          <p:cNvSpPr txBox="1">
            <a:spLocks noChangeArrowheads="1"/>
          </p:cNvSpPr>
          <p:nvPr/>
        </p:nvSpPr>
        <p:spPr bwMode="auto">
          <a:xfrm>
            <a:off x="7696464" y="3914043"/>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a:solidFill>
                  <a:srgbClr val="00CCFF"/>
                </a:solidFill>
                <a:latin typeface="Verdana" pitchFamily="34" charset="0"/>
              </a:rPr>
              <a:t>6.</a:t>
            </a:r>
            <a:endParaRPr lang="fi-FI" sz="2000" b="1" i="1">
              <a:solidFill>
                <a:srgbClr val="00CCFF"/>
              </a:solidFill>
              <a:latin typeface="Times New Roman" pitchFamily="18" charset="0"/>
            </a:endParaRPr>
          </a:p>
        </p:txBody>
      </p:sp>
      <p:sp>
        <p:nvSpPr>
          <p:cNvPr id="43" name="Rounded Rectangle 42"/>
          <p:cNvSpPr/>
          <p:nvPr/>
        </p:nvSpPr>
        <p:spPr>
          <a:xfrm>
            <a:off x="6588878" y="3239296"/>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44" name="Line 21"/>
          <p:cNvSpPr>
            <a:spLocks noChangeShapeType="1"/>
          </p:cNvSpPr>
          <p:nvPr/>
        </p:nvSpPr>
        <p:spPr bwMode="auto">
          <a:xfrm flipV="1">
            <a:off x="5923038" y="3489324"/>
            <a:ext cx="665840" cy="330365"/>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grpSp>
        <p:nvGrpSpPr>
          <p:cNvPr id="45" name="Group 59"/>
          <p:cNvGrpSpPr>
            <a:grpSpLocks/>
          </p:cNvGrpSpPr>
          <p:nvPr/>
        </p:nvGrpSpPr>
        <p:grpSpPr bwMode="auto">
          <a:xfrm>
            <a:off x="7346367" y="3181387"/>
            <a:ext cx="312738" cy="609600"/>
            <a:chOff x="3599" y="2103"/>
            <a:chExt cx="197" cy="384"/>
          </a:xfrm>
        </p:grpSpPr>
        <p:sp>
          <p:nvSpPr>
            <p:cNvPr id="46"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7"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8"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49" name="Line 21"/>
          <p:cNvSpPr>
            <a:spLocks noChangeShapeType="1"/>
          </p:cNvSpPr>
          <p:nvPr/>
        </p:nvSpPr>
        <p:spPr bwMode="auto">
          <a:xfrm>
            <a:off x="7724584" y="3498629"/>
            <a:ext cx="475936" cy="265969"/>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50" name="TextBox 49"/>
          <p:cNvSpPr txBox="1"/>
          <p:nvPr/>
        </p:nvSpPr>
        <p:spPr>
          <a:xfrm>
            <a:off x="539552" y="6381328"/>
            <a:ext cx="1512786" cy="307777"/>
          </a:xfrm>
          <a:prstGeom prst="rect">
            <a:avLst/>
          </a:prstGeom>
          <a:solidFill>
            <a:schemeClr val="accent5">
              <a:lumMod val="20000"/>
              <a:lumOff val="80000"/>
            </a:schemeClr>
          </a:solidFill>
        </p:spPr>
        <p:txBody>
          <a:bodyPr wrap="none" rtlCol="0">
            <a:spAutoFit/>
          </a:bodyPr>
          <a:lstStyle/>
          <a:p>
            <a:pPr fontAlgn="auto">
              <a:spcBef>
                <a:spcPts val="0"/>
              </a:spcBef>
              <a:spcAft>
                <a:spcPts val="0"/>
              </a:spcAft>
            </a:pPr>
            <a:r>
              <a:rPr lang="en-GB" sz="1400" b="1" dirty="0">
                <a:solidFill>
                  <a:prstClr val="black"/>
                </a:solidFill>
                <a:latin typeface="Calibri"/>
                <a:ea typeface="+mn-ea"/>
              </a:rPr>
              <a:t>Ref : Schiller p115</a:t>
            </a:r>
          </a:p>
        </p:txBody>
      </p:sp>
      <p:sp>
        <p:nvSpPr>
          <p:cNvPr id="51" name="phone3"/>
          <p:cNvSpPr>
            <a:spLocks noEditPoints="1" noChangeArrowheads="1"/>
          </p:cNvSpPr>
          <p:nvPr/>
        </p:nvSpPr>
        <p:spPr bwMode="auto">
          <a:xfrm>
            <a:off x="891138" y="3260724"/>
            <a:ext cx="457200" cy="4572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a:solidFill>
                <a:prstClr val="black"/>
              </a:solidFill>
              <a:latin typeface="Calibri"/>
              <a:ea typeface="+mn-ea"/>
            </a:endParaRPr>
          </a:p>
        </p:txBody>
      </p:sp>
      <p:sp>
        <p:nvSpPr>
          <p:cNvPr id="52" name="Line 9"/>
          <p:cNvSpPr>
            <a:spLocks noChangeShapeType="1"/>
          </p:cNvSpPr>
          <p:nvPr/>
        </p:nvSpPr>
        <p:spPr bwMode="auto">
          <a:xfrm>
            <a:off x="1115616" y="3718611"/>
            <a:ext cx="4122" cy="638595"/>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53" name="Text Box 14"/>
          <p:cNvSpPr txBox="1">
            <a:spLocks noChangeArrowheads="1"/>
          </p:cNvSpPr>
          <p:nvPr/>
        </p:nvSpPr>
        <p:spPr bwMode="auto">
          <a:xfrm>
            <a:off x="1178335" y="3836849"/>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2060"/>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1.</a:t>
            </a:r>
          </a:p>
        </p:txBody>
      </p:sp>
      <p:pic>
        <p:nvPicPr>
          <p:cNvPr id="54" name="Picture 53" descr="image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4408" y="3933056"/>
            <a:ext cx="673391" cy="688557"/>
          </a:xfrm>
          <a:prstGeom prst="rect">
            <a:avLst/>
          </a:prstGeom>
        </p:spPr>
      </p:pic>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15</a:t>
            </a:fld>
            <a:endParaRPr lang="en-US"/>
          </a:p>
        </p:txBody>
      </p:sp>
    </p:spTree>
    <p:extLst>
      <p:ext uri="{BB962C8B-B14F-4D97-AF65-F5344CB8AC3E}">
        <p14:creationId xmlns:p14="http://schemas.microsoft.com/office/powerpoint/2010/main" val="2277460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384"/>
            <a:ext cx="7128792" cy="576064"/>
          </a:xfrm>
        </p:spPr>
        <p:txBody>
          <a:bodyPr/>
          <a:lstStyle/>
          <a:p>
            <a:r>
              <a:rPr lang="en-GB" b="0" dirty="0">
                <a:solidFill>
                  <a:srgbClr val="FFFFFF"/>
                </a:solidFill>
                <a:latin typeface="Calibri" pitchFamily="34" charset="0"/>
                <a:cs typeface="Calibri" pitchFamily="34" charset="0"/>
              </a:rPr>
              <a:t>Mobile Terminated Call – Step 2</a:t>
            </a:r>
            <a:endParaRPr lang="en-GB" b="0" dirty="0">
              <a:solidFill>
                <a:srgbClr val="FFFFFF"/>
              </a:solidFill>
            </a:endParaRPr>
          </a:p>
        </p:txBody>
      </p:sp>
      <p:sp>
        <p:nvSpPr>
          <p:cNvPr id="7" name="Rounded Rectangle 6"/>
          <p:cNvSpPr/>
          <p:nvPr/>
        </p:nvSpPr>
        <p:spPr>
          <a:xfrm>
            <a:off x="4498230" y="3029007"/>
            <a:ext cx="1424808" cy="24162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Serving</a:t>
            </a:r>
          </a:p>
          <a:p>
            <a:pPr algn="ctr" fontAlgn="auto">
              <a:spcBef>
                <a:spcPts val="0"/>
              </a:spcBef>
              <a:spcAft>
                <a:spcPts val="0"/>
              </a:spcAft>
            </a:pPr>
            <a:r>
              <a:rPr lang="en-GB" dirty="0">
                <a:solidFill>
                  <a:prstClr val="white"/>
                </a:solidFill>
              </a:rPr>
              <a:t>MSC</a:t>
            </a:r>
          </a:p>
        </p:txBody>
      </p:sp>
      <p:sp>
        <p:nvSpPr>
          <p:cNvPr id="8" name="Rounded Rectangle 7"/>
          <p:cNvSpPr/>
          <p:nvPr/>
        </p:nvSpPr>
        <p:spPr>
          <a:xfrm>
            <a:off x="2321351" y="4761522"/>
            <a:ext cx="1008112" cy="487511"/>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GMSC</a:t>
            </a:r>
          </a:p>
        </p:txBody>
      </p:sp>
      <p:sp>
        <p:nvSpPr>
          <p:cNvPr id="9" name="Rounded Rectangle 8"/>
          <p:cNvSpPr/>
          <p:nvPr/>
        </p:nvSpPr>
        <p:spPr>
          <a:xfrm>
            <a:off x="2307870" y="3277087"/>
            <a:ext cx="1008112" cy="48751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HLR</a:t>
            </a:r>
          </a:p>
        </p:txBody>
      </p:sp>
      <p:sp>
        <p:nvSpPr>
          <p:cNvPr id="10" name="Rounded Rectangle 9"/>
          <p:cNvSpPr/>
          <p:nvPr/>
        </p:nvSpPr>
        <p:spPr>
          <a:xfrm>
            <a:off x="4716016" y="3277087"/>
            <a:ext cx="1080120" cy="48751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VLR</a:t>
            </a:r>
          </a:p>
        </p:txBody>
      </p:sp>
      <p:sp>
        <p:nvSpPr>
          <p:cNvPr id="11" name="Cloud 10"/>
          <p:cNvSpPr/>
          <p:nvPr/>
        </p:nvSpPr>
        <p:spPr>
          <a:xfrm>
            <a:off x="395536" y="4357207"/>
            <a:ext cx="1264262" cy="1296143"/>
          </a:xfrm>
          <a:prstGeom prst="clou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srgbClr val="1F497D"/>
                </a:solidFill>
              </a:rPr>
              <a:t>PSTN</a:t>
            </a:r>
          </a:p>
        </p:txBody>
      </p:sp>
      <p:sp>
        <p:nvSpPr>
          <p:cNvPr id="12" name="Line 9"/>
          <p:cNvSpPr>
            <a:spLocks noChangeShapeType="1"/>
          </p:cNvSpPr>
          <p:nvPr/>
        </p:nvSpPr>
        <p:spPr bwMode="auto">
          <a:xfrm flipV="1">
            <a:off x="1635551" y="5006859"/>
            <a:ext cx="685800"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3" name="Text Box 14"/>
          <p:cNvSpPr txBox="1">
            <a:spLocks noChangeArrowheads="1"/>
          </p:cNvSpPr>
          <p:nvPr/>
        </p:nvSpPr>
        <p:spPr bwMode="auto">
          <a:xfrm>
            <a:off x="1698270" y="4573231"/>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1.</a:t>
            </a:r>
          </a:p>
        </p:txBody>
      </p:sp>
      <p:sp>
        <p:nvSpPr>
          <p:cNvPr id="14" name="Line 11"/>
          <p:cNvSpPr>
            <a:spLocks noChangeShapeType="1"/>
          </p:cNvSpPr>
          <p:nvPr/>
        </p:nvSpPr>
        <p:spPr bwMode="auto">
          <a:xfrm flipV="1">
            <a:off x="2465578" y="3807303"/>
            <a:ext cx="0" cy="901709"/>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5" name="Line 12"/>
          <p:cNvSpPr>
            <a:spLocks noChangeShapeType="1"/>
          </p:cNvSpPr>
          <p:nvPr/>
        </p:nvSpPr>
        <p:spPr bwMode="auto">
          <a:xfrm flipH="1">
            <a:off x="3099958" y="3807303"/>
            <a:ext cx="0" cy="917584"/>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6" name="Text Box 15"/>
          <p:cNvSpPr txBox="1">
            <a:spLocks noChangeArrowheads="1"/>
          </p:cNvSpPr>
          <p:nvPr/>
        </p:nvSpPr>
        <p:spPr bwMode="auto">
          <a:xfrm>
            <a:off x="2437289" y="4033703"/>
            <a:ext cx="457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2060"/>
                </a:solidFill>
                <a:latin typeface="Verdana" pitchFamily="34" charset="0"/>
              </a:rPr>
              <a:t>2.</a:t>
            </a:r>
          </a:p>
        </p:txBody>
      </p:sp>
      <p:sp>
        <p:nvSpPr>
          <p:cNvPr id="17" name="Text Box 16"/>
          <p:cNvSpPr txBox="1">
            <a:spLocks noChangeArrowheads="1"/>
          </p:cNvSpPr>
          <p:nvPr/>
        </p:nvSpPr>
        <p:spPr bwMode="auto">
          <a:xfrm>
            <a:off x="3073399" y="4018088"/>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CCFF"/>
                </a:solidFill>
                <a:latin typeface="Verdana" pitchFamily="34" charset="0"/>
              </a:rPr>
              <a:t>4.</a:t>
            </a:r>
          </a:p>
        </p:txBody>
      </p:sp>
      <p:sp>
        <p:nvSpPr>
          <p:cNvPr id="18" name="Line 19"/>
          <p:cNvSpPr>
            <a:spLocks noChangeShapeType="1"/>
          </p:cNvSpPr>
          <p:nvPr/>
        </p:nvSpPr>
        <p:spPr bwMode="auto">
          <a:xfrm>
            <a:off x="3434886" y="3390043"/>
            <a:ext cx="1297551"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9" name="Line 20"/>
          <p:cNvSpPr>
            <a:spLocks noChangeShapeType="1"/>
          </p:cNvSpPr>
          <p:nvPr/>
        </p:nvSpPr>
        <p:spPr bwMode="auto">
          <a:xfrm flipH="1" flipV="1">
            <a:off x="3364285" y="3618642"/>
            <a:ext cx="1368151"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0" name="Text Box 21"/>
          <p:cNvSpPr txBox="1">
            <a:spLocks noChangeArrowheads="1"/>
          </p:cNvSpPr>
          <p:nvPr/>
        </p:nvSpPr>
        <p:spPr bwMode="auto">
          <a:xfrm>
            <a:off x="3843190" y="2989055"/>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CCFF"/>
                </a:solidFill>
                <a:latin typeface="Verdana" pitchFamily="34" charset="0"/>
              </a:rPr>
              <a:t>3.</a:t>
            </a:r>
          </a:p>
        </p:txBody>
      </p:sp>
      <p:sp>
        <p:nvSpPr>
          <p:cNvPr id="21" name="Text Box 22"/>
          <p:cNvSpPr txBox="1">
            <a:spLocks noChangeArrowheads="1"/>
          </p:cNvSpPr>
          <p:nvPr/>
        </p:nvSpPr>
        <p:spPr bwMode="auto">
          <a:xfrm>
            <a:off x="3855061" y="3637127"/>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CCFF"/>
                </a:solidFill>
                <a:latin typeface="Verdana" pitchFamily="34" charset="0"/>
              </a:rPr>
              <a:t>4.</a:t>
            </a:r>
          </a:p>
        </p:txBody>
      </p:sp>
      <p:sp>
        <p:nvSpPr>
          <p:cNvPr id="22" name="Line 11"/>
          <p:cNvSpPr>
            <a:spLocks noChangeShapeType="1"/>
          </p:cNvSpPr>
          <p:nvPr/>
        </p:nvSpPr>
        <p:spPr bwMode="auto">
          <a:xfrm flipV="1">
            <a:off x="3315982" y="5033009"/>
            <a:ext cx="1182248"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3" name="Text Box 15"/>
          <p:cNvSpPr txBox="1">
            <a:spLocks noChangeArrowheads="1"/>
          </p:cNvSpPr>
          <p:nvPr/>
        </p:nvSpPr>
        <p:spPr bwMode="auto">
          <a:xfrm>
            <a:off x="3867618" y="4653696"/>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CCFF"/>
                </a:solidFill>
                <a:latin typeface="Verdana" pitchFamily="34" charset="0"/>
              </a:rPr>
              <a:t>5.</a:t>
            </a:r>
            <a:endParaRPr lang="fi-FI" sz="2000" b="1" i="1" dirty="0">
              <a:solidFill>
                <a:srgbClr val="00CCFF"/>
              </a:solidFill>
              <a:latin typeface="Times New Roman" pitchFamily="18" charset="0"/>
            </a:endParaRPr>
          </a:p>
        </p:txBody>
      </p:sp>
      <p:sp>
        <p:nvSpPr>
          <p:cNvPr id="24" name="Text Box 23"/>
          <p:cNvSpPr txBox="1">
            <a:spLocks noChangeArrowheads="1"/>
          </p:cNvSpPr>
          <p:nvPr/>
        </p:nvSpPr>
        <p:spPr bwMode="auto">
          <a:xfrm>
            <a:off x="288260" y="764704"/>
            <a:ext cx="8443664"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457200" indent="-457200">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marL="342900" indent="-342900" fontAlgn="auto">
              <a:spcBef>
                <a:spcPts val="600"/>
              </a:spcBef>
              <a:spcAft>
                <a:spcPts val="600"/>
              </a:spcAft>
              <a:buFont typeface="Arial" pitchFamily="34" charset="0"/>
              <a:buChar char="•"/>
            </a:pPr>
            <a:r>
              <a:rPr lang="en-GB" sz="2000" dirty="0">
                <a:solidFill>
                  <a:prstClr val="black"/>
                </a:solidFill>
                <a:latin typeface="Calibri"/>
                <a:cs typeface="Calibri"/>
              </a:rPr>
              <a:t>The GMSC interrogates the HLR of the called mobile user.</a:t>
            </a:r>
          </a:p>
          <a:p>
            <a:pPr marL="342900" indent="-342900" fontAlgn="auto">
              <a:spcBef>
                <a:spcPts val="600"/>
              </a:spcBef>
              <a:spcAft>
                <a:spcPts val="600"/>
              </a:spcAft>
              <a:buFont typeface="Arial" pitchFamily="34" charset="0"/>
              <a:buChar char="•"/>
            </a:pPr>
            <a:r>
              <a:rPr lang="en-GB" sz="2000" dirty="0">
                <a:solidFill>
                  <a:prstClr val="black"/>
                </a:solidFill>
                <a:latin typeface="Calibri"/>
                <a:cs typeface="Calibri"/>
              </a:rPr>
              <a:t>This SS7/MAP signalling message contains the MSISDN number which points to the mobile user record in the HLR database.</a:t>
            </a:r>
          </a:p>
          <a:p>
            <a:pPr marL="342900" indent="-342900" fontAlgn="auto">
              <a:spcBef>
                <a:spcPts val="600"/>
              </a:spcBef>
              <a:spcAft>
                <a:spcPts val="600"/>
              </a:spcAft>
              <a:buFont typeface="Arial" pitchFamily="34" charset="0"/>
              <a:buChar char="•"/>
            </a:pPr>
            <a:r>
              <a:rPr lang="en-GB" sz="2000" dirty="0">
                <a:solidFill>
                  <a:prstClr val="black"/>
                </a:solidFill>
                <a:latin typeface="Calibri"/>
                <a:cs typeface="Calibri"/>
              </a:rPr>
              <a:t>The HLR record contains the IMSI, LAI where the subscriber is roaming, etc.</a:t>
            </a:r>
          </a:p>
        </p:txBody>
      </p:sp>
      <p:sp>
        <p:nvSpPr>
          <p:cNvPr id="25" name="Rounded Rectangle 24"/>
          <p:cNvSpPr/>
          <p:nvPr/>
        </p:nvSpPr>
        <p:spPr>
          <a:xfrm>
            <a:off x="6532638" y="4819578"/>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27" name="TextBox 26"/>
          <p:cNvSpPr txBox="1"/>
          <p:nvPr/>
        </p:nvSpPr>
        <p:spPr>
          <a:xfrm>
            <a:off x="8415001" y="3491159"/>
            <a:ext cx="487634" cy="369332"/>
          </a:xfrm>
          <a:prstGeom prst="rect">
            <a:avLst/>
          </a:prstGeom>
          <a:noFill/>
        </p:spPr>
        <p:txBody>
          <a:bodyPr wrap="none" rtlCol="0">
            <a:spAutoFit/>
          </a:bodyPr>
          <a:lstStyle/>
          <a:p>
            <a:pPr fontAlgn="auto">
              <a:spcBef>
                <a:spcPts val="0"/>
              </a:spcBef>
              <a:spcAft>
                <a:spcPts val="0"/>
              </a:spcAft>
            </a:pPr>
            <a:r>
              <a:rPr lang="en-GB" dirty="0">
                <a:solidFill>
                  <a:prstClr val="black"/>
                </a:solidFill>
                <a:latin typeface="Calibri"/>
                <a:ea typeface="+mn-ea"/>
              </a:rPr>
              <a:t>MS</a:t>
            </a:r>
          </a:p>
        </p:txBody>
      </p:sp>
      <p:sp>
        <p:nvSpPr>
          <p:cNvPr id="28" name="Line 21"/>
          <p:cNvSpPr>
            <a:spLocks noChangeShapeType="1"/>
          </p:cNvSpPr>
          <p:nvPr/>
        </p:nvSpPr>
        <p:spPr bwMode="auto">
          <a:xfrm>
            <a:off x="5923038" y="4516949"/>
            <a:ext cx="609600" cy="552658"/>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grpSp>
        <p:nvGrpSpPr>
          <p:cNvPr id="29" name="Group 59"/>
          <p:cNvGrpSpPr>
            <a:grpSpLocks/>
          </p:cNvGrpSpPr>
          <p:nvPr/>
        </p:nvGrpSpPr>
        <p:grpSpPr bwMode="auto">
          <a:xfrm>
            <a:off x="7290127" y="4761669"/>
            <a:ext cx="312738" cy="609600"/>
            <a:chOff x="3599" y="2103"/>
            <a:chExt cx="197" cy="384"/>
          </a:xfrm>
        </p:grpSpPr>
        <p:sp>
          <p:nvSpPr>
            <p:cNvPr id="30"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1"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2"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33" name="Line 21"/>
          <p:cNvSpPr>
            <a:spLocks noChangeShapeType="1"/>
          </p:cNvSpPr>
          <p:nvPr/>
        </p:nvSpPr>
        <p:spPr bwMode="auto">
          <a:xfrm flipV="1">
            <a:off x="7668344" y="4763690"/>
            <a:ext cx="504056" cy="315222"/>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34" name="Rounded Rectangle 33"/>
          <p:cNvSpPr/>
          <p:nvPr/>
        </p:nvSpPr>
        <p:spPr>
          <a:xfrm>
            <a:off x="6560758" y="4029437"/>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35" name="Line 21"/>
          <p:cNvSpPr>
            <a:spLocks noChangeShapeType="1"/>
          </p:cNvSpPr>
          <p:nvPr/>
        </p:nvSpPr>
        <p:spPr bwMode="auto">
          <a:xfrm>
            <a:off x="5951158" y="4273192"/>
            <a:ext cx="609600" cy="6273"/>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36" name="Text Box 22"/>
          <p:cNvSpPr txBox="1">
            <a:spLocks noChangeArrowheads="1"/>
          </p:cNvSpPr>
          <p:nvPr/>
        </p:nvSpPr>
        <p:spPr bwMode="auto">
          <a:xfrm>
            <a:off x="5951158" y="3898465"/>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a:solidFill>
                  <a:srgbClr val="00CCFF"/>
                </a:solidFill>
                <a:latin typeface="Verdana" pitchFamily="34" charset="0"/>
              </a:rPr>
              <a:t>6.</a:t>
            </a:r>
            <a:endParaRPr lang="fi-FI" sz="2000" b="1" i="1">
              <a:solidFill>
                <a:srgbClr val="00CCFF"/>
              </a:solidFill>
              <a:latin typeface="Times New Roman" pitchFamily="18" charset="0"/>
            </a:endParaRPr>
          </a:p>
        </p:txBody>
      </p:sp>
      <p:grpSp>
        <p:nvGrpSpPr>
          <p:cNvPr id="37" name="Group 59"/>
          <p:cNvGrpSpPr>
            <a:grpSpLocks/>
          </p:cNvGrpSpPr>
          <p:nvPr/>
        </p:nvGrpSpPr>
        <p:grpSpPr bwMode="auto">
          <a:xfrm>
            <a:off x="7318247" y="3971528"/>
            <a:ext cx="312738" cy="609600"/>
            <a:chOff x="3599" y="2103"/>
            <a:chExt cx="197" cy="384"/>
          </a:xfrm>
        </p:grpSpPr>
        <p:sp>
          <p:nvSpPr>
            <p:cNvPr id="38"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9"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0"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41" name="Line 21"/>
          <p:cNvSpPr>
            <a:spLocks noChangeShapeType="1"/>
          </p:cNvSpPr>
          <p:nvPr/>
        </p:nvSpPr>
        <p:spPr bwMode="auto">
          <a:xfrm>
            <a:off x="7696464" y="4288771"/>
            <a:ext cx="475936"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42" name="Text Box 22"/>
          <p:cNvSpPr txBox="1">
            <a:spLocks noChangeArrowheads="1"/>
          </p:cNvSpPr>
          <p:nvPr/>
        </p:nvSpPr>
        <p:spPr bwMode="auto">
          <a:xfrm>
            <a:off x="7696464" y="3914043"/>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a:solidFill>
                  <a:srgbClr val="00CCFF"/>
                </a:solidFill>
                <a:latin typeface="Verdana" pitchFamily="34" charset="0"/>
              </a:rPr>
              <a:t>6.</a:t>
            </a:r>
            <a:endParaRPr lang="fi-FI" sz="2000" b="1" i="1">
              <a:solidFill>
                <a:srgbClr val="00CCFF"/>
              </a:solidFill>
              <a:latin typeface="Times New Roman" pitchFamily="18" charset="0"/>
            </a:endParaRPr>
          </a:p>
        </p:txBody>
      </p:sp>
      <p:sp>
        <p:nvSpPr>
          <p:cNvPr id="43" name="Rounded Rectangle 42"/>
          <p:cNvSpPr/>
          <p:nvPr/>
        </p:nvSpPr>
        <p:spPr>
          <a:xfrm>
            <a:off x="6588878" y="3239296"/>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44" name="Line 21"/>
          <p:cNvSpPr>
            <a:spLocks noChangeShapeType="1"/>
          </p:cNvSpPr>
          <p:nvPr/>
        </p:nvSpPr>
        <p:spPr bwMode="auto">
          <a:xfrm flipV="1">
            <a:off x="5923038" y="3489324"/>
            <a:ext cx="665840" cy="330365"/>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grpSp>
        <p:nvGrpSpPr>
          <p:cNvPr id="45" name="Group 59"/>
          <p:cNvGrpSpPr>
            <a:grpSpLocks/>
          </p:cNvGrpSpPr>
          <p:nvPr/>
        </p:nvGrpSpPr>
        <p:grpSpPr bwMode="auto">
          <a:xfrm>
            <a:off x="7346367" y="3181387"/>
            <a:ext cx="312738" cy="609600"/>
            <a:chOff x="3599" y="2103"/>
            <a:chExt cx="197" cy="384"/>
          </a:xfrm>
        </p:grpSpPr>
        <p:sp>
          <p:nvSpPr>
            <p:cNvPr id="46"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7"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8"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49" name="Line 21"/>
          <p:cNvSpPr>
            <a:spLocks noChangeShapeType="1"/>
          </p:cNvSpPr>
          <p:nvPr/>
        </p:nvSpPr>
        <p:spPr bwMode="auto">
          <a:xfrm>
            <a:off x="7724584" y="3498629"/>
            <a:ext cx="475936" cy="265969"/>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50" name="TextBox 49"/>
          <p:cNvSpPr txBox="1"/>
          <p:nvPr/>
        </p:nvSpPr>
        <p:spPr>
          <a:xfrm>
            <a:off x="1187624" y="6237312"/>
            <a:ext cx="1512786" cy="307777"/>
          </a:xfrm>
          <a:prstGeom prst="rect">
            <a:avLst/>
          </a:prstGeom>
          <a:solidFill>
            <a:schemeClr val="accent5">
              <a:lumMod val="20000"/>
              <a:lumOff val="80000"/>
            </a:schemeClr>
          </a:solidFill>
        </p:spPr>
        <p:txBody>
          <a:bodyPr wrap="none" rtlCol="0">
            <a:spAutoFit/>
          </a:bodyPr>
          <a:lstStyle/>
          <a:p>
            <a:pPr fontAlgn="auto">
              <a:spcBef>
                <a:spcPts val="0"/>
              </a:spcBef>
              <a:spcAft>
                <a:spcPts val="0"/>
              </a:spcAft>
            </a:pPr>
            <a:r>
              <a:rPr lang="en-GB" sz="1400" b="1" dirty="0">
                <a:solidFill>
                  <a:prstClr val="black"/>
                </a:solidFill>
                <a:latin typeface="Calibri"/>
                <a:ea typeface="+mn-ea"/>
              </a:rPr>
              <a:t>Ref : Schiller p115</a:t>
            </a:r>
          </a:p>
        </p:txBody>
      </p:sp>
      <p:sp>
        <p:nvSpPr>
          <p:cNvPr id="51" name="phone3"/>
          <p:cNvSpPr>
            <a:spLocks noEditPoints="1" noChangeArrowheads="1"/>
          </p:cNvSpPr>
          <p:nvPr/>
        </p:nvSpPr>
        <p:spPr bwMode="auto">
          <a:xfrm>
            <a:off x="891138" y="3260724"/>
            <a:ext cx="457200" cy="4572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a:solidFill>
                <a:prstClr val="black"/>
              </a:solidFill>
              <a:latin typeface="Calibri"/>
              <a:ea typeface="+mn-ea"/>
            </a:endParaRPr>
          </a:p>
        </p:txBody>
      </p:sp>
      <p:sp>
        <p:nvSpPr>
          <p:cNvPr id="52" name="Line 9"/>
          <p:cNvSpPr>
            <a:spLocks noChangeShapeType="1"/>
          </p:cNvSpPr>
          <p:nvPr/>
        </p:nvSpPr>
        <p:spPr bwMode="auto">
          <a:xfrm>
            <a:off x="1115616" y="3718611"/>
            <a:ext cx="4122" cy="638595"/>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53" name="Text Box 14"/>
          <p:cNvSpPr txBox="1">
            <a:spLocks noChangeArrowheads="1"/>
          </p:cNvSpPr>
          <p:nvPr/>
        </p:nvSpPr>
        <p:spPr bwMode="auto">
          <a:xfrm>
            <a:off x="1178335" y="3836849"/>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1.</a:t>
            </a:r>
          </a:p>
        </p:txBody>
      </p:sp>
      <p:pic>
        <p:nvPicPr>
          <p:cNvPr id="54" name="Picture 53" descr="image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4408" y="3933056"/>
            <a:ext cx="673391" cy="688557"/>
          </a:xfrm>
          <a:prstGeom prst="rect">
            <a:avLst/>
          </a:prstGeom>
        </p:spPr>
      </p:pic>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16</a:t>
            </a:fld>
            <a:endParaRPr lang="en-US"/>
          </a:p>
        </p:txBody>
      </p:sp>
    </p:spTree>
    <p:extLst>
      <p:ext uri="{BB962C8B-B14F-4D97-AF65-F5344CB8AC3E}">
        <p14:creationId xmlns:p14="http://schemas.microsoft.com/office/powerpoint/2010/main" val="1584076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384"/>
            <a:ext cx="7482160" cy="504056"/>
          </a:xfrm>
        </p:spPr>
        <p:txBody>
          <a:bodyPr/>
          <a:lstStyle/>
          <a:p>
            <a:r>
              <a:rPr lang="en-GB" b="0" dirty="0">
                <a:solidFill>
                  <a:srgbClr val="FFFFFF"/>
                </a:solidFill>
                <a:latin typeface="Calibri" pitchFamily="34" charset="0"/>
                <a:cs typeface="Calibri" pitchFamily="34" charset="0"/>
              </a:rPr>
              <a:t>Mobile Terminated Call – Step 3</a:t>
            </a:r>
            <a:endParaRPr lang="en-GB" b="0" dirty="0">
              <a:solidFill>
                <a:srgbClr val="FFFFFF"/>
              </a:solidFill>
            </a:endParaRPr>
          </a:p>
        </p:txBody>
      </p:sp>
      <p:sp>
        <p:nvSpPr>
          <p:cNvPr id="6" name="Slide Number Placeholder 5"/>
          <p:cNvSpPr>
            <a:spLocks noGrp="1"/>
          </p:cNvSpPr>
          <p:nvPr>
            <p:ph type="sldNum" sz="quarter" idx="4294967295"/>
          </p:nvPr>
        </p:nvSpPr>
        <p:spPr>
          <a:xfrm>
            <a:off x="6902896" y="6448251"/>
            <a:ext cx="2133600" cy="365125"/>
          </a:xfrm>
          <a:prstGeom prst="rect">
            <a:avLst/>
          </a:prstGeom>
        </p:spPr>
        <p:txBody>
          <a:bodyPr/>
          <a:lstStyle/>
          <a:p>
            <a:fld id="{1CF45759-2E27-407A-AE79-B2D73FBF336E}" type="slidenum">
              <a:rPr lang="en-GB" smtClean="0">
                <a:solidFill>
                  <a:prstClr val="black"/>
                </a:solidFill>
              </a:rPr>
              <a:pPr/>
              <a:t>17</a:t>
            </a:fld>
            <a:endParaRPr lang="en-GB">
              <a:solidFill>
                <a:prstClr val="black"/>
              </a:solidFill>
            </a:endParaRPr>
          </a:p>
        </p:txBody>
      </p:sp>
      <p:sp>
        <p:nvSpPr>
          <p:cNvPr id="7" name="Rounded Rectangle 6"/>
          <p:cNvSpPr/>
          <p:nvPr/>
        </p:nvSpPr>
        <p:spPr>
          <a:xfrm>
            <a:off x="4498230" y="3029007"/>
            <a:ext cx="1424808" cy="24162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Serving</a:t>
            </a:r>
          </a:p>
          <a:p>
            <a:pPr algn="ctr" fontAlgn="auto">
              <a:spcBef>
                <a:spcPts val="0"/>
              </a:spcBef>
              <a:spcAft>
                <a:spcPts val="0"/>
              </a:spcAft>
            </a:pPr>
            <a:r>
              <a:rPr lang="en-GB" dirty="0">
                <a:solidFill>
                  <a:prstClr val="white"/>
                </a:solidFill>
              </a:rPr>
              <a:t>MSC</a:t>
            </a:r>
          </a:p>
        </p:txBody>
      </p:sp>
      <p:sp>
        <p:nvSpPr>
          <p:cNvPr id="8" name="Rounded Rectangle 7"/>
          <p:cNvSpPr/>
          <p:nvPr/>
        </p:nvSpPr>
        <p:spPr>
          <a:xfrm>
            <a:off x="2321351" y="4761522"/>
            <a:ext cx="1008112" cy="487511"/>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GMSC</a:t>
            </a:r>
          </a:p>
        </p:txBody>
      </p:sp>
      <p:sp>
        <p:nvSpPr>
          <p:cNvPr id="9" name="Rounded Rectangle 8"/>
          <p:cNvSpPr/>
          <p:nvPr/>
        </p:nvSpPr>
        <p:spPr>
          <a:xfrm>
            <a:off x="2307870" y="3277087"/>
            <a:ext cx="1008112" cy="48751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HLR</a:t>
            </a:r>
          </a:p>
        </p:txBody>
      </p:sp>
      <p:sp>
        <p:nvSpPr>
          <p:cNvPr id="10" name="Rounded Rectangle 9"/>
          <p:cNvSpPr/>
          <p:nvPr/>
        </p:nvSpPr>
        <p:spPr>
          <a:xfrm>
            <a:off x="4716016" y="3277087"/>
            <a:ext cx="1080120" cy="48751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VLR</a:t>
            </a:r>
          </a:p>
        </p:txBody>
      </p:sp>
      <p:sp>
        <p:nvSpPr>
          <p:cNvPr id="11" name="Cloud 10"/>
          <p:cNvSpPr/>
          <p:nvPr/>
        </p:nvSpPr>
        <p:spPr>
          <a:xfrm>
            <a:off x="579678" y="4357207"/>
            <a:ext cx="1080120" cy="1296143"/>
          </a:xfrm>
          <a:prstGeom prst="clou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srgbClr val="1F497D"/>
                </a:solidFill>
              </a:rPr>
              <a:t>PSTN</a:t>
            </a:r>
          </a:p>
        </p:txBody>
      </p:sp>
      <p:sp>
        <p:nvSpPr>
          <p:cNvPr id="12" name="Line 9"/>
          <p:cNvSpPr>
            <a:spLocks noChangeShapeType="1"/>
          </p:cNvSpPr>
          <p:nvPr/>
        </p:nvSpPr>
        <p:spPr bwMode="auto">
          <a:xfrm flipV="1">
            <a:off x="1635551" y="5006859"/>
            <a:ext cx="685800"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3" name="Text Box 14"/>
          <p:cNvSpPr txBox="1">
            <a:spLocks noChangeArrowheads="1"/>
          </p:cNvSpPr>
          <p:nvPr/>
        </p:nvSpPr>
        <p:spPr bwMode="auto">
          <a:xfrm>
            <a:off x="1698270" y="4573231"/>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1.</a:t>
            </a:r>
          </a:p>
        </p:txBody>
      </p:sp>
      <p:sp>
        <p:nvSpPr>
          <p:cNvPr id="14" name="Line 11"/>
          <p:cNvSpPr>
            <a:spLocks noChangeShapeType="1"/>
          </p:cNvSpPr>
          <p:nvPr/>
        </p:nvSpPr>
        <p:spPr bwMode="auto">
          <a:xfrm flipV="1">
            <a:off x="2465578" y="3807303"/>
            <a:ext cx="0" cy="901709"/>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5" name="Line 12"/>
          <p:cNvSpPr>
            <a:spLocks noChangeShapeType="1"/>
          </p:cNvSpPr>
          <p:nvPr/>
        </p:nvSpPr>
        <p:spPr bwMode="auto">
          <a:xfrm flipH="1">
            <a:off x="3099958" y="3807303"/>
            <a:ext cx="0" cy="917584"/>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6" name="Text Box 15"/>
          <p:cNvSpPr txBox="1">
            <a:spLocks noChangeArrowheads="1"/>
          </p:cNvSpPr>
          <p:nvPr/>
        </p:nvSpPr>
        <p:spPr bwMode="auto">
          <a:xfrm>
            <a:off x="2437289" y="4033703"/>
            <a:ext cx="457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2.</a:t>
            </a:r>
          </a:p>
        </p:txBody>
      </p:sp>
      <p:sp>
        <p:nvSpPr>
          <p:cNvPr id="17" name="Text Box 16"/>
          <p:cNvSpPr txBox="1">
            <a:spLocks noChangeArrowheads="1"/>
          </p:cNvSpPr>
          <p:nvPr/>
        </p:nvSpPr>
        <p:spPr bwMode="auto">
          <a:xfrm>
            <a:off x="3073399" y="4018088"/>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CCFF"/>
                </a:solidFill>
                <a:latin typeface="Verdana" pitchFamily="34" charset="0"/>
              </a:rPr>
              <a:t>4.</a:t>
            </a:r>
          </a:p>
        </p:txBody>
      </p:sp>
      <p:sp>
        <p:nvSpPr>
          <p:cNvPr id="18" name="Line 19"/>
          <p:cNvSpPr>
            <a:spLocks noChangeShapeType="1"/>
          </p:cNvSpPr>
          <p:nvPr/>
        </p:nvSpPr>
        <p:spPr bwMode="auto">
          <a:xfrm>
            <a:off x="3434886" y="3390043"/>
            <a:ext cx="1297551" cy="0"/>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9" name="Line 20"/>
          <p:cNvSpPr>
            <a:spLocks noChangeShapeType="1"/>
          </p:cNvSpPr>
          <p:nvPr/>
        </p:nvSpPr>
        <p:spPr bwMode="auto">
          <a:xfrm flipH="1" flipV="1">
            <a:off x="3364285" y="3618642"/>
            <a:ext cx="1368151"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0" name="Text Box 21"/>
          <p:cNvSpPr txBox="1">
            <a:spLocks noChangeArrowheads="1"/>
          </p:cNvSpPr>
          <p:nvPr/>
        </p:nvSpPr>
        <p:spPr bwMode="auto">
          <a:xfrm>
            <a:off x="3843190" y="2989055"/>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2060"/>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3.</a:t>
            </a:r>
          </a:p>
        </p:txBody>
      </p:sp>
      <p:sp>
        <p:nvSpPr>
          <p:cNvPr id="21" name="Text Box 22"/>
          <p:cNvSpPr txBox="1">
            <a:spLocks noChangeArrowheads="1"/>
          </p:cNvSpPr>
          <p:nvPr/>
        </p:nvSpPr>
        <p:spPr bwMode="auto">
          <a:xfrm>
            <a:off x="3855061" y="3637127"/>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CCFF"/>
                </a:solidFill>
                <a:latin typeface="Verdana" pitchFamily="34" charset="0"/>
              </a:rPr>
              <a:t>4.</a:t>
            </a:r>
          </a:p>
        </p:txBody>
      </p:sp>
      <p:sp>
        <p:nvSpPr>
          <p:cNvPr id="22" name="Line 11"/>
          <p:cNvSpPr>
            <a:spLocks noChangeShapeType="1"/>
          </p:cNvSpPr>
          <p:nvPr/>
        </p:nvSpPr>
        <p:spPr bwMode="auto">
          <a:xfrm flipV="1">
            <a:off x="3315982" y="5033009"/>
            <a:ext cx="1182248"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3" name="Text Box 15"/>
          <p:cNvSpPr txBox="1">
            <a:spLocks noChangeArrowheads="1"/>
          </p:cNvSpPr>
          <p:nvPr/>
        </p:nvSpPr>
        <p:spPr bwMode="auto">
          <a:xfrm>
            <a:off x="3867618" y="4653696"/>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CCFF"/>
                </a:solidFill>
                <a:latin typeface="Verdana" pitchFamily="34" charset="0"/>
              </a:rPr>
              <a:t>5.</a:t>
            </a:r>
            <a:endParaRPr lang="fi-FI" sz="2000" b="1" i="1" dirty="0">
              <a:solidFill>
                <a:srgbClr val="00CCFF"/>
              </a:solidFill>
              <a:latin typeface="Times New Roman" pitchFamily="18" charset="0"/>
            </a:endParaRPr>
          </a:p>
        </p:txBody>
      </p:sp>
      <p:sp>
        <p:nvSpPr>
          <p:cNvPr id="24" name="Text Box 23"/>
          <p:cNvSpPr txBox="1">
            <a:spLocks noChangeArrowheads="1"/>
          </p:cNvSpPr>
          <p:nvPr/>
        </p:nvSpPr>
        <p:spPr bwMode="auto">
          <a:xfrm>
            <a:off x="107504" y="869950"/>
            <a:ext cx="8928992" cy="178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457200" indent="-457200">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marL="342900" indent="-342900" fontAlgn="auto">
              <a:spcBef>
                <a:spcPts val="600"/>
              </a:spcBef>
              <a:spcAft>
                <a:spcPts val="600"/>
              </a:spcAft>
              <a:buFont typeface="Arial" pitchFamily="34" charset="0"/>
              <a:buChar char="•"/>
            </a:pPr>
            <a:r>
              <a:rPr lang="en-GB" sz="2000" dirty="0">
                <a:solidFill>
                  <a:prstClr val="black"/>
                </a:solidFill>
                <a:latin typeface="Calibri"/>
                <a:cs typeface="Calibri"/>
              </a:rPr>
              <a:t>Using global title translation (GTT), the HLR translates the IMSI and LAI information into the signalling </a:t>
            </a:r>
            <a:r>
              <a:rPr lang="en-GB" sz="2000" b="1" dirty="0">
                <a:solidFill>
                  <a:srgbClr val="FF0000"/>
                </a:solidFill>
                <a:latin typeface="Calibri"/>
                <a:cs typeface="Calibri"/>
              </a:rPr>
              <a:t>point code </a:t>
            </a:r>
            <a:r>
              <a:rPr lang="en-GB" sz="2000" dirty="0">
                <a:solidFill>
                  <a:prstClr val="black"/>
                </a:solidFill>
                <a:latin typeface="Calibri"/>
                <a:cs typeface="Calibri"/>
              </a:rPr>
              <a:t>of the serving MSC/VLR, which may be in a foreign network (Roaming).</a:t>
            </a:r>
          </a:p>
          <a:p>
            <a:pPr marL="342900" indent="-342900" fontAlgn="auto">
              <a:spcBef>
                <a:spcPts val="600"/>
              </a:spcBef>
              <a:spcAft>
                <a:spcPts val="600"/>
              </a:spcAft>
              <a:buFont typeface="Arial" pitchFamily="34" charset="0"/>
              <a:buChar char="•"/>
            </a:pPr>
            <a:r>
              <a:rPr lang="en-GB" sz="2000" dirty="0">
                <a:solidFill>
                  <a:prstClr val="black"/>
                </a:solidFill>
                <a:latin typeface="Calibri"/>
                <a:cs typeface="Calibri"/>
              </a:rPr>
              <a:t>The HLR sends the SS7/MAP request “Provide roaming number” (i.e. provide an MSRN) to the VLR.</a:t>
            </a:r>
          </a:p>
        </p:txBody>
      </p:sp>
      <p:sp>
        <p:nvSpPr>
          <p:cNvPr id="25" name="Rounded Rectangle 24"/>
          <p:cNvSpPr/>
          <p:nvPr/>
        </p:nvSpPr>
        <p:spPr>
          <a:xfrm>
            <a:off x="6532638" y="4819578"/>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27" name="TextBox 26"/>
          <p:cNvSpPr txBox="1"/>
          <p:nvPr/>
        </p:nvSpPr>
        <p:spPr>
          <a:xfrm>
            <a:off x="8415001" y="3491159"/>
            <a:ext cx="487634" cy="369332"/>
          </a:xfrm>
          <a:prstGeom prst="rect">
            <a:avLst/>
          </a:prstGeom>
          <a:noFill/>
        </p:spPr>
        <p:txBody>
          <a:bodyPr wrap="none" rtlCol="0">
            <a:spAutoFit/>
          </a:bodyPr>
          <a:lstStyle/>
          <a:p>
            <a:pPr fontAlgn="auto">
              <a:spcBef>
                <a:spcPts val="0"/>
              </a:spcBef>
              <a:spcAft>
                <a:spcPts val="0"/>
              </a:spcAft>
            </a:pPr>
            <a:r>
              <a:rPr lang="en-GB" dirty="0">
                <a:solidFill>
                  <a:prstClr val="black"/>
                </a:solidFill>
                <a:latin typeface="Calibri"/>
                <a:ea typeface="+mn-ea"/>
              </a:rPr>
              <a:t>MS</a:t>
            </a:r>
          </a:p>
        </p:txBody>
      </p:sp>
      <p:sp>
        <p:nvSpPr>
          <p:cNvPr id="28" name="Line 21"/>
          <p:cNvSpPr>
            <a:spLocks noChangeShapeType="1"/>
          </p:cNvSpPr>
          <p:nvPr/>
        </p:nvSpPr>
        <p:spPr bwMode="auto">
          <a:xfrm>
            <a:off x="5923038" y="4516949"/>
            <a:ext cx="609600" cy="552658"/>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grpSp>
        <p:nvGrpSpPr>
          <p:cNvPr id="29" name="Group 59"/>
          <p:cNvGrpSpPr>
            <a:grpSpLocks/>
          </p:cNvGrpSpPr>
          <p:nvPr/>
        </p:nvGrpSpPr>
        <p:grpSpPr bwMode="auto">
          <a:xfrm>
            <a:off x="7290127" y="4761669"/>
            <a:ext cx="312738" cy="609600"/>
            <a:chOff x="3599" y="2103"/>
            <a:chExt cx="197" cy="384"/>
          </a:xfrm>
        </p:grpSpPr>
        <p:sp>
          <p:nvSpPr>
            <p:cNvPr id="30"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1"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2"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33" name="Line 21"/>
          <p:cNvSpPr>
            <a:spLocks noChangeShapeType="1"/>
          </p:cNvSpPr>
          <p:nvPr/>
        </p:nvSpPr>
        <p:spPr bwMode="auto">
          <a:xfrm flipV="1">
            <a:off x="7668344" y="4763690"/>
            <a:ext cx="504056" cy="315222"/>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34" name="Rounded Rectangle 33"/>
          <p:cNvSpPr/>
          <p:nvPr/>
        </p:nvSpPr>
        <p:spPr>
          <a:xfrm>
            <a:off x="6560758" y="4029437"/>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35" name="Line 21"/>
          <p:cNvSpPr>
            <a:spLocks noChangeShapeType="1"/>
          </p:cNvSpPr>
          <p:nvPr/>
        </p:nvSpPr>
        <p:spPr bwMode="auto">
          <a:xfrm>
            <a:off x="5951158" y="4273192"/>
            <a:ext cx="609600" cy="6273"/>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36" name="Text Box 22"/>
          <p:cNvSpPr txBox="1">
            <a:spLocks noChangeArrowheads="1"/>
          </p:cNvSpPr>
          <p:nvPr/>
        </p:nvSpPr>
        <p:spPr bwMode="auto">
          <a:xfrm>
            <a:off x="5951158" y="3898465"/>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a:solidFill>
                  <a:srgbClr val="00CCFF"/>
                </a:solidFill>
                <a:latin typeface="Verdana" pitchFamily="34" charset="0"/>
              </a:rPr>
              <a:t>6.</a:t>
            </a:r>
            <a:endParaRPr lang="fi-FI" sz="2000" b="1" i="1">
              <a:solidFill>
                <a:srgbClr val="00CCFF"/>
              </a:solidFill>
              <a:latin typeface="Times New Roman" pitchFamily="18" charset="0"/>
            </a:endParaRPr>
          </a:p>
        </p:txBody>
      </p:sp>
      <p:grpSp>
        <p:nvGrpSpPr>
          <p:cNvPr id="37" name="Group 59"/>
          <p:cNvGrpSpPr>
            <a:grpSpLocks/>
          </p:cNvGrpSpPr>
          <p:nvPr/>
        </p:nvGrpSpPr>
        <p:grpSpPr bwMode="auto">
          <a:xfrm>
            <a:off x="7318247" y="3971528"/>
            <a:ext cx="312738" cy="609600"/>
            <a:chOff x="3599" y="2103"/>
            <a:chExt cx="197" cy="384"/>
          </a:xfrm>
        </p:grpSpPr>
        <p:sp>
          <p:nvSpPr>
            <p:cNvPr id="38"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9"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0"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41" name="Line 21"/>
          <p:cNvSpPr>
            <a:spLocks noChangeShapeType="1"/>
          </p:cNvSpPr>
          <p:nvPr/>
        </p:nvSpPr>
        <p:spPr bwMode="auto">
          <a:xfrm>
            <a:off x="7696464" y="4288771"/>
            <a:ext cx="475936"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42" name="Text Box 22"/>
          <p:cNvSpPr txBox="1">
            <a:spLocks noChangeArrowheads="1"/>
          </p:cNvSpPr>
          <p:nvPr/>
        </p:nvSpPr>
        <p:spPr bwMode="auto">
          <a:xfrm>
            <a:off x="7696464" y="3914043"/>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a:solidFill>
                  <a:srgbClr val="00CCFF"/>
                </a:solidFill>
                <a:latin typeface="Verdana" pitchFamily="34" charset="0"/>
              </a:rPr>
              <a:t>6.</a:t>
            </a:r>
            <a:endParaRPr lang="fi-FI" sz="2000" b="1" i="1">
              <a:solidFill>
                <a:srgbClr val="00CCFF"/>
              </a:solidFill>
              <a:latin typeface="Times New Roman" pitchFamily="18" charset="0"/>
            </a:endParaRPr>
          </a:p>
        </p:txBody>
      </p:sp>
      <p:sp>
        <p:nvSpPr>
          <p:cNvPr id="43" name="Rounded Rectangle 42"/>
          <p:cNvSpPr/>
          <p:nvPr/>
        </p:nvSpPr>
        <p:spPr>
          <a:xfrm>
            <a:off x="6588878" y="3239296"/>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44" name="Line 21"/>
          <p:cNvSpPr>
            <a:spLocks noChangeShapeType="1"/>
          </p:cNvSpPr>
          <p:nvPr/>
        </p:nvSpPr>
        <p:spPr bwMode="auto">
          <a:xfrm flipV="1">
            <a:off x="5923038" y="3489324"/>
            <a:ext cx="665840" cy="330365"/>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grpSp>
        <p:nvGrpSpPr>
          <p:cNvPr id="45" name="Group 59"/>
          <p:cNvGrpSpPr>
            <a:grpSpLocks/>
          </p:cNvGrpSpPr>
          <p:nvPr/>
        </p:nvGrpSpPr>
        <p:grpSpPr bwMode="auto">
          <a:xfrm>
            <a:off x="7346367" y="3181387"/>
            <a:ext cx="312738" cy="609600"/>
            <a:chOff x="3599" y="2103"/>
            <a:chExt cx="197" cy="384"/>
          </a:xfrm>
        </p:grpSpPr>
        <p:sp>
          <p:nvSpPr>
            <p:cNvPr id="46"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7"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8"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49" name="Line 21"/>
          <p:cNvSpPr>
            <a:spLocks noChangeShapeType="1"/>
          </p:cNvSpPr>
          <p:nvPr/>
        </p:nvSpPr>
        <p:spPr bwMode="auto">
          <a:xfrm>
            <a:off x="7724584" y="3498629"/>
            <a:ext cx="475936" cy="265969"/>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50" name="TextBox 49"/>
          <p:cNvSpPr txBox="1"/>
          <p:nvPr/>
        </p:nvSpPr>
        <p:spPr>
          <a:xfrm>
            <a:off x="7308304" y="5949280"/>
            <a:ext cx="1512786" cy="307777"/>
          </a:xfrm>
          <a:prstGeom prst="rect">
            <a:avLst/>
          </a:prstGeom>
          <a:solidFill>
            <a:schemeClr val="accent5">
              <a:lumMod val="20000"/>
              <a:lumOff val="80000"/>
            </a:schemeClr>
          </a:solidFill>
        </p:spPr>
        <p:txBody>
          <a:bodyPr wrap="none" rtlCol="0">
            <a:spAutoFit/>
          </a:bodyPr>
          <a:lstStyle/>
          <a:p>
            <a:pPr fontAlgn="auto">
              <a:spcBef>
                <a:spcPts val="0"/>
              </a:spcBef>
              <a:spcAft>
                <a:spcPts val="0"/>
              </a:spcAft>
            </a:pPr>
            <a:r>
              <a:rPr lang="en-GB" sz="1400" b="1" dirty="0">
                <a:solidFill>
                  <a:prstClr val="black"/>
                </a:solidFill>
                <a:latin typeface="Calibri"/>
                <a:ea typeface="+mn-ea"/>
              </a:rPr>
              <a:t>Ref : Schiller p115</a:t>
            </a:r>
          </a:p>
        </p:txBody>
      </p:sp>
      <p:sp>
        <p:nvSpPr>
          <p:cNvPr id="51" name="phone3"/>
          <p:cNvSpPr>
            <a:spLocks noEditPoints="1" noChangeArrowheads="1"/>
          </p:cNvSpPr>
          <p:nvPr/>
        </p:nvSpPr>
        <p:spPr bwMode="auto">
          <a:xfrm>
            <a:off x="891138" y="3260724"/>
            <a:ext cx="457200" cy="4572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a:solidFill>
                <a:prstClr val="black"/>
              </a:solidFill>
              <a:latin typeface="Calibri"/>
              <a:ea typeface="+mn-ea"/>
            </a:endParaRPr>
          </a:p>
        </p:txBody>
      </p:sp>
      <p:sp>
        <p:nvSpPr>
          <p:cNvPr id="52" name="Line 9"/>
          <p:cNvSpPr>
            <a:spLocks noChangeShapeType="1"/>
          </p:cNvSpPr>
          <p:nvPr/>
        </p:nvSpPr>
        <p:spPr bwMode="auto">
          <a:xfrm>
            <a:off x="1115616" y="3718611"/>
            <a:ext cx="4122" cy="638595"/>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53" name="Text Box 14"/>
          <p:cNvSpPr txBox="1">
            <a:spLocks noChangeArrowheads="1"/>
          </p:cNvSpPr>
          <p:nvPr/>
        </p:nvSpPr>
        <p:spPr bwMode="auto">
          <a:xfrm>
            <a:off x="1178335" y="3836849"/>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1.</a:t>
            </a:r>
          </a:p>
        </p:txBody>
      </p:sp>
      <p:pic>
        <p:nvPicPr>
          <p:cNvPr id="54" name="Picture 53" descr="image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4408" y="3933056"/>
            <a:ext cx="673391" cy="688557"/>
          </a:xfrm>
          <a:prstGeom prst="rect">
            <a:avLst/>
          </a:prstGeom>
        </p:spPr>
      </p:pic>
    </p:spTree>
    <p:extLst>
      <p:ext uri="{BB962C8B-B14F-4D97-AF65-F5344CB8AC3E}">
        <p14:creationId xmlns:p14="http://schemas.microsoft.com/office/powerpoint/2010/main" val="2453917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384"/>
            <a:ext cx="7770192" cy="504056"/>
          </a:xfrm>
        </p:spPr>
        <p:txBody>
          <a:bodyPr/>
          <a:lstStyle/>
          <a:p>
            <a:r>
              <a:rPr lang="en-GB" b="0" dirty="0">
                <a:solidFill>
                  <a:srgbClr val="FFFFFF"/>
                </a:solidFill>
                <a:latin typeface="Calibri" pitchFamily="34" charset="0"/>
                <a:cs typeface="Calibri" pitchFamily="34" charset="0"/>
              </a:rPr>
              <a:t>Mobile Terminated Call – Step 4</a:t>
            </a:r>
            <a:endParaRPr lang="en-GB" b="0" dirty="0">
              <a:solidFill>
                <a:srgbClr val="FFFFFF"/>
              </a:solidFill>
            </a:endParaRPr>
          </a:p>
        </p:txBody>
      </p:sp>
      <p:sp>
        <p:nvSpPr>
          <p:cNvPr id="7" name="Rounded Rectangle 6"/>
          <p:cNvSpPr/>
          <p:nvPr/>
        </p:nvSpPr>
        <p:spPr>
          <a:xfrm>
            <a:off x="4458104" y="2604856"/>
            <a:ext cx="1424808" cy="24162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Serving</a:t>
            </a:r>
          </a:p>
          <a:p>
            <a:pPr algn="ctr" fontAlgn="auto">
              <a:spcBef>
                <a:spcPts val="0"/>
              </a:spcBef>
              <a:spcAft>
                <a:spcPts val="0"/>
              </a:spcAft>
            </a:pPr>
            <a:r>
              <a:rPr lang="en-GB" dirty="0">
                <a:solidFill>
                  <a:prstClr val="white"/>
                </a:solidFill>
              </a:rPr>
              <a:t>MSC</a:t>
            </a:r>
          </a:p>
        </p:txBody>
      </p:sp>
      <p:sp>
        <p:nvSpPr>
          <p:cNvPr id="8" name="Rounded Rectangle 7"/>
          <p:cNvSpPr/>
          <p:nvPr/>
        </p:nvSpPr>
        <p:spPr>
          <a:xfrm>
            <a:off x="2281225" y="4337371"/>
            <a:ext cx="1008112" cy="487511"/>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GMSC</a:t>
            </a:r>
          </a:p>
        </p:txBody>
      </p:sp>
      <p:sp>
        <p:nvSpPr>
          <p:cNvPr id="9" name="Rounded Rectangle 8"/>
          <p:cNvSpPr/>
          <p:nvPr/>
        </p:nvSpPr>
        <p:spPr>
          <a:xfrm>
            <a:off x="2267744" y="2852936"/>
            <a:ext cx="1008112" cy="48751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HLR</a:t>
            </a:r>
          </a:p>
        </p:txBody>
      </p:sp>
      <p:sp>
        <p:nvSpPr>
          <p:cNvPr id="10" name="Rounded Rectangle 9"/>
          <p:cNvSpPr/>
          <p:nvPr/>
        </p:nvSpPr>
        <p:spPr>
          <a:xfrm>
            <a:off x="4675890" y="2852936"/>
            <a:ext cx="1080120" cy="48751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VLR</a:t>
            </a:r>
          </a:p>
        </p:txBody>
      </p:sp>
      <p:sp>
        <p:nvSpPr>
          <p:cNvPr id="11" name="Cloud 10"/>
          <p:cNvSpPr/>
          <p:nvPr/>
        </p:nvSpPr>
        <p:spPr>
          <a:xfrm>
            <a:off x="539552" y="3933056"/>
            <a:ext cx="1080120" cy="1296143"/>
          </a:xfrm>
          <a:prstGeom prst="clou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srgbClr val="1F497D"/>
                </a:solidFill>
              </a:rPr>
              <a:t>PSTN</a:t>
            </a:r>
          </a:p>
        </p:txBody>
      </p:sp>
      <p:sp>
        <p:nvSpPr>
          <p:cNvPr id="12" name="Line 9"/>
          <p:cNvSpPr>
            <a:spLocks noChangeShapeType="1"/>
          </p:cNvSpPr>
          <p:nvPr/>
        </p:nvSpPr>
        <p:spPr bwMode="auto">
          <a:xfrm flipV="1">
            <a:off x="1595425" y="4582708"/>
            <a:ext cx="685800"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3" name="Text Box 14"/>
          <p:cNvSpPr txBox="1">
            <a:spLocks noChangeArrowheads="1"/>
          </p:cNvSpPr>
          <p:nvPr/>
        </p:nvSpPr>
        <p:spPr bwMode="auto">
          <a:xfrm>
            <a:off x="1658144" y="4149080"/>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1.</a:t>
            </a:r>
          </a:p>
        </p:txBody>
      </p:sp>
      <p:sp>
        <p:nvSpPr>
          <p:cNvPr id="14" name="Line 11"/>
          <p:cNvSpPr>
            <a:spLocks noChangeShapeType="1"/>
          </p:cNvSpPr>
          <p:nvPr/>
        </p:nvSpPr>
        <p:spPr bwMode="auto">
          <a:xfrm flipV="1">
            <a:off x="2425452" y="3383152"/>
            <a:ext cx="0" cy="901709"/>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5" name="Line 12"/>
          <p:cNvSpPr>
            <a:spLocks noChangeShapeType="1"/>
          </p:cNvSpPr>
          <p:nvPr/>
        </p:nvSpPr>
        <p:spPr bwMode="auto">
          <a:xfrm flipH="1">
            <a:off x="3059832" y="3383152"/>
            <a:ext cx="0" cy="917584"/>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6" name="Text Box 15"/>
          <p:cNvSpPr txBox="1">
            <a:spLocks noChangeArrowheads="1"/>
          </p:cNvSpPr>
          <p:nvPr/>
        </p:nvSpPr>
        <p:spPr bwMode="auto">
          <a:xfrm>
            <a:off x="2397163" y="3609552"/>
            <a:ext cx="457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2.</a:t>
            </a:r>
          </a:p>
        </p:txBody>
      </p:sp>
      <p:sp>
        <p:nvSpPr>
          <p:cNvPr id="17" name="Text Box 16"/>
          <p:cNvSpPr txBox="1">
            <a:spLocks noChangeArrowheads="1"/>
          </p:cNvSpPr>
          <p:nvPr/>
        </p:nvSpPr>
        <p:spPr bwMode="auto">
          <a:xfrm>
            <a:off x="3033273" y="3593937"/>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2060"/>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4.</a:t>
            </a:r>
          </a:p>
        </p:txBody>
      </p:sp>
      <p:sp>
        <p:nvSpPr>
          <p:cNvPr id="18" name="Line 19"/>
          <p:cNvSpPr>
            <a:spLocks noChangeShapeType="1"/>
          </p:cNvSpPr>
          <p:nvPr/>
        </p:nvSpPr>
        <p:spPr bwMode="auto">
          <a:xfrm>
            <a:off x="3394760" y="2965892"/>
            <a:ext cx="1297551"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9" name="Line 20"/>
          <p:cNvSpPr>
            <a:spLocks noChangeShapeType="1"/>
          </p:cNvSpPr>
          <p:nvPr/>
        </p:nvSpPr>
        <p:spPr bwMode="auto">
          <a:xfrm flipH="1" flipV="1">
            <a:off x="3324159" y="3194491"/>
            <a:ext cx="1368151" cy="0"/>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0" name="Text Box 21"/>
          <p:cNvSpPr txBox="1">
            <a:spLocks noChangeArrowheads="1"/>
          </p:cNvSpPr>
          <p:nvPr/>
        </p:nvSpPr>
        <p:spPr bwMode="auto">
          <a:xfrm>
            <a:off x="3803064" y="2564904"/>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3.</a:t>
            </a:r>
          </a:p>
        </p:txBody>
      </p:sp>
      <p:sp>
        <p:nvSpPr>
          <p:cNvPr id="21" name="Text Box 22"/>
          <p:cNvSpPr txBox="1">
            <a:spLocks noChangeArrowheads="1"/>
          </p:cNvSpPr>
          <p:nvPr/>
        </p:nvSpPr>
        <p:spPr bwMode="auto">
          <a:xfrm>
            <a:off x="3814935" y="3212976"/>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2060"/>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4.</a:t>
            </a:r>
          </a:p>
        </p:txBody>
      </p:sp>
      <p:sp>
        <p:nvSpPr>
          <p:cNvPr id="22" name="Line 11"/>
          <p:cNvSpPr>
            <a:spLocks noChangeShapeType="1"/>
          </p:cNvSpPr>
          <p:nvPr/>
        </p:nvSpPr>
        <p:spPr bwMode="auto">
          <a:xfrm flipV="1">
            <a:off x="3275856" y="4608858"/>
            <a:ext cx="1182248"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3" name="Text Box 15"/>
          <p:cNvSpPr txBox="1">
            <a:spLocks noChangeArrowheads="1"/>
          </p:cNvSpPr>
          <p:nvPr/>
        </p:nvSpPr>
        <p:spPr bwMode="auto">
          <a:xfrm>
            <a:off x="3827492" y="4229545"/>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dirty="0">
                <a:solidFill>
                  <a:srgbClr val="00CCFF"/>
                </a:solidFill>
                <a:latin typeface="Verdana" pitchFamily="34" charset="0"/>
              </a:rPr>
              <a:t>5.</a:t>
            </a:r>
            <a:endParaRPr lang="fi-FI" sz="2000" b="1" i="1" dirty="0">
              <a:solidFill>
                <a:srgbClr val="00CCFF"/>
              </a:solidFill>
              <a:latin typeface="Times New Roman" pitchFamily="18" charset="0"/>
            </a:endParaRPr>
          </a:p>
        </p:txBody>
      </p:sp>
      <p:sp>
        <p:nvSpPr>
          <p:cNvPr id="24" name="Text Box 23"/>
          <p:cNvSpPr txBox="1">
            <a:spLocks noChangeArrowheads="1"/>
          </p:cNvSpPr>
          <p:nvPr/>
        </p:nvSpPr>
        <p:spPr bwMode="auto">
          <a:xfrm>
            <a:off x="107504" y="908720"/>
            <a:ext cx="8856984" cy="1200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457200" indent="-457200">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marL="342900" indent="-342900" fontAlgn="auto">
              <a:spcBef>
                <a:spcPts val="0"/>
              </a:spcBef>
              <a:spcAft>
                <a:spcPts val="0"/>
              </a:spcAft>
              <a:buFont typeface="Arial" pitchFamily="34" charset="0"/>
              <a:buChar char="•"/>
            </a:pPr>
            <a:r>
              <a:rPr lang="en-GB" dirty="0">
                <a:solidFill>
                  <a:prstClr val="black"/>
                </a:solidFill>
                <a:latin typeface="Calibri"/>
                <a:cs typeface="Calibri"/>
              </a:rPr>
              <a:t>The VLR generates an MSRN for this subscriber from the pool of available MSRNs and sends this MSRN back to the GMSC via SS7/MAP signalling.</a:t>
            </a:r>
          </a:p>
        </p:txBody>
      </p:sp>
      <p:sp>
        <p:nvSpPr>
          <p:cNvPr id="25" name="Rounded Rectangle 24"/>
          <p:cNvSpPr/>
          <p:nvPr/>
        </p:nvSpPr>
        <p:spPr>
          <a:xfrm>
            <a:off x="6492512" y="4395427"/>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27" name="TextBox 26"/>
          <p:cNvSpPr txBox="1"/>
          <p:nvPr/>
        </p:nvSpPr>
        <p:spPr>
          <a:xfrm>
            <a:off x="8374875" y="3067008"/>
            <a:ext cx="487634" cy="369332"/>
          </a:xfrm>
          <a:prstGeom prst="rect">
            <a:avLst/>
          </a:prstGeom>
          <a:noFill/>
        </p:spPr>
        <p:txBody>
          <a:bodyPr wrap="none" rtlCol="0">
            <a:spAutoFit/>
          </a:bodyPr>
          <a:lstStyle/>
          <a:p>
            <a:pPr fontAlgn="auto">
              <a:spcBef>
                <a:spcPts val="0"/>
              </a:spcBef>
              <a:spcAft>
                <a:spcPts val="0"/>
              </a:spcAft>
            </a:pPr>
            <a:r>
              <a:rPr lang="en-GB" dirty="0">
                <a:solidFill>
                  <a:prstClr val="black"/>
                </a:solidFill>
                <a:latin typeface="Calibri"/>
                <a:ea typeface="+mn-ea"/>
              </a:rPr>
              <a:t>MS</a:t>
            </a:r>
          </a:p>
        </p:txBody>
      </p:sp>
      <p:sp>
        <p:nvSpPr>
          <p:cNvPr id="28" name="Line 21"/>
          <p:cNvSpPr>
            <a:spLocks noChangeShapeType="1"/>
          </p:cNvSpPr>
          <p:nvPr/>
        </p:nvSpPr>
        <p:spPr bwMode="auto">
          <a:xfrm>
            <a:off x="5882912" y="4092798"/>
            <a:ext cx="609600" cy="552658"/>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grpSp>
        <p:nvGrpSpPr>
          <p:cNvPr id="29" name="Group 59"/>
          <p:cNvGrpSpPr>
            <a:grpSpLocks/>
          </p:cNvGrpSpPr>
          <p:nvPr/>
        </p:nvGrpSpPr>
        <p:grpSpPr bwMode="auto">
          <a:xfrm>
            <a:off x="7250001" y="4337518"/>
            <a:ext cx="312738" cy="609600"/>
            <a:chOff x="3599" y="2103"/>
            <a:chExt cx="197" cy="384"/>
          </a:xfrm>
        </p:grpSpPr>
        <p:sp>
          <p:nvSpPr>
            <p:cNvPr id="30"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1"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2"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33" name="Line 21"/>
          <p:cNvSpPr>
            <a:spLocks noChangeShapeType="1"/>
          </p:cNvSpPr>
          <p:nvPr/>
        </p:nvSpPr>
        <p:spPr bwMode="auto">
          <a:xfrm flipV="1">
            <a:off x="7628218" y="4339539"/>
            <a:ext cx="504056" cy="315222"/>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34" name="Rounded Rectangle 33"/>
          <p:cNvSpPr/>
          <p:nvPr/>
        </p:nvSpPr>
        <p:spPr>
          <a:xfrm>
            <a:off x="6520632" y="3605286"/>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35" name="Line 21"/>
          <p:cNvSpPr>
            <a:spLocks noChangeShapeType="1"/>
          </p:cNvSpPr>
          <p:nvPr/>
        </p:nvSpPr>
        <p:spPr bwMode="auto">
          <a:xfrm>
            <a:off x="5911032" y="3849041"/>
            <a:ext cx="609600" cy="6273"/>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36" name="Text Box 22"/>
          <p:cNvSpPr txBox="1">
            <a:spLocks noChangeArrowheads="1"/>
          </p:cNvSpPr>
          <p:nvPr/>
        </p:nvSpPr>
        <p:spPr bwMode="auto">
          <a:xfrm>
            <a:off x="5911032" y="3474314"/>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a:solidFill>
                  <a:srgbClr val="00CCFF"/>
                </a:solidFill>
                <a:latin typeface="Verdana" pitchFamily="34" charset="0"/>
              </a:rPr>
              <a:t>6.</a:t>
            </a:r>
            <a:endParaRPr lang="fi-FI" sz="2000" b="1" i="1">
              <a:solidFill>
                <a:srgbClr val="00CCFF"/>
              </a:solidFill>
              <a:latin typeface="Times New Roman" pitchFamily="18" charset="0"/>
            </a:endParaRPr>
          </a:p>
        </p:txBody>
      </p:sp>
      <p:grpSp>
        <p:nvGrpSpPr>
          <p:cNvPr id="37" name="Group 59"/>
          <p:cNvGrpSpPr>
            <a:grpSpLocks/>
          </p:cNvGrpSpPr>
          <p:nvPr/>
        </p:nvGrpSpPr>
        <p:grpSpPr bwMode="auto">
          <a:xfrm>
            <a:off x="7278121" y="3547377"/>
            <a:ext cx="312738" cy="609600"/>
            <a:chOff x="3599" y="2103"/>
            <a:chExt cx="197" cy="384"/>
          </a:xfrm>
        </p:grpSpPr>
        <p:sp>
          <p:nvSpPr>
            <p:cNvPr id="38"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9"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0"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41" name="Line 21"/>
          <p:cNvSpPr>
            <a:spLocks noChangeShapeType="1"/>
          </p:cNvSpPr>
          <p:nvPr/>
        </p:nvSpPr>
        <p:spPr bwMode="auto">
          <a:xfrm>
            <a:off x="7656338" y="3864620"/>
            <a:ext cx="475936"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42" name="Text Box 22"/>
          <p:cNvSpPr txBox="1">
            <a:spLocks noChangeArrowheads="1"/>
          </p:cNvSpPr>
          <p:nvPr/>
        </p:nvSpPr>
        <p:spPr bwMode="auto">
          <a:xfrm>
            <a:off x="7656338" y="3489892"/>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a:solidFill>
                  <a:srgbClr val="00CCFF"/>
                </a:solidFill>
                <a:latin typeface="Verdana" pitchFamily="34" charset="0"/>
              </a:rPr>
              <a:t>6.</a:t>
            </a:r>
            <a:endParaRPr lang="fi-FI" sz="2000" b="1" i="1">
              <a:solidFill>
                <a:srgbClr val="00CCFF"/>
              </a:solidFill>
              <a:latin typeface="Times New Roman" pitchFamily="18" charset="0"/>
            </a:endParaRPr>
          </a:p>
        </p:txBody>
      </p:sp>
      <p:sp>
        <p:nvSpPr>
          <p:cNvPr id="43" name="Rounded Rectangle 42"/>
          <p:cNvSpPr/>
          <p:nvPr/>
        </p:nvSpPr>
        <p:spPr>
          <a:xfrm>
            <a:off x="6548752" y="2815145"/>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44" name="Line 21"/>
          <p:cNvSpPr>
            <a:spLocks noChangeShapeType="1"/>
          </p:cNvSpPr>
          <p:nvPr/>
        </p:nvSpPr>
        <p:spPr bwMode="auto">
          <a:xfrm flipV="1">
            <a:off x="5882912" y="3065173"/>
            <a:ext cx="665840" cy="330365"/>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grpSp>
        <p:nvGrpSpPr>
          <p:cNvPr id="45" name="Group 59"/>
          <p:cNvGrpSpPr>
            <a:grpSpLocks/>
          </p:cNvGrpSpPr>
          <p:nvPr/>
        </p:nvGrpSpPr>
        <p:grpSpPr bwMode="auto">
          <a:xfrm>
            <a:off x="7306241" y="2757236"/>
            <a:ext cx="312738" cy="609600"/>
            <a:chOff x="3599" y="2103"/>
            <a:chExt cx="197" cy="384"/>
          </a:xfrm>
        </p:grpSpPr>
        <p:sp>
          <p:nvSpPr>
            <p:cNvPr id="46"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7"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8"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49" name="Line 21"/>
          <p:cNvSpPr>
            <a:spLocks noChangeShapeType="1"/>
          </p:cNvSpPr>
          <p:nvPr/>
        </p:nvSpPr>
        <p:spPr bwMode="auto">
          <a:xfrm>
            <a:off x="7684458" y="3074478"/>
            <a:ext cx="475936" cy="265969"/>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50" name="TextBox 49"/>
          <p:cNvSpPr txBox="1"/>
          <p:nvPr/>
        </p:nvSpPr>
        <p:spPr>
          <a:xfrm>
            <a:off x="7452320" y="5949280"/>
            <a:ext cx="1512786" cy="307777"/>
          </a:xfrm>
          <a:prstGeom prst="rect">
            <a:avLst/>
          </a:prstGeom>
          <a:solidFill>
            <a:schemeClr val="accent5">
              <a:lumMod val="20000"/>
              <a:lumOff val="80000"/>
            </a:schemeClr>
          </a:solidFill>
        </p:spPr>
        <p:txBody>
          <a:bodyPr wrap="none" rtlCol="0">
            <a:spAutoFit/>
          </a:bodyPr>
          <a:lstStyle/>
          <a:p>
            <a:pPr fontAlgn="auto">
              <a:spcBef>
                <a:spcPts val="0"/>
              </a:spcBef>
              <a:spcAft>
                <a:spcPts val="0"/>
              </a:spcAft>
            </a:pPr>
            <a:r>
              <a:rPr lang="en-GB" sz="1400" b="1" dirty="0">
                <a:solidFill>
                  <a:prstClr val="black"/>
                </a:solidFill>
                <a:latin typeface="Calibri"/>
                <a:ea typeface="+mn-ea"/>
              </a:rPr>
              <a:t>Ref : Schiller p115</a:t>
            </a:r>
          </a:p>
        </p:txBody>
      </p:sp>
      <p:sp>
        <p:nvSpPr>
          <p:cNvPr id="51" name="phone3"/>
          <p:cNvSpPr>
            <a:spLocks noEditPoints="1" noChangeArrowheads="1"/>
          </p:cNvSpPr>
          <p:nvPr/>
        </p:nvSpPr>
        <p:spPr bwMode="auto">
          <a:xfrm>
            <a:off x="851012" y="2836573"/>
            <a:ext cx="457200" cy="4572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a:solidFill>
                <a:prstClr val="black"/>
              </a:solidFill>
              <a:latin typeface="Calibri"/>
              <a:ea typeface="+mn-ea"/>
            </a:endParaRPr>
          </a:p>
        </p:txBody>
      </p:sp>
      <p:sp>
        <p:nvSpPr>
          <p:cNvPr id="52" name="Line 9"/>
          <p:cNvSpPr>
            <a:spLocks noChangeShapeType="1"/>
          </p:cNvSpPr>
          <p:nvPr/>
        </p:nvSpPr>
        <p:spPr bwMode="auto">
          <a:xfrm>
            <a:off x="1075490" y="3294460"/>
            <a:ext cx="4122" cy="638595"/>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53" name="Text Box 14"/>
          <p:cNvSpPr txBox="1">
            <a:spLocks noChangeArrowheads="1"/>
          </p:cNvSpPr>
          <p:nvPr/>
        </p:nvSpPr>
        <p:spPr bwMode="auto">
          <a:xfrm>
            <a:off x="1138209" y="3412698"/>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1.</a:t>
            </a:r>
          </a:p>
        </p:txBody>
      </p:sp>
      <p:pic>
        <p:nvPicPr>
          <p:cNvPr id="54" name="Picture 53" descr="image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4408" y="3501008"/>
            <a:ext cx="673391" cy="688557"/>
          </a:xfrm>
          <a:prstGeom prst="rect">
            <a:avLst/>
          </a:prstGeom>
        </p:spPr>
      </p:pic>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18</a:t>
            </a:fld>
            <a:endParaRPr lang="en-US"/>
          </a:p>
        </p:txBody>
      </p:sp>
    </p:spTree>
    <p:extLst>
      <p:ext uri="{BB962C8B-B14F-4D97-AF65-F5344CB8AC3E}">
        <p14:creationId xmlns:p14="http://schemas.microsoft.com/office/powerpoint/2010/main" val="1135381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384"/>
            <a:ext cx="7776864" cy="576064"/>
          </a:xfrm>
        </p:spPr>
        <p:txBody>
          <a:bodyPr/>
          <a:lstStyle/>
          <a:p>
            <a:r>
              <a:rPr lang="en-GB" b="0" dirty="0">
                <a:solidFill>
                  <a:srgbClr val="FFFFFF"/>
                </a:solidFill>
                <a:latin typeface="Calibri" pitchFamily="34" charset="0"/>
                <a:cs typeface="Calibri" pitchFamily="34" charset="0"/>
              </a:rPr>
              <a:t>Mobile Terminated Call – Step 5</a:t>
            </a:r>
            <a:endParaRPr lang="en-GB" b="0" dirty="0">
              <a:solidFill>
                <a:srgbClr val="FFFFFF"/>
              </a:solidFill>
            </a:endParaRPr>
          </a:p>
        </p:txBody>
      </p:sp>
      <p:sp>
        <p:nvSpPr>
          <p:cNvPr id="7" name="Rounded Rectangle 6"/>
          <p:cNvSpPr/>
          <p:nvPr/>
        </p:nvSpPr>
        <p:spPr>
          <a:xfrm>
            <a:off x="4498230" y="3029007"/>
            <a:ext cx="1424808" cy="24162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Serving</a:t>
            </a:r>
          </a:p>
          <a:p>
            <a:pPr algn="ctr" fontAlgn="auto">
              <a:spcBef>
                <a:spcPts val="0"/>
              </a:spcBef>
              <a:spcAft>
                <a:spcPts val="0"/>
              </a:spcAft>
            </a:pPr>
            <a:r>
              <a:rPr lang="en-GB" dirty="0">
                <a:solidFill>
                  <a:prstClr val="white"/>
                </a:solidFill>
              </a:rPr>
              <a:t>MSC</a:t>
            </a:r>
          </a:p>
        </p:txBody>
      </p:sp>
      <p:sp>
        <p:nvSpPr>
          <p:cNvPr id="8" name="Rounded Rectangle 7"/>
          <p:cNvSpPr/>
          <p:nvPr/>
        </p:nvSpPr>
        <p:spPr>
          <a:xfrm>
            <a:off x="2321351" y="4761522"/>
            <a:ext cx="1008112" cy="487511"/>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GMSC</a:t>
            </a:r>
          </a:p>
        </p:txBody>
      </p:sp>
      <p:sp>
        <p:nvSpPr>
          <p:cNvPr id="9" name="Rounded Rectangle 8"/>
          <p:cNvSpPr/>
          <p:nvPr/>
        </p:nvSpPr>
        <p:spPr>
          <a:xfrm>
            <a:off x="2307870" y="3277087"/>
            <a:ext cx="1008112" cy="48751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HLR</a:t>
            </a:r>
          </a:p>
        </p:txBody>
      </p:sp>
      <p:sp>
        <p:nvSpPr>
          <p:cNvPr id="10" name="Rounded Rectangle 9"/>
          <p:cNvSpPr/>
          <p:nvPr/>
        </p:nvSpPr>
        <p:spPr>
          <a:xfrm>
            <a:off x="4716016" y="3277087"/>
            <a:ext cx="1080120" cy="48751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VLR</a:t>
            </a:r>
          </a:p>
        </p:txBody>
      </p:sp>
      <p:sp>
        <p:nvSpPr>
          <p:cNvPr id="11" name="Cloud 10"/>
          <p:cNvSpPr/>
          <p:nvPr/>
        </p:nvSpPr>
        <p:spPr>
          <a:xfrm>
            <a:off x="579678" y="4357207"/>
            <a:ext cx="1080120" cy="1296143"/>
          </a:xfrm>
          <a:prstGeom prst="clou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srgbClr val="1F497D"/>
                </a:solidFill>
              </a:rPr>
              <a:t>PSTN</a:t>
            </a:r>
          </a:p>
        </p:txBody>
      </p:sp>
      <p:sp>
        <p:nvSpPr>
          <p:cNvPr id="12" name="Rounded Rectangle 11"/>
          <p:cNvSpPr/>
          <p:nvPr/>
        </p:nvSpPr>
        <p:spPr>
          <a:xfrm>
            <a:off x="6532638" y="4819578"/>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14" name="TextBox 13"/>
          <p:cNvSpPr txBox="1"/>
          <p:nvPr/>
        </p:nvSpPr>
        <p:spPr>
          <a:xfrm>
            <a:off x="8415001" y="3491159"/>
            <a:ext cx="487634" cy="369332"/>
          </a:xfrm>
          <a:prstGeom prst="rect">
            <a:avLst/>
          </a:prstGeom>
          <a:noFill/>
        </p:spPr>
        <p:txBody>
          <a:bodyPr wrap="none" rtlCol="0">
            <a:spAutoFit/>
          </a:bodyPr>
          <a:lstStyle/>
          <a:p>
            <a:pPr fontAlgn="auto">
              <a:spcBef>
                <a:spcPts val="0"/>
              </a:spcBef>
              <a:spcAft>
                <a:spcPts val="0"/>
              </a:spcAft>
            </a:pPr>
            <a:r>
              <a:rPr lang="en-GB" dirty="0">
                <a:solidFill>
                  <a:prstClr val="black"/>
                </a:solidFill>
                <a:latin typeface="Calibri"/>
                <a:ea typeface="+mn-ea"/>
              </a:rPr>
              <a:t>MS</a:t>
            </a:r>
          </a:p>
        </p:txBody>
      </p:sp>
      <p:sp>
        <p:nvSpPr>
          <p:cNvPr id="15" name="Line 9"/>
          <p:cNvSpPr>
            <a:spLocks noChangeShapeType="1"/>
          </p:cNvSpPr>
          <p:nvPr/>
        </p:nvSpPr>
        <p:spPr bwMode="auto">
          <a:xfrm flipV="1">
            <a:off x="1635551" y="5006859"/>
            <a:ext cx="685800"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6" name="Text Box 14"/>
          <p:cNvSpPr txBox="1">
            <a:spLocks noChangeArrowheads="1"/>
          </p:cNvSpPr>
          <p:nvPr/>
        </p:nvSpPr>
        <p:spPr bwMode="auto">
          <a:xfrm>
            <a:off x="1698270" y="4573231"/>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1.</a:t>
            </a:r>
          </a:p>
        </p:txBody>
      </p:sp>
      <p:sp>
        <p:nvSpPr>
          <p:cNvPr id="17" name="Line 11"/>
          <p:cNvSpPr>
            <a:spLocks noChangeShapeType="1"/>
          </p:cNvSpPr>
          <p:nvPr/>
        </p:nvSpPr>
        <p:spPr bwMode="auto">
          <a:xfrm flipV="1">
            <a:off x="2465578" y="3807303"/>
            <a:ext cx="0" cy="901709"/>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8" name="Line 12"/>
          <p:cNvSpPr>
            <a:spLocks noChangeShapeType="1"/>
          </p:cNvSpPr>
          <p:nvPr/>
        </p:nvSpPr>
        <p:spPr bwMode="auto">
          <a:xfrm flipH="1">
            <a:off x="3099958" y="3807303"/>
            <a:ext cx="0" cy="917584"/>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9" name="Text Box 15"/>
          <p:cNvSpPr txBox="1">
            <a:spLocks noChangeArrowheads="1"/>
          </p:cNvSpPr>
          <p:nvPr/>
        </p:nvSpPr>
        <p:spPr bwMode="auto">
          <a:xfrm>
            <a:off x="2437289" y="4033703"/>
            <a:ext cx="457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2.</a:t>
            </a:r>
          </a:p>
        </p:txBody>
      </p:sp>
      <p:sp>
        <p:nvSpPr>
          <p:cNvPr id="20" name="Text Box 16"/>
          <p:cNvSpPr txBox="1">
            <a:spLocks noChangeArrowheads="1"/>
          </p:cNvSpPr>
          <p:nvPr/>
        </p:nvSpPr>
        <p:spPr bwMode="auto">
          <a:xfrm>
            <a:off x="3073399" y="4018088"/>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4.</a:t>
            </a:r>
          </a:p>
        </p:txBody>
      </p:sp>
      <p:sp>
        <p:nvSpPr>
          <p:cNvPr id="21" name="Line 19"/>
          <p:cNvSpPr>
            <a:spLocks noChangeShapeType="1"/>
          </p:cNvSpPr>
          <p:nvPr/>
        </p:nvSpPr>
        <p:spPr bwMode="auto">
          <a:xfrm>
            <a:off x="3434886" y="3390043"/>
            <a:ext cx="1297551"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2" name="Line 20"/>
          <p:cNvSpPr>
            <a:spLocks noChangeShapeType="1"/>
          </p:cNvSpPr>
          <p:nvPr/>
        </p:nvSpPr>
        <p:spPr bwMode="auto">
          <a:xfrm flipH="1" flipV="1">
            <a:off x="3364285" y="3618642"/>
            <a:ext cx="1368151"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3" name="Text Box 21"/>
          <p:cNvSpPr txBox="1">
            <a:spLocks noChangeArrowheads="1"/>
          </p:cNvSpPr>
          <p:nvPr/>
        </p:nvSpPr>
        <p:spPr bwMode="auto">
          <a:xfrm>
            <a:off x="3843190" y="2989055"/>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3.</a:t>
            </a:r>
          </a:p>
        </p:txBody>
      </p:sp>
      <p:sp>
        <p:nvSpPr>
          <p:cNvPr id="24" name="Text Box 22"/>
          <p:cNvSpPr txBox="1">
            <a:spLocks noChangeArrowheads="1"/>
          </p:cNvSpPr>
          <p:nvPr/>
        </p:nvSpPr>
        <p:spPr bwMode="auto">
          <a:xfrm>
            <a:off x="3855061" y="3637127"/>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4.</a:t>
            </a:r>
          </a:p>
        </p:txBody>
      </p:sp>
      <p:sp>
        <p:nvSpPr>
          <p:cNvPr id="25" name="Line 11"/>
          <p:cNvSpPr>
            <a:spLocks noChangeShapeType="1"/>
          </p:cNvSpPr>
          <p:nvPr/>
        </p:nvSpPr>
        <p:spPr bwMode="auto">
          <a:xfrm flipV="1">
            <a:off x="3315982" y="5033009"/>
            <a:ext cx="1182248" cy="0"/>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6" name="Text Box 15"/>
          <p:cNvSpPr txBox="1">
            <a:spLocks noChangeArrowheads="1"/>
          </p:cNvSpPr>
          <p:nvPr/>
        </p:nvSpPr>
        <p:spPr bwMode="auto">
          <a:xfrm>
            <a:off x="3539215" y="4641734"/>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2060"/>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5.</a:t>
            </a:r>
          </a:p>
        </p:txBody>
      </p:sp>
      <p:sp>
        <p:nvSpPr>
          <p:cNvPr id="27" name="Line 21"/>
          <p:cNvSpPr>
            <a:spLocks noChangeShapeType="1"/>
          </p:cNvSpPr>
          <p:nvPr/>
        </p:nvSpPr>
        <p:spPr bwMode="auto">
          <a:xfrm>
            <a:off x="5923038" y="4516949"/>
            <a:ext cx="609600" cy="552658"/>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grpSp>
        <p:nvGrpSpPr>
          <p:cNvPr id="28" name="Group 59"/>
          <p:cNvGrpSpPr>
            <a:grpSpLocks/>
          </p:cNvGrpSpPr>
          <p:nvPr/>
        </p:nvGrpSpPr>
        <p:grpSpPr bwMode="auto">
          <a:xfrm>
            <a:off x="7290127" y="4761669"/>
            <a:ext cx="312738" cy="609600"/>
            <a:chOff x="3599" y="2103"/>
            <a:chExt cx="197" cy="384"/>
          </a:xfrm>
        </p:grpSpPr>
        <p:sp>
          <p:nvSpPr>
            <p:cNvPr id="29"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0"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1"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32" name="Line 21"/>
          <p:cNvSpPr>
            <a:spLocks noChangeShapeType="1"/>
          </p:cNvSpPr>
          <p:nvPr/>
        </p:nvSpPr>
        <p:spPr bwMode="auto">
          <a:xfrm flipV="1">
            <a:off x="7668344" y="4763690"/>
            <a:ext cx="504056" cy="315222"/>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33" name="Text Box 23"/>
          <p:cNvSpPr txBox="1">
            <a:spLocks noChangeArrowheads="1"/>
          </p:cNvSpPr>
          <p:nvPr/>
        </p:nvSpPr>
        <p:spPr bwMode="auto">
          <a:xfrm>
            <a:off x="107504" y="692696"/>
            <a:ext cx="8856984"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457200" indent="-457200">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marL="342900" indent="-342900" fontAlgn="auto">
              <a:spcBef>
                <a:spcPts val="600"/>
              </a:spcBef>
              <a:spcAft>
                <a:spcPts val="600"/>
              </a:spcAft>
              <a:buFont typeface="Arial" pitchFamily="34" charset="0"/>
              <a:buChar char="•"/>
            </a:pPr>
            <a:r>
              <a:rPr lang="en-GB" sz="2000" dirty="0">
                <a:solidFill>
                  <a:prstClr val="black"/>
                </a:solidFill>
                <a:latin typeface="Calibri"/>
                <a:cs typeface="Calibri"/>
              </a:rPr>
              <a:t>Using the MSRN number and standard SS7/ISUP signalling, the call is routed to the serving MSC.</a:t>
            </a:r>
          </a:p>
          <a:p>
            <a:pPr marL="342900" indent="-342900" fontAlgn="auto">
              <a:spcBef>
                <a:spcPts val="600"/>
              </a:spcBef>
              <a:spcAft>
                <a:spcPts val="600"/>
              </a:spcAft>
              <a:buFont typeface="Arial" pitchFamily="34" charset="0"/>
              <a:buChar char="•"/>
            </a:pPr>
            <a:r>
              <a:rPr lang="en-GB" sz="2000" dirty="0">
                <a:solidFill>
                  <a:prstClr val="black"/>
                </a:solidFill>
                <a:latin typeface="Calibri"/>
                <a:cs typeface="Calibri"/>
              </a:rPr>
              <a:t>The subscriber could be roaming, so serving the MSC/VLR may be located anywhere the world.</a:t>
            </a:r>
          </a:p>
          <a:p>
            <a:pPr marL="342900" indent="-342900" fontAlgn="auto">
              <a:spcBef>
                <a:spcPts val="600"/>
              </a:spcBef>
              <a:spcAft>
                <a:spcPts val="600"/>
              </a:spcAft>
              <a:buFont typeface="Arial" pitchFamily="34" charset="0"/>
              <a:buChar char="•"/>
            </a:pPr>
            <a:r>
              <a:rPr lang="en-GB" sz="2000" dirty="0">
                <a:solidFill>
                  <a:prstClr val="black"/>
                </a:solidFill>
                <a:latin typeface="Calibri"/>
                <a:cs typeface="Calibri"/>
              </a:rPr>
              <a:t>There may be several intermediate switching centres in between the GMSC and the Serving MSC.</a:t>
            </a:r>
          </a:p>
        </p:txBody>
      </p:sp>
      <p:sp>
        <p:nvSpPr>
          <p:cNvPr id="34" name="Rounded Rectangle 33"/>
          <p:cNvSpPr/>
          <p:nvPr/>
        </p:nvSpPr>
        <p:spPr>
          <a:xfrm>
            <a:off x="6560758" y="4029437"/>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35" name="Line 21"/>
          <p:cNvSpPr>
            <a:spLocks noChangeShapeType="1"/>
          </p:cNvSpPr>
          <p:nvPr/>
        </p:nvSpPr>
        <p:spPr bwMode="auto">
          <a:xfrm>
            <a:off x="5951158" y="4273192"/>
            <a:ext cx="609600" cy="6273"/>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36" name="Text Box 22"/>
          <p:cNvSpPr txBox="1">
            <a:spLocks noChangeArrowheads="1"/>
          </p:cNvSpPr>
          <p:nvPr/>
        </p:nvSpPr>
        <p:spPr bwMode="auto">
          <a:xfrm>
            <a:off x="5951158" y="3898465"/>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a:solidFill>
                  <a:srgbClr val="00CCFF"/>
                </a:solidFill>
                <a:latin typeface="Verdana" pitchFamily="34" charset="0"/>
              </a:rPr>
              <a:t>6.</a:t>
            </a:r>
            <a:endParaRPr lang="fi-FI" sz="2000" b="1" i="1">
              <a:solidFill>
                <a:srgbClr val="00CCFF"/>
              </a:solidFill>
              <a:latin typeface="Times New Roman" pitchFamily="18" charset="0"/>
            </a:endParaRPr>
          </a:p>
        </p:txBody>
      </p:sp>
      <p:grpSp>
        <p:nvGrpSpPr>
          <p:cNvPr id="37" name="Group 59"/>
          <p:cNvGrpSpPr>
            <a:grpSpLocks/>
          </p:cNvGrpSpPr>
          <p:nvPr/>
        </p:nvGrpSpPr>
        <p:grpSpPr bwMode="auto">
          <a:xfrm>
            <a:off x="7318247" y="3971528"/>
            <a:ext cx="312738" cy="609600"/>
            <a:chOff x="3599" y="2103"/>
            <a:chExt cx="197" cy="384"/>
          </a:xfrm>
        </p:grpSpPr>
        <p:sp>
          <p:nvSpPr>
            <p:cNvPr id="38"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9"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0"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41" name="Line 21"/>
          <p:cNvSpPr>
            <a:spLocks noChangeShapeType="1"/>
          </p:cNvSpPr>
          <p:nvPr/>
        </p:nvSpPr>
        <p:spPr bwMode="auto">
          <a:xfrm>
            <a:off x="7696464" y="4288771"/>
            <a:ext cx="475936"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42" name="Text Box 22"/>
          <p:cNvSpPr txBox="1">
            <a:spLocks noChangeArrowheads="1"/>
          </p:cNvSpPr>
          <p:nvPr/>
        </p:nvSpPr>
        <p:spPr bwMode="auto">
          <a:xfrm>
            <a:off x="7696464" y="3914043"/>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2000" b="1" i="1">
                <a:solidFill>
                  <a:srgbClr val="00CCFF"/>
                </a:solidFill>
                <a:latin typeface="Verdana" pitchFamily="34" charset="0"/>
              </a:rPr>
              <a:t>6.</a:t>
            </a:r>
            <a:endParaRPr lang="fi-FI" sz="2000" b="1" i="1">
              <a:solidFill>
                <a:srgbClr val="00CCFF"/>
              </a:solidFill>
              <a:latin typeface="Times New Roman" pitchFamily="18" charset="0"/>
            </a:endParaRPr>
          </a:p>
        </p:txBody>
      </p:sp>
      <p:sp>
        <p:nvSpPr>
          <p:cNvPr id="43" name="Rounded Rectangle 42"/>
          <p:cNvSpPr/>
          <p:nvPr/>
        </p:nvSpPr>
        <p:spPr>
          <a:xfrm>
            <a:off x="6588878" y="3239296"/>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44" name="Line 21"/>
          <p:cNvSpPr>
            <a:spLocks noChangeShapeType="1"/>
          </p:cNvSpPr>
          <p:nvPr/>
        </p:nvSpPr>
        <p:spPr bwMode="auto">
          <a:xfrm flipV="1">
            <a:off x="5923038" y="3489324"/>
            <a:ext cx="665840" cy="330365"/>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grpSp>
        <p:nvGrpSpPr>
          <p:cNvPr id="45" name="Group 59"/>
          <p:cNvGrpSpPr>
            <a:grpSpLocks/>
          </p:cNvGrpSpPr>
          <p:nvPr/>
        </p:nvGrpSpPr>
        <p:grpSpPr bwMode="auto">
          <a:xfrm>
            <a:off x="7346367" y="3181387"/>
            <a:ext cx="312738" cy="609600"/>
            <a:chOff x="3599" y="2103"/>
            <a:chExt cx="197" cy="384"/>
          </a:xfrm>
        </p:grpSpPr>
        <p:sp>
          <p:nvSpPr>
            <p:cNvPr id="46"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7"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8"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49" name="Line 21"/>
          <p:cNvSpPr>
            <a:spLocks noChangeShapeType="1"/>
          </p:cNvSpPr>
          <p:nvPr/>
        </p:nvSpPr>
        <p:spPr bwMode="auto">
          <a:xfrm>
            <a:off x="7724584" y="3498629"/>
            <a:ext cx="475936" cy="265969"/>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50" name="TextBox 49"/>
          <p:cNvSpPr txBox="1"/>
          <p:nvPr/>
        </p:nvSpPr>
        <p:spPr>
          <a:xfrm>
            <a:off x="467544" y="6381328"/>
            <a:ext cx="1512786" cy="307777"/>
          </a:xfrm>
          <a:prstGeom prst="rect">
            <a:avLst/>
          </a:prstGeom>
          <a:solidFill>
            <a:schemeClr val="accent5">
              <a:lumMod val="20000"/>
              <a:lumOff val="80000"/>
            </a:schemeClr>
          </a:solidFill>
        </p:spPr>
        <p:txBody>
          <a:bodyPr wrap="none" rtlCol="0">
            <a:spAutoFit/>
          </a:bodyPr>
          <a:lstStyle/>
          <a:p>
            <a:pPr fontAlgn="auto">
              <a:spcBef>
                <a:spcPts val="0"/>
              </a:spcBef>
              <a:spcAft>
                <a:spcPts val="0"/>
              </a:spcAft>
            </a:pPr>
            <a:r>
              <a:rPr lang="en-GB" sz="1400" b="1" dirty="0">
                <a:solidFill>
                  <a:prstClr val="black"/>
                </a:solidFill>
                <a:latin typeface="Calibri"/>
                <a:ea typeface="+mn-ea"/>
              </a:rPr>
              <a:t>Ref : Schiller p115</a:t>
            </a:r>
          </a:p>
        </p:txBody>
      </p:sp>
      <p:sp>
        <p:nvSpPr>
          <p:cNvPr id="51" name="phone3"/>
          <p:cNvSpPr>
            <a:spLocks noEditPoints="1" noChangeArrowheads="1"/>
          </p:cNvSpPr>
          <p:nvPr/>
        </p:nvSpPr>
        <p:spPr bwMode="auto">
          <a:xfrm>
            <a:off x="891138" y="3260724"/>
            <a:ext cx="457200" cy="4572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a:solidFill>
                <a:prstClr val="black"/>
              </a:solidFill>
              <a:latin typeface="Calibri"/>
              <a:ea typeface="+mn-ea"/>
            </a:endParaRPr>
          </a:p>
        </p:txBody>
      </p:sp>
      <p:sp>
        <p:nvSpPr>
          <p:cNvPr id="52" name="Line 9"/>
          <p:cNvSpPr>
            <a:spLocks noChangeShapeType="1"/>
          </p:cNvSpPr>
          <p:nvPr/>
        </p:nvSpPr>
        <p:spPr bwMode="auto">
          <a:xfrm>
            <a:off x="1115616" y="3718611"/>
            <a:ext cx="4122" cy="638595"/>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53" name="Text Box 14"/>
          <p:cNvSpPr txBox="1">
            <a:spLocks noChangeArrowheads="1"/>
          </p:cNvSpPr>
          <p:nvPr/>
        </p:nvSpPr>
        <p:spPr bwMode="auto">
          <a:xfrm>
            <a:off x="1178335" y="3836849"/>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1.</a:t>
            </a:r>
          </a:p>
        </p:txBody>
      </p:sp>
      <p:pic>
        <p:nvPicPr>
          <p:cNvPr id="54" name="Picture 53" descr="image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4408" y="3933056"/>
            <a:ext cx="673391" cy="688557"/>
          </a:xfrm>
          <a:prstGeom prst="rect">
            <a:avLst/>
          </a:prstGeom>
        </p:spPr>
      </p:pic>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19</a:t>
            </a:fld>
            <a:endParaRPr lang="en-US"/>
          </a:p>
        </p:txBody>
      </p:sp>
    </p:spTree>
    <p:extLst>
      <p:ext uri="{BB962C8B-B14F-4D97-AF65-F5344CB8AC3E}">
        <p14:creationId xmlns:p14="http://schemas.microsoft.com/office/powerpoint/2010/main" val="233773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384"/>
            <a:ext cx="8489950" cy="576064"/>
          </a:xfrm>
          <a:noFill/>
          <a:ln>
            <a:noFill/>
          </a:ln>
        </p:spPr>
        <p:txBody>
          <a:bodyPr vert="horz" wrap="square" lIns="91440" tIns="45720" rIns="91440" bIns="45720" numCol="1" anchor="t" anchorCtr="0" compatLnSpc="1">
            <a:prstTxWarp prst="textNoShape">
              <a:avLst/>
            </a:prstTxWarp>
          </a:bodyPr>
          <a:lstStyle/>
          <a:p>
            <a:r>
              <a:rPr lang="en-GB" b="0" dirty="0">
                <a:solidFill>
                  <a:schemeClr val="bg1"/>
                </a:solidFill>
                <a:latin typeface="Calibri" charset="0"/>
                <a:ea typeface="Calibri" charset="0"/>
                <a:cs typeface="Calibri" charset="0"/>
              </a:rPr>
              <a:t>Contents</a:t>
            </a:r>
          </a:p>
        </p:txBody>
      </p:sp>
      <p:sp>
        <p:nvSpPr>
          <p:cNvPr id="3" name="Content Placeholder 2"/>
          <p:cNvSpPr>
            <a:spLocks noGrp="1"/>
          </p:cNvSpPr>
          <p:nvPr>
            <p:ph idx="1"/>
          </p:nvPr>
        </p:nvSpPr>
        <p:spPr>
          <a:xfrm>
            <a:off x="1331640" y="1412776"/>
            <a:ext cx="6912768" cy="4499081"/>
          </a:xfrm>
        </p:spPr>
        <p:txBody>
          <a:bodyPr>
            <a:noAutofit/>
          </a:bodyPr>
          <a:lstStyle/>
          <a:p>
            <a:pPr>
              <a:spcBef>
                <a:spcPts val="1200"/>
              </a:spcBef>
              <a:spcAft>
                <a:spcPts val="600"/>
              </a:spcAft>
            </a:pPr>
            <a:r>
              <a:rPr lang="en-GB" sz="2800" dirty="0">
                <a:latin typeface="Calibri"/>
                <a:cs typeface="Calibri"/>
              </a:rPr>
              <a:t>GSM Numbering systems</a:t>
            </a:r>
          </a:p>
          <a:p>
            <a:pPr>
              <a:spcBef>
                <a:spcPts val="1200"/>
              </a:spcBef>
              <a:spcAft>
                <a:spcPts val="600"/>
              </a:spcAft>
            </a:pPr>
            <a:r>
              <a:rPr lang="en-GB" sz="2800" dirty="0">
                <a:latin typeface="Calibri"/>
                <a:cs typeface="Calibri"/>
              </a:rPr>
              <a:t>MO and MT call setup</a:t>
            </a:r>
          </a:p>
          <a:p>
            <a:pPr>
              <a:spcBef>
                <a:spcPts val="1200"/>
              </a:spcBef>
              <a:spcAft>
                <a:spcPts val="600"/>
              </a:spcAft>
            </a:pPr>
            <a:r>
              <a:rPr lang="en-GB" sz="2800" dirty="0">
                <a:latin typeface="Calibri"/>
                <a:cs typeface="Calibri"/>
              </a:rPr>
              <a:t>Handover</a:t>
            </a:r>
          </a:p>
          <a:p>
            <a:pPr>
              <a:spcBef>
                <a:spcPts val="1200"/>
              </a:spcBef>
              <a:spcAft>
                <a:spcPts val="600"/>
              </a:spcAft>
            </a:pPr>
            <a:r>
              <a:rPr lang="en-GB" sz="2800" dirty="0">
                <a:latin typeface="Calibri"/>
                <a:cs typeface="Calibri"/>
              </a:rPr>
              <a:t>SMS</a:t>
            </a:r>
          </a:p>
          <a:p>
            <a:pPr>
              <a:spcBef>
                <a:spcPts val="1200"/>
              </a:spcBef>
              <a:spcAft>
                <a:spcPts val="600"/>
              </a:spcAft>
            </a:pPr>
            <a:r>
              <a:rPr lang="en-GB" sz="2800" dirty="0">
                <a:latin typeface="Calibri"/>
                <a:cs typeface="Calibri"/>
              </a:rPr>
              <a:t>GSM Subscriber Authentication</a:t>
            </a:r>
          </a:p>
          <a:p>
            <a:pPr>
              <a:spcBef>
                <a:spcPts val="1200"/>
              </a:spcBef>
              <a:spcAft>
                <a:spcPts val="600"/>
              </a:spcAft>
            </a:pPr>
            <a:r>
              <a:rPr lang="en-GB" sz="2800" dirty="0">
                <a:latin typeface="Calibri"/>
                <a:cs typeface="Calibri"/>
              </a:rPr>
              <a:t>GSM Roaming</a:t>
            </a:r>
          </a:p>
        </p:txBody>
      </p:sp>
      <p:sp>
        <p:nvSpPr>
          <p:cNvPr id="6" name="Slide Number Placeholder 5"/>
          <p:cNvSpPr>
            <a:spLocks noGrp="1"/>
          </p:cNvSpPr>
          <p:nvPr>
            <p:ph type="sldNum" sz="quarter" idx="4294967295"/>
          </p:nvPr>
        </p:nvSpPr>
        <p:spPr>
          <a:xfrm>
            <a:off x="6902896" y="6448251"/>
            <a:ext cx="2133600" cy="365125"/>
          </a:xfrm>
          <a:prstGeom prst="rect">
            <a:avLst/>
          </a:prstGeom>
        </p:spPr>
        <p:txBody>
          <a:bodyPr/>
          <a:lstStyle/>
          <a:p>
            <a:fld id="{1CF45759-2E27-407A-AE79-B2D73FBF336E}" type="slidenum">
              <a:rPr lang="en-GB" smtClean="0">
                <a:solidFill>
                  <a:prstClr val="black"/>
                </a:solidFill>
              </a:rPr>
              <a:pPr/>
              <a:t>2</a:t>
            </a:fld>
            <a:endParaRPr lang="en-GB">
              <a:solidFill>
                <a:prstClr val="black"/>
              </a:solidFill>
            </a:endParaRPr>
          </a:p>
        </p:txBody>
      </p:sp>
    </p:spTree>
    <p:extLst>
      <p:ext uri="{BB962C8B-B14F-4D97-AF65-F5344CB8AC3E}">
        <p14:creationId xmlns:p14="http://schemas.microsoft.com/office/powerpoint/2010/main" val="2717911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384"/>
            <a:ext cx="7704856" cy="576064"/>
          </a:xfrm>
        </p:spPr>
        <p:txBody>
          <a:bodyPr/>
          <a:lstStyle/>
          <a:p>
            <a:r>
              <a:rPr lang="en-GB" b="0" dirty="0">
                <a:solidFill>
                  <a:srgbClr val="FFFFFF"/>
                </a:solidFill>
                <a:latin typeface="Calibri" pitchFamily="34" charset="0"/>
                <a:cs typeface="Calibri" pitchFamily="34" charset="0"/>
              </a:rPr>
              <a:t>Mobile Terminated Call – Step 6</a:t>
            </a:r>
            <a:endParaRPr lang="en-GB" b="0" dirty="0">
              <a:solidFill>
                <a:srgbClr val="FFFFFF"/>
              </a:solidFill>
            </a:endParaRPr>
          </a:p>
        </p:txBody>
      </p:sp>
      <p:sp>
        <p:nvSpPr>
          <p:cNvPr id="7" name="Rounded Rectangle 6"/>
          <p:cNvSpPr/>
          <p:nvPr/>
        </p:nvSpPr>
        <p:spPr>
          <a:xfrm>
            <a:off x="4498230" y="3029007"/>
            <a:ext cx="1424808" cy="24162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Serving</a:t>
            </a:r>
          </a:p>
          <a:p>
            <a:pPr algn="ctr" fontAlgn="auto">
              <a:spcBef>
                <a:spcPts val="0"/>
              </a:spcBef>
              <a:spcAft>
                <a:spcPts val="0"/>
              </a:spcAft>
            </a:pPr>
            <a:r>
              <a:rPr lang="en-GB" dirty="0">
                <a:solidFill>
                  <a:prstClr val="white"/>
                </a:solidFill>
              </a:rPr>
              <a:t>MSC</a:t>
            </a:r>
          </a:p>
        </p:txBody>
      </p:sp>
      <p:sp>
        <p:nvSpPr>
          <p:cNvPr id="8" name="Rounded Rectangle 7"/>
          <p:cNvSpPr/>
          <p:nvPr/>
        </p:nvSpPr>
        <p:spPr>
          <a:xfrm>
            <a:off x="2321351" y="4761522"/>
            <a:ext cx="1008112" cy="487511"/>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GMSC</a:t>
            </a:r>
          </a:p>
        </p:txBody>
      </p:sp>
      <p:sp>
        <p:nvSpPr>
          <p:cNvPr id="9" name="Rounded Rectangle 8"/>
          <p:cNvSpPr/>
          <p:nvPr/>
        </p:nvSpPr>
        <p:spPr>
          <a:xfrm>
            <a:off x="2307870" y="3277087"/>
            <a:ext cx="1008112" cy="48751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HLR</a:t>
            </a:r>
          </a:p>
        </p:txBody>
      </p:sp>
      <p:sp>
        <p:nvSpPr>
          <p:cNvPr id="10" name="Rounded Rectangle 9"/>
          <p:cNvSpPr/>
          <p:nvPr/>
        </p:nvSpPr>
        <p:spPr>
          <a:xfrm>
            <a:off x="4716016" y="3277087"/>
            <a:ext cx="1080120" cy="487511"/>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VLR</a:t>
            </a:r>
          </a:p>
        </p:txBody>
      </p:sp>
      <p:sp>
        <p:nvSpPr>
          <p:cNvPr id="11" name="Cloud 10"/>
          <p:cNvSpPr/>
          <p:nvPr/>
        </p:nvSpPr>
        <p:spPr>
          <a:xfrm>
            <a:off x="579678" y="4357207"/>
            <a:ext cx="1080120" cy="1296143"/>
          </a:xfrm>
          <a:prstGeom prst="cloud">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srgbClr val="1F497D"/>
                </a:solidFill>
              </a:rPr>
              <a:t>PSTN</a:t>
            </a:r>
          </a:p>
        </p:txBody>
      </p:sp>
      <p:sp>
        <p:nvSpPr>
          <p:cNvPr id="12" name="Rounded Rectangle 11"/>
          <p:cNvSpPr/>
          <p:nvPr/>
        </p:nvSpPr>
        <p:spPr>
          <a:xfrm>
            <a:off x="6532638" y="4819578"/>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14" name="TextBox 13"/>
          <p:cNvSpPr txBox="1"/>
          <p:nvPr/>
        </p:nvSpPr>
        <p:spPr>
          <a:xfrm>
            <a:off x="8415001" y="3491159"/>
            <a:ext cx="487634" cy="369332"/>
          </a:xfrm>
          <a:prstGeom prst="rect">
            <a:avLst/>
          </a:prstGeom>
          <a:noFill/>
        </p:spPr>
        <p:txBody>
          <a:bodyPr wrap="none" rtlCol="0">
            <a:spAutoFit/>
          </a:bodyPr>
          <a:lstStyle/>
          <a:p>
            <a:pPr fontAlgn="auto">
              <a:spcBef>
                <a:spcPts val="0"/>
              </a:spcBef>
              <a:spcAft>
                <a:spcPts val="0"/>
              </a:spcAft>
            </a:pPr>
            <a:r>
              <a:rPr lang="en-GB" dirty="0">
                <a:solidFill>
                  <a:prstClr val="black"/>
                </a:solidFill>
                <a:latin typeface="Calibri"/>
                <a:ea typeface="+mn-ea"/>
              </a:rPr>
              <a:t>MS</a:t>
            </a:r>
          </a:p>
        </p:txBody>
      </p:sp>
      <p:sp>
        <p:nvSpPr>
          <p:cNvPr id="15" name="Line 9"/>
          <p:cNvSpPr>
            <a:spLocks noChangeShapeType="1"/>
          </p:cNvSpPr>
          <p:nvPr/>
        </p:nvSpPr>
        <p:spPr bwMode="auto">
          <a:xfrm flipV="1">
            <a:off x="1635551" y="5006859"/>
            <a:ext cx="685800"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6" name="Text Box 14"/>
          <p:cNvSpPr txBox="1">
            <a:spLocks noChangeArrowheads="1"/>
          </p:cNvSpPr>
          <p:nvPr/>
        </p:nvSpPr>
        <p:spPr bwMode="auto">
          <a:xfrm>
            <a:off x="1698270" y="4573231"/>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1.</a:t>
            </a:r>
          </a:p>
        </p:txBody>
      </p:sp>
      <p:sp>
        <p:nvSpPr>
          <p:cNvPr id="17" name="Line 11"/>
          <p:cNvSpPr>
            <a:spLocks noChangeShapeType="1"/>
          </p:cNvSpPr>
          <p:nvPr/>
        </p:nvSpPr>
        <p:spPr bwMode="auto">
          <a:xfrm flipV="1">
            <a:off x="2465578" y="3807303"/>
            <a:ext cx="0" cy="901709"/>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8" name="Line 12"/>
          <p:cNvSpPr>
            <a:spLocks noChangeShapeType="1"/>
          </p:cNvSpPr>
          <p:nvPr/>
        </p:nvSpPr>
        <p:spPr bwMode="auto">
          <a:xfrm flipH="1">
            <a:off x="3099958" y="3807303"/>
            <a:ext cx="0" cy="917584"/>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19" name="Text Box 15"/>
          <p:cNvSpPr txBox="1">
            <a:spLocks noChangeArrowheads="1"/>
          </p:cNvSpPr>
          <p:nvPr/>
        </p:nvSpPr>
        <p:spPr bwMode="auto">
          <a:xfrm>
            <a:off x="2437289" y="4033703"/>
            <a:ext cx="4572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2.</a:t>
            </a:r>
          </a:p>
        </p:txBody>
      </p:sp>
      <p:sp>
        <p:nvSpPr>
          <p:cNvPr id="20" name="Text Box 16"/>
          <p:cNvSpPr txBox="1">
            <a:spLocks noChangeArrowheads="1"/>
          </p:cNvSpPr>
          <p:nvPr/>
        </p:nvSpPr>
        <p:spPr bwMode="auto">
          <a:xfrm>
            <a:off x="3073399" y="4018088"/>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4.</a:t>
            </a:r>
          </a:p>
        </p:txBody>
      </p:sp>
      <p:sp>
        <p:nvSpPr>
          <p:cNvPr id="21" name="Line 19"/>
          <p:cNvSpPr>
            <a:spLocks noChangeShapeType="1"/>
          </p:cNvSpPr>
          <p:nvPr/>
        </p:nvSpPr>
        <p:spPr bwMode="auto">
          <a:xfrm>
            <a:off x="3434886" y="3390043"/>
            <a:ext cx="1297551"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2" name="Line 20"/>
          <p:cNvSpPr>
            <a:spLocks noChangeShapeType="1"/>
          </p:cNvSpPr>
          <p:nvPr/>
        </p:nvSpPr>
        <p:spPr bwMode="auto">
          <a:xfrm flipH="1" flipV="1">
            <a:off x="3364285" y="3618642"/>
            <a:ext cx="1368151"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3" name="Text Box 21"/>
          <p:cNvSpPr txBox="1">
            <a:spLocks noChangeArrowheads="1"/>
          </p:cNvSpPr>
          <p:nvPr/>
        </p:nvSpPr>
        <p:spPr bwMode="auto">
          <a:xfrm>
            <a:off x="3843190" y="2989055"/>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3.</a:t>
            </a:r>
          </a:p>
        </p:txBody>
      </p:sp>
      <p:sp>
        <p:nvSpPr>
          <p:cNvPr id="24" name="Text Box 22"/>
          <p:cNvSpPr txBox="1">
            <a:spLocks noChangeArrowheads="1"/>
          </p:cNvSpPr>
          <p:nvPr/>
        </p:nvSpPr>
        <p:spPr bwMode="auto">
          <a:xfrm>
            <a:off x="3855061" y="3637127"/>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4.</a:t>
            </a:r>
          </a:p>
        </p:txBody>
      </p:sp>
      <p:sp>
        <p:nvSpPr>
          <p:cNvPr id="25" name="Line 11"/>
          <p:cNvSpPr>
            <a:spLocks noChangeShapeType="1"/>
          </p:cNvSpPr>
          <p:nvPr/>
        </p:nvSpPr>
        <p:spPr bwMode="auto">
          <a:xfrm flipV="1">
            <a:off x="3315982" y="5033009"/>
            <a:ext cx="1182248" cy="0"/>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6" name="Text Box 15"/>
          <p:cNvSpPr txBox="1">
            <a:spLocks noChangeArrowheads="1"/>
          </p:cNvSpPr>
          <p:nvPr/>
        </p:nvSpPr>
        <p:spPr bwMode="auto">
          <a:xfrm>
            <a:off x="3539215" y="4641734"/>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5.</a:t>
            </a:r>
          </a:p>
        </p:txBody>
      </p:sp>
      <p:sp>
        <p:nvSpPr>
          <p:cNvPr id="27" name="Line 21"/>
          <p:cNvSpPr>
            <a:spLocks noChangeShapeType="1"/>
          </p:cNvSpPr>
          <p:nvPr/>
        </p:nvSpPr>
        <p:spPr bwMode="auto">
          <a:xfrm>
            <a:off x="5923038" y="4516949"/>
            <a:ext cx="609600" cy="552658"/>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grpSp>
        <p:nvGrpSpPr>
          <p:cNvPr id="28" name="Group 59"/>
          <p:cNvGrpSpPr>
            <a:grpSpLocks/>
          </p:cNvGrpSpPr>
          <p:nvPr/>
        </p:nvGrpSpPr>
        <p:grpSpPr bwMode="auto">
          <a:xfrm>
            <a:off x="7290127" y="4761669"/>
            <a:ext cx="312738" cy="609600"/>
            <a:chOff x="3599" y="2103"/>
            <a:chExt cx="197" cy="384"/>
          </a:xfrm>
        </p:grpSpPr>
        <p:sp>
          <p:nvSpPr>
            <p:cNvPr id="29"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0"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1"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32" name="Line 21"/>
          <p:cNvSpPr>
            <a:spLocks noChangeShapeType="1"/>
          </p:cNvSpPr>
          <p:nvPr/>
        </p:nvSpPr>
        <p:spPr bwMode="auto">
          <a:xfrm flipV="1">
            <a:off x="7668344" y="4763690"/>
            <a:ext cx="504056" cy="315222"/>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33" name="Rounded Rectangle 32"/>
          <p:cNvSpPr/>
          <p:nvPr/>
        </p:nvSpPr>
        <p:spPr>
          <a:xfrm>
            <a:off x="6560758" y="4029437"/>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34" name="Line 21"/>
          <p:cNvSpPr>
            <a:spLocks noChangeShapeType="1"/>
          </p:cNvSpPr>
          <p:nvPr/>
        </p:nvSpPr>
        <p:spPr bwMode="auto">
          <a:xfrm>
            <a:off x="5951158" y="4273192"/>
            <a:ext cx="609600" cy="6273"/>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35" name="Text Box 22"/>
          <p:cNvSpPr txBox="1">
            <a:spLocks noChangeArrowheads="1"/>
          </p:cNvSpPr>
          <p:nvPr/>
        </p:nvSpPr>
        <p:spPr bwMode="auto">
          <a:xfrm>
            <a:off x="5951158" y="3898465"/>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2060"/>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6.</a:t>
            </a:r>
          </a:p>
        </p:txBody>
      </p:sp>
      <p:grpSp>
        <p:nvGrpSpPr>
          <p:cNvPr id="36" name="Group 59"/>
          <p:cNvGrpSpPr>
            <a:grpSpLocks/>
          </p:cNvGrpSpPr>
          <p:nvPr/>
        </p:nvGrpSpPr>
        <p:grpSpPr bwMode="auto">
          <a:xfrm>
            <a:off x="7318247" y="3971528"/>
            <a:ext cx="312738" cy="609600"/>
            <a:chOff x="3599" y="2103"/>
            <a:chExt cx="197" cy="384"/>
          </a:xfrm>
        </p:grpSpPr>
        <p:sp>
          <p:nvSpPr>
            <p:cNvPr id="37"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8"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9"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40" name="Line 21"/>
          <p:cNvSpPr>
            <a:spLocks noChangeShapeType="1"/>
          </p:cNvSpPr>
          <p:nvPr/>
        </p:nvSpPr>
        <p:spPr bwMode="auto">
          <a:xfrm>
            <a:off x="7696464" y="4288771"/>
            <a:ext cx="475936" cy="0"/>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41" name="Text Box 22"/>
          <p:cNvSpPr txBox="1">
            <a:spLocks noChangeArrowheads="1"/>
          </p:cNvSpPr>
          <p:nvPr/>
        </p:nvSpPr>
        <p:spPr bwMode="auto">
          <a:xfrm>
            <a:off x="7696464" y="3914043"/>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2060"/>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6.</a:t>
            </a:r>
          </a:p>
        </p:txBody>
      </p:sp>
      <p:sp>
        <p:nvSpPr>
          <p:cNvPr id="42" name="Rounded Rectangle 41"/>
          <p:cNvSpPr/>
          <p:nvPr/>
        </p:nvSpPr>
        <p:spPr>
          <a:xfrm>
            <a:off x="6588878" y="3239296"/>
            <a:ext cx="720080" cy="487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rPr>
              <a:t>BSS</a:t>
            </a:r>
          </a:p>
        </p:txBody>
      </p:sp>
      <p:sp>
        <p:nvSpPr>
          <p:cNvPr id="43" name="Line 21"/>
          <p:cNvSpPr>
            <a:spLocks noChangeShapeType="1"/>
          </p:cNvSpPr>
          <p:nvPr/>
        </p:nvSpPr>
        <p:spPr bwMode="auto">
          <a:xfrm flipV="1">
            <a:off x="5923038" y="3489324"/>
            <a:ext cx="665840" cy="330365"/>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grpSp>
        <p:nvGrpSpPr>
          <p:cNvPr id="44" name="Group 59"/>
          <p:cNvGrpSpPr>
            <a:grpSpLocks/>
          </p:cNvGrpSpPr>
          <p:nvPr/>
        </p:nvGrpSpPr>
        <p:grpSpPr bwMode="auto">
          <a:xfrm>
            <a:off x="7346367" y="3181387"/>
            <a:ext cx="312738" cy="609600"/>
            <a:chOff x="3599" y="2103"/>
            <a:chExt cx="197" cy="384"/>
          </a:xfrm>
        </p:grpSpPr>
        <p:sp>
          <p:nvSpPr>
            <p:cNvPr id="45" name="Arc 60"/>
            <p:cNvSpPr>
              <a:spLocks/>
            </p:cNvSpPr>
            <p:nvPr/>
          </p:nvSpPr>
          <p:spPr bwMode="auto">
            <a:xfrm>
              <a:off x="3601" y="2103"/>
              <a:ext cx="195" cy="384"/>
            </a:xfrm>
            <a:custGeom>
              <a:avLst/>
              <a:gdLst>
                <a:gd name="G0" fmla="+- 417 0 0"/>
                <a:gd name="G1" fmla="+- 21600 0 0"/>
                <a:gd name="G2" fmla="+- 21600 0 0"/>
                <a:gd name="T0" fmla="*/ 313 w 22017"/>
                <a:gd name="T1" fmla="*/ 0 h 43200"/>
                <a:gd name="T2" fmla="*/ 0 w 22017"/>
                <a:gd name="T3" fmla="*/ 43196 h 43200"/>
                <a:gd name="T4" fmla="*/ 417 w 22017"/>
                <a:gd name="T5" fmla="*/ 21600 h 43200"/>
              </a:gdLst>
              <a:ahLst/>
              <a:cxnLst>
                <a:cxn ang="0">
                  <a:pos x="T0" y="T1"/>
                </a:cxn>
                <a:cxn ang="0">
                  <a:pos x="T2" y="T3"/>
                </a:cxn>
                <a:cxn ang="0">
                  <a:pos x="T4" y="T5"/>
                </a:cxn>
              </a:cxnLst>
              <a:rect l="0" t="0" r="r" b="b"/>
              <a:pathLst>
                <a:path w="22017" h="43200" fill="none"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path>
                <a:path w="22017" h="43200" stroke="0" extrusionOk="0">
                  <a:moveTo>
                    <a:pt x="313" y="0"/>
                  </a:moveTo>
                  <a:cubicBezTo>
                    <a:pt x="347" y="0"/>
                    <a:pt x="382" y="-1"/>
                    <a:pt x="417" y="0"/>
                  </a:cubicBezTo>
                  <a:cubicBezTo>
                    <a:pt x="12346" y="0"/>
                    <a:pt x="22017" y="9670"/>
                    <a:pt x="22017" y="21600"/>
                  </a:cubicBezTo>
                  <a:cubicBezTo>
                    <a:pt x="22017" y="33529"/>
                    <a:pt x="12346" y="43200"/>
                    <a:pt x="417" y="43200"/>
                  </a:cubicBezTo>
                  <a:cubicBezTo>
                    <a:pt x="277" y="43200"/>
                    <a:pt x="138" y="43198"/>
                    <a:pt x="0" y="43195"/>
                  </a:cubicBezTo>
                  <a:lnTo>
                    <a:pt x="417"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6" name="Arc 61"/>
            <p:cNvSpPr>
              <a:spLocks/>
            </p:cNvSpPr>
            <p:nvPr/>
          </p:nvSpPr>
          <p:spPr bwMode="auto">
            <a:xfrm>
              <a:off x="3600" y="2151"/>
              <a:ext cx="149" cy="288"/>
            </a:xfrm>
            <a:custGeom>
              <a:avLst/>
              <a:gdLst>
                <a:gd name="G0" fmla="+- 552 0 0"/>
                <a:gd name="G1" fmla="+- 21600 0 0"/>
                <a:gd name="G2" fmla="+- 21600 0 0"/>
                <a:gd name="T0" fmla="*/ 415 w 22152"/>
                <a:gd name="T1" fmla="*/ 0 h 43200"/>
                <a:gd name="T2" fmla="*/ 0 w 22152"/>
                <a:gd name="T3" fmla="*/ 43193 h 43200"/>
                <a:gd name="T4" fmla="*/ 552 w 22152"/>
                <a:gd name="T5" fmla="*/ 21600 h 43200"/>
              </a:gdLst>
              <a:ahLst/>
              <a:cxnLst>
                <a:cxn ang="0">
                  <a:pos x="T0" y="T1"/>
                </a:cxn>
                <a:cxn ang="0">
                  <a:pos x="T2" y="T3"/>
                </a:cxn>
                <a:cxn ang="0">
                  <a:pos x="T4" y="T5"/>
                </a:cxn>
              </a:cxnLst>
              <a:rect l="0" t="0" r="r" b="b"/>
              <a:pathLst>
                <a:path w="22152" h="43200" fill="none"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path>
                <a:path w="22152" h="43200" stroke="0" extrusionOk="0">
                  <a:moveTo>
                    <a:pt x="415" y="0"/>
                  </a:moveTo>
                  <a:cubicBezTo>
                    <a:pt x="460" y="0"/>
                    <a:pt x="506" y="-1"/>
                    <a:pt x="552" y="0"/>
                  </a:cubicBezTo>
                  <a:cubicBezTo>
                    <a:pt x="12481" y="0"/>
                    <a:pt x="22152" y="9670"/>
                    <a:pt x="22152" y="21600"/>
                  </a:cubicBezTo>
                  <a:cubicBezTo>
                    <a:pt x="22152" y="33529"/>
                    <a:pt x="12481" y="43200"/>
                    <a:pt x="552" y="43200"/>
                  </a:cubicBezTo>
                  <a:cubicBezTo>
                    <a:pt x="367" y="43200"/>
                    <a:pt x="183" y="43197"/>
                    <a:pt x="0" y="43192"/>
                  </a:cubicBezTo>
                  <a:lnTo>
                    <a:pt x="552"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7" name="Arc 62"/>
            <p:cNvSpPr>
              <a:spLocks/>
            </p:cNvSpPr>
            <p:nvPr/>
          </p:nvSpPr>
          <p:spPr bwMode="auto">
            <a:xfrm>
              <a:off x="3599" y="2199"/>
              <a:ext cx="101" cy="192"/>
            </a:xfrm>
            <a:custGeom>
              <a:avLst/>
              <a:gdLst>
                <a:gd name="G0" fmla="+- 615 0 0"/>
                <a:gd name="G1" fmla="+- 21600 0 0"/>
                <a:gd name="G2" fmla="+- 21600 0 0"/>
                <a:gd name="T0" fmla="*/ 412 w 22215"/>
                <a:gd name="T1" fmla="*/ 1 h 43200"/>
                <a:gd name="T2" fmla="*/ 0 w 22215"/>
                <a:gd name="T3" fmla="*/ 43191 h 43200"/>
                <a:gd name="T4" fmla="*/ 615 w 22215"/>
                <a:gd name="T5" fmla="*/ 21600 h 43200"/>
              </a:gdLst>
              <a:ahLst/>
              <a:cxnLst>
                <a:cxn ang="0">
                  <a:pos x="T0" y="T1"/>
                </a:cxn>
                <a:cxn ang="0">
                  <a:pos x="T2" y="T3"/>
                </a:cxn>
                <a:cxn ang="0">
                  <a:pos x="T4" y="T5"/>
                </a:cxn>
              </a:cxnLst>
              <a:rect l="0" t="0" r="r" b="b"/>
              <a:pathLst>
                <a:path w="22215" h="43200" fill="none"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path>
                <a:path w="22215" h="43200" stroke="0" extrusionOk="0">
                  <a:moveTo>
                    <a:pt x="411" y="0"/>
                  </a:moveTo>
                  <a:cubicBezTo>
                    <a:pt x="479" y="0"/>
                    <a:pt x="547" y="-1"/>
                    <a:pt x="615" y="0"/>
                  </a:cubicBezTo>
                  <a:cubicBezTo>
                    <a:pt x="12544" y="0"/>
                    <a:pt x="22215" y="9670"/>
                    <a:pt x="22215" y="21600"/>
                  </a:cubicBezTo>
                  <a:cubicBezTo>
                    <a:pt x="22215" y="33529"/>
                    <a:pt x="12544" y="43200"/>
                    <a:pt x="615" y="43200"/>
                  </a:cubicBezTo>
                  <a:cubicBezTo>
                    <a:pt x="409" y="43200"/>
                    <a:pt x="204" y="43197"/>
                    <a:pt x="-1" y="43191"/>
                  </a:cubicBezTo>
                  <a:lnTo>
                    <a:pt x="615" y="2160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grpSp>
      <p:sp>
        <p:nvSpPr>
          <p:cNvPr id="48" name="Line 21"/>
          <p:cNvSpPr>
            <a:spLocks noChangeShapeType="1"/>
          </p:cNvSpPr>
          <p:nvPr/>
        </p:nvSpPr>
        <p:spPr bwMode="auto">
          <a:xfrm>
            <a:off x="7724584" y="3498629"/>
            <a:ext cx="475936" cy="265969"/>
          </a:xfrm>
          <a:prstGeom prst="line">
            <a:avLst/>
          </a:prstGeom>
          <a:noFill/>
          <a:ln w="28575">
            <a:solidFill>
              <a:srgbClr val="FF0000"/>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49" name="Text Box 23"/>
          <p:cNvSpPr txBox="1">
            <a:spLocks noChangeArrowheads="1"/>
          </p:cNvSpPr>
          <p:nvPr/>
        </p:nvSpPr>
        <p:spPr bwMode="auto">
          <a:xfrm>
            <a:off x="107504" y="692696"/>
            <a:ext cx="8856984"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457200" indent="-457200">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600"/>
              </a:spcBef>
              <a:spcAft>
                <a:spcPts val="600"/>
              </a:spcAft>
              <a:buFont typeface="Arial" pitchFamily="34" charset="0"/>
              <a:buChar char="•"/>
            </a:pPr>
            <a:r>
              <a:rPr lang="en-GB" sz="2000" dirty="0">
                <a:solidFill>
                  <a:prstClr val="black"/>
                </a:solidFill>
                <a:latin typeface="Calibri"/>
                <a:cs typeface="Calibri"/>
              </a:rPr>
              <a:t>MSC/VLR starts </a:t>
            </a:r>
            <a:r>
              <a:rPr lang="en-GB" sz="2000" b="1" dirty="0">
                <a:solidFill>
                  <a:srgbClr val="FF0000"/>
                </a:solidFill>
                <a:latin typeface="Calibri"/>
                <a:cs typeface="Calibri"/>
              </a:rPr>
              <a:t>paging</a:t>
            </a:r>
            <a:r>
              <a:rPr lang="en-GB" sz="2000" dirty="0">
                <a:solidFill>
                  <a:prstClr val="black"/>
                </a:solidFill>
                <a:latin typeface="Calibri"/>
                <a:cs typeface="Calibri"/>
              </a:rPr>
              <a:t> within the location area (LA) in which the called mobile user is located, using TMSI for identification.</a:t>
            </a:r>
          </a:p>
          <a:p>
            <a:pPr fontAlgn="auto">
              <a:spcBef>
                <a:spcPts val="600"/>
              </a:spcBef>
              <a:spcAft>
                <a:spcPts val="600"/>
              </a:spcAft>
              <a:buFont typeface="Arial" pitchFamily="34" charset="0"/>
              <a:buChar char="•"/>
            </a:pPr>
            <a:r>
              <a:rPr lang="fi-FI" sz="2000" dirty="0">
                <a:solidFill>
                  <a:prstClr val="black"/>
                </a:solidFill>
                <a:latin typeface="Calibri"/>
                <a:cs typeface="Calibri"/>
              </a:rPr>
              <a:t>Only the mobile user with the corresponding TMSI responds to the paging via the random access channel (RACH).</a:t>
            </a:r>
          </a:p>
          <a:p>
            <a:pPr fontAlgn="auto">
              <a:spcBef>
                <a:spcPts val="600"/>
              </a:spcBef>
              <a:spcAft>
                <a:spcPts val="600"/>
              </a:spcAft>
              <a:buFont typeface="Arial" pitchFamily="34" charset="0"/>
              <a:buChar char="•"/>
            </a:pPr>
            <a:r>
              <a:rPr lang="fi-FI" sz="2000" dirty="0">
                <a:solidFill>
                  <a:prstClr val="black"/>
                </a:solidFill>
                <a:latin typeface="Calibri"/>
                <a:cs typeface="Calibri"/>
              </a:rPr>
              <a:t>Once the MS has been identified, the call is connected over the air via the TCH</a:t>
            </a:r>
            <a:endParaRPr lang="en-GB" sz="2000" dirty="0">
              <a:solidFill>
                <a:prstClr val="black"/>
              </a:solidFill>
              <a:latin typeface="Calibri"/>
              <a:cs typeface="Calibri"/>
            </a:endParaRPr>
          </a:p>
        </p:txBody>
      </p:sp>
      <p:sp>
        <p:nvSpPr>
          <p:cNvPr id="50" name="TextBox 49"/>
          <p:cNvSpPr txBox="1"/>
          <p:nvPr/>
        </p:nvSpPr>
        <p:spPr>
          <a:xfrm>
            <a:off x="467544" y="6309320"/>
            <a:ext cx="1512786" cy="307777"/>
          </a:xfrm>
          <a:prstGeom prst="rect">
            <a:avLst/>
          </a:prstGeom>
          <a:solidFill>
            <a:schemeClr val="accent5">
              <a:lumMod val="20000"/>
              <a:lumOff val="80000"/>
            </a:schemeClr>
          </a:solidFill>
        </p:spPr>
        <p:txBody>
          <a:bodyPr wrap="none" rtlCol="0">
            <a:spAutoFit/>
          </a:bodyPr>
          <a:lstStyle/>
          <a:p>
            <a:pPr fontAlgn="auto">
              <a:spcBef>
                <a:spcPts val="0"/>
              </a:spcBef>
              <a:spcAft>
                <a:spcPts val="0"/>
              </a:spcAft>
            </a:pPr>
            <a:r>
              <a:rPr lang="en-GB" sz="1400" b="1" dirty="0">
                <a:solidFill>
                  <a:prstClr val="black"/>
                </a:solidFill>
                <a:latin typeface="Calibri"/>
                <a:ea typeface="+mn-ea"/>
              </a:rPr>
              <a:t>Ref : Schiller p115</a:t>
            </a:r>
          </a:p>
        </p:txBody>
      </p:sp>
      <p:sp>
        <p:nvSpPr>
          <p:cNvPr id="51" name="phone3"/>
          <p:cNvSpPr>
            <a:spLocks noEditPoints="1" noChangeArrowheads="1"/>
          </p:cNvSpPr>
          <p:nvPr/>
        </p:nvSpPr>
        <p:spPr bwMode="auto">
          <a:xfrm>
            <a:off x="891138" y="3260724"/>
            <a:ext cx="457200" cy="4572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a:solidFill>
                <a:prstClr val="black"/>
              </a:solidFill>
              <a:latin typeface="Calibri"/>
              <a:ea typeface="+mn-ea"/>
            </a:endParaRPr>
          </a:p>
        </p:txBody>
      </p:sp>
      <p:sp>
        <p:nvSpPr>
          <p:cNvPr id="52" name="Line 9"/>
          <p:cNvSpPr>
            <a:spLocks noChangeShapeType="1"/>
          </p:cNvSpPr>
          <p:nvPr/>
        </p:nvSpPr>
        <p:spPr bwMode="auto">
          <a:xfrm>
            <a:off x="1115616" y="3718611"/>
            <a:ext cx="4122" cy="638595"/>
          </a:xfrm>
          <a:prstGeom prst="line">
            <a:avLst/>
          </a:prstGeom>
          <a:noFill/>
          <a:ln w="28575">
            <a:solidFill>
              <a:schemeClr val="bg1">
                <a:lumMod val="85000"/>
              </a:schemeClr>
            </a:solidFill>
            <a:round/>
            <a:headEnd/>
            <a:tailEnd type="arrow"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53" name="Text Box 14"/>
          <p:cNvSpPr txBox="1">
            <a:spLocks noChangeArrowheads="1"/>
          </p:cNvSpPr>
          <p:nvPr/>
        </p:nvSpPr>
        <p:spPr bwMode="auto">
          <a:xfrm>
            <a:off x="1178335" y="3836849"/>
            <a:ext cx="457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a:defRPr sz="2000" b="1" i="1">
                <a:solidFill>
                  <a:srgbClr val="00CCFF"/>
                </a:solidFill>
                <a:latin typeface="Verdana" pitchFamily="34" charset="0"/>
                <a:ea typeface="MS PGothic" pitchFamily="34" charset="-128"/>
              </a:defRPr>
            </a:lvl1pPr>
            <a:lvl2pPr marL="742950" indent="-285750">
              <a:defRPr sz="2400">
                <a:latin typeface="Times" charset="0"/>
                <a:ea typeface="MS PGothic" pitchFamily="34" charset="-128"/>
              </a:defRPr>
            </a:lvl2pPr>
            <a:lvl3pPr marL="1143000" indent="-228600">
              <a:defRPr sz="2400">
                <a:latin typeface="Times" charset="0"/>
                <a:ea typeface="MS PGothic" pitchFamily="34" charset="-128"/>
              </a:defRPr>
            </a:lvl3pPr>
            <a:lvl4pPr marL="1600200" indent="-228600">
              <a:defRPr sz="2400">
                <a:latin typeface="Times" charset="0"/>
                <a:ea typeface="MS PGothic" pitchFamily="34" charset="-128"/>
              </a:defRPr>
            </a:lvl4pPr>
            <a:lvl5pPr marL="2057400" indent="-228600">
              <a:defRPr sz="2400">
                <a:latin typeface="Times" charset="0"/>
                <a:ea typeface="MS PGothic" pitchFamily="34" charset="-128"/>
              </a:defRPr>
            </a:lvl5pPr>
            <a:lvl6pPr marL="2514600" indent="-228600" eaLnBrk="0" fontAlgn="base" hangingPunct="0">
              <a:spcBef>
                <a:spcPct val="0"/>
              </a:spcBef>
              <a:spcAft>
                <a:spcPct val="0"/>
              </a:spcAft>
              <a:defRPr sz="2400">
                <a:latin typeface="Times" charset="0"/>
                <a:ea typeface="MS PGothic" pitchFamily="34" charset="-128"/>
              </a:defRPr>
            </a:lvl6pPr>
            <a:lvl7pPr marL="2971800" indent="-228600" eaLnBrk="0" fontAlgn="base" hangingPunct="0">
              <a:spcBef>
                <a:spcPct val="0"/>
              </a:spcBef>
              <a:spcAft>
                <a:spcPct val="0"/>
              </a:spcAft>
              <a:defRPr sz="2400">
                <a:latin typeface="Times" charset="0"/>
                <a:ea typeface="MS PGothic" pitchFamily="34" charset="-128"/>
              </a:defRPr>
            </a:lvl7pPr>
            <a:lvl8pPr marL="3429000" indent="-228600" eaLnBrk="0" fontAlgn="base" hangingPunct="0">
              <a:spcBef>
                <a:spcPct val="0"/>
              </a:spcBef>
              <a:spcAft>
                <a:spcPct val="0"/>
              </a:spcAft>
              <a:defRPr sz="2400">
                <a:latin typeface="Times" charset="0"/>
                <a:ea typeface="MS PGothic" pitchFamily="34" charset="-128"/>
              </a:defRPr>
            </a:lvl8pPr>
            <a:lvl9pPr marL="3886200" indent="-228600" eaLnBrk="0" fontAlgn="base" hangingPunct="0">
              <a:spcBef>
                <a:spcPct val="0"/>
              </a:spcBef>
              <a:spcAft>
                <a:spcPct val="0"/>
              </a:spcAft>
              <a:defRPr sz="2400">
                <a:latin typeface="Times" charset="0"/>
                <a:ea typeface="MS PGothic" pitchFamily="34" charset="-128"/>
              </a:defRPr>
            </a:lvl9pPr>
          </a:lstStyle>
          <a:p>
            <a:pPr fontAlgn="auto">
              <a:spcBef>
                <a:spcPts val="0"/>
              </a:spcBef>
              <a:spcAft>
                <a:spcPts val="0"/>
              </a:spcAft>
            </a:pPr>
            <a:r>
              <a:rPr lang="fi-FI" dirty="0"/>
              <a:t>1.</a:t>
            </a:r>
          </a:p>
        </p:txBody>
      </p:sp>
      <p:pic>
        <p:nvPicPr>
          <p:cNvPr id="54" name="Picture 53" descr="image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44408" y="3933056"/>
            <a:ext cx="673391" cy="688557"/>
          </a:xfrm>
          <a:prstGeom prst="rect">
            <a:avLst/>
          </a:prstGeom>
        </p:spPr>
      </p:pic>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20</a:t>
            </a:fld>
            <a:endParaRPr lang="en-US"/>
          </a:p>
        </p:txBody>
      </p:sp>
    </p:spTree>
    <p:extLst>
      <p:ext uri="{BB962C8B-B14F-4D97-AF65-F5344CB8AC3E}">
        <p14:creationId xmlns:p14="http://schemas.microsoft.com/office/powerpoint/2010/main" val="314487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384"/>
            <a:ext cx="7776864" cy="648072"/>
          </a:xfrm>
        </p:spPr>
        <p:txBody>
          <a:bodyPr/>
          <a:lstStyle/>
          <a:p>
            <a:r>
              <a:rPr lang="en-US" b="0" dirty="0">
                <a:solidFill>
                  <a:srgbClr val="FFFFFF"/>
                </a:solidFill>
                <a:latin typeface="Calibri"/>
                <a:cs typeface="Calibri"/>
              </a:rPr>
              <a:t>Summary of MTC messaging</a:t>
            </a:r>
            <a:endParaRPr lang="en-GB" b="0" dirty="0">
              <a:solidFill>
                <a:srgbClr val="FFFFFF"/>
              </a:solidFill>
              <a:latin typeface="Calibri"/>
              <a:cs typeface="Calibri"/>
            </a:endParaRPr>
          </a:p>
        </p:txBody>
      </p:sp>
      <p:sp>
        <p:nvSpPr>
          <p:cNvPr id="7" name="Text Box 7"/>
          <p:cNvSpPr txBox="1">
            <a:spLocks noChangeArrowheads="1"/>
          </p:cNvSpPr>
          <p:nvPr/>
        </p:nvSpPr>
        <p:spPr bwMode="auto">
          <a:xfrm>
            <a:off x="5049887" y="1038820"/>
            <a:ext cx="530225"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pPr>
            <a:r>
              <a:rPr lang="en-US" sz="1400">
                <a:solidFill>
                  <a:prstClr val="black"/>
                </a:solidFill>
                <a:latin typeface="Calibri"/>
                <a:ea typeface="+mn-ea"/>
              </a:rPr>
              <a:t>BTS</a:t>
            </a:r>
          </a:p>
        </p:txBody>
      </p:sp>
      <p:sp>
        <p:nvSpPr>
          <p:cNvPr id="8" name="Line 17"/>
          <p:cNvSpPr>
            <a:spLocks noChangeShapeType="1"/>
          </p:cNvSpPr>
          <p:nvPr/>
        </p:nvSpPr>
        <p:spPr bwMode="auto">
          <a:xfrm>
            <a:off x="3194099" y="1335750"/>
            <a:ext cx="0" cy="49735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9" name="Text Box 18"/>
          <p:cNvSpPr txBox="1">
            <a:spLocks noChangeArrowheads="1"/>
          </p:cNvSpPr>
          <p:nvPr/>
        </p:nvSpPr>
        <p:spPr bwMode="auto">
          <a:xfrm>
            <a:off x="2965499" y="1038820"/>
            <a:ext cx="450850"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pPr>
            <a:r>
              <a:rPr lang="en-US" sz="1400">
                <a:solidFill>
                  <a:prstClr val="black"/>
                </a:solidFill>
                <a:latin typeface="Calibri"/>
                <a:ea typeface="+mn-ea"/>
              </a:rPr>
              <a:t>MS</a:t>
            </a:r>
          </a:p>
        </p:txBody>
      </p:sp>
      <p:sp>
        <p:nvSpPr>
          <p:cNvPr id="10" name="Line 39"/>
          <p:cNvSpPr>
            <a:spLocks noChangeShapeType="1"/>
          </p:cNvSpPr>
          <p:nvPr/>
        </p:nvSpPr>
        <p:spPr bwMode="auto">
          <a:xfrm>
            <a:off x="3194099" y="1632679"/>
            <a:ext cx="2133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11" name="Text Box 40"/>
          <p:cNvSpPr txBox="1">
            <a:spLocks noChangeArrowheads="1"/>
          </p:cNvSpPr>
          <p:nvPr/>
        </p:nvSpPr>
        <p:spPr bwMode="auto">
          <a:xfrm>
            <a:off x="3270299" y="1335750"/>
            <a:ext cx="1355725"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paging request</a:t>
            </a:r>
          </a:p>
        </p:txBody>
      </p:sp>
      <p:sp>
        <p:nvSpPr>
          <p:cNvPr id="12" name="Line 53"/>
          <p:cNvSpPr>
            <a:spLocks noChangeShapeType="1"/>
          </p:cNvSpPr>
          <p:nvPr/>
        </p:nvSpPr>
        <p:spPr bwMode="auto">
          <a:xfrm>
            <a:off x="5327699" y="1335750"/>
            <a:ext cx="0" cy="497357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13" name="Line 54"/>
          <p:cNvSpPr>
            <a:spLocks noChangeShapeType="1"/>
          </p:cNvSpPr>
          <p:nvPr/>
        </p:nvSpPr>
        <p:spPr bwMode="auto">
          <a:xfrm>
            <a:off x="3194099" y="1929609"/>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14" name="Text Box 55"/>
          <p:cNvSpPr txBox="1">
            <a:spLocks noChangeArrowheads="1"/>
          </p:cNvSpPr>
          <p:nvPr/>
        </p:nvSpPr>
        <p:spPr bwMode="auto">
          <a:xfrm>
            <a:off x="3270299" y="1632679"/>
            <a:ext cx="1444625"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channel request</a:t>
            </a:r>
          </a:p>
        </p:txBody>
      </p:sp>
      <p:sp>
        <p:nvSpPr>
          <p:cNvPr id="15" name="Line 56"/>
          <p:cNvSpPr>
            <a:spLocks noChangeShapeType="1"/>
          </p:cNvSpPr>
          <p:nvPr/>
        </p:nvSpPr>
        <p:spPr bwMode="auto">
          <a:xfrm>
            <a:off x="3194099" y="2226538"/>
            <a:ext cx="2133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16" name="Text Box 57"/>
          <p:cNvSpPr txBox="1">
            <a:spLocks noChangeArrowheads="1"/>
          </p:cNvSpPr>
          <p:nvPr/>
        </p:nvSpPr>
        <p:spPr bwMode="auto">
          <a:xfrm>
            <a:off x="3270299" y="1929609"/>
            <a:ext cx="1957388"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immediate assignment</a:t>
            </a:r>
          </a:p>
        </p:txBody>
      </p:sp>
      <p:sp>
        <p:nvSpPr>
          <p:cNvPr id="17" name="Line 58"/>
          <p:cNvSpPr>
            <a:spLocks noChangeShapeType="1"/>
          </p:cNvSpPr>
          <p:nvPr/>
        </p:nvSpPr>
        <p:spPr bwMode="auto">
          <a:xfrm>
            <a:off x="3194099" y="2523468"/>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18" name="Text Box 59"/>
          <p:cNvSpPr txBox="1">
            <a:spLocks noChangeArrowheads="1"/>
          </p:cNvSpPr>
          <p:nvPr/>
        </p:nvSpPr>
        <p:spPr bwMode="auto">
          <a:xfrm>
            <a:off x="3270299" y="2226538"/>
            <a:ext cx="1493838"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paging response</a:t>
            </a:r>
          </a:p>
        </p:txBody>
      </p:sp>
      <p:sp>
        <p:nvSpPr>
          <p:cNvPr id="19" name="Line 61"/>
          <p:cNvSpPr>
            <a:spLocks noChangeShapeType="1"/>
          </p:cNvSpPr>
          <p:nvPr/>
        </p:nvSpPr>
        <p:spPr bwMode="auto">
          <a:xfrm>
            <a:off x="3194099" y="2820397"/>
            <a:ext cx="2133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0" name="Text Box 62"/>
          <p:cNvSpPr txBox="1">
            <a:spLocks noChangeArrowheads="1"/>
          </p:cNvSpPr>
          <p:nvPr/>
        </p:nvSpPr>
        <p:spPr bwMode="auto">
          <a:xfrm>
            <a:off x="3270299" y="2523468"/>
            <a:ext cx="1927225"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authentication request</a:t>
            </a:r>
          </a:p>
        </p:txBody>
      </p:sp>
      <p:sp>
        <p:nvSpPr>
          <p:cNvPr id="21" name="Line 63"/>
          <p:cNvSpPr>
            <a:spLocks noChangeShapeType="1"/>
          </p:cNvSpPr>
          <p:nvPr/>
        </p:nvSpPr>
        <p:spPr bwMode="auto">
          <a:xfrm>
            <a:off x="3194099" y="3117327"/>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2" name="Text Box 64"/>
          <p:cNvSpPr txBox="1">
            <a:spLocks noChangeArrowheads="1"/>
          </p:cNvSpPr>
          <p:nvPr/>
        </p:nvSpPr>
        <p:spPr bwMode="auto">
          <a:xfrm>
            <a:off x="3270299" y="2820397"/>
            <a:ext cx="2065338"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authentication response</a:t>
            </a:r>
          </a:p>
        </p:txBody>
      </p:sp>
      <p:sp>
        <p:nvSpPr>
          <p:cNvPr id="23" name="Line 65"/>
          <p:cNvSpPr>
            <a:spLocks noChangeShapeType="1"/>
          </p:cNvSpPr>
          <p:nvPr/>
        </p:nvSpPr>
        <p:spPr bwMode="auto">
          <a:xfrm>
            <a:off x="3194099" y="3414257"/>
            <a:ext cx="2133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4" name="Text Box 66"/>
          <p:cNvSpPr txBox="1">
            <a:spLocks noChangeArrowheads="1"/>
          </p:cNvSpPr>
          <p:nvPr/>
        </p:nvSpPr>
        <p:spPr bwMode="auto">
          <a:xfrm>
            <a:off x="3270299" y="3117327"/>
            <a:ext cx="1730375"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ciphering command</a:t>
            </a:r>
          </a:p>
        </p:txBody>
      </p:sp>
      <p:sp>
        <p:nvSpPr>
          <p:cNvPr id="25" name="Line 67"/>
          <p:cNvSpPr>
            <a:spLocks noChangeShapeType="1"/>
          </p:cNvSpPr>
          <p:nvPr/>
        </p:nvSpPr>
        <p:spPr bwMode="auto">
          <a:xfrm>
            <a:off x="3194099" y="3711186"/>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6" name="Text Box 68"/>
          <p:cNvSpPr txBox="1">
            <a:spLocks noChangeArrowheads="1"/>
          </p:cNvSpPr>
          <p:nvPr/>
        </p:nvSpPr>
        <p:spPr bwMode="auto">
          <a:xfrm>
            <a:off x="3270299" y="3414257"/>
            <a:ext cx="1671638"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ciphering complete</a:t>
            </a:r>
          </a:p>
        </p:txBody>
      </p:sp>
      <p:sp>
        <p:nvSpPr>
          <p:cNvPr id="27" name="Line 69"/>
          <p:cNvSpPr>
            <a:spLocks noChangeShapeType="1"/>
          </p:cNvSpPr>
          <p:nvPr/>
        </p:nvSpPr>
        <p:spPr bwMode="auto">
          <a:xfrm>
            <a:off x="3194099" y="4008116"/>
            <a:ext cx="2133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8" name="Text Box 70"/>
          <p:cNvSpPr txBox="1">
            <a:spLocks noChangeArrowheads="1"/>
          </p:cNvSpPr>
          <p:nvPr/>
        </p:nvSpPr>
        <p:spPr bwMode="auto">
          <a:xfrm>
            <a:off x="3270299" y="3711186"/>
            <a:ext cx="617538"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setup</a:t>
            </a:r>
          </a:p>
        </p:txBody>
      </p:sp>
      <p:sp>
        <p:nvSpPr>
          <p:cNvPr id="29" name="Line 71"/>
          <p:cNvSpPr>
            <a:spLocks noChangeShapeType="1"/>
          </p:cNvSpPr>
          <p:nvPr/>
        </p:nvSpPr>
        <p:spPr bwMode="auto">
          <a:xfrm>
            <a:off x="3194099" y="4305045"/>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0" name="Text Box 72"/>
          <p:cNvSpPr txBox="1">
            <a:spLocks noChangeArrowheads="1"/>
          </p:cNvSpPr>
          <p:nvPr/>
        </p:nvSpPr>
        <p:spPr bwMode="auto">
          <a:xfrm>
            <a:off x="3270299" y="4008116"/>
            <a:ext cx="1277938"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call confirmed</a:t>
            </a:r>
          </a:p>
        </p:txBody>
      </p:sp>
      <p:sp>
        <p:nvSpPr>
          <p:cNvPr id="31" name="Line 73"/>
          <p:cNvSpPr>
            <a:spLocks noChangeShapeType="1"/>
          </p:cNvSpPr>
          <p:nvPr/>
        </p:nvSpPr>
        <p:spPr bwMode="auto">
          <a:xfrm>
            <a:off x="3194099" y="4601975"/>
            <a:ext cx="2133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2" name="Text Box 74"/>
          <p:cNvSpPr txBox="1">
            <a:spLocks noChangeArrowheads="1"/>
          </p:cNvSpPr>
          <p:nvPr/>
        </p:nvSpPr>
        <p:spPr bwMode="auto">
          <a:xfrm>
            <a:off x="3270299" y="4305045"/>
            <a:ext cx="1917700"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assignment command</a:t>
            </a:r>
          </a:p>
        </p:txBody>
      </p:sp>
      <p:sp>
        <p:nvSpPr>
          <p:cNvPr id="33" name="Line 75"/>
          <p:cNvSpPr>
            <a:spLocks noChangeShapeType="1"/>
          </p:cNvSpPr>
          <p:nvPr/>
        </p:nvSpPr>
        <p:spPr bwMode="auto">
          <a:xfrm>
            <a:off x="3194099" y="4898905"/>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4" name="Text Box 76"/>
          <p:cNvSpPr txBox="1">
            <a:spLocks noChangeArrowheads="1"/>
          </p:cNvSpPr>
          <p:nvPr/>
        </p:nvSpPr>
        <p:spPr bwMode="auto">
          <a:xfrm>
            <a:off x="3270299" y="4603521"/>
            <a:ext cx="1858963"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assignment complete</a:t>
            </a:r>
          </a:p>
        </p:txBody>
      </p:sp>
      <p:sp>
        <p:nvSpPr>
          <p:cNvPr id="35" name="Line 77"/>
          <p:cNvSpPr>
            <a:spLocks noChangeShapeType="1"/>
          </p:cNvSpPr>
          <p:nvPr/>
        </p:nvSpPr>
        <p:spPr bwMode="auto">
          <a:xfrm>
            <a:off x="3194099" y="5195834"/>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6" name="Text Box 78"/>
          <p:cNvSpPr txBox="1">
            <a:spLocks noChangeArrowheads="1"/>
          </p:cNvSpPr>
          <p:nvPr/>
        </p:nvSpPr>
        <p:spPr bwMode="auto">
          <a:xfrm>
            <a:off x="3270299" y="4898905"/>
            <a:ext cx="765175" cy="306209"/>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alerting</a:t>
            </a:r>
          </a:p>
        </p:txBody>
      </p:sp>
      <p:sp>
        <p:nvSpPr>
          <p:cNvPr id="37" name="Line 79"/>
          <p:cNvSpPr>
            <a:spLocks noChangeShapeType="1"/>
          </p:cNvSpPr>
          <p:nvPr/>
        </p:nvSpPr>
        <p:spPr bwMode="auto">
          <a:xfrm>
            <a:off x="3194099" y="5492764"/>
            <a:ext cx="2133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38" name="Text Box 80"/>
          <p:cNvSpPr txBox="1">
            <a:spLocks noChangeArrowheads="1"/>
          </p:cNvSpPr>
          <p:nvPr/>
        </p:nvSpPr>
        <p:spPr bwMode="auto">
          <a:xfrm>
            <a:off x="3270299" y="5195834"/>
            <a:ext cx="804863" cy="306209"/>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connect</a:t>
            </a:r>
          </a:p>
        </p:txBody>
      </p:sp>
      <p:sp>
        <p:nvSpPr>
          <p:cNvPr id="39" name="Line 81"/>
          <p:cNvSpPr>
            <a:spLocks noChangeShapeType="1"/>
          </p:cNvSpPr>
          <p:nvPr/>
        </p:nvSpPr>
        <p:spPr bwMode="auto">
          <a:xfrm>
            <a:off x="3194099" y="5789693"/>
            <a:ext cx="2133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0" name="Text Box 82"/>
          <p:cNvSpPr txBox="1">
            <a:spLocks noChangeArrowheads="1"/>
          </p:cNvSpPr>
          <p:nvPr/>
        </p:nvSpPr>
        <p:spPr bwMode="auto">
          <a:xfrm>
            <a:off x="3270299" y="5492764"/>
            <a:ext cx="1889125"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connect acknowledge</a:t>
            </a:r>
          </a:p>
        </p:txBody>
      </p:sp>
      <p:sp>
        <p:nvSpPr>
          <p:cNvPr id="41" name="Line 83"/>
          <p:cNvSpPr>
            <a:spLocks noChangeShapeType="1"/>
          </p:cNvSpPr>
          <p:nvPr/>
        </p:nvSpPr>
        <p:spPr bwMode="auto">
          <a:xfrm>
            <a:off x="3194099" y="6086623"/>
            <a:ext cx="21336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42" name="Text Box 84"/>
          <p:cNvSpPr txBox="1">
            <a:spLocks noChangeArrowheads="1"/>
          </p:cNvSpPr>
          <p:nvPr/>
        </p:nvSpPr>
        <p:spPr bwMode="auto">
          <a:xfrm>
            <a:off x="3270299" y="5789693"/>
            <a:ext cx="1966913" cy="30466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rPr>
              <a:t>data/speech exchange</a:t>
            </a:r>
          </a:p>
        </p:txBody>
      </p:sp>
      <p:sp>
        <p:nvSpPr>
          <p:cNvPr id="43" name="TextBox 42"/>
          <p:cNvSpPr txBox="1"/>
          <p:nvPr/>
        </p:nvSpPr>
        <p:spPr>
          <a:xfrm>
            <a:off x="611560" y="6165304"/>
            <a:ext cx="1512786" cy="307777"/>
          </a:xfrm>
          <a:prstGeom prst="rect">
            <a:avLst/>
          </a:prstGeom>
          <a:solidFill>
            <a:schemeClr val="accent5">
              <a:lumMod val="20000"/>
              <a:lumOff val="80000"/>
            </a:schemeClr>
          </a:solidFill>
        </p:spPr>
        <p:txBody>
          <a:bodyPr wrap="none" rtlCol="0">
            <a:spAutoFit/>
          </a:bodyPr>
          <a:lstStyle/>
          <a:p>
            <a:pPr fontAlgn="auto">
              <a:spcBef>
                <a:spcPts val="0"/>
              </a:spcBef>
              <a:spcAft>
                <a:spcPts val="0"/>
              </a:spcAft>
            </a:pPr>
            <a:r>
              <a:rPr lang="en-GB" sz="1400" b="1" dirty="0">
                <a:solidFill>
                  <a:prstClr val="black"/>
                </a:solidFill>
                <a:latin typeface="Calibri"/>
                <a:ea typeface="+mn-ea"/>
              </a:rPr>
              <a:t>Ref : Schiller p116</a:t>
            </a:r>
          </a:p>
        </p:txBody>
      </p:sp>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21</a:t>
            </a:fld>
            <a:endParaRPr lang="en-US"/>
          </a:p>
        </p:txBody>
      </p:sp>
    </p:spTree>
    <p:extLst>
      <p:ext uri="{BB962C8B-B14F-4D97-AF65-F5344CB8AC3E}">
        <p14:creationId xmlns:p14="http://schemas.microsoft.com/office/powerpoint/2010/main" val="1109729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384"/>
            <a:ext cx="7482160" cy="504900"/>
          </a:xfrm>
        </p:spPr>
        <p:txBody>
          <a:bodyPr/>
          <a:lstStyle/>
          <a:p>
            <a:r>
              <a:rPr lang="en-US" b="0" dirty="0">
                <a:solidFill>
                  <a:srgbClr val="FFFFFF"/>
                </a:solidFill>
                <a:latin typeface="Calibri"/>
                <a:cs typeface="Calibri"/>
              </a:rPr>
              <a:t>Handover</a:t>
            </a:r>
            <a:endParaRPr lang="en-GB" b="0" dirty="0">
              <a:solidFill>
                <a:srgbClr val="FFFFFF"/>
              </a:solidFill>
              <a:latin typeface="Calibri"/>
              <a:cs typeface="Calibri"/>
            </a:endParaRPr>
          </a:p>
        </p:txBody>
      </p:sp>
      <p:sp>
        <p:nvSpPr>
          <p:cNvPr id="7" name="Text Box 55"/>
          <p:cNvSpPr txBox="1">
            <a:spLocks noChangeArrowheads="1"/>
          </p:cNvSpPr>
          <p:nvPr/>
        </p:nvSpPr>
        <p:spPr bwMode="auto">
          <a:xfrm>
            <a:off x="971600" y="3429000"/>
            <a:ext cx="1960562" cy="1314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eaLnBrk="1" hangingPunct="1">
              <a:spcBef>
                <a:spcPct val="50000"/>
              </a:spcBef>
              <a:buFont typeface="Wingdings" pitchFamily="2" charset="2"/>
              <a:buNone/>
            </a:pPr>
            <a:r>
              <a:rPr lang="en-GB" sz="1600" dirty="0">
                <a:solidFill>
                  <a:schemeClr val="tx1"/>
                </a:solidFill>
                <a:latin typeface="Arial" pitchFamily="34" charset="0"/>
              </a:rPr>
              <a:t>Note the slight hysteresis in threshold levels: this prevents too many handovers.</a:t>
            </a:r>
          </a:p>
        </p:txBody>
      </p:sp>
      <p:pic>
        <p:nvPicPr>
          <p:cNvPr id="8" name="Picture 57"/>
          <p:cNvPicPr>
            <a:picLocks noGrp="1" noChangeAspect="1" noChangeArrowheads="1"/>
          </p:cNvPicPr>
          <p:nvPr>
            <p:ph sz="half" idx="4294967295"/>
          </p:nvPr>
        </p:nvPicPr>
        <p:blipFill>
          <a:blip r:embed="rId3"/>
          <a:srcRect/>
          <a:stretch>
            <a:fillRect/>
          </a:stretch>
        </p:blipFill>
        <p:spPr>
          <a:xfrm>
            <a:off x="2921457" y="2996952"/>
            <a:ext cx="5188124" cy="3496464"/>
          </a:xfrm>
          <a:prstGeom prst="rect">
            <a:avLst/>
          </a:prstGeom>
          <a:extLst>
            <a:ext uri="{91240B29-F687-4f45-9708-019B960494DF}">
              <a14:hiddenLine xmlns:a14="http://schemas.microsoft.com/office/drawing/2010/main" xmlns="" w="12700" cap="flat" cmpd="sng">
                <a:solidFill>
                  <a:schemeClr val="tx1"/>
                </a:solidFill>
                <a:prstDash val="solid"/>
                <a:miter lim="800000"/>
                <a:headEnd/>
                <a:tailEnd/>
              </a14:hiddenLine>
            </a:ext>
          </a:extLst>
        </p:spPr>
      </p:pic>
      <p:sp>
        <p:nvSpPr>
          <p:cNvPr id="10" name="TextBox 9"/>
          <p:cNvSpPr txBox="1"/>
          <p:nvPr/>
        </p:nvSpPr>
        <p:spPr>
          <a:xfrm>
            <a:off x="107504" y="620688"/>
            <a:ext cx="8712968" cy="2369880"/>
          </a:xfrm>
          <a:prstGeom prst="rect">
            <a:avLst/>
          </a:prstGeom>
          <a:noFill/>
        </p:spPr>
        <p:txBody>
          <a:bodyPr wrap="square" rtlCol="0">
            <a:spAutoFit/>
          </a:bodyPr>
          <a:lstStyle/>
          <a:p>
            <a:pPr marL="285750" indent="-285750" algn="l">
              <a:spcBef>
                <a:spcPts val="600"/>
              </a:spcBef>
              <a:spcAft>
                <a:spcPts val="600"/>
              </a:spcAft>
              <a:buFont typeface="Arial" pitchFamily="34" charset="0"/>
              <a:buChar char="•"/>
            </a:pPr>
            <a:r>
              <a:rPr lang="en-GB" sz="1600" dirty="0">
                <a:latin typeface="Calibri"/>
                <a:cs typeface="Calibri"/>
              </a:rPr>
              <a:t>Handover is the process of transferring a call from one base station to another as the user moves and the received signal quality deteriorates.</a:t>
            </a:r>
          </a:p>
          <a:p>
            <a:pPr marL="285750" indent="-285750" algn="l">
              <a:spcBef>
                <a:spcPts val="600"/>
              </a:spcBef>
              <a:spcAft>
                <a:spcPts val="600"/>
              </a:spcAft>
              <a:buFont typeface="Arial" pitchFamily="34" charset="0"/>
              <a:buChar char="•"/>
            </a:pPr>
            <a:r>
              <a:rPr lang="en-GB" sz="1600" dirty="0">
                <a:latin typeface="Calibri"/>
                <a:cs typeface="Calibri"/>
              </a:rPr>
              <a:t>Handovers should be fast (so overlaps of areas of cells can be minimised); reliable (dropped calls are more frustrating than blocked calls - some channels can be reserved for handovers); infrequent (minimise system resources required)</a:t>
            </a:r>
          </a:p>
          <a:p>
            <a:pPr marL="285750" indent="-285750" algn="l">
              <a:spcBef>
                <a:spcPts val="600"/>
              </a:spcBef>
              <a:spcAft>
                <a:spcPts val="600"/>
              </a:spcAft>
              <a:buFont typeface="Arial" pitchFamily="34" charset="0"/>
              <a:buChar char="•"/>
            </a:pPr>
            <a:r>
              <a:rPr lang="en-GB" sz="1600" dirty="0">
                <a:latin typeface="Calibri"/>
                <a:cs typeface="Calibri"/>
              </a:rPr>
              <a:t>1G systems measured signal strength of users with poor reception at current base station.  The mobile did not participate in handoff at all. 2G &amp; 3G systems use </a:t>
            </a:r>
            <a:r>
              <a:rPr lang="en-GB" sz="1600" b="1" dirty="0">
                <a:solidFill>
                  <a:srgbClr val="FF0000"/>
                </a:solidFill>
                <a:latin typeface="Calibri"/>
                <a:cs typeface="Calibri"/>
              </a:rPr>
              <a:t>“mobile assisted handover” (MAHO): </a:t>
            </a:r>
            <a:r>
              <a:rPr lang="en-GB" sz="1600" dirty="0">
                <a:latin typeface="Calibri"/>
                <a:cs typeface="Calibri"/>
              </a:rPr>
              <a:t>the mobile looks for a new base station, and requests the handover.</a:t>
            </a:r>
          </a:p>
        </p:txBody>
      </p:sp>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22</a:t>
            </a:fld>
            <a:endParaRPr lang="en-US"/>
          </a:p>
        </p:txBody>
      </p:sp>
    </p:spTree>
    <p:extLst>
      <p:ext uri="{BB962C8B-B14F-4D97-AF65-F5344CB8AC3E}">
        <p14:creationId xmlns:p14="http://schemas.microsoft.com/office/powerpoint/2010/main" val="2472015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384"/>
            <a:ext cx="7632848" cy="576064"/>
          </a:xfrm>
        </p:spPr>
        <p:txBody>
          <a:bodyPr/>
          <a:lstStyle/>
          <a:p>
            <a:r>
              <a:rPr lang="en-US" b="0" dirty="0">
                <a:solidFill>
                  <a:srgbClr val="FFFFFF"/>
                </a:solidFill>
                <a:latin typeface="Calibri"/>
                <a:cs typeface="Calibri"/>
              </a:rPr>
              <a:t>Types of GSM handover</a:t>
            </a:r>
            <a:endParaRPr lang="en-GB" b="0" dirty="0">
              <a:solidFill>
                <a:srgbClr val="FFFFFF"/>
              </a:solidFill>
              <a:latin typeface="Calibri"/>
              <a:cs typeface="Calibri"/>
            </a:endParaRPr>
          </a:p>
        </p:txBody>
      </p:sp>
      <p:sp>
        <p:nvSpPr>
          <p:cNvPr id="7" name="Rectangle 3"/>
          <p:cNvSpPr>
            <a:spLocks noChangeArrowheads="1"/>
          </p:cNvSpPr>
          <p:nvPr/>
        </p:nvSpPr>
        <p:spPr bwMode="auto">
          <a:xfrm>
            <a:off x="4108748" y="5928321"/>
            <a:ext cx="762000" cy="3810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en-US">
                <a:solidFill>
                  <a:prstClr val="black"/>
                </a:solidFill>
                <a:latin typeface="Calibri"/>
                <a:ea typeface="+mn-ea"/>
              </a:rPr>
              <a:t>MSC</a:t>
            </a:r>
          </a:p>
        </p:txBody>
      </p:sp>
      <p:sp>
        <p:nvSpPr>
          <p:cNvPr id="8" name="Rectangle 4"/>
          <p:cNvSpPr>
            <a:spLocks noChangeArrowheads="1"/>
          </p:cNvSpPr>
          <p:nvPr/>
        </p:nvSpPr>
        <p:spPr bwMode="auto">
          <a:xfrm>
            <a:off x="5327948" y="5928321"/>
            <a:ext cx="762000" cy="3810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en-US">
                <a:solidFill>
                  <a:prstClr val="black"/>
                </a:solidFill>
                <a:latin typeface="Calibri"/>
                <a:ea typeface="+mn-ea"/>
              </a:rPr>
              <a:t>MSC</a:t>
            </a:r>
          </a:p>
        </p:txBody>
      </p:sp>
      <p:sp>
        <p:nvSpPr>
          <p:cNvPr id="9" name="Rectangle 5"/>
          <p:cNvSpPr>
            <a:spLocks noChangeArrowheads="1"/>
          </p:cNvSpPr>
          <p:nvPr/>
        </p:nvSpPr>
        <p:spPr bwMode="auto">
          <a:xfrm>
            <a:off x="4108748" y="5242521"/>
            <a:ext cx="762000" cy="3810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en-US">
                <a:solidFill>
                  <a:prstClr val="black"/>
                </a:solidFill>
                <a:latin typeface="Calibri"/>
                <a:ea typeface="+mn-ea"/>
              </a:rPr>
              <a:t>BSC</a:t>
            </a:r>
          </a:p>
        </p:txBody>
      </p:sp>
      <p:sp>
        <p:nvSpPr>
          <p:cNvPr id="10" name="Rectangle 6"/>
          <p:cNvSpPr>
            <a:spLocks noChangeArrowheads="1"/>
          </p:cNvSpPr>
          <p:nvPr/>
        </p:nvSpPr>
        <p:spPr bwMode="auto">
          <a:xfrm>
            <a:off x="5327948" y="5242521"/>
            <a:ext cx="762000" cy="3810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en-US">
                <a:solidFill>
                  <a:prstClr val="black"/>
                </a:solidFill>
                <a:latin typeface="Calibri"/>
                <a:ea typeface="+mn-ea"/>
              </a:rPr>
              <a:t>BSC</a:t>
            </a:r>
          </a:p>
        </p:txBody>
      </p:sp>
      <p:sp>
        <p:nvSpPr>
          <p:cNvPr id="11" name="Rectangle 7"/>
          <p:cNvSpPr>
            <a:spLocks noChangeArrowheads="1"/>
          </p:cNvSpPr>
          <p:nvPr/>
        </p:nvSpPr>
        <p:spPr bwMode="auto">
          <a:xfrm>
            <a:off x="2889548" y="5242521"/>
            <a:ext cx="762000" cy="3810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en-US">
                <a:solidFill>
                  <a:prstClr val="black"/>
                </a:solidFill>
                <a:latin typeface="Calibri"/>
                <a:ea typeface="+mn-ea"/>
              </a:rPr>
              <a:t>BSC</a:t>
            </a:r>
          </a:p>
        </p:txBody>
      </p:sp>
      <p:sp>
        <p:nvSpPr>
          <p:cNvPr id="12" name="Rectangle 8"/>
          <p:cNvSpPr>
            <a:spLocks noChangeArrowheads="1"/>
          </p:cNvSpPr>
          <p:nvPr/>
        </p:nvSpPr>
        <p:spPr bwMode="auto">
          <a:xfrm>
            <a:off x="2889548" y="4556721"/>
            <a:ext cx="762000" cy="3810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en-US">
                <a:solidFill>
                  <a:prstClr val="black"/>
                </a:solidFill>
                <a:latin typeface="Calibri"/>
                <a:ea typeface="+mn-ea"/>
              </a:rPr>
              <a:t>BTS</a:t>
            </a:r>
          </a:p>
        </p:txBody>
      </p:sp>
      <p:sp>
        <p:nvSpPr>
          <p:cNvPr id="13" name="Rectangle 9"/>
          <p:cNvSpPr>
            <a:spLocks noChangeArrowheads="1"/>
          </p:cNvSpPr>
          <p:nvPr/>
        </p:nvSpPr>
        <p:spPr bwMode="auto">
          <a:xfrm>
            <a:off x="4108748" y="4556721"/>
            <a:ext cx="762000" cy="3810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en-US">
                <a:solidFill>
                  <a:prstClr val="black"/>
                </a:solidFill>
                <a:latin typeface="Calibri"/>
                <a:ea typeface="+mn-ea"/>
              </a:rPr>
              <a:t>BTS</a:t>
            </a:r>
          </a:p>
        </p:txBody>
      </p:sp>
      <p:sp>
        <p:nvSpPr>
          <p:cNvPr id="14" name="Rectangle 10"/>
          <p:cNvSpPr>
            <a:spLocks noChangeArrowheads="1"/>
          </p:cNvSpPr>
          <p:nvPr/>
        </p:nvSpPr>
        <p:spPr bwMode="auto">
          <a:xfrm>
            <a:off x="5327948" y="4556721"/>
            <a:ext cx="762000" cy="3810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en-US">
                <a:solidFill>
                  <a:prstClr val="black"/>
                </a:solidFill>
                <a:latin typeface="Calibri"/>
                <a:ea typeface="+mn-ea"/>
              </a:rPr>
              <a:t>BTS</a:t>
            </a:r>
          </a:p>
        </p:txBody>
      </p:sp>
      <p:sp>
        <p:nvSpPr>
          <p:cNvPr id="15" name="Rectangle 11"/>
          <p:cNvSpPr>
            <a:spLocks noChangeArrowheads="1"/>
          </p:cNvSpPr>
          <p:nvPr/>
        </p:nvSpPr>
        <p:spPr bwMode="auto">
          <a:xfrm>
            <a:off x="1670348" y="4556721"/>
            <a:ext cx="762000" cy="3810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en-US">
                <a:solidFill>
                  <a:prstClr val="black"/>
                </a:solidFill>
                <a:latin typeface="Calibri"/>
                <a:ea typeface="+mn-ea"/>
              </a:rPr>
              <a:t>BTS</a:t>
            </a:r>
          </a:p>
        </p:txBody>
      </p:sp>
      <p:cxnSp>
        <p:nvCxnSpPr>
          <p:cNvPr id="16" name="AutoShape 12"/>
          <p:cNvCxnSpPr>
            <a:cxnSpLocks noChangeShapeType="1"/>
            <a:stCxn id="7" idx="3"/>
            <a:endCxn id="8" idx="1"/>
          </p:cNvCxnSpPr>
          <p:nvPr/>
        </p:nvCxnSpPr>
        <p:spPr bwMode="auto">
          <a:xfrm>
            <a:off x="4870748" y="6118821"/>
            <a:ext cx="457200"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 name="AutoShape 13"/>
          <p:cNvCxnSpPr>
            <a:cxnSpLocks noChangeShapeType="1"/>
            <a:stCxn id="7" idx="0"/>
            <a:endCxn id="9" idx="2"/>
          </p:cNvCxnSpPr>
          <p:nvPr/>
        </p:nvCxnSpPr>
        <p:spPr bwMode="auto">
          <a:xfrm rot="16200000">
            <a:off x="4337348" y="5775921"/>
            <a:ext cx="304800"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AutoShape 14"/>
          <p:cNvCxnSpPr>
            <a:cxnSpLocks noChangeShapeType="1"/>
            <a:stCxn id="7" idx="1"/>
            <a:endCxn id="11" idx="2"/>
          </p:cNvCxnSpPr>
          <p:nvPr/>
        </p:nvCxnSpPr>
        <p:spPr bwMode="auto">
          <a:xfrm rot="10800000">
            <a:off x="3270548" y="5623521"/>
            <a:ext cx="838200" cy="495300"/>
          </a:xfrm>
          <a:prstGeom prst="bentConnector2">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 name="AutoShape 15"/>
          <p:cNvCxnSpPr>
            <a:cxnSpLocks noChangeShapeType="1"/>
            <a:stCxn id="11" idx="1"/>
            <a:endCxn id="15" idx="2"/>
          </p:cNvCxnSpPr>
          <p:nvPr/>
        </p:nvCxnSpPr>
        <p:spPr bwMode="auto">
          <a:xfrm rot="10800000">
            <a:off x="2051348" y="4937721"/>
            <a:ext cx="838200" cy="495300"/>
          </a:xfrm>
          <a:prstGeom prst="bentConnector2">
            <a:avLst/>
          </a:prstGeom>
          <a:noFill/>
          <a:ln w="9525">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 name="AutoShape 16"/>
          <p:cNvCxnSpPr>
            <a:cxnSpLocks noChangeShapeType="1"/>
            <a:stCxn id="11" idx="0"/>
            <a:endCxn id="12" idx="2"/>
          </p:cNvCxnSpPr>
          <p:nvPr/>
        </p:nvCxnSpPr>
        <p:spPr bwMode="auto">
          <a:xfrm rot="16200000">
            <a:off x="3118148" y="5090121"/>
            <a:ext cx="304800"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1" name="AutoShape 17"/>
          <p:cNvCxnSpPr>
            <a:cxnSpLocks noChangeShapeType="1"/>
            <a:stCxn id="9" idx="0"/>
            <a:endCxn id="13" idx="2"/>
          </p:cNvCxnSpPr>
          <p:nvPr/>
        </p:nvCxnSpPr>
        <p:spPr bwMode="auto">
          <a:xfrm rot="16200000">
            <a:off x="4337348" y="5090121"/>
            <a:ext cx="304800"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AutoShape 18"/>
          <p:cNvCxnSpPr>
            <a:cxnSpLocks noChangeShapeType="1"/>
            <a:stCxn id="10" idx="0"/>
            <a:endCxn id="14" idx="2"/>
          </p:cNvCxnSpPr>
          <p:nvPr/>
        </p:nvCxnSpPr>
        <p:spPr bwMode="auto">
          <a:xfrm rot="16200000">
            <a:off x="5556548" y="5090121"/>
            <a:ext cx="304800"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 name="AutoShape 19"/>
          <p:cNvCxnSpPr>
            <a:cxnSpLocks noChangeShapeType="1"/>
            <a:stCxn id="8" idx="0"/>
            <a:endCxn id="10" idx="2"/>
          </p:cNvCxnSpPr>
          <p:nvPr/>
        </p:nvCxnSpPr>
        <p:spPr bwMode="auto">
          <a:xfrm rot="16200000">
            <a:off x="5556548" y="5775921"/>
            <a:ext cx="304800"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AutoShape 20"/>
          <p:cNvCxnSpPr>
            <a:cxnSpLocks noChangeShapeType="1"/>
            <a:stCxn id="8" idx="3"/>
          </p:cNvCxnSpPr>
          <p:nvPr/>
        </p:nvCxnSpPr>
        <p:spPr bwMode="auto">
          <a:xfrm>
            <a:off x="6089948" y="6118821"/>
            <a:ext cx="457200" cy="0"/>
          </a:xfrm>
          <a:prstGeom prst="straightConnector1">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5" name="AutoShape 27"/>
          <p:cNvSpPr>
            <a:spLocks noChangeArrowheads="1"/>
          </p:cNvSpPr>
          <p:nvPr/>
        </p:nvSpPr>
        <p:spPr bwMode="auto">
          <a:xfrm>
            <a:off x="1479848" y="3340696"/>
            <a:ext cx="1143000" cy="989013"/>
          </a:xfrm>
          <a:prstGeom prst="hexagon">
            <a:avLst>
              <a:gd name="adj" fmla="val 28892"/>
              <a:gd name="vf" fmla="val 115470"/>
            </a:avLst>
          </a:prstGeom>
          <a:solidFill>
            <a:srgbClr val="01FFB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6" name="AutoShape 34"/>
          <p:cNvSpPr>
            <a:spLocks noChangeArrowheads="1"/>
          </p:cNvSpPr>
          <p:nvPr/>
        </p:nvSpPr>
        <p:spPr bwMode="auto">
          <a:xfrm>
            <a:off x="2699048" y="3340696"/>
            <a:ext cx="1143000" cy="989013"/>
          </a:xfrm>
          <a:prstGeom prst="hexagon">
            <a:avLst>
              <a:gd name="adj" fmla="val 28892"/>
              <a:gd name="vf" fmla="val 115470"/>
            </a:avLst>
          </a:prstGeom>
          <a:solidFill>
            <a:srgbClr val="01FFB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7" name="AutoShape 39"/>
          <p:cNvSpPr>
            <a:spLocks noChangeArrowheads="1"/>
          </p:cNvSpPr>
          <p:nvPr/>
        </p:nvSpPr>
        <p:spPr bwMode="auto">
          <a:xfrm>
            <a:off x="3918248" y="3340696"/>
            <a:ext cx="1143000" cy="989013"/>
          </a:xfrm>
          <a:prstGeom prst="hexagon">
            <a:avLst>
              <a:gd name="adj" fmla="val 28892"/>
              <a:gd name="vf" fmla="val 115470"/>
            </a:avLst>
          </a:prstGeom>
          <a:solidFill>
            <a:srgbClr val="01FFB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8" name="AutoShape 44"/>
          <p:cNvSpPr>
            <a:spLocks noChangeArrowheads="1"/>
          </p:cNvSpPr>
          <p:nvPr/>
        </p:nvSpPr>
        <p:spPr bwMode="auto">
          <a:xfrm>
            <a:off x="5137448" y="3340696"/>
            <a:ext cx="1143000" cy="989013"/>
          </a:xfrm>
          <a:prstGeom prst="hexagon">
            <a:avLst>
              <a:gd name="adj" fmla="val 28892"/>
              <a:gd name="vf" fmla="val 115470"/>
            </a:avLst>
          </a:prstGeom>
          <a:solidFill>
            <a:srgbClr val="01FFB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cxnSp>
        <p:nvCxnSpPr>
          <p:cNvPr id="29" name="AutoShape 48"/>
          <p:cNvCxnSpPr>
            <a:cxnSpLocks noChangeShapeType="1"/>
            <a:stCxn id="15" idx="0"/>
          </p:cNvCxnSpPr>
          <p:nvPr/>
        </p:nvCxnSpPr>
        <p:spPr bwMode="auto">
          <a:xfrm flipH="1" flipV="1">
            <a:off x="2044998" y="3835996"/>
            <a:ext cx="6350" cy="720725"/>
          </a:xfrm>
          <a:prstGeom prst="straightConnector1">
            <a:avLst/>
          </a:prstGeom>
          <a:noFill/>
          <a:ln w="19050">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0" name="AutoShape 49"/>
          <p:cNvCxnSpPr>
            <a:cxnSpLocks noChangeShapeType="1"/>
            <a:stCxn id="12" idx="0"/>
          </p:cNvCxnSpPr>
          <p:nvPr/>
        </p:nvCxnSpPr>
        <p:spPr bwMode="auto">
          <a:xfrm flipH="1" flipV="1">
            <a:off x="3264198" y="3835996"/>
            <a:ext cx="6350" cy="720725"/>
          </a:xfrm>
          <a:prstGeom prst="straightConnector1">
            <a:avLst/>
          </a:prstGeom>
          <a:noFill/>
          <a:ln w="19050">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AutoShape 50"/>
          <p:cNvCxnSpPr>
            <a:cxnSpLocks noChangeShapeType="1"/>
            <a:stCxn id="13" idx="0"/>
          </p:cNvCxnSpPr>
          <p:nvPr/>
        </p:nvCxnSpPr>
        <p:spPr bwMode="auto">
          <a:xfrm flipH="1" flipV="1">
            <a:off x="4483398" y="3835996"/>
            <a:ext cx="6350" cy="720725"/>
          </a:xfrm>
          <a:prstGeom prst="straightConnector1">
            <a:avLst/>
          </a:prstGeom>
          <a:noFill/>
          <a:ln w="19050">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 name="AutoShape 51"/>
          <p:cNvCxnSpPr>
            <a:cxnSpLocks noChangeShapeType="1"/>
            <a:stCxn id="14" idx="0"/>
          </p:cNvCxnSpPr>
          <p:nvPr/>
        </p:nvCxnSpPr>
        <p:spPr bwMode="auto">
          <a:xfrm flipH="1" flipV="1">
            <a:off x="5702598" y="3835996"/>
            <a:ext cx="6350" cy="720725"/>
          </a:xfrm>
          <a:prstGeom prst="straightConnector1">
            <a:avLst/>
          </a:prstGeom>
          <a:noFill/>
          <a:ln w="19050">
            <a:solidFill>
              <a:schemeClr val="tx1"/>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3" name="Oval 22"/>
          <p:cNvSpPr>
            <a:spLocks noChangeArrowheads="1"/>
          </p:cNvSpPr>
          <p:nvPr/>
        </p:nvSpPr>
        <p:spPr bwMode="auto">
          <a:xfrm>
            <a:off x="1708448" y="3413721"/>
            <a:ext cx="381000" cy="381000"/>
          </a:xfrm>
          <a:prstGeom prst="ellipse">
            <a:avLst/>
          </a:prstGeom>
          <a:solidFill>
            <a:srgbClr val="DADAF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en-US" dirty="0">
                <a:solidFill>
                  <a:prstClr val="black"/>
                </a:solidFill>
                <a:latin typeface="Calibri"/>
                <a:ea typeface="+mn-ea"/>
              </a:rPr>
              <a:t>MS</a:t>
            </a:r>
          </a:p>
        </p:txBody>
      </p:sp>
      <p:sp>
        <p:nvSpPr>
          <p:cNvPr id="34" name="Oval 24"/>
          <p:cNvSpPr>
            <a:spLocks noChangeArrowheads="1"/>
          </p:cNvSpPr>
          <p:nvPr/>
        </p:nvSpPr>
        <p:spPr bwMode="auto">
          <a:xfrm>
            <a:off x="2927648" y="3413721"/>
            <a:ext cx="381000" cy="381000"/>
          </a:xfrm>
          <a:prstGeom prst="ellipse">
            <a:avLst/>
          </a:prstGeom>
          <a:solidFill>
            <a:srgbClr val="DADAF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en-US">
                <a:solidFill>
                  <a:prstClr val="black"/>
                </a:solidFill>
                <a:latin typeface="Calibri"/>
                <a:ea typeface="+mn-ea"/>
              </a:rPr>
              <a:t>MS</a:t>
            </a:r>
          </a:p>
        </p:txBody>
      </p:sp>
      <p:sp>
        <p:nvSpPr>
          <p:cNvPr id="35" name="Oval 25"/>
          <p:cNvSpPr>
            <a:spLocks noChangeArrowheads="1"/>
          </p:cNvSpPr>
          <p:nvPr/>
        </p:nvSpPr>
        <p:spPr bwMode="auto">
          <a:xfrm>
            <a:off x="4146848" y="3413721"/>
            <a:ext cx="381000" cy="381000"/>
          </a:xfrm>
          <a:prstGeom prst="ellipse">
            <a:avLst/>
          </a:prstGeom>
          <a:solidFill>
            <a:srgbClr val="DADAF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en-US">
                <a:solidFill>
                  <a:prstClr val="black"/>
                </a:solidFill>
                <a:latin typeface="Calibri"/>
                <a:ea typeface="+mn-ea"/>
              </a:rPr>
              <a:t>MS</a:t>
            </a:r>
          </a:p>
        </p:txBody>
      </p:sp>
      <p:sp>
        <p:nvSpPr>
          <p:cNvPr id="36" name="Oval 26"/>
          <p:cNvSpPr>
            <a:spLocks noChangeArrowheads="1"/>
          </p:cNvSpPr>
          <p:nvPr/>
        </p:nvSpPr>
        <p:spPr bwMode="auto">
          <a:xfrm>
            <a:off x="5366048" y="3413721"/>
            <a:ext cx="381000" cy="381000"/>
          </a:xfrm>
          <a:prstGeom prst="ellipse">
            <a:avLst/>
          </a:prstGeom>
          <a:solidFill>
            <a:srgbClr val="DADAF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en-US">
                <a:solidFill>
                  <a:prstClr val="black"/>
                </a:solidFill>
                <a:latin typeface="Calibri"/>
                <a:ea typeface="+mn-ea"/>
              </a:rPr>
              <a:t>MS</a:t>
            </a:r>
          </a:p>
        </p:txBody>
      </p:sp>
      <p:cxnSp>
        <p:nvCxnSpPr>
          <p:cNvPr id="37" name="AutoShape 52"/>
          <p:cNvCxnSpPr>
            <a:cxnSpLocks noChangeShapeType="1"/>
            <a:stCxn id="33" idx="0"/>
            <a:endCxn id="34" idx="0"/>
          </p:cNvCxnSpPr>
          <p:nvPr/>
        </p:nvCxnSpPr>
        <p:spPr bwMode="auto">
          <a:xfrm rot="5400000" flipV="1">
            <a:off x="2507754" y="2804915"/>
            <a:ext cx="1588" cy="1219200"/>
          </a:xfrm>
          <a:prstGeom prst="curvedConnector3">
            <a:avLst>
              <a:gd name="adj1" fmla="val -14400000"/>
            </a:avLst>
          </a:prstGeom>
          <a:noFill/>
          <a:ln w="1905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8" name="AutoShape 53"/>
          <p:cNvCxnSpPr>
            <a:cxnSpLocks noChangeShapeType="1"/>
            <a:stCxn id="33" idx="0"/>
            <a:endCxn id="35" idx="0"/>
          </p:cNvCxnSpPr>
          <p:nvPr/>
        </p:nvCxnSpPr>
        <p:spPr bwMode="auto">
          <a:xfrm rot="5400000" flipV="1">
            <a:off x="3117354" y="2195315"/>
            <a:ext cx="1588" cy="2438400"/>
          </a:xfrm>
          <a:prstGeom prst="curvedConnector3">
            <a:avLst>
              <a:gd name="adj1" fmla="val -22100005"/>
            </a:avLst>
          </a:prstGeom>
          <a:noFill/>
          <a:ln w="1905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AutoShape 54"/>
          <p:cNvCxnSpPr>
            <a:cxnSpLocks noChangeShapeType="1"/>
            <a:stCxn id="33" idx="0"/>
            <a:endCxn id="36" idx="0"/>
          </p:cNvCxnSpPr>
          <p:nvPr/>
        </p:nvCxnSpPr>
        <p:spPr bwMode="auto">
          <a:xfrm rot="5400000" flipV="1">
            <a:off x="3726954" y="1585715"/>
            <a:ext cx="1588" cy="3657600"/>
          </a:xfrm>
          <a:prstGeom prst="curvedConnector3">
            <a:avLst>
              <a:gd name="adj1" fmla="val -29100005"/>
            </a:avLst>
          </a:prstGeom>
          <a:noFill/>
          <a:ln w="1905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0" name="AutoShape 55"/>
          <p:cNvCxnSpPr>
            <a:cxnSpLocks noChangeShapeType="1"/>
            <a:stCxn id="33" idx="0"/>
            <a:endCxn id="33" idx="2"/>
          </p:cNvCxnSpPr>
          <p:nvPr/>
        </p:nvCxnSpPr>
        <p:spPr bwMode="auto">
          <a:xfrm rot="16200000" flipH="1" flipV="1">
            <a:off x="1708448" y="3413721"/>
            <a:ext cx="190500" cy="190500"/>
          </a:xfrm>
          <a:prstGeom prst="curvedConnector4">
            <a:avLst>
              <a:gd name="adj1" fmla="val -120000"/>
              <a:gd name="adj2" fmla="val 220000"/>
            </a:avLst>
          </a:prstGeom>
          <a:noFill/>
          <a:ln w="1905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1" name="Text Box 56"/>
          <p:cNvSpPr txBox="1">
            <a:spLocks noChangeArrowheads="1"/>
          </p:cNvSpPr>
          <p:nvPr/>
        </p:nvSpPr>
        <p:spPr bwMode="auto">
          <a:xfrm>
            <a:off x="1403648" y="2880321"/>
            <a:ext cx="296863" cy="336550"/>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a:solidFill>
                  <a:prstClr val="black"/>
                </a:solidFill>
                <a:latin typeface="Calibri"/>
                <a:ea typeface="+mn-ea"/>
              </a:rPr>
              <a:t>1</a:t>
            </a:r>
          </a:p>
        </p:txBody>
      </p:sp>
      <p:sp>
        <p:nvSpPr>
          <p:cNvPr id="42" name="Text Box 57"/>
          <p:cNvSpPr txBox="1">
            <a:spLocks noChangeArrowheads="1"/>
          </p:cNvSpPr>
          <p:nvPr/>
        </p:nvSpPr>
        <p:spPr bwMode="auto">
          <a:xfrm>
            <a:off x="3003848" y="3032721"/>
            <a:ext cx="296863" cy="336550"/>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a:solidFill>
                  <a:prstClr val="black"/>
                </a:solidFill>
                <a:latin typeface="Calibri"/>
                <a:ea typeface="+mn-ea"/>
              </a:rPr>
              <a:t>2</a:t>
            </a:r>
          </a:p>
        </p:txBody>
      </p:sp>
      <p:sp>
        <p:nvSpPr>
          <p:cNvPr id="43" name="Text Box 58"/>
          <p:cNvSpPr txBox="1">
            <a:spLocks noChangeArrowheads="1"/>
          </p:cNvSpPr>
          <p:nvPr/>
        </p:nvSpPr>
        <p:spPr bwMode="auto">
          <a:xfrm>
            <a:off x="4223048" y="3032721"/>
            <a:ext cx="296863" cy="336550"/>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a:solidFill>
                  <a:prstClr val="black"/>
                </a:solidFill>
                <a:latin typeface="Calibri"/>
                <a:ea typeface="+mn-ea"/>
              </a:rPr>
              <a:t>3</a:t>
            </a:r>
          </a:p>
        </p:txBody>
      </p:sp>
      <p:sp>
        <p:nvSpPr>
          <p:cNvPr id="44" name="Text Box 59"/>
          <p:cNvSpPr txBox="1">
            <a:spLocks noChangeArrowheads="1"/>
          </p:cNvSpPr>
          <p:nvPr/>
        </p:nvSpPr>
        <p:spPr bwMode="auto">
          <a:xfrm>
            <a:off x="5442248" y="3032721"/>
            <a:ext cx="296863" cy="336550"/>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a:solidFill>
                  <a:prstClr val="black"/>
                </a:solidFill>
                <a:latin typeface="Calibri"/>
                <a:ea typeface="+mn-ea"/>
              </a:rPr>
              <a:t>4</a:t>
            </a:r>
          </a:p>
        </p:txBody>
      </p:sp>
      <p:sp>
        <p:nvSpPr>
          <p:cNvPr id="45" name="TextBox 44"/>
          <p:cNvSpPr txBox="1"/>
          <p:nvPr/>
        </p:nvSpPr>
        <p:spPr>
          <a:xfrm>
            <a:off x="395536" y="6309320"/>
            <a:ext cx="1512786" cy="307777"/>
          </a:xfrm>
          <a:prstGeom prst="rect">
            <a:avLst/>
          </a:prstGeom>
          <a:solidFill>
            <a:schemeClr val="accent5">
              <a:lumMod val="20000"/>
              <a:lumOff val="80000"/>
            </a:schemeClr>
          </a:solidFill>
        </p:spPr>
        <p:txBody>
          <a:bodyPr wrap="none" rtlCol="0">
            <a:spAutoFit/>
          </a:bodyPr>
          <a:lstStyle/>
          <a:p>
            <a:pPr fontAlgn="auto">
              <a:spcBef>
                <a:spcPts val="0"/>
              </a:spcBef>
              <a:spcAft>
                <a:spcPts val="0"/>
              </a:spcAft>
            </a:pPr>
            <a:r>
              <a:rPr lang="en-GB" sz="1400" b="1" dirty="0">
                <a:solidFill>
                  <a:prstClr val="black"/>
                </a:solidFill>
                <a:latin typeface="Calibri"/>
                <a:ea typeface="+mn-ea"/>
              </a:rPr>
              <a:t>Ref : Schiller p119</a:t>
            </a:r>
          </a:p>
        </p:txBody>
      </p:sp>
      <p:sp>
        <p:nvSpPr>
          <p:cNvPr id="46" name="TextBox 45"/>
          <p:cNvSpPr txBox="1"/>
          <p:nvPr/>
        </p:nvSpPr>
        <p:spPr>
          <a:xfrm>
            <a:off x="173088" y="620688"/>
            <a:ext cx="8773957" cy="2123658"/>
          </a:xfrm>
          <a:prstGeom prst="rect">
            <a:avLst/>
          </a:prstGeom>
          <a:noFill/>
        </p:spPr>
        <p:txBody>
          <a:bodyPr wrap="square" rtlCol="0">
            <a:spAutoFit/>
          </a:bodyPr>
          <a:lstStyle/>
          <a:p>
            <a:pPr fontAlgn="auto">
              <a:spcBef>
                <a:spcPts val="0"/>
              </a:spcBef>
              <a:spcAft>
                <a:spcPts val="0"/>
              </a:spcAft>
            </a:pPr>
            <a:r>
              <a:rPr lang="en-GB" sz="2000" dirty="0">
                <a:solidFill>
                  <a:prstClr val="black"/>
                </a:solidFill>
                <a:latin typeface="Calibri"/>
                <a:ea typeface="+mn-ea"/>
              </a:rPr>
              <a:t>There are 4 types of handover :</a:t>
            </a:r>
          </a:p>
          <a:p>
            <a:pPr marL="342900" indent="-342900" fontAlgn="auto">
              <a:spcBef>
                <a:spcPts val="0"/>
              </a:spcBef>
              <a:spcAft>
                <a:spcPts val="0"/>
              </a:spcAft>
              <a:buFont typeface="+mj-lt"/>
              <a:buAutoNum type="arabicPeriod"/>
            </a:pPr>
            <a:r>
              <a:rPr lang="en-GB" sz="1600" b="1" u="sng" dirty="0">
                <a:solidFill>
                  <a:prstClr val="black"/>
                </a:solidFill>
                <a:latin typeface="Calibri"/>
                <a:ea typeface="+mn-ea"/>
              </a:rPr>
              <a:t>Intra-cell handover : </a:t>
            </a:r>
            <a:r>
              <a:rPr lang="en-GB" sz="1600" dirty="0">
                <a:solidFill>
                  <a:prstClr val="black"/>
                </a:solidFill>
                <a:latin typeface="Calibri"/>
                <a:ea typeface="+mn-ea"/>
              </a:rPr>
              <a:t>Within a cell, narrow-band interference could make transmission as a certain frequency impossible. The BSC could then decide to change the carrier frequency.</a:t>
            </a:r>
          </a:p>
          <a:p>
            <a:pPr marL="342900" indent="-342900" fontAlgn="auto">
              <a:spcBef>
                <a:spcPts val="0"/>
              </a:spcBef>
              <a:spcAft>
                <a:spcPts val="0"/>
              </a:spcAft>
              <a:buFont typeface="+mj-lt"/>
              <a:buAutoNum type="arabicPeriod"/>
            </a:pPr>
            <a:r>
              <a:rPr lang="en-GB" sz="1600" b="1" u="sng" dirty="0">
                <a:solidFill>
                  <a:prstClr val="black"/>
                </a:solidFill>
                <a:latin typeface="Calibri"/>
                <a:ea typeface="+mn-ea"/>
              </a:rPr>
              <a:t>Inter-cell, intra-BSC handover : </a:t>
            </a:r>
            <a:r>
              <a:rPr lang="en-GB" sz="1600" dirty="0">
                <a:solidFill>
                  <a:prstClr val="black"/>
                </a:solidFill>
                <a:latin typeface="Calibri"/>
                <a:ea typeface="+mn-ea"/>
              </a:rPr>
              <a:t>This is a typical handover scenario. The MS moves from one cell to another but stays within the same BSC. Handover is controlled by the BSC.</a:t>
            </a:r>
          </a:p>
          <a:p>
            <a:pPr marL="342900" indent="-342900" fontAlgn="auto">
              <a:spcBef>
                <a:spcPts val="0"/>
              </a:spcBef>
              <a:spcAft>
                <a:spcPts val="0"/>
              </a:spcAft>
              <a:buFont typeface="+mj-lt"/>
              <a:buAutoNum type="arabicPeriod"/>
            </a:pPr>
            <a:r>
              <a:rPr lang="en-GB" sz="1600" b="1" u="sng" dirty="0">
                <a:solidFill>
                  <a:prstClr val="black"/>
                </a:solidFill>
                <a:latin typeface="Calibri"/>
                <a:ea typeface="+mn-ea"/>
              </a:rPr>
              <a:t>Inter-BSC, intra-MSC handover : </a:t>
            </a:r>
            <a:r>
              <a:rPr lang="en-GB" sz="1600" dirty="0">
                <a:solidFill>
                  <a:prstClr val="black"/>
                </a:solidFill>
                <a:latin typeface="Calibri"/>
                <a:ea typeface="+mn-ea"/>
              </a:rPr>
              <a:t>When the MS moves out of one BSC area into another. Handover is controlled by the MSC</a:t>
            </a:r>
          </a:p>
          <a:p>
            <a:pPr marL="342900" indent="-342900" fontAlgn="auto">
              <a:spcBef>
                <a:spcPts val="0"/>
              </a:spcBef>
              <a:spcAft>
                <a:spcPts val="0"/>
              </a:spcAft>
              <a:buFont typeface="+mj-lt"/>
              <a:buAutoNum type="arabicPeriod"/>
            </a:pPr>
            <a:r>
              <a:rPr lang="en-GB" sz="1600" b="1" u="sng" dirty="0">
                <a:solidFill>
                  <a:prstClr val="black"/>
                </a:solidFill>
                <a:latin typeface="Calibri"/>
                <a:ea typeface="+mn-ea"/>
              </a:rPr>
              <a:t>Inter MSC handover : </a:t>
            </a:r>
            <a:r>
              <a:rPr lang="en-GB" sz="1600" dirty="0">
                <a:solidFill>
                  <a:prstClr val="black"/>
                </a:solidFill>
                <a:latin typeface="Calibri"/>
                <a:ea typeface="+mn-ea"/>
              </a:rPr>
              <a:t>A handover between two cells belonging to different MSCs</a:t>
            </a:r>
          </a:p>
        </p:txBody>
      </p:sp>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23</a:t>
            </a:fld>
            <a:endParaRPr lang="en-US"/>
          </a:p>
        </p:txBody>
      </p:sp>
    </p:spTree>
    <p:extLst>
      <p:ext uri="{BB962C8B-B14F-4D97-AF65-F5344CB8AC3E}">
        <p14:creationId xmlns:p14="http://schemas.microsoft.com/office/powerpoint/2010/main" val="3972991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27384"/>
            <a:ext cx="6114008" cy="576064"/>
          </a:xfrm>
        </p:spPr>
        <p:txBody>
          <a:bodyPr/>
          <a:lstStyle/>
          <a:p>
            <a:r>
              <a:rPr lang="en-US" b="0" dirty="0">
                <a:solidFill>
                  <a:srgbClr val="FFFFFF"/>
                </a:solidFill>
                <a:latin typeface="Calibri"/>
                <a:cs typeface="Calibri"/>
              </a:rPr>
              <a:t>Handover decision</a:t>
            </a:r>
            <a:endParaRPr lang="en-GB" b="0" dirty="0">
              <a:solidFill>
                <a:srgbClr val="FFFFFF"/>
              </a:solidFill>
              <a:latin typeface="Calibri"/>
              <a:cs typeface="Calibri"/>
            </a:endParaRPr>
          </a:p>
        </p:txBody>
      </p:sp>
      <p:sp>
        <p:nvSpPr>
          <p:cNvPr id="7" name="Line 3"/>
          <p:cNvSpPr>
            <a:spLocks noChangeShapeType="1"/>
          </p:cNvSpPr>
          <p:nvPr/>
        </p:nvSpPr>
        <p:spPr bwMode="auto">
          <a:xfrm flipV="1">
            <a:off x="1691680" y="2858616"/>
            <a:ext cx="0" cy="29466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8" name="Line 4"/>
          <p:cNvSpPr>
            <a:spLocks noChangeShapeType="1"/>
          </p:cNvSpPr>
          <p:nvPr/>
        </p:nvSpPr>
        <p:spPr bwMode="auto">
          <a:xfrm flipV="1">
            <a:off x="7740352" y="2858616"/>
            <a:ext cx="0" cy="29466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9" name="Text Box 5"/>
          <p:cNvSpPr txBox="1">
            <a:spLocks noChangeArrowheads="1"/>
          </p:cNvSpPr>
          <p:nvPr/>
        </p:nvSpPr>
        <p:spPr bwMode="auto">
          <a:xfrm>
            <a:off x="1100485" y="2080890"/>
            <a:ext cx="1311275" cy="581025"/>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pPr>
            <a:r>
              <a:rPr lang="en-US" dirty="0">
                <a:solidFill>
                  <a:prstClr val="black"/>
                </a:solidFill>
                <a:latin typeface="Calibri"/>
                <a:ea typeface="+mn-ea"/>
              </a:rPr>
              <a:t>receive level</a:t>
            </a:r>
          </a:p>
          <a:p>
            <a:pPr algn="ctr" fontAlgn="auto">
              <a:spcBef>
                <a:spcPts val="0"/>
              </a:spcBef>
              <a:spcAft>
                <a:spcPts val="0"/>
              </a:spcAft>
            </a:pPr>
            <a:r>
              <a:rPr lang="en-US" dirty="0" err="1">
                <a:solidFill>
                  <a:prstClr val="black"/>
                </a:solidFill>
                <a:latin typeface="Calibri"/>
                <a:ea typeface="+mn-ea"/>
              </a:rPr>
              <a:t>BTS</a:t>
            </a:r>
            <a:r>
              <a:rPr lang="en-US" baseline="-25000" dirty="0" err="1">
                <a:solidFill>
                  <a:prstClr val="black"/>
                </a:solidFill>
                <a:latin typeface="Calibri"/>
                <a:ea typeface="+mn-ea"/>
              </a:rPr>
              <a:t>old</a:t>
            </a:r>
            <a:endParaRPr lang="en-US" dirty="0">
              <a:solidFill>
                <a:prstClr val="black"/>
              </a:solidFill>
              <a:latin typeface="Calibri"/>
              <a:ea typeface="+mn-ea"/>
            </a:endParaRPr>
          </a:p>
        </p:txBody>
      </p:sp>
      <p:sp>
        <p:nvSpPr>
          <p:cNvPr id="10" name="Text Box 6"/>
          <p:cNvSpPr txBox="1">
            <a:spLocks noChangeArrowheads="1"/>
          </p:cNvSpPr>
          <p:nvPr/>
        </p:nvSpPr>
        <p:spPr bwMode="auto">
          <a:xfrm>
            <a:off x="7126477" y="2080890"/>
            <a:ext cx="1356636" cy="646331"/>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pPr>
            <a:r>
              <a:rPr lang="en-US" dirty="0">
                <a:solidFill>
                  <a:prstClr val="black"/>
                </a:solidFill>
                <a:latin typeface="Calibri"/>
                <a:ea typeface="+mn-ea"/>
              </a:rPr>
              <a:t>receive level</a:t>
            </a:r>
          </a:p>
          <a:p>
            <a:pPr algn="ctr" fontAlgn="auto">
              <a:spcBef>
                <a:spcPts val="0"/>
              </a:spcBef>
              <a:spcAft>
                <a:spcPts val="0"/>
              </a:spcAft>
            </a:pPr>
            <a:r>
              <a:rPr lang="en-US" dirty="0" err="1">
                <a:solidFill>
                  <a:prstClr val="black"/>
                </a:solidFill>
                <a:latin typeface="Calibri"/>
                <a:ea typeface="+mn-ea"/>
              </a:rPr>
              <a:t>BTS</a:t>
            </a:r>
            <a:r>
              <a:rPr lang="en-US" baseline="-25000" dirty="0" err="1">
                <a:solidFill>
                  <a:prstClr val="black"/>
                </a:solidFill>
                <a:latin typeface="Calibri"/>
              </a:rPr>
              <a:t>new</a:t>
            </a:r>
            <a:endParaRPr lang="en-US" dirty="0">
              <a:solidFill>
                <a:prstClr val="black"/>
              </a:solidFill>
              <a:latin typeface="Calibri"/>
              <a:ea typeface="+mn-ea"/>
            </a:endParaRPr>
          </a:p>
        </p:txBody>
      </p:sp>
      <p:sp>
        <p:nvSpPr>
          <p:cNvPr id="11" name="Line 7"/>
          <p:cNvSpPr>
            <a:spLocks noChangeShapeType="1"/>
          </p:cNvSpPr>
          <p:nvPr/>
        </p:nvSpPr>
        <p:spPr bwMode="auto">
          <a:xfrm>
            <a:off x="1691680" y="5805264"/>
            <a:ext cx="604867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12" name="Oval 9"/>
          <p:cNvSpPr>
            <a:spLocks noChangeArrowheads="1"/>
          </p:cNvSpPr>
          <p:nvPr/>
        </p:nvSpPr>
        <p:spPr bwMode="auto">
          <a:xfrm>
            <a:off x="1979712" y="5299546"/>
            <a:ext cx="381000" cy="381000"/>
          </a:xfrm>
          <a:prstGeom prst="ellipse">
            <a:avLst/>
          </a:prstGeom>
          <a:solidFill>
            <a:srgbClr val="DADAF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en-US">
                <a:solidFill>
                  <a:prstClr val="black"/>
                </a:solidFill>
                <a:latin typeface="Calibri"/>
                <a:ea typeface="+mn-ea"/>
              </a:rPr>
              <a:t>MS</a:t>
            </a:r>
          </a:p>
        </p:txBody>
      </p:sp>
      <p:sp>
        <p:nvSpPr>
          <p:cNvPr id="13" name="Oval 10"/>
          <p:cNvSpPr>
            <a:spLocks noChangeArrowheads="1"/>
          </p:cNvSpPr>
          <p:nvPr/>
        </p:nvSpPr>
        <p:spPr bwMode="auto">
          <a:xfrm>
            <a:off x="6625679" y="5299546"/>
            <a:ext cx="381000" cy="381000"/>
          </a:xfrm>
          <a:prstGeom prst="ellipse">
            <a:avLst/>
          </a:prstGeom>
          <a:solidFill>
            <a:srgbClr val="DADAF6"/>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en-US">
                <a:solidFill>
                  <a:prstClr val="black"/>
                </a:solidFill>
                <a:latin typeface="Calibri"/>
                <a:ea typeface="+mn-ea"/>
              </a:rPr>
              <a:t>MS</a:t>
            </a:r>
          </a:p>
        </p:txBody>
      </p:sp>
      <p:cxnSp>
        <p:nvCxnSpPr>
          <p:cNvPr id="14" name="AutoShape 11"/>
          <p:cNvCxnSpPr>
            <a:cxnSpLocks noChangeShapeType="1"/>
            <a:stCxn id="12" idx="6"/>
            <a:endCxn id="13" idx="2"/>
          </p:cNvCxnSpPr>
          <p:nvPr/>
        </p:nvCxnSpPr>
        <p:spPr bwMode="auto">
          <a:xfrm>
            <a:off x="2360712" y="5490046"/>
            <a:ext cx="4264967" cy="0"/>
          </a:xfrm>
          <a:prstGeom prst="straightConnector1">
            <a:avLst/>
          </a:prstGeom>
          <a:noFill/>
          <a:ln w="19050">
            <a:solidFill>
              <a:schemeClr val="tx1"/>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 name="Freeform 12"/>
          <p:cNvSpPr>
            <a:spLocks/>
          </p:cNvSpPr>
          <p:nvPr/>
        </p:nvSpPr>
        <p:spPr bwMode="auto">
          <a:xfrm>
            <a:off x="2123728" y="3140968"/>
            <a:ext cx="5112568" cy="2036266"/>
          </a:xfrm>
          <a:custGeom>
            <a:avLst/>
            <a:gdLst>
              <a:gd name="T0" fmla="*/ 0 w 2304"/>
              <a:gd name="T1" fmla="*/ 0 h 1104"/>
              <a:gd name="T2" fmla="*/ 864 w 2304"/>
              <a:gd name="T3" fmla="*/ 864 h 1104"/>
              <a:gd name="T4" fmla="*/ 2304 w 2304"/>
              <a:gd name="T5" fmla="*/ 1104 h 1104"/>
            </a:gdLst>
            <a:ahLst/>
            <a:cxnLst>
              <a:cxn ang="0">
                <a:pos x="T0" y="T1"/>
              </a:cxn>
              <a:cxn ang="0">
                <a:pos x="T2" y="T3"/>
              </a:cxn>
              <a:cxn ang="0">
                <a:pos x="T4" y="T5"/>
              </a:cxn>
            </a:cxnLst>
            <a:rect l="0" t="0" r="r" b="b"/>
            <a:pathLst>
              <a:path w="2304" h="1104">
                <a:moveTo>
                  <a:pt x="0" y="0"/>
                </a:moveTo>
                <a:cubicBezTo>
                  <a:pt x="240" y="340"/>
                  <a:pt x="480" y="680"/>
                  <a:pt x="864" y="864"/>
                </a:cubicBezTo>
                <a:cubicBezTo>
                  <a:pt x="1248" y="1048"/>
                  <a:pt x="1776" y="1076"/>
                  <a:pt x="2304" y="1104"/>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16" name="Freeform 13"/>
          <p:cNvSpPr>
            <a:spLocks/>
          </p:cNvSpPr>
          <p:nvPr/>
        </p:nvSpPr>
        <p:spPr bwMode="auto">
          <a:xfrm flipH="1">
            <a:off x="1979712" y="3161010"/>
            <a:ext cx="5040560" cy="2062336"/>
          </a:xfrm>
          <a:custGeom>
            <a:avLst/>
            <a:gdLst>
              <a:gd name="T0" fmla="*/ 0 w 2304"/>
              <a:gd name="T1" fmla="*/ 0 h 1104"/>
              <a:gd name="T2" fmla="*/ 864 w 2304"/>
              <a:gd name="T3" fmla="*/ 864 h 1104"/>
              <a:gd name="T4" fmla="*/ 2304 w 2304"/>
              <a:gd name="T5" fmla="*/ 1104 h 1104"/>
            </a:gdLst>
            <a:ahLst/>
            <a:cxnLst>
              <a:cxn ang="0">
                <a:pos x="T0" y="T1"/>
              </a:cxn>
              <a:cxn ang="0">
                <a:pos x="T2" y="T3"/>
              </a:cxn>
              <a:cxn ang="0">
                <a:pos x="T4" y="T5"/>
              </a:cxn>
            </a:cxnLst>
            <a:rect l="0" t="0" r="r" b="b"/>
            <a:pathLst>
              <a:path w="2304" h="1104">
                <a:moveTo>
                  <a:pt x="0" y="0"/>
                </a:moveTo>
                <a:cubicBezTo>
                  <a:pt x="240" y="340"/>
                  <a:pt x="480" y="680"/>
                  <a:pt x="864" y="864"/>
                </a:cubicBezTo>
                <a:cubicBezTo>
                  <a:pt x="1248" y="1048"/>
                  <a:pt x="1776" y="1076"/>
                  <a:pt x="2304" y="1104"/>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17" name="Line 14"/>
          <p:cNvSpPr>
            <a:spLocks noChangeShapeType="1"/>
          </p:cNvSpPr>
          <p:nvPr/>
        </p:nvSpPr>
        <p:spPr bwMode="auto">
          <a:xfrm flipH="1" flipV="1">
            <a:off x="5822581" y="4489078"/>
            <a:ext cx="0" cy="524098"/>
          </a:xfrm>
          <a:prstGeom prst="line">
            <a:avLst/>
          </a:prstGeom>
          <a:noFill/>
          <a:ln w="38100">
            <a:solidFill>
              <a:schemeClr val="tx1"/>
            </a:solidFill>
            <a:round/>
            <a:headEnd type="stealth"/>
            <a:tailEnd type="stealth"/>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18" name="Text Box 15"/>
          <p:cNvSpPr txBox="1">
            <a:spLocks noChangeArrowheads="1"/>
          </p:cNvSpPr>
          <p:nvPr/>
        </p:nvSpPr>
        <p:spPr bwMode="auto">
          <a:xfrm>
            <a:off x="5822582" y="4561086"/>
            <a:ext cx="1269698" cy="338554"/>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600" dirty="0">
                <a:solidFill>
                  <a:prstClr val="black"/>
                </a:solidFill>
                <a:latin typeface="Calibri"/>
                <a:ea typeface="+mn-ea"/>
              </a:rPr>
              <a:t>HO_MARGIN</a:t>
            </a:r>
          </a:p>
        </p:txBody>
      </p:sp>
      <p:sp>
        <p:nvSpPr>
          <p:cNvPr id="19" name="Freeform 16"/>
          <p:cNvSpPr>
            <a:spLocks/>
          </p:cNvSpPr>
          <p:nvPr/>
        </p:nvSpPr>
        <p:spPr bwMode="auto">
          <a:xfrm>
            <a:off x="2051720" y="3068960"/>
            <a:ext cx="5184576" cy="2234778"/>
          </a:xfrm>
          <a:custGeom>
            <a:avLst/>
            <a:gdLst>
              <a:gd name="T0" fmla="*/ 0 w 2256"/>
              <a:gd name="T1" fmla="*/ 96 h 1200"/>
              <a:gd name="T2" fmla="*/ 48 w 2256"/>
              <a:gd name="T3" fmla="*/ 0 h 1200"/>
              <a:gd name="T4" fmla="*/ 48 w 2256"/>
              <a:gd name="T5" fmla="*/ 192 h 1200"/>
              <a:gd name="T6" fmla="*/ 144 w 2256"/>
              <a:gd name="T7" fmla="*/ 96 h 1200"/>
              <a:gd name="T8" fmla="*/ 192 w 2256"/>
              <a:gd name="T9" fmla="*/ 336 h 1200"/>
              <a:gd name="T10" fmla="*/ 240 w 2256"/>
              <a:gd name="T11" fmla="*/ 288 h 1200"/>
              <a:gd name="T12" fmla="*/ 288 w 2256"/>
              <a:gd name="T13" fmla="*/ 432 h 1200"/>
              <a:gd name="T14" fmla="*/ 384 w 2256"/>
              <a:gd name="T15" fmla="*/ 384 h 1200"/>
              <a:gd name="T16" fmla="*/ 432 w 2256"/>
              <a:gd name="T17" fmla="*/ 720 h 1200"/>
              <a:gd name="T18" fmla="*/ 480 w 2256"/>
              <a:gd name="T19" fmla="*/ 528 h 1200"/>
              <a:gd name="T20" fmla="*/ 480 w 2256"/>
              <a:gd name="T21" fmla="*/ 624 h 1200"/>
              <a:gd name="T22" fmla="*/ 528 w 2256"/>
              <a:gd name="T23" fmla="*/ 576 h 1200"/>
              <a:gd name="T24" fmla="*/ 576 w 2256"/>
              <a:gd name="T25" fmla="*/ 720 h 1200"/>
              <a:gd name="T26" fmla="*/ 624 w 2256"/>
              <a:gd name="T27" fmla="*/ 624 h 1200"/>
              <a:gd name="T28" fmla="*/ 672 w 2256"/>
              <a:gd name="T29" fmla="*/ 816 h 1200"/>
              <a:gd name="T30" fmla="*/ 768 w 2256"/>
              <a:gd name="T31" fmla="*/ 720 h 1200"/>
              <a:gd name="T32" fmla="*/ 816 w 2256"/>
              <a:gd name="T33" fmla="*/ 912 h 1200"/>
              <a:gd name="T34" fmla="*/ 864 w 2256"/>
              <a:gd name="T35" fmla="*/ 816 h 1200"/>
              <a:gd name="T36" fmla="*/ 912 w 2256"/>
              <a:gd name="T37" fmla="*/ 912 h 1200"/>
              <a:gd name="T38" fmla="*/ 960 w 2256"/>
              <a:gd name="T39" fmla="*/ 816 h 1200"/>
              <a:gd name="T40" fmla="*/ 960 w 2256"/>
              <a:gd name="T41" fmla="*/ 960 h 1200"/>
              <a:gd name="T42" fmla="*/ 1008 w 2256"/>
              <a:gd name="T43" fmla="*/ 864 h 1200"/>
              <a:gd name="T44" fmla="*/ 1056 w 2256"/>
              <a:gd name="T45" fmla="*/ 1056 h 1200"/>
              <a:gd name="T46" fmla="*/ 1152 w 2256"/>
              <a:gd name="T47" fmla="*/ 864 h 1200"/>
              <a:gd name="T48" fmla="*/ 1200 w 2256"/>
              <a:gd name="T49" fmla="*/ 1056 h 1200"/>
              <a:gd name="T50" fmla="*/ 1248 w 2256"/>
              <a:gd name="T51" fmla="*/ 960 h 1200"/>
              <a:gd name="T52" fmla="*/ 1296 w 2256"/>
              <a:gd name="T53" fmla="*/ 1104 h 1200"/>
              <a:gd name="T54" fmla="*/ 1392 w 2256"/>
              <a:gd name="T55" fmla="*/ 912 h 1200"/>
              <a:gd name="T56" fmla="*/ 1440 w 2256"/>
              <a:gd name="T57" fmla="*/ 1152 h 1200"/>
              <a:gd name="T58" fmla="*/ 1440 w 2256"/>
              <a:gd name="T59" fmla="*/ 1056 h 1200"/>
              <a:gd name="T60" fmla="*/ 1488 w 2256"/>
              <a:gd name="T61" fmla="*/ 1152 h 1200"/>
              <a:gd name="T62" fmla="*/ 1536 w 2256"/>
              <a:gd name="T63" fmla="*/ 960 h 1200"/>
              <a:gd name="T64" fmla="*/ 1584 w 2256"/>
              <a:gd name="T65" fmla="*/ 1104 h 1200"/>
              <a:gd name="T66" fmla="*/ 1680 w 2256"/>
              <a:gd name="T67" fmla="*/ 960 h 1200"/>
              <a:gd name="T68" fmla="*/ 1680 w 2256"/>
              <a:gd name="T69" fmla="*/ 1104 h 1200"/>
              <a:gd name="T70" fmla="*/ 1728 w 2256"/>
              <a:gd name="T71" fmla="*/ 1008 h 1200"/>
              <a:gd name="T72" fmla="*/ 1776 w 2256"/>
              <a:gd name="T73" fmla="*/ 1104 h 1200"/>
              <a:gd name="T74" fmla="*/ 1824 w 2256"/>
              <a:gd name="T75" fmla="*/ 1008 h 1200"/>
              <a:gd name="T76" fmla="*/ 1872 w 2256"/>
              <a:gd name="T77" fmla="*/ 1152 h 1200"/>
              <a:gd name="T78" fmla="*/ 1968 w 2256"/>
              <a:gd name="T79" fmla="*/ 1008 h 1200"/>
              <a:gd name="T80" fmla="*/ 2016 w 2256"/>
              <a:gd name="T81" fmla="*/ 1152 h 1200"/>
              <a:gd name="T82" fmla="*/ 2064 w 2256"/>
              <a:gd name="T83" fmla="*/ 1008 h 1200"/>
              <a:gd name="T84" fmla="*/ 2160 w 2256"/>
              <a:gd name="T85" fmla="*/ 1152 h 1200"/>
              <a:gd name="T86" fmla="*/ 2208 w 2256"/>
              <a:gd name="T87" fmla="*/ 1056 h 1200"/>
              <a:gd name="T88" fmla="*/ 2208 w 2256"/>
              <a:gd name="T89" fmla="*/ 1200 h 1200"/>
              <a:gd name="T90" fmla="*/ 2256 w 2256"/>
              <a:gd name="T91" fmla="*/ 1056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56" h="1200">
                <a:moveTo>
                  <a:pt x="0" y="96"/>
                </a:moveTo>
                <a:lnTo>
                  <a:pt x="48" y="0"/>
                </a:lnTo>
                <a:lnTo>
                  <a:pt x="48" y="192"/>
                </a:lnTo>
                <a:lnTo>
                  <a:pt x="144" y="96"/>
                </a:lnTo>
                <a:lnTo>
                  <a:pt x="192" y="336"/>
                </a:lnTo>
                <a:lnTo>
                  <a:pt x="240" y="288"/>
                </a:lnTo>
                <a:lnTo>
                  <a:pt x="288" y="432"/>
                </a:lnTo>
                <a:lnTo>
                  <a:pt x="384" y="384"/>
                </a:lnTo>
                <a:lnTo>
                  <a:pt x="432" y="720"/>
                </a:lnTo>
                <a:lnTo>
                  <a:pt x="480" y="528"/>
                </a:lnTo>
                <a:lnTo>
                  <a:pt x="480" y="624"/>
                </a:lnTo>
                <a:lnTo>
                  <a:pt x="528" y="576"/>
                </a:lnTo>
                <a:lnTo>
                  <a:pt x="576" y="720"/>
                </a:lnTo>
                <a:lnTo>
                  <a:pt x="624" y="624"/>
                </a:lnTo>
                <a:lnTo>
                  <a:pt x="672" y="816"/>
                </a:lnTo>
                <a:lnTo>
                  <a:pt x="768" y="720"/>
                </a:lnTo>
                <a:lnTo>
                  <a:pt x="816" y="912"/>
                </a:lnTo>
                <a:lnTo>
                  <a:pt x="864" y="816"/>
                </a:lnTo>
                <a:lnTo>
                  <a:pt x="912" y="912"/>
                </a:lnTo>
                <a:lnTo>
                  <a:pt x="960" y="816"/>
                </a:lnTo>
                <a:lnTo>
                  <a:pt x="960" y="960"/>
                </a:lnTo>
                <a:lnTo>
                  <a:pt x="1008" y="864"/>
                </a:lnTo>
                <a:lnTo>
                  <a:pt x="1056" y="1056"/>
                </a:lnTo>
                <a:lnTo>
                  <a:pt x="1152" y="864"/>
                </a:lnTo>
                <a:lnTo>
                  <a:pt x="1200" y="1056"/>
                </a:lnTo>
                <a:lnTo>
                  <a:pt x="1248" y="960"/>
                </a:lnTo>
                <a:lnTo>
                  <a:pt x="1296" y="1104"/>
                </a:lnTo>
                <a:lnTo>
                  <a:pt x="1392" y="912"/>
                </a:lnTo>
                <a:lnTo>
                  <a:pt x="1440" y="1152"/>
                </a:lnTo>
                <a:lnTo>
                  <a:pt x="1440" y="1056"/>
                </a:lnTo>
                <a:lnTo>
                  <a:pt x="1488" y="1152"/>
                </a:lnTo>
                <a:lnTo>
                  <a:pt x="1536" y="960"/>
                </a:lnTo>
                <a:lnTo>
                  <a:pt x="1584" y="1104"/>
                </a:lnTo>
                <a:lnTo>
                  <a:pt x="1680" y="960"/>
                </a:lnTo>
                <a:lnTo>
                  <a:pt x="1680" y="1104"/>
                </a:lnTo>
                <a:lnTo>
                  <a:pt x="1728" y="1008"/>
                </a:lnTo>
                <a:lnTo>
                  <a:pt x="1776" y="1104"/>
                </a:lnTo>
                <a:lnTo>
                  <a:pt x="1824" y="1008"/>
                </a:lnTo>
                <a:lnTo>
                  <a:pt x="1872" y="1152"/>
                </a:lnTo>
                <a:lnTo>
                  <a:pt x="1968" y="1008"/>
                </a:lnTo>
                <a:lnTo>
                  <a:pt x="2016" y="1152"/>
                </a:lnTo>
                <a:lnTo>
                  <a:pt x="2064" y="1008"/>
                </a:lnTo>
                <a:lnTo>
                  <a:pt x="2160" y="1152"/>
                </a:lnTo>
                <a:lnTo>
                  <a:pt x="2208" y="1056"/>
                </a:lnTo>
                <a:lnTo>
                  <a:pt x="2208" y="1200"/>
                </a:lnTo>
                <a:lnTo>
                  <a:pt x="2256" y="1056"/>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0" name="Freeform 17"/>
          <p:cNvSpPr>
            <a:spLocks/>
          </p:cNvSpPr>
          <p:nvPr/>
        </p:nvSpPr>
        <p:spPr bwMode="auto">
          <a:xfrm flipH="1">
            <a:off x="1979712" y="3233018"/>
            <a:ext cx="4968552" cy="2142728"/>
          </a:xfrm>
          <a:custGeom>
            <a:avLst/>
            <a:gdLst>
              <a:gd name="T0" fmla="*/ 0 w 2256"/>
              <a:gd name="T1" fmla="*/ 96 h 1200"/>
              <a:gd name="T2" fmla="*/ 48 w 2256"/>
              <a:gd name="T3" fmla="*/ 0 h 1200"/>
              <a:gd name="T4" fmla="*/ 48 w 2256"/>
              <a:gd name="T5" fmla="*/ 192 h 1200"/>
              <a:gd name="T6" fmla="*/ 144 w 2256"/>
              <a:gd name="T7" fmla="*/ 96 h 1200"/>
              <a:gd name="T8" fmla="*/ 192 w 2256"/>
              <a:gd name="T9" fmla="*/ 336 h 1200"/>
              <a:gd name="T10" fmla="*/ 240 w 2256"/>
              <a:gd name="T11" fmla="*/ 288 h 1200"/>
              <a:gd name="T12" fmla="*/ 288 w 2256"/>
              <a:gd name="T13" fmla="*/ 432 h 1200"/>
              <a:gd name="T14" fmla="*/ 384 w 2256"/>
              <a:gd name="T15" fmla="*/ 384 h 1200"/>
              <a:gd name="T16" fmla="*/ 432 w 2256"/>
              <a:gd name="T17" fmla="*/ 720 h 1200"/>
              <a:gd name="T18" fmla="*/ 480 w 2256"/>
              <a:gd name="T19" fmla="*/ 528 h 1200"/>
              <a:gd name="T20" fmla="*/ 480 w 2256"/>
              <a:gd name="T21" fmla="*/ 624 h 1200"/>
              <a:gd name="T22" fmla="*/ 528 w 2256"/>
              <a:gd name="T23" fmla="*/ 576 h 1200"/>
              <a:gd name="T24" fmla="*/ 576 w 2256"/>
              <a:gd name="T25" fmla="*/ 720 h 1200"/>
              <a:gd name="T26" fmla="*/ 624 w 2256"/>
              <a:gd name="T27" fmla="*/ 624 h 1200"/>
              <a:gd name="T28" fmla="*/ 672 w 2256"/>
              <a:gd name="T29" fmla="*/ 816 h 1200"/>
              <a:gd name="T30" fmla="*/ 768 w 2256"/>
              <a:gd name="T31" fmla="*/ 720 h 1200"/>
              <a:gd name="T32" fmla="*/ 816 w 2256"/>
              <a:gd name="T33" fmla="*/ 912 h 1200"/>
              <a:gd name="T34" fmla="*/ 864 w 2256"/>
              <a:gd name="T35" fmla="*/ 816 h 1200"/>
              <a:gd name="T36" fmla="*/ 912 w 2256"/>
              <a:gd name="T37" fmla="*/ 912 h 1200"/>
              <a:gd name="T38" fmla="*/ 960 w 2256"/>
              <a:gd name="T39" fmla="*/ 816 h 1200"/>
              <a:gd name="T40" fmla="*/ 960 w 2256"/>
              <a:gd name="T41" fmla="*/ 960 h 1200"/>
              <a:gd name="T42" fmla="*/ 1008 w 2256"/>
              <a:gd name="T43" fmla="*/ 864 h 1200"/>
              <a:gd name="T44" fmla="*/ 1056 w 2256"/>
              <a:gd name="T45" fmla="*/ 1056 h 1200"/>
              <a:gd name="T46" fmla="*/ 1152 w 2256"/>
              <a:gd name="T47" fmla="*/ 864 h 1200"/>
              <a:gd name="T48" fmla="*/ 1200 w 2256"/>
              <a:gd name="T49" fmla="*/ 1056 h 1200"/>
              <a:gd name="T50" fmla="*/ 1248 w 2256"/>
              <a:gd name="T51" fmla="*/ 960 h 1200"/>
              <a:gd name="T52" fmla="*/ 1296 w 2256"/>
              <a:gd name="T53" fmla="*/ 1104 h 1200"/>
              <a:gd name="T54" fmla="*/ 1392 w 2256"/>
              <a:gd name="T55" fmla="*/ 912 h 1200"/>
              <a:gd name="T56" fmla="*/ 1440 w 2256"/>
              <a:gd name="T57" fmla="*/ 1152 h 1200"/>
              <a:gd name="T58" fmla="*/ 1440 w 2256"/>
              <a:gd name="T59" fmla="*/ 1056 h 1200"/>
              <a:gd name="T60" fmla="*/ 1488 w 2256"/>
              <a:gd name="T61" fmla="*/ 1152 h 1200"/>
              <a:gd name="T62" fmla="*/ 1536 w 2256"/>
              <a:gd name="T63" fmla="*/ 960 h 1200"/>
              <a:gd name="T64" fmla="*/ 1584 w 2256"/>
              <a:gd name="T65" fmla="*/ 1104 h 1200"/>
              <a:gd name="T66" fmla="*/ 1680 w 2256"/>
              <a:gd name="T67" fmla="*/ 960 h 1200"/>
              <a:gd name="T68" fmla="*/ 1680 w 2256"/>
              <a:gd name="T69" fmla="*/ 1104 h 1200"/>
              <a:gd name="T70" fmla="*/ 1728 w 2256"/>
              <a:gd name="T71" fmla="*/ 1008 h 1200"/>
              <a:gd name="T72" fmla="*/ 1776 w 2256"/>
              <a:gd name="T73" fmla="*/ 1104 h 1200"/>
              <a:gd name="T74" fmla="*/ 1824 w 2256"/>
              <a:gd name="T75" fmla="*/ 1008 h 1200"/>
              <a:gd name="T76" fmla="*/ 1872 w 2256"/>
              <a:gd name="T77" fmla="*/ 1152 h 1200"/>
              <a:gd name="T78" fmla="*/ 1968 w 2256"/>
              <a:gd name="T79" fmla="*/ 1008 h 1200"/>
              <a:gd name="T80" fmla="*/ 2016 w 2256"/>
              <a:gd name="T81" fmla="*/ 1152 h 1200"/>
              <a:gd name="T82" fmla="*/ 2064 w 2256"/>
              <a:gd name="T83" fmla="*/ 1008 h 1200"/>
              <a:gd name="T84" fmla="*/ 2160 w 2256"/>
              <a:gd name="T85" fmla="*/ 1152 h 1200"/>
              <a:gd name="T86" fmla="*/ 2208 w 2256"/>
              <a:gd name="T87" fmla="*/ 1056 h 1200"/>
              <a:gd name="T88" fmla="*/ 2208 w 2256"/>
              <a:gd name="T89" fmla="*/ 1200 h 1200"/>
              <a:gd name="T90" fmla="*/ 2256 w 2256"/>
              <a:gd name="T91" fmla="*/ 1056 h 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56" h="1200">
                <a:moveTo>
                  <a:pt x="0" y="96"/>
                </a:moveTo>
                <a:lnTo>
                  <a:pt x="48" y="0"/>
                </a:lnTo>
                <a:lnTo>
                  <a:pt x="48" y="192"/>
                </a:lnTo>
                <a:lnTo>
                  <a:pt x="144" y="96"/>
                </a:lnTo>
                <a:lnTo>
                  <a:pt x="192" y="336"/>
                </a:lnTo>
                <a:lnTo>
                  <a:pt x="240" y="288"/>
                </a:lnTo>
                <a:lnTo>
                  <a:pt x="288" y="432"/>
                </a:lnTo>
                <a:lnTo>
                  <a:pt x="384" y="384"/>
                </a:lnTo>
                <a:lnTo>
                  <a:pt x="432" y="720"/>
                </a:lnTo>
                <a:lnTo>
                  <a:pt x="480" y="528"/>
                </a:lnTo>
                <a:lnTo>
                  <a:pt x="480" y="624"/>
                </a:lnTo>
                <a:lnTo>
                  <a:pt x="528" y="576"/>
                </a:lnTo>
                <a:lnTo>
                  <a:pt x="576" y="720"/>
                </a:lnTo>
                <a:lnTo>
                  <a:pt x="624" y="624"/>
                </a:lnTo>
                <a:lnTo>
                  <a:pt x="672" y="816"/>
                </a:lnTo>
                <a:lnTo>
                  <a:pt x="768" y="720"/>
                </a:lnTo>
                <a:lnTo>
                  <a:pt x="816" y="912"/>
                </a:lnTo>
                <a:lnTo>
                  <a:pt x="864" y="816"/>
                </a:lnTo>
                <a:lnTo>
                  <a:pt x="912" y="912"/>
                </a:lnTo>
                <a:lnTo>
                  <a:pt x="960" y="816"/>
                </a:lnTo>
                <a:lnTo>
                  <a:pt x="960" y="960"/>
                </a:lnTo>
                <a:lnTo>
                  <a:pt x="1008" y="864"/>
                </a:lnTo>
                <a:lnTo>
                  <a:pt x="1056" y="1056"/>
                </a:lnTo>
                <a:lnTo>
                  <a:pt x="1152" y="864"/>
                </a:lnTo>
                <a:lnTo>
                  <a:pt x="1200" y="1056"/>
                </a:lnTo>
                <a:lnTo>
                  <a:pt x="1248" y="960"/>
                </a:lnTo>
                <a:lnTo>
                  <a:pt x="1296" y="1104"/>
                </a:lnTo>
                <a:lnTo>
                  <a:pt x="1392" y="912"/>
                </a:lnTo>
                <a:lnTo>
                  <a:pt x="1440" y="1152"/>
                </a:lnTo>
                <a:lnTo>
                  <a:pt x="1440" y="1056"/>
                </a:lnTo>
                <a:lnTo>
                  <a:pt x="1488" y="1152"/>
                </a:lnTo>
                <a:lnTo>
                  <a:pt x="1536" y="960"/>
                </a:lnTo>
                <a:lnTo>
                  <a:pt x="1584" y="1104"/>
                </a:lnTo>
                <a:lnTo>
                  <a:pt x="1680" y="960"/>
                </a:lnTo>
                <a:lnTo>
                  <a:pt x="1680" y="1104"/>
                </a:lnTo>
                <a:lnTo>
                  <a:pt x="1728" y="1008"/>
                </a:lnTo>
                <a:lnTo>
                  <a:pt x="1776" y="1104"/>
                </a:lnTo>
                <a:lnTo>
                  <a:pt x="1824" y="1008"/>
                </a:lnTo>
                <a:lnTo>
                  <a:pt x="1872" y="1152"/>
                </a:lnTo>
                <a:lnTo>
                  <a:pt x="1968" y="1008"/>
                </a:lnTo>
                <a:lnTo>
                  <a:pt x="2016" y="1152"/>
                </a:lnTo>
                <a:lnTo>
                  <a:pt x="2064" y="1008"/>
                </a:lnTo>
                <a:lnTo>
                  <a:pt x="2160" y="1152"/>
                </a:lnTo>
                <a:lnTo>
                  <a:pt x="2208" y="1056"/>
                </a:lnTo>
                <a:lnTo>
                  <a:pt x="2208" y="1200"/>
                </a:lnTo>
                <a:lnTo>
                  <a:pt x="2256" y="1056"/>
                </a:lnTo>
              </a:path>
            </a:pathLst>
          </a:custGeom>
          <a:noFill/>
          <a:ln w="9525" cap="flat" cmpd="sng">
            <a:solidFill>
              <a:schemeClr val="tx1"/>
            </a:solidFill>
            <a:prstDash val="solid"/>
            <a:round/>
            <a:headEnd/>
            <a:tailEnd/>
          </a:ln>
          <a:effectLst/>
          <a:extLst>
            <a:ext uri="{909E8E84-426E-40dd-AFC4-6F175D3DCCD1}">
              <a14:hiddenFill xmlns:a14="http://schemas.microsoft.com/office/drawing/2010/main" xmlns="">
                <a:solidFill>
                  <a:srgbClr val="DADAF6"/>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1" name="Line 18"/>
          <p:cNvSpPr>
            <a:spLocks noChangeShapeType="1"/>
          </p:cNvSpPr>
          <p:nvPr/>
        </p:nvSpPr>
        <p:spPr bwMode="auto">
          <a:xfrm>
            <a:off x="5868144" y="5661248"/>
            <a:ext cx="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endParaRPr>
          </a:p>
        </p:txBody>
      </p:sp>
      <p:sp>
        <p:nvSpPr>
          <p:cNvPr id="22" name="Text Box 19"/>
          <p:cNvSpPr txBox="1">
            <a:spLocks noChangeArrowheads="1"/>
          </p:cNvSpPr>
          <p:nvPr/>
        </p:nvSpPr>
        <p:spPr bwMode="auto">
          <a:xfrm>
            <a:off x="1907704" y="5756746"/>
            <a:ext cx="765175" cy="336550"/>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a:solidFill>
                  <a:prstClr val="black"/>
                </a:solidFill>
                <a:latin typeface="Calibri"/>
                <a:ea typeface="+mn-ea"/>
              </a:rPr>
              <a:t>BTS</a:t>
            </a:r>
            <a:r>
              <a:rPr lang="en-US" baseline="-25000">
                <a:solidFill>
                  <a:prstClr val="black"/>
                </a:solidFill>
                <a:latin typeface="Calibri"/>
                <a:ea typeface="+mn-ea"/>
              </a:rPr>
              <a:t>old</a:t>
            </a:r>
            <a:endParaRPr lang="en-US">
              <a:solidFill>
                <a:prstClr val="black"/>
              </a:solidFill>
              <a:latin typeface="Calibri"/>
              <a:ea typeface="+mn-ea"/>
            </a:endParaRPr>
          </a:p>
        </p:txBody>
      </p:sp>
      <p:sp>
        <p:nvSpPr>
          <p:cNvPr id="23" name="Text Box 20"/>
          <p:cNvSpPr txBox="1">
            <a:spLocks noChangeArrowheads="1"/>
          </p:cNvSpPr>
          <p:nvPr/>
        </p:nvSpPr>
        <p:spPr bwMode="auto">
          <a:xfrm>
            <a:off x="6473279" y="5756746"/>
            <a:ext cx="835025" cy="336550"/>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a:solidFill>
                  <a:prstClr val="black"/>
                </a:solidFill>
                <a:latin typeface="Calibri"/>
                <a:ea typeface="+mn-ea"/>
              </a:rPr>
              <a:t>BTS</a:t>
            </a:r>
            <a:r>
              <a:rPr lang="en-US" baseline="-25000">
                <a:solidFill>
                  <a:prstClr val="black"/>
                </a:solidFill>
                <a:latin typeface="Calibri"/>
                <a:ea typeface="+mn-ea"/>
              </a:rPr>
              <a:t>new</a:t>
            </a:r>
            <a:endParaRPr lang="en-US">
              <a:solidFill>
                <a:prstClr val="black"/>
              </a:solidFill>
              <a:latin typeface="Calibri"/>
              <a:ea typeface="+mn-ea"/>
            </a:endParaRPr>
          </a:p>
        </p:txBody>
      </p:sp>
      <p:sp>
        <p:nvSpPr>
          <p:cNvPr id="5" name="Slide Number Placeholder 4"/>
          <p:cNvSpPr>
            <a:spLocks noGrp="1"/>
          </p:cNvSpPr>
          <p:nvPr>
            <p:ph type="sldNum" sz="quarter" idx="10"/>
          </p:nvPr>
        </p:nvSpPr>
        <p:spPr/>
        <p:txBody>
          <a:bodyPr/>
          <a:lstStyle/>
          <a:p>
            <a:pPr>
              <a:defRPr/>
            </a:pPr>
            <a:fld id="{43082905-CC6B-4BD3-AD40-E9FC57740F1B}" type="slidenum">
              <a:rPr lang="en-US" smtClean="0"/>
              <a:pPr>
                <a:defRPr/>
              </a:pPr>
              <a:t>24</a:t>
            </a:fld>
            <a:endParaRPr lang="en-US"/>
          </a:p>
        </p:txBody>
      </p:sp>
      <p:sp>
        <p:nvSpPr>
          <p:cNvPr id="3" name="TextBox 2"/>
          <p:cNvSpPr txBox="1"/>
          <p:nvPr/>
        </p:nvSpPr>
        <p:spPr>
          <a:xfrm>
            <a:off x="251520" y="836712"/>
            <a:ext cx="8640960" cy="923330"/>
          </a:xfrm>
          <a:prstGeom prst="rect">
            <a:avLst/>
          </a:prstGeom>
          <a:noFill/>
        </p:spPr>
        <p:txBody>
          <a:bodyPr wrap="square" rtlCol="0">
            <a:spAutoFit/>
          </a:bodyPr>
          <a:lstStyle/>
          <a:p>
            <a:r>
              <a:rPr lang="en-US" dirty="0">
                <a:latin typeface="Calibri"/>
                <a:cs typeface="Calibri"/>
              </a:rPr>
              <a:t>Handover occurs when the received signal strength at the MS received from the “old” BTS falls below a defined threshold, and the received signal from a “new” BTS exceeds it by a defined margin.</a:t>
            </a:r>
          </a:p>
        </p:txBody>
      </p:sp>
      <p:cxnSp>
        <p:nvCxnSpPr>
          <p:cNvPr id="25" name="AutoShape 11"/>
          <p:cNvCxnSpPr>
            <a:cxnSpLocks noChangeShapeType="1"/>
          </p:cNvCxnSpPr>
          <p:nvPr/>
        </p:nvCxnSpPr>
        <p:spPr bwMode="auto">
          <a:xfrm>
            <a:off x="1691680" y="4509120"/>
            <a:ext cx="6048672" cy="0"/>
          </a:xfrm>
          <a:prstGeom prst="straightConnector1">
            <a:avLst/>
          </a:prstGeom>
          <a:noFill/>
          <a:ln w="9525">
            <a:solidFill>
              <a:schemeClr val="tx1"/>
            </a:solidFill>
            <a:prstDash val="dash"/>
            <a:round/>
            <a:headEn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6" name="AutoShape 11"/>
          <p:cNvCxnSpPr>
            <a:cxnSpLocks noChangeShapeType="1"/>
          </p:cNvCxnSpPr>
          <p:nvPr/>
        </p:nvCxnSpPr>
        <p:spPr bwMode="auto">
          <a:xfrm>
            <a:off x="1691680" y="5013176"/>
            <a:ext cx="6048672" cy="0"/>
          </a:xfrm>
          <a:prstGeom prst="straightConnector1">
            <a:avLst/>
          </a:prstGeom>
          <a:noFill/>
          <a:ln w="9525">
            <a:solidFill>
              <a:schemeClr val="tx1"/>
            </a:solidFill>
            <a:prstDash val="dash"/>
            <a:round/>
            <a:headEn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94586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384"/>
            <a:ext cx="7272808" cy="547999"/>
          </a:xfrm>
        </p:spPr>
        <p:txBody>
          <a:bodyPr/>
          <a:lstStyle/>
          <a:p>
            <a:r>
              <a:rPr lang="en-US" b="0" dirty="0">
                <a:solidFill>
                  <a:srgbClr val="FFFFFF"/>
                </a:solidFill>
                <a:latin typeface="Calibri"/>
                <a:cs typeface="Calibri"/>
              </a:rPr>
              <a:t>Handover procedure</a:t>
            </a:r>
            <a:endParaRPr lang="en-GB" b="0" dirty="0">
              <a:solidFill>
                <a:srgbClr val="FFFFFF"/>
              </a:solidFill>
              <a:latin typeface="Calibri"/>
              <a:cs typeface="Calibri"/>
            </a:endParaRPr>
          </a:p>
        </p:txBody>
      </p:sp>
      <p:sp>
        <p:nvSpPr>
          <p:cNvPr id="7" name="Line 3"/>
          <p:cNvSpPr>
            <a:spLocks noChangeShapeType="1"/>
          </p:cNvSpPr>
          <p:nvPr/>
        </p:nvSpPr>
        <p:spPr bwMode="auto">
          <a:xfrm>
            <a:off x="2286000" y="1447800"/>
            <a:ext cx="0" cy="396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8" name="Line 4"/>
          <p:cNvSpPr>
            <a:spLocks noChangeShapeType="1"/>
          </p:cNvSpPr>
          <p:nvPr/>
        </p:nvSpPr>
        <p:spPr bwMode="auto">
          <a:xfrm>
            <a:off x="6400800" y="1447800"/>
            <a:ext cx="0" cy="396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9" name="Text Box 5"/>
          <p:cNvSpPr txBox="1">
            <a:spLocks noChangeArrowheads="1"/>
          </p:cNvSpPr>
          <p:nvPr/>
        </p:nvSpPr>
        <p:spPr bwMode="auto">
          <a:xfrm>
            <a:off x="3810000" y="3733800"/>
            <a:ext cx="1134708" cy="369332"/>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a:solidFill>
                  <a:prstClr val="black"/>
                </a:solidFill>
                <a:latin typeface="Calibri"/>
                <a:ea typeface="+mn-ea"/>
                <a:cs typeface="Calibri"/>
              </a:rPr>
              <a:t>HO access</a:t>
            </a:r>
          </a:p>
        </p:txBody>
      </p:sp>
      <p:sp>
        <p:nvSpPr>
          <p:cNvPr id="10" name="Line 6"/>
          <p:cNvSpPr>
            <a:spLocks noChangeShapeType="1"/>
          </p:cNvSpPr>
          <p:nvPr/>
        </p:nvSpPr>
        <p:spPr bwMode="auto">
          <a:xfrm>
            <a:off x="914400" y="4038600"/>
            <a:ext cx="6858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11" name="Text Box 10"/>
          <p:cNvSpPr txBox="1">
            <a:spLocks noChangeArrowheads="1"/>
          </p:cNvSpPr>
          <p:nvPr/>
        </p:nvSpPr>
        <p:spPr bwMode="auto">
          <a:xfrm>
            <a:off x="1989463" y="1079724"/>
            <a:ext cx="605775"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pPr>
            <a:r>
              <a:rPr lang="en-US" sz="1400">
                <a:solidFill>
                  <a:prstClr val="black"/>
                </a:solidFill>
                <a:latin typeface="Calibri"/>
                <a:ea typeface="+mn-ea"/>
                <a:cs typeface="Calibri"/>
              </a:rPr>
              <a:t>BTS</a:t>
            </a:r>
            <a:r>
              <a:rPr lang="en-US" sz="1400" baseline="-25000">
                <a:solidFill>
                  <a:prstClr val="black"/>
                </a:solidFill>
                <a:latin typeface="Calibri"/>
                <a:ea typeface="+mn-ea"/>
                <a:cs typeface="Calibri"/>
              </a:rPr>
              <a:t>old</a:t>
            </a:r>
            <a:endParaRPr lang="en-US" sz="1400">
              <a:solidFill>
                <a:prstClr val="black"/>
              </a:solidFill>
              <a:latin typeface="Calibri"/>
              <a:ea typeface="+mn-ea"/>
              <a:cs typeface="Calibri"/>
            </a:endParaRPr>
          </a:p>
        </p:txBody>
      </p:sp>
      <p:sp>
        <p:nvSpPr>
          <p:cNvPr id="12" name="Text Box 11"/>
          <p:cNvSpPr txBox="1">
            <a:spLocks noChangeArrowheads="1"/>
          </p:cNvSpPr>
          <p:nvPr/>
        </p:nvSpPr>
        <p:spPr bwMode="auto">
          <a:xfrm>
            <a:off x="6073672" y="1079724"/>
            <a:ext cx="668543"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pPr>
            <a:r>
              <a:rPr lang="en-US" sz="1400">
                <a:solidFill>
                  <a:prstClr val="black"/>
                </a:solidFill>
                <a:latin typeface="Calibri"/>
                <a:ea typeface="+mn-ea"/>
                <a:cs typeface="Calibri"/>
              </a:rPr>
              <a:t>BSC</a:t>
            </a:r>
            <a:r>
              <a:rPr lang="en-US" sz="1400" baseline="-25000">
                <a:solidFill>
                  <a:prstClr val="black"/>
                </a:solidFill>
                <a:latin typeface="Calibri"/>
                <a:ea typeface="+mn-ea"/>
                <a:cs typeface="Calibri"/>
              </a:rPr>
              <a:t>new</a:t>
            </a:r>
            <a:endParaRPr lang="en-US" sz="1400">
              <a:solidFill>
                <a:prstClr val="black"/>
              </a:solidFill>
              <a:latin typeface="Calibri"/>
              <a:ea typeface="+mn-ea"/>
              <a:cs typeface="Calibri"/>
            </a:endParaRPr>
          </a:p>
        </p:txBody>
      </p:sp>
      <p:sp>
        <p:nvSpPr>
          <p:cNvPr id="13" name="Line 22"/>
          <p:cNvSpPr>
            <a:spLocks noChangeShapeType="1"/>
          </p:cNvSpPr>
          <p:nvPr/>
        </p:nvSpPr>
        <p:spPr bwMode="auto">
          <a:xfrm>
            <a:off x="914400" y="4343400"/>
            <a:ext cx="685800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14" name="Line 27"/>
          <p:cNvSpPr>
            <a:spLocks noChangeShapeType="1"/>
          </p:cNvSpPr>
          <p:nvPr/>
        </p:nvSpPr>
        <p:spPr bwMode="auto">
          <a:xfrm>
            <a:off x="3657600" y="1447800"/>
            <a:ext cx="0" cy="396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15" name="Text Box 28"/>
          <p:cNvSpPr txBox="1">
            <a:spLocks noChangeArrowheads="1"/>
          </p:cNvSpPr>
          <p:nvPr/>
        </p:nvSpPr>
        <p:spPr bwMode="auto">
          <a:xfrm>
            <a:off x="2286000" y="1447800"/>
            <a:ext cx="1207094" cy="523220"/>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cs typeface="Calibri"/>
              </a:rPr>
              <a:t>measurement</a:t>
            </a:r>
          </a:p>
          <a:p>
            <a:pPr fontAlgn="auto">
              <a:spcBef>
                <a:spcPts val="0"/>
              </a:spcBef>
              <a:spcAft>
                <a:spcPts val="0"/>
              </a:spcAft>
            </a:pPr>
            <a:r>
              <a:rPr lang="en-US" sz="1400">
                <a:solidFill>
                  <a:prstClr val="black"/>
                </a:solidFill>
                <a:latin typeface="Calibri"/>
                <a:ea typeface="+mn-ea"/>
                <a:cs typeface="Calibri"/>
              </a:rPr>
              <a:t>result</a:t>
            </a:r>
          </a:p>
        </p:txBody>
      </p:sp>
      <p:sp>
        <p:nvSpPr>
          <p:cNvPr id="16" name="Line 29"/>
          <p:cNvSpPr>
            <a:spLocks noChangeShapeType="1"/>
          </p:cNvSpPr>
          <p:nvPr/>
        </p:nvSpPr>
        <p:spPr bwMode="auto">
          <a:xfrm>
            <a:off x="2286000" y="19812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17" name="Text Box 30"/>
          <p:cNvSpPr txBox="1">
            <a:spLocks noChangeArrowheads="1"/>
          </p:cNvSpPr>
          <p:nvPr/>
        </p:nvSpPr>
        <p:spPr bwMode="auto">
          <a:xfrm>
            <a:off x="3349798" y="1079724"/>
            <a:ext cx="614016"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pPr>
            <a:r>
              <a:rPr lang="en-US" sz="1400">
                <a:solidFill>
                  <a:prstClr val="black"/>
                </a:solidFill>
                <a:latin typeface="Calibri"/>
                <a:ea typeface="+mn-ea"/>
                <a:cs typeface="Calibri"/>
              </a:rPr>
              <a:t>BSC</a:t>
            </a:r>
            <a:r>
              <a:rPr lang="en-US" sz="1400" baseline="-25000">
                <a:solidFill>
                  <a:prstClr val="black"/>
                </a:solidFill>
                <a:latin typeface="Calibri"/>
                <a:ea typeface="+mn-ea"/>
                <a:cs typeface="Calibri"/>
              </a:rPr>
              <a:t>old</a:t>
            </a:r>
            <a:endParaRPr lang="en-US" sz="1400">
              <a:solidFill>
                <a:prstClr val="black"/>
              </a:solidFill>
              <a:latin typeface="Calibri"/>
              <a:ea typeface="+mn-ea"/>
              <a:cs typeface="Calibri"/>
            </a:endParaRPr>
          </a:p>
        </p:txBody>
      </p:sp>
      <p:sp>
        <p:nvSpPr>
          <p:cNvPr id="18" name="Line 37"/>
          <p:cNvSpPr>
            <a:spLocks noChangeShapeType="1"/>
          </p:cNvSpPr>
          <p:nvPr/>
        </p:nvSpPr>
        <p:spPr bwMode="auto">
          <a:xfrm>
            <a:off x="5029200" y="1447800"/>
            <a:ext cx="0" cy="396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19" name="Text Box 38"/>
          <p:cNvSpPr txBox="1">
            <a:spLocks noChangeArrowheads="1"/>
          </p:cNvSpPr>
          <p:nvPr/>
        </p:nvSpPr>
        <p:spPr bwMode="auto">
          <a:xfrm>
            <a:off x="3200400" y="4038600"/>
            <a:ext cx="1552052"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cs typeface="Calibri"/>
              </a:rPr>
              <a:t>Link establishment</a:t>
            </a:r>
          </a:p>
        </p:txBody>
      </p:sp>
      <p:sp>
        <p:nvSpPr>
          <p:cNvPr id="20" name="Text Box 40"/>
          <p:cNvSpPr txBox="1">
            <a:spLocks noChangeArrowheads="1"/>
          </p:cNvSpPr>
          <p:nvPr/>
        </p:nvSpPr>
        <p:spPr bwMode="auto">
          <a:xfrm>
            <a:off x="4819425" y="1052736"/>
            <a:ext cx="516387"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pPr>
            <a:r>
              <a:rPr lang="en-US" sz="1400">
                <a:solidFill>
                  <a:prstClr val="black"/>
                </a:solidFill>
                <a:latin typeface="Calibri"/>
                <a:ea typeface="+mn-ea"/>
                <a:cs typeface="Calibri"/>
              </a:rPr>
              <a:t>MSC</a:t>
            </a:r>
          </a:p>
        </p:txBody>
      </p:sp>
      <p:sp>
        <p:nvSpPr>
          <p:cNvPr id="21" name="Line 51"/>
          <p:cNvSpPr>
            <a:spLocks noChangeShapeType="1"/>
          </p:cNvSpPr>
          <p:nvPr/>
        </p:nvSpPr>
        <p:spPr bwMode="auto">
          <a:xfrm>
            <a:off x="914400" y="1447800"/>
            <a:ext cx="0" cy="396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22" name="Text Box 52"/>
          <p:cNvSpPr txBox="1">
            <a:spLocks noChangeArrowheads="1"/>
          </p:cNvSpPr>
          <p:nvPr/>
        </p:nvSpPr>
        <p:spPr bwMode="auto">
          <a:xfrm>
            <a:off x="719946" y="1079724"/>
            <a:ext cx="420658"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pPr>
            <a:r>
              <a:rPr lang="en-US" sz="1400">
                <a:solidFill>
                  <a:prstClr val="black"/>
                </a:solidFill>
                <a:latin typeface="Calibri"/>
                <a:ea typeface="+mn-ea"/>
                <a:cs typeface="Calibri"/>
              </a:rPr>
              <a:t>MS</a:t>
            </a:r>
          </a:p>
        </p:txBody>
      </p:sp>
      <p:sp>
        <p:nvSpPr>
          <p:cNvPr id="23" name="Line 53"/>
          <p:cNvSpPr>
            <a:spLocks noChangeShapeType="1"/>
          </p:cNvSpPr>
          <p:nvPr/>
        </p:nvSpPr>
        <p:spPr bwMode="auto">
          <a:xfrm>
            <a:off x="914400" y="19050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24" name="Text Box 54"/>
          <p:cNvSpPr txBox="1">
            <a:spLocks noChangeArrowheads="1"/>
          </p:cNvSpPr>
          <p:nvPr/>
        </p:nvSpPr>
        <p:spPr bwMode="auto">
          <a:xfrm>
            <a:off x="914400" y="1371600"/>
            <a:ext cx="1207094" cy="523220"/>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cs typeface="Calibri"/>
              </a:rPr>
              <a:t>measurement</a:t>
            </a:r>
          </a:p>
          <a:p>
            <a:pPr fontAlgn="auto">
              <a:spcBef>
                <a:spcPts val="0"/>
              </a:spcBef>
              <a:spcAft>
                <a:spcPts val="0"/>
              </a:spcAft>
            </a:pPr>
            <a:r>
              <a:rPr lang="en-US" sz="1400">
                <a:solidFill>
                  <a:prstClr val="black"/>
                </a:solidFill>
                <a:latin typeface="Calibri"/>
                <a:ea typeface="+mn-ea"/>
                <a:cs typeface="Calibri"/>
              </a:rPr>
              <a:t>report</a:t>
            </a:r>
          </a:p>
        </p:txBody>
      </p:sp>
      <p:sp>
        <p:nvSpPr>
          <p:cNvPr id="25" name="Rectangle 55"/>
          <p:cNvSpPr>
            <a:spLocks noChangeArrowheads="1"/>
          </p:cNvSpPr>
          <p:nvPr/>
        </p:nvSpPr>
        <p:spPr bwMode="auto">
          <a:xfrm>
            <a:off x="2895600" y="2057400"/>
            <a:ext cx="1524000" cy="2286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en-US" sz="1400">
                <a:solidFill>
                  <a:prstClr val="black"/>
                </a:solidFill>
                <a:latin typeface="Calibri"/>
                <a:ea typeface="+mn-ea"/>
                <a:cs typeface="Calibri"/>
              </a:rPr>
              <a:t>HO decision</a:t>
            </a:r>
          </a:p>
        </p:txBody>
      </p:sp>
      <p:sp>
        <p:nvSpPr>
          <p:cNvPr id="26" name="Line 56"/>
          <p:cNvSpPr>
            <a:spLocks noChangeShapeType="1"/>
          </p:cNvSpPr>
          <p:nvPr/>
        </p:nvSpPr>
        <p:spPr bwMode="auto">
          <a:xfrm>
            <a:off x="3657600" y="25908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27" name="Text Box 57"/>
          <p:cNvSpPr txBox="1">
            <a:spLocks noChangeArrowheads="1"/>
          </p:cNvSpPr>
          <p:nvPr/>
        </p:nvSpPr>
        <p:spPr bwMode="auto">
          <a:xfrm>
            <a:off x="3733800" y="2286000"/>
            <a:ext cx="1084013"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cs typeface="Calibri"/>
              </a:rPr>
              <a:t>HO required</a:t>
            </a:r>
          </a:p>
        </p:txBody>
      </p:sp>
      <p:sp>
        <p:nvSpPr>
          <p:cNvPr id="28" name="Line 59"/>
          <p:cNvSpPr>
            <a:spLocks noChangeShapeType="1"/>
          </p:cNvSpPr>
          <p:nvPr/>
        </p:nvSpPr>
        <p:spPr bwMode="auto">
          <a:xfrm>
            <a:off x="7772400" y="1447800"/>
            <a:ext cx="0" cy="396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29" name="Text Box 60"/>
          <p:cNvSpPr txBox="1">
            <a:spLocks noChangeArrowheads="1"/>
          </p:cNvSpPr>
          <p:nvPr/>
        </p:nvSpPr>
        <p:spPr bwMode="auto">
          <a:xfrm>
            <a:off x="7450186" y="1079724"/>
            <a:ext cx="660302"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fontAlgn="auto">
              <a:spcBef>
                <a:spcPts val="0"/>
              </a:spcBef>
              <a:spcAft>
                <a:spcPts val="0"/>
              </a:spcAft>
            </a:pPr>
            <a:r>
              <a:rPr lang="en-US" sz="1400">
                <a:solidFill>
                  <a:prstClr val="black"/>
                </a:solidFill>
                <a:latin typeface="Calibri"/>
                <a:ea typeface="+mn-ea"/>
                <a:cs typeface="Calibri"/>
              </a:rPr>
              <a:t>BTS</a:t>
            </a:r>
            <a:r>
              <a:rPr lang="en-US" sz="1400" baseline="-25000">
                <a:solidFill>
                  <a:prstClr val="black"/>
                </a:solidFill>
                <a:latin typeface="Calibri"/>
                <a:ea typeface="+mn-ea"/>
                <a:cs typeface="Calibri"/>
              </a:rPr>
              <a:t>new</a:t>
            </a:r>
            <a:endParaRPr lang="en-US" sz="1400">
              <a:solidFill>
                <a:prstClr val="black"/>
              </a:solidFill>
              <a:latin typeface="Calibri"/>
              <a:ea typeface="+mn-ea"/>
              <a:cs typeface="Calibri"/>
            </a:endParaRPr>
          </a:p>
        </p:txBody>
      </p:sp>
      <p:sp>
        <p:nvSpPr>
          <p:cNvPr id="30" name="Line 62"/>
          <p:cNvSpPr>
            <a:spLocks noChangeShapeType="1"/>
          </p:cNvSpPr>
          <p:nvPr/>
        </p:nvSpPr>
        <p:spPr bwMode="auto">
          <a:xfrm>
            <a:off x="5029200" y="26670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31" name="Text Box 63"/>
          <p:cNvSpPr txBox="1">
            <a:spLocks noChangeArrowheads="1"/>
          </p:cNvSpPr>
          <p:nvPr/>
        </p:nvSpPr>
        <p:spPr bwMode="auto">
          <a:xfrm>
            <a:off x="5105400" y="2362200"/>
            <a:ext cx="1016249"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cs typeface="Calibri"/>
              </a:rPr>
              <a:t>HO request</a:t>
            </a:r>
          </a:p>
        </p:txBody>
      </p:sp>
      <p:sp>
        <p:nvSpPr>
          <p:cNvPr id="32" name="Rectangle 64"/>
          <p:cNvSpPr>
            <a:spLocks noChangeArrowheads="1"/>
          </p:cNvSpPr>
          <p:nvPr/>
        </p:nvSpPr>
        <p:spPr bwMode="auto">
          <a:xfrm>
            <a:off x="5638800" y="2743200"/>
            <a:ext cx="1524000" cy="2286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auto">
              <a:spcBef>
                <a:spcPts val="0"/>
              </a:spcBef>
              <a:spcAft>
                <a:spcPts val="0"/>
              </a:spcAft>
            </a:pPr>
            <a:r>
              <a:rPr lang="en-US" sz="1400">
                <a:solidFill>
                  <a:prstClr val="black"/>
                </a:solidFill>
                <a:latin typeface="Calibri"/>
                <a:ea typeface="+mn-ea"/>
                <a:cs typeface="Calibri"/>
              </a:rPr>
              <a:t>resource allocation</a:t>
            </a:r>
          </a:p>
        </p:txBody>
      </p:sp>
      <p:sp>
        <p:nvSpPr>
          <p:cNvPr id="33" name="Line 65"/>
          <p:cNvSpPr>
            <a:spLocks noChangeShapeType="1"/>
          </p:cNvSpPr>
          <p:nvPr/>
        </p:nvSpPr>
        <p:spPr bwMode="auto">
          <a:xfrm>
            <a:off x="6400800" y="32766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34" name="Text Box 66"/>
          <p:cNvSpPr txBox="1">
            <a:spLocks noChangeArrowheads="1"/>
          </p:cNvSpPr>
          <p:nvPr/>
        </p:nvSpPr>
        <p:spPr bwMode="auto">
          <a:xfrm>
            <a:off x="6400800" y="2971800"/>
            <a:ext cx="1158878"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cs typeface="Calibri"/>
              </a:rPr>
              <a:t>ch. activation</a:t>
            </a:r>
          </a:p>
        </p:txBody>
      </p:sp>
      <p:sp>
        <p:nvSpPr>
          <p:cNvPr id="35" name="Line 67"/>
          <p:cNvSpPr>
            <a:spLocks noChangeShapeType="1"/>
          </p:cNvSpPr>
          <p:nvPr/>
        </p:nvSpPr>
        <p:spPr bwMode="auto">
          <a:xfrm>
            <a:off x="6400800" y="3581400"/>
            <a:ext cx="1371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36" name="Text Box 68"/>
          <p:cNvSpPr txBox="1">
            <a:spLocks noChangeArrowheads="1"/>
          </p:cNvSpPr>
          <p:nvPr/>
        </p:nvSpPr>
        <p:spPr bwMode="auto">
          <a:xfrm>
            <a:off x="6324600" y="3276600"/>
            <a:ext cx="1442998"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cs typeface="Calibri"/>
              </a:rPr>
              <a:t>ch. activation ack</a:t>
            </a:r>
          </a:p>
        </p:txBody>
      </p:sp>
      <p:sp>
        <p:nvSpPr>
          <p:cNvPr id="37" name="Line 69"/>
          <p:cNvSpPr>
            <a:spLocks noChangeShapeType="1"/>
          </p:cNvSpPr>
          <p:nvPr/>
        </p:nvSpPr>
        <p:spPr bwMode="auto">
          <a:xfrm>
            <a:off x="5029200" y="3657600"/>
            <a:ext cx="1371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38" name="Text Box 70"/>
          <p:cNvSpPr txBox="1">
            <a:spLocks noChangeArrowheads="1"/>
          </p:cNvSpPr>
          <p:nvPr/>
        </p:nvSpPr>
        <p:spPr bwMode="auto">
          <a:xfrm>
            <a:off x="5029200" y="3352800"/>
            <a:ext cx="1300368"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cs typeface="Calibri"/>
              </a:rPr>
              <a:t>HO request ack</a:t>
            </a:r>
          </a:p>
        </p:txBody>
      </p:sp>
      <p:sp>
        <p:nvSpPr>
          <p:cNvPr id="39" name="Line 71"/>
          <p:cNvSpPr>
            <a:spLocks noChangeShapeType="1"/>
          </p:cNvSpPr>
          <p:nvPr/>
        </p:nvSpPr>
        <p:spPr bwMode="auto">
          <a:xfrm>
            <a:off x="3657600" y="3733800"/>
            <a:ext cx="1371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40" name="Text Box 72"/>
          <p:cNvSpPr txBox="1">
            <a:spLocks noChangeArrowheads="1"/>
          </p:cNvSpPr>
          <p:nvPr/>
        </p:nvSpPr>
        <p:spPr bwMode="auto">
          <a:xfrm>
            <a:off x="3733800" y="3429000"/>
            <a:ext cx="1188071"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cs typeface="Calibri"/>
              </a:rPr>
              <a:t>HO command</a:t>
            </a:r>
          </a:p>
        </p:txBody>
      </p:sp>
      <p:sp>
        <p:nvSpPr>
          <p:cNvPr id="41" name="Line 73"/>
          <p:cNvSpPr>
            <a:spLocks noChangeShapeType="1"/>
          </p:cNvSpPr>
          <p:nvPr/>
        </p:nvSpPr>
        <p:spPr bwMode="auto">
          <a:xfrm>
            <a:off x="2286000" y="3810000"/>
            <a:ext cx="1371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42" name="Text Box 74"/>
          <p:cNvSpPr txBox="1">
            <a:spLocks noChangeArrowheads="1"/>
          </p:cNvSpPr>
          <p:nvPr/>
        </p:nvSpPr>
        <p:spPr bwMode="auto">
          <a:xfrm>
            <a:off x="2362200" y="3505200"/>
            <a:ext cx="1188071"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cs typeface="Calibri"/>
              </a:rPr>
              <a:t>HO command</a:t>
            </a:r>
          </a:p>
        </p:txBody>
      </p:sp>
      <p:sp>
        <p:nvSpPr>
          <p:cNvPr id="43" name="Line 75"/>
          <p:cNvSpPr>
            <a:spLocks noChangeShapeType="1"/>
          </p:cNvSpPr>
          <p:nvPr/>
        </p:nvSpPr>
        <p:spPr bwMode="auto">
          <a:xfrm>
            <a:off x="914400" y="3886200"/>
            <a:ext cx="1371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44" name="Text Box 76"/>
          <p:cNvSpPr txBox="1">
            <a:spLocks noChangeArrowheads="1"/>
          </p:cNvSpPr>
          <p:nvPr/>
        </p:nvSpPr>
        <p:spPr bwMode="auto">
          <a:xfrm>
            <a:off x="990600" y="3581400"/>
            <a:ext cx="1188071"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cs typeface="Calibri"/>
              </a:rPr>
              <a:t>HO command</a:t>
            </a:r>
          </a:p>
        </p:txBody>
      </p:sp>
      <p:sp>
        <p:nvSpPr>
          <p:cNvPr id="45" name="Line 77"/>
          <p:cNvSpPr>
            <a:spLocks noChangeShapeType="1"/>
          </p:cNvSpPr>
          <p:nvPr/>
        </p:nvSpPr>
        <p:spPr bwMode="auto">
          <a:xfrm>
            <a:off x="6400800" y="4648200"/>
            <a:ext cx="1371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46" name="Text Box 78"/>
          <p:cNvSpPr txBox="1">
            <a:spLocks noChangeArrowheads="1"/>
          </p:cNvSpPr>
          <p:nvPr/>
        </p:nvSpPr>
        <p:spPr bwMode="auto">
          <a:xfrm>
            <a:off x="6477000" y="4343400"/>
            <a:ext cx="1146468"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cs typeface="Calibri"/>
              </a:rPr>
              <a:t>HO complete</a:t>
            </a:r>
          </a:p>
        </p:txBody>
      </p:sp>
      <p:sp>
        <p:nvSpPr>
          <p:cNvPr id="47" name="Line 79"/>
          <p:cNvSpPr>
            <a:spLocks noChangeShapeType="1"/>
          </p:cNvSpPr>
          <p:nvPr/>
        </p:nvSpPr>
        <p:spPr bwMode="auto">
          <a:xfrm>
            <a:off x="5029200" y="4724400"/>
            <a:ext cx="1371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48" name="Text Box 80"/>
          <p:cNvSpPr txBox="1">
            <a:spLocks noChangeArrowheads="1"/>
          </p:cNvSpPr>
          <p:nvPr/>
        </p:nvSpPr>
        <p:spPr bwMode="auto">
          <a:xfrm>
            <a:off x="5105400" y="4419600"/>
            <a:ext cx="1146468"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cs typeface="Calibri"/>
              </a:rPr>
              <a:t>HO complete</a:t>
            </a:r>
          </a:p>
        </p:txBody>
      </p:sp>
      <p:sp>
        <p:nvSpPr>
          <p:cNvPr id="49" name="Line 81"/>
          <p:cNvSpPr>
            <a:spLocks noChangeShapeType="1"/>
          </p:cNvSpPr>
          <p:nvPr/>
        </p:nvSpPr>
        <p:spPr bwMode="auto">
          <a:xfrm>
            <a:off x="3657600" y="4800600"/>
            <a:ext cx="1371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50" name="Text Box 82"/>
          <p:cNvSpPr txBox="1">
            <a:spLocks noChangeArrowheads="1"/>
          </p:cNvSpPr>
          <p:nvPr/>
        </p:nvSpPr>
        <p:spPr bwMode="auto">
          <a:xfrm>
            <a:off x="3657600" y="4495800"/>
            <a:ext cx="1313180"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cs typeface="Calibri"/>
              </a:rPr>
              <a:t>clear command</a:t>
            </a:r>
          </a:p>
        </p:txBody>
      </p:sp>
      <p:sp>
        <p:nvSpPr>
          <p:cNvPr id="51" name="Line 83"/>
          <p:cNvSpPr>
            <a:spLocks noChangeShapeType="1"/>
          </p:cNvSpPr>
          <p:nvPr/>
        </p:nvSpPr>
        <p:spPr bwMode="auto">
          <a:xfrm>
            <a:off x="2286000" y="4876800"/>
            <a:ext cx="1371600"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52" name="Text Box 84"/>
          <p:cNvSpPr txBox="1">
            <a:spLocks noChangeArrowheads="1"/>
          </p:cNvSpPr>
          <p:nvPr/>
        </p:nvSpPr>
        <p:spPr bwMode="auto">
          <a:xfrm>
            <a:off x="2286000" y="4572000"/>
            <a:ext cx="1313180"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cs typeface="Calibri"/>
              </a:rPr>
              <a:t>clear command</a:t>
            </a:r>
          </a:p>
        </p:txBody>
      </p:sp>
      <p:sp>
        <p:nvSpPr>
          <p:cNvPr id="53" name="Line 85"/>
          <p:cNvSpPr>
            <a:spLocks noChangeShapeType="1"/>
          </p:cNvSpPr>
          <p:nvPr/>
        </p:nvSpPr>
        <p:spPr bwMode="auto">
          <a:xfrm>
            <a:off x="2286000" y="51816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54" name="Text Box 86"/>
          <p:cNvSpPr txBox="1">
            <a:spLocks noChangeArrowheads="1"/>
          </p:cNvSpPr>
          <p:nvPr/>
        </p:nvSpPr>
        <p:spPr bwMode="auto">
          <a:xfrm>
            <a:off x="2286000" y="4876800"/>
            <a:ext cx="1274708"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cs typeface="Calibri"/>
              </a:rPr>
              <a:t>clear complete</a:t>
            </a:r>
          </a:p>
        </p:txBody>
      </p:sp>
      <p:sp>
        <p:nvSpPr>
          <p:cNvPr id="55" name="Line 87"/>
          <p:cNvSpPr>
            <a:spLocks noChangeShapeType="1"/>
          </p:cNvSpPr>
          <p:nvPr/>
        </p:nvSpPr>
        <p:spPr bwMode="auto">
          <a:xfrm>
            <a:off x="3657600" y="52578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56" name="Text Box 88"/>
          <p:cNvSpPr txBox="1">
            <a:spLocks noChangeArrowheads="1"/>
          </p:cNvSpPr>
          <p:nvPr/>
        </p:nvSpPr>
        <p:spPr bwMode="auto">
          <a:xfrm>
            <a:off x="3657600" y="4953000"/>
            <a:ext cx="1274708" cy="307777"/>
          </a:xfrm>
          <a:prstGeom prst="rect">
            <a:avLst/>
          </a:prstGeom>
          <a:noFill/>
          <a:ln>
            <a:noFill/>
          </a:ln>
          <a:effectLst/>
          <a:extLst>
            <a:ext uri="{909E8E84-426E-40dd-AFC4-6F175D3DCCD1}">
              <a14:hiddenFill xmlns:a14="http://schemas.microsoft.com/office/drawing/2010/main" xmlns="">
                <a:solidFill>
                  <a:srgbClr val="DADAF6"/>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auto">
              <a:spcBef>
                <a:spcPts val="0"/>
              </a:spcBef>
              <a:spcAft>
                <a:spcPts val="0"/>
              </a:spcAft>
            </a:pPr>
            <a:r>
              <a:rPr lang="en-US" sz="1400">
                <a:solidFill>
                  <a:prstClr val="black"/>
                </a:solidFill>
                <a:latin typeface="Calibri"/>
                <a:ea typeface="+mn-ea"/>
                <a:cs typeface="Calibri"/>
              </a:rPr>
              <a:t>clear complete</a:t>
            </a:r>
          </a:p>
        </p:txBody>
      </p:sp>
      <p:sp>
        <p:nvSpPr>
          <p:cNvPr id="57" name="TextBox 56"/>
          <p:cNvSpPr txBox="1"/>
          <p:nvPr/>
        </p:nvSpPr>
        <p:spPr>
          <a:xfrm>
            <a:off x="683568" y="6093296"/>
            <a:ext cx="1512786" cy="307777"/>
          </a:xfrm>
          <a:prstGeom prst="rect">
            <a:avLst/>
          </a:prstGeom>
          <a:solidFill>
            <a:schemeClr val="accent5">
              <a:lumMod val="20000"/>
              <a:lumOff val="80000"/>
            </a:schemeClr>
          </a:solidFill>
        </p:spPr>
        <p:txBody>
          <a:bodyPr wrap="none" rtlCol="0">
            <a:spAutoFit/>
          </a:bodyPr>
          <a:lstStyle/>
          <a:p>
            <a:pPr fontAlgn="auto">
              <a:spcBef>
                <a:spcPts val="0"/>
              </a:spcBef>
              <a:spcAft>
                <a:spcPts val="0"/>
              </a:spcAft>
            </a:pPr>
            <a:r>
              <a:rPr lang="en-GB" sz="1400" b="1" dirty="0">
                <a:solidFill>
                  <a:prstClr val="black"/>
                </a:solidFill>
                <a:latin typeface="Calibri"/>
                <a:ea typeface="+mn-ea"/>
              </a:rPr>
              <a:t>Ref : Schiller p119</a:t>
            </a:r>
          </a:p>
        </p:txBody>
      </p:sp>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25</a:t>
            </a:fld>
            <a:endParaRPr lang="en-US"/>
          </a:p>
        </p:txBody>
      </p:sp>
    </p:spTree>
    <p:extLst>
      <p:ext uri="{BB962C8B-B14F-4D97-AF65-F5344CB8AC3E}">
        <p14:creationId xmlns:p14="http://schemas.microsoft.com/office/powerpoint/2010/main" val="1277373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384"/>
            <a:ext cx="7920880" cy="648072"/>
          </a:xfrm>
        </p:spPr>
        <p:txBody>
          <a:bodyPr/>
          <a:lstStyle/>
          <a:p>
            <a:r>
              <a:rPr lang="en-GB" b="0" dirty="0">
                <a:solidFill>
                  <a:srgbClr val="FFFFFF"/>
                </a:solidFill>
                <a:latin typeface="Calibri"/>
                <a:cs typeface="Calibri"/>
              </a:rPr>
              <a:t>Mobile Speech coding</a:t>
            </a:r>
          </a:p>
        </p:txBody>
      </p:sp>
      <p:sp>
        <p:nvSpPr>
          <p:cNvPr id="3" name="Content Placeholder 2"/>
          <p:cNvSpPr>
            <a:spLocks noGrp="1"/>
          </p:cNvSpPr>
          <p:nvPr>
            <p:ph idx="1"/>
          </p:nvPr>
        </p:nvSpPr>
        <p:spPr>
          <a:xfrm>
            <a:off x="179512" y="692696"/>
            <a:ext cx="8784976" cy="5544616"/>
          </a:xfrm>
        </p:spPr>
        <p:txBody>
          <a:bodyPr>
            <a:noAutofit/>
          </a:bodyPr>
          <a:lstStyle/>
          <a:p>
            <a:pPr>
              <a:spcBef>
                <a:spcPts val="600"/>
              </a:spcBef>
            </a:pPr>
            <a:r>
              <a:rPr lang="en-US" sz="2400" dirty="0">
                <a:latin typeface="Calibri"/>
                <a:cs typeface="Calibri"/>
              </a:rPr>
              <a:t>Traditionally fixed line telephony uses conventional Pulse Code modulation (PCM) :</a:t>
            </a:r>
          </a:p>
          <a:p>
            <a:pPr lvl="1">
              <a:spcBef>
                <a:spcPts val="600"/>
              </a:spcBef>
            </a:pPr>
            <a:r>
              <a:rPr lang="en-US" sz="2000" dirty="0">
                <a:latin typeface="Calibri"/>
                <a:cs typeface="Calibri"/>
              </a:rPr>
              <a:t>Speech bandwidth : 3.4kHz</a:t>
            </a:r>
          </a:p>
          <a:p>
            <a:pPr lvl="1">
              <a:spcBef>
                <a:spcPts val="600"/>
              </a:spcBef>
            </a:pPr>
            <a:r>
              <a:rPr lang="en-US" sz="2000" dirty="0">
                <a:latin typeface="Calibri"/>
                <a:cs typeface="Calibri"/>
              </a:rPr>
              <a:t>Sampling rate : 8,000 samples / second.</a:t>
            </a:r>
          </a:p>
          <a:p>
            <a:pPr lvl="1">
              <a:spcBef>
                <a:spcPts val="600"/>
              </a:spcBef>
            </a:pPr>
            <a:r>
              <a:rPr lang="en-US" sz="2000" dirty="0">
                <a:latin typeface="Calibri"/>
                <a:cs typeface="Calibri"/>
              </a:rPr>
              <a:t>Sample size : 8 bits</a:t>
            </a:r>
          </a:p>
          <a:p>
            <a:pPr lvl="1">
              <a:spcBef>
                <a:spcPts val="600"/>
              </a:spcBef>
            </a:pPr>
            <a:r>
              <a:rPr lang="en-US" sz="2000" dirty="0">
                <a:latin typeface="Calibri"/>
                <a:cs typeface="Calibri"/>
              </a:rPr>
              <a:t>Therefore, aggregate bit rate = 8 x 8,000 = </a:t>
            </a:r>
            <a:r>
              <a:rPr lang="en-US" sz="2000" b="1" dirty="0">
                <a:solidFill>
                  <a:srgbClr val="FF0000"/>
                </a:solidFill>
                <a:latin typeface="Calibri"/>
                <a:cs typeface="Calibri"/>
              </a:rPr>
              <a:t>64k bits/second</a:t>
            </a:r>
          </a:p>
          <a:p>
            <a:pPr>
              <a:spcBef>
                <a:spcPts val="600"/>
              </a:spcBef>
            </a:pPr>
            <a:r>
              <a:rPr lang="en-US" sz="2400" dirty="0">
                <a:latin typeface="Calibri"/>
                <a:cs typeface="Calibri"/>
              </a:rPr>
              <a:t>PCM is not suitable for mobile telephony. A much higher bandwidth efficiency is required.</a:t>
            </a:r>
          </a:p>
          <a:p>
            <a:pPr>
              <a:spcBef>
                <a:spcPts val="600"/>
              </a:spcBef>
            </a:pPr>
            <a:r>
              <a:rPr lang="en-US" sz="2400" dirty="0">
                <a:latin typeface="Calibri"/>
                <a:cs typeface="Calibri"/>
              </a:rPr>
              <a:t>To achieve higher bandwidth efficiency in voice transmission, an </a:t>
            </a:r>
            <a:r>
              <a:rPr lang="en-US" sz="2400" b="1" dirty="0">
                <a:solidFill>
                  <a:srgbClr val="FF0000"/>
                </a:solidFill>
                <a:latin typeface="Calibri"/>
                <a:cs typeface="Calibri"/>
              </a:rPr>
              <a:t>Audio Codec </a:t>
            </a:r>
            <a:r>
              <a:rPr lang="en-US" sz="2400" dirty="0">
                <a:latin typeface="Calibri"/>
                <a:cs typeface="Calibri"/>
              </a:rPr>
              <a:t>or </a:t>
            </a:r>
            <a:r>
              <a:rPr lang="en-US" sz="2400" b="1" dirty="0" err="1">
                <a:solidFill>
                  <a:srgbClr val="FF0000"/>
                </a:solidFill>
                <a:latin typeface="Calibri"/>
                <a:cs typeface="Calibri"/>
              </a:rPr>
              <a:t>Vocoder</a:t>
            </a:r>
            <a:r>
              <a:rPr lang="en-US" sz="2400" dirty="0">
                <a:latin typeface="Calibri"/>
                <a:cs typeface="Calibri"/>
              </a:rPr>
              <a:t> is used to compress/decompress the voice signal.</a:t>
            </a:r>
          </a:p>
          <a:p>
            <a:pPr>
              <a:spcBef>
                <a:spcPts val="600"/>
              </a:spcBef>
            </a:pPr>
            <a:r>
              <a:rPr lang="en-GB" sz="2400" dirty="0">
                <a:latin typeface="Calibri"/>
                <a:cs typeface="Calibri"/>
              </a:rPr>
              <a:t>Modern audio codecs use a technique known as </a:t>
            </a:r>
            <a:r>
              <a:rPr lang="en-GB" sz="2400" b="1" dirty="0">
                <a:solidFill>
                  <a:srgbClr val="FF0000"/>
                </a:solidFill>
                <a:latin typeface="Calibri"/>
                <a:cs typeface="Calibri"/>
              </a:rPr>
              <a:t>linear prediction</a:t>
            </a:r>
            <a:r>
              <a:rPr lang="en-GB" sz="2400" dirty="0">
                <a:latin typeface="Calibri"/>
                <a:cs typeface="Calibri"/>
              </a:rPr>
              <a:t>, which involves constructing a mathematical model of the human vocal tract.</a:t>
            </a:r>
          </a:p>
        </p:txBody>
      </p:sp>
      <p:sp>
        <p:nvSpPr>
          <p:cNvPr id="4" name="Slide Number Placeholder 3"/>
          <p:cNvSpPr>
            <a:spLocks noGrp="1"/>
          </p:cNvSpPr>
          <p:nvPr>
            <p:ph type="sldNum" sz="quarter" idx="10"/>
          </p:nvPr>
        </p:nvSpPr>
        <p:spPr/>
        <p:txBody>
          <a:bodyPr/>
          <a:lstStyle/>
          <a:p>
            <a:pPr>
              <a:defRPr/>
            </a:pPr>
            <a:fld id="{43082905-CC6B-4BD3-AD40-E9FC57740F1B}" type="slidenum">
              <a:rPr lang="en-US" smtClean="0"/>
              <a:pPr>
                <a:defRPr/>
              </a:pPr>
              <a:t>26</a:t>
            </a:fld>
            <a:endParaRPr lang="en-US"/>
          </a:p>
        </p:txBody>
      </p:sp>
    </p:spTree>
    <p:extLst>
      <p:ext uri="{BB962C8B-B14F-4D97-AF65-F5344CB8AC3E}">
        <p14:creationId xmlns:p14="http://schemas.microsoft.com/office/powerpoint/2010/main" val="3983284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384"/>
            <a:ext cx="7488832" cy="576064"/>
          </a:xfrm>
        </p:spPr>
        <p:txBody>
          <a:bodyPr/>
          <a:lstStyle/>
          <a:p>
            <a:r>
              <a:rPr lang="en-GB" b="0" dirty="0">
                <a:solidFill>
                  <a:srgbClr val="FFFFFF"/>
                </a:solidFill>
                <a:latin typeface="Calibri"/>
                <a:cs typeface="Calibri"/>
              </a:rPr>
              <a:t>Mobile voice codec algorithms</a:t>
            </a:r>
          </a:p>
        </p:txBody>
      </p:sp>
      <p:sp>
        <p:nvSpPr>
          <p:cNvPr id="3" name="Content Placeholder 2"/>
          <p:cNvSpPr>
            <a:spLocks noGrp="1"/>
          </p:cNvSpPr>
          <p:nvPr>
            <p:ph idx="1"/>
          </p:nvPr>
        </p:nvSpPr>
        <p:spPr>
          <a:xfrm>
            <a:off x="107504" y="692696"/>
            <a:ext cx="8784976" cy="5976664"/>
          </a:xfrm>
        </p:spPr>
        <p:txBody>
          <a:bodyPr>
            <a:noAutofit/>
          </a:bodyPr>
          <a:lstStyle/>
          <a:p>
            <a:pPr>
              <a:spcBef>
                <a:spcPts val="600"/>
              </a:spcBef>
              <a:spcAft>
                <a:spcPts val="600"/>
              </a:spcAft>
            </a:pPr>
            <a:r>
              <a:rPr lang="en-GB" sz="2400" b="1" u="sng" dirty="0">
                <a:solidFill>
                  <a:srgbClr val="002060"/>
                </a:solidFill>
                <a:latin typeface="Calibri"/>
                <a:cs typeface="Calibri"/>
              </a:rPr>
              <a:t>Code Excited Linear Prediction (CELP) : </a:t>
            </a:r>
            <a:r>
              <a:rPr lang="en-GB" sz="2400" dirty="0">
                <a:latin typeface="Calibri"/>
                <a:cs typeface="Calibri"/>
              </a:rPr>
              <a:t>The most widely used codec algorithms and the basis of other voice codecs including ACELP, RCELP, VSELP, etc. The main principle behind the CELP codec is that is uses a principle known as "</a:t>
            </a:r>
            <a:r>
              <a:rPr lang="en-GB" sz="2400" b="1" dirty="0">
                <a:solidFill>
                  <a:srgbClr val="FF0000"/>
                </a:solidFill>
                <a:latin typeface="Calibri"/>
                <a:cs typeface="Calibri"/>
              </a:rPr>
              <a:t>Analysis by Synthesis</a:t>
            </a:r>
            <a:r>
              <a:rPr lang="en-GB" sz="2400" dirty="0">
                <a:latin typeface="Calibri"/>
                <a:cs typeface="Calibri"/>
              </a:rPr>
              <a:t>“ wherein encoding is performed by perceptually optimising the decoded signal in a closed loop system.</a:t>
            </a:r>
          </a:p>
          <a:p>
            <a:pPr>
              <a:spcBef>
                <a:spcPts val="600"/>
              </a:spcBef>
              <a:spcAft>
                <a:spcPts val="600"/>
              </a:spcAft>
            </a:pPr>
            <a:r>
              <a:rPr lang="en-GB" sz="2400" b="1" u="sng" dirty="0">
                <a:solidFill>
                  <a:srgbClr val="002060"/>
                </a:solidFill>
                <a:latin typeface="Calibri"/>
                <a:cs typeface="Calibri"/>
              </a:rPr>
              <a:t>Algebraic Code Excited Linear Prediction (ACELP) : </a:t>
            </a:r>
            <a:r>
              <a:rPr lang="en-GB" sz="2400" dirty="0">
                <a:latin typeface="Calibri"/>
                <a:cs typeface="Calibri"/>
              </a:rPr>
              <a:t>A development of the CELP model. However the ACELP codec codebooks have a specific algebraic structure as indicated by the name.</a:t>
            </a:r>
          </a:p>
          <a:p>
            <a:pPr>
              <a:spcBef>
                <a:spcPts val="600"/>
              </a:spcBef>
              <a:spcAft>
                <a:spcPts val="600"/>
              </a:spcAft>
            </a:pPr>
            <a:r>
              <a:rPr lang="en-GB" sz="2400" b="1" u="sng" dirty="0">
                <a:solidFill>
                  <a:srgbClr val="002060"/>
                </a:solidFill>
                <a:latin typeface="Calibri"/>
                <a:cs typeface="Calibri"/>
              </a:rPr>
              <a:t>Vector Sum Excitation Linear Prediction codec (VSELP) : </a:t>
            </a:r>
            <a:r>
              <a:rPr lang="en-GB" sz="2400" dirty="0">
                <a:latin typeface="Calibri"/>
                <a:cs typeface="Calibri"/>
              </a:rPr>
              <a:t>One of the major drawbacks of the VSELP codec is its limited ability to code non-speech sounds. This means that it performs poorly in the presence of noise. As a result this voice codec is not now as widely used, other newer speech codecs being preferred and offering far superior performance.</a:t>
            </a:r>
          </a:p>
        </p:txBody>
      </p:sp>
      <p:sp>
        <p:nvSpPr>
          <p:cNvPr id="4" name="Slide Number Placeholder 3"/>
          <p:cNvSpPr>
            <a:spLocks noGrp="1"/>
          </p:cNvSpPr>
          <p:nvPr>
            <p:ph type="sldNum" sz="quarter" idx="10"/>
          </p:nvPr>
        </p:nvSpPr>
        <p:spPr/>
        <p:txBody>
          <a:bodyPr/>
          <a:lstStyle/>
          <a:p>
            <a:pPr>
              <a:defRPr/>
            </a:pPr>
            <a:fld id="{43082905-CC6B-4BD3-AD40-E9FC57740F1B}" type="slidenum">
              <a:rPr lang="en-US" smtClean="0"/>
              <a:pPr>
                <a:defRPr/>
              </a:pPr>
              <a:t>27</a:t>
            </a:fld>
            <a:endParaRPr lang="en-US"/>
          </a:p>
        </p:txBody>
      </p:sp>
    </p:spTree>
    <p:extLst>
      <p:ext uri="{BB962C8B-B14F-4D97-AF65-F5344CB8AC3E}">
        <p14:creationId xmlns:p14="http://schemas.microsoft.com/office/powerpoint/2010/main" val="2317797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384"/>
            <a:ext cx="8064896" cy="528259"/>
          </a:xfrm>
        </p:spPr>
        <p:txBody>
          <a:bodyPr/>
          <a:lstStyle/>
          <a:p>
            <a:r>
              <a:rPr lang="en-GB" b="0" dirty="0">
                <a:solidFill>
                  <a:srgbClr val="FFFFFF"/>
                </a:solidFill>
                <a:latin typeface="Calibri"/>
                <a:cs typeface="Calibri"/>
              </a:rPr>
              <a:t>Mobile Speech coding standards</a:t>
            </a:r>
          </a:p>
        </p:txBody>
      </p:sp>
      <p:graphicFrame>
        <p:nvGraphicFramePr>
          <p:cNvPr id="7" name="Table 6"/>
          <p:cNvGraphicFramePr>
            <a:graphicFrameLocks noGrp="1"/>
          </p:cNvGraphicFramePr>
          <p:nvPr>
            <p:extLst>
              <p:ext uri="{D42A27DB-BD31-4B8C-83A1-F6EECF244321}">
                <p14:modId xmlns:p14="http://schemas.microsoft.com/office/powerpoint/2010/main" val="3112032267"/>
              </p:ext>
            </p:extLst>
          </p:nvPr>
        </p:nvGraphicFramePr>
        <p:xfrm>
          <a:off x="323528" y="1484784"/>
          <a:ext cx="8424936" cy="3482712"/>
        </p:xfrm>
        <a:graphic>
          <a:graphicData uri="http://schemas.openxmlformats.org/drawingml/2006/table">
            <a:tbl>
              <a:tblPr firstRow="1" bandRow="1">
                <a:tableStyleId>{5C22544A-7EE6-4342-B048-85BDC9FD1C3A}</a:tableStyleId>
              </a:tblPr>
              <a:tblGrid>
                <a:gridCol w="3744416">
                  <a:extLst>
                    <a:ext uri="{9D8B030D-6E8A-4147-A177-3AD203B41FA5}">
                      <a16:colId xmlns:a16="http://schemas.microsoft.com/office/drawing/2014/main" val="20000"/>
                    </a:ext>
                  </a:extLst>
                </a:gridCol>
                <a:gridCol w="2592288">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tblGrid>
              <a:tr h="612264">
                <a:tc>
                  <a:txBody>
                    <a:bodyPr/>
                    <a:lstStyle/>
                    <a:p>
                      <a:pPr algn="ctr"/>
                      <a:r>
                        <a:rPr lang="en-GB" sz="2400" b="1" dirty="0">
                          <a:latin typeface="Calibri"/>
                          <a:cs typeface="Calibri"/>
                        </a:rPr>
                        <a:t>Mobile System</a:t>
                      </a:r>
                    </a:p>
                  </a:txBody>
                  <a:tcPr anchor="ctr"/>
                </a:tc>
                <a:tc>
                  <a:txBody>
                    <a:bodyPr/>
                    <a:lstStyle/>
                    <a:p>
                      <a:pPr algn="ctr"/>
                      <a:r>
                        <a:rPr lang="en-GB" sz="2400" b="1" dirty="0">
                          <a:latin typeface="Calibri"/>
                          <a:cs typeface="Calibri"/>
                        </a:rPr>
                        <a:t>Speech coding Algorithm</a:t>
                      </a:r>
                    </a:p>
                  </a:txBody>
                  <a:tcPr anchor="ctr"/>
                </a:tc>
                <a:tc>
                  <a:txBody>
                    <a:bodyPr/>
                    <a:lstStyle/>
                    <a:p>
                      <a:pPr algn="ctr"/>
                      <a:r>
                        <a:rPr lang="en-GB" sz="2400" b="1" dirty="0">
                          <a:latin typeface="Calibri"/>
                          <a:cs typeface="Calibri"/>
                        </a:rPr>
                        <a:t>Bitrate</a:t>
                      </a:r>
                    </a:p>
                  </a:txBody>
                  <a:tcPr anchor="ctr"/>
                </a:tc>
                <a:extLst>
                  <a:ext uri="{0D108BD9-81ED-4DB2-BD59-A6C34878D82A}">
                    <a16:rowId xmlns:a16="http://schemas.microsoft.com/office/drawing/2014/main" val="10000"/>
                  </a:ext>
                </a:extLst>
              </a:tr>
              <a:tr h="612264">
                <a:tc>
                  <a:txBody>
                    <a:bodyPr/>
                    <a:lstStyle/>
                    <a:p>
                      <a:r>
                        <a:rPr lang="en-GB" sz="2400" b="1" dirty="0">
                          <a:latin typeface="Calibri"/>
                          <a:cs typeface="Calibri"/>
                        </a:rPr>
                        <a:t>GSM</a:t>
                      </a:r>
                      <a:r>
                        <a:rPr lang="en-GB" sz="2400" b="1" baseline="0" dirty="0">
                          <a:latin typeface="Calibri"/>
                          <a:cs typeface="Calibri"/>
                        </a:rPr>
                        <a:t> (</a:t>
                      </a:r>
                      <a:r>
                        <a:rPr lang="en-GB" sz="2400" b="1" dirty="0">
                          <a:latin typeface="Calibri"/>
                          <a:cs typeface="Calibri"/>
                        </a:rPr>
                        <a:t>Full rate)</a:t>
                      </a:r>
                    </a:p>
                  </a:txBody>
                  <a:tcPr anchor="ctr"/>
                </a:tc>
                <a:tc>
                  <a:txBody>
                    <a:bodyPr/>
                    <a:lstStyle/>
                    <a:p>
                      <a:pPr algn="ctr"/>
                      <a:r>
                        <a:rPr lang="en-GB" sz="2400" b="1" dirty="0">
                          <a:latin typeface="Calibri"/>
                          <a:cs typeface="Calibri"/>
                        </a:rPr>
                        <a:t>RPE-LTP</a:t>
                      </a:r>
                    </a:p>
                  </a:txBody>
                  <a:tcPr anchor="ctr"/>
                </a:tc>
                <a:tc>
                  <a:txBody>
                    <a:bodyPr/>
                    <a:lstStyle/>
                    <a:p>
                      <a:r>
                        <a:rPr lang="en-GB" sz="2400" b="1" dirty="0">
                          <a:latin typeface="Calibri"/>
                          <a:cs typeface="Calibri"/>
                        </a:rPr>
                        <a:t>13</a:t>
                      </a:r>
                      <a:r>
                        <a:rPr lang="en-GB" sz="2400" b="1" baseline="0" dirty="0">
                          <a:latin typeface="Calibri"/>
                          <a:cs typeface="Calibri"/>
                        </a:rPr>
                        <a:t> kbps</a:t>
                      </a:r>
                      <a:endParaRPr lang="en-GB" sz="2400" b="1" dirty="0">
                        <a:latin typeface="Calibri"/>
                        <a:cs typeface="Calibri"/>
                      </a:endParaRPr>
                    </a:p>
                  </a:txBody>
                  <a:tcPr anchor="ctr"/>
                </a:tc>
                <a:extLst>
                  <a:ext uri="{0D108BD9-81ED-4DB2-BD59-A6C34878D82A}">
                    <a16:rowId xmlns:a16="http://schemas.microsoft.com/office/drawing/2014/main" val="10001"/>
                  </a:ext>
                </a:extLst>
              </a:tr>
              <a:tr h="6122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1" dirty="0">
                          <a:latin typeface="Calibri"/>
                          <a:cs typeface="Calibri"/>
                        </a:rPr>
                        <a:t>GSM</a:t>
                      </a:r>
                      <a:r>
                        <a:rPr lang="en-GB" sz="2400" b="1" baseline="0" dirty="0">
                          <a:latin typeface="Calibri"/>
                          <a:cs typeface="Calibri"/>
                        </a:rPr>
                        <a:t> (Half</a:t>
                      </a:r>
                      <a:r>
                        <a:rPr lang="en-GB" sz="2400" b="1" dirty="0">
                          <a:latin typeface="Calibri"/>
                          <a:cs typeface="Calibri"/>
                        </a:rPr>
                        <a:t> rate)</a:t>
                      </a:r>
                    </a:p>
                  </a:txBody>
                  <a:tcPr anchor="ctr"/>
                </a:tc>
                <a:tc>
                  <a:txBody>
                    <a:bodyPr/>
                    <a:lstStyle/>
                    <a:p>
                      <a:pPr algn="ctr"/>
                      <a:r>
                        <a:rPr lang="en-GB" sz="2400" b="1" dirty="0">
                          <a:latin typeface="Calibri"/>
                          <a:cs typeface="Calibri"/>
                        </a:rPr>
                        <a:t>VSELP</a:t>
                      </a:r>
                    </a:p>
                  </a:txBody>
                  <a:tcPr anchor="ctr"/>
                </a:tc>
                <a:tc>
                  <a:txBody>
                    <a:bodyPr/>
                    <a:lstStyle/>
                    <a:p>
                      <a:r>
                        <a:rPr lang="en-GB" sz="2400" b="1" dirty="0">
                          <a:latin typeface="Calibri"/>
                          <a:cs typeface="Calibri"/>
                        </a:rPr>
                        <a:t>5.6 kbps</a:t>
                      </a:r>
                    </a:p>
                  </a:txBody>
                  <a:tcPr anchor="ctr"/>
                </a:tc>
                <a:extLst>
                  <a:ext uri="{0D108BD9-81ED-4DB2-BD59-A6C34878D82A}">
                    <a16:rowId xmlns:a16="http://schemas.microsoft.com/office/drawing/2014/main" val="10002"/>
                  </a:ext>
                </a:extLst>
              </a:tr>
              <a:tr h="6122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1" dirty="0">
                          <a:latin typeface="Calibri"/>
                          <a:cs typeface="Calibri"/>
                        </a:rPr>
                        <a:t>GSM</a:t>
                      </a:r>
                      <a:r>
                        <a:rPr lang="en-GB" sz="2400" b="1" baseline="0" dirty="0">
                          <a:latin typeface="Calibri"/>
                          <a:cs typeface="Calibri"/>
                        </a:rPr>
                        <a:t> (Enhanced f</a:t>
                      </a:r>
                      <a:r>
                        <a:rPr lang="en-GB" sz="2400" b="1" dirty="0">
                          <a:latin typeface="Calibri"/>
                          <a:cs typeface="Calibri"/>
                        </a:rPr>
                        <a:t>ull rate)</a:t>
                      </a:r>
                    </a:p>
                  </a:txBody>
                  <a:tcPr anchor="ctr"/>
                </a:tc>
                <a:tc>
                  <a:txBody>
                    <a:bodyPr/>
                    <a:lstStyle/>
                    <a:p>
                      <a:pPr algn="ctr"/>
                      <a:r>
                        <a:rPr lang="en-GB" sz="2400" b="1" dirty="0">
                          <a:latin typeface="Calibri"/>
                          <a:cs typeface="Calibri"/>
                        </a:rPr>
                        <a:t>ACELP</a:t>
                      </a:r>
                    </a:p>
                  </a:txBody>
                  <a:tcPr anchor="ctr"/>
                </a:tc>
                <a:tc>
                  <a:txBody>
                    <a:bodyPr/>
                    <a:lstStyle/>
                    <a:p>
                      <a:r>
                        <a:rPr lang="en-GB" sz="2400" b="1" dirty="0">
                          <a:latin typeface="Calibri"/>
                          <a:cs typeface="Calibri"/>
                        </a:rPr>
                        <a:t>12.2 kbps</a:t>
                      </a:r>
                    </a:p>
                  </a:txBody>
                  <a:tcPr anchor="ctr"/>
                </a:tc>
                <a:extLst>
                  <a:ext uri="{0D108BD9-81ED-4DB2-BD59-A6C34878D82A}">
                    <a16:rowId xmlns:a16="http://schemas.microsoft.com/office/drawing/2014/main" val="10003"/>
                  </a:ext>
                </a:extLst>
              </a:tr>
              <a:tr h="612264">
                <a:tc>
                  <a:txBody>
                    <a:bodyPr/>
                    <a:lstStyle/>
                    <a:p>
                      <a:r>
                        <a:rPr lang="en-GB" sz="2400" b="1" dirty="0">
                          <a:latin typeface="Calibri"/>
                          <a:cs typeface="Calibri"/>
                        </a:rPr>
                        <a:t>UMTS (AMR)</a:t>
                      </a:r>
                    </a:p>
                  </a:txBody>
                  <a:tcPr anchor="ctr"/>
                </a:tc>
                <a:tc>
                  <a:txBody>
                    <a:bodyPr/>
                    <a:lstStyle/>
                    <a:p>
                      <a:pPr algn="ctr"/>
                      <a:r>
                        <a:rPr lang="en-GB" sz="2400" b="1" dirty="0">
                          <a:latin typeface="Calibri"/>
                          <a:cs typeface="Calibri"/>
                        </a:rPr>
                        <a:t>ACELP</a:t>
                      </a:r>
                    </a:p>
                  </a:txBody>
                  <a:tcPr anchor="ctr"/>
                </a:tc>
                <a:tc>
                  <a:txBody>
                    <a:bodyPr/>
                    <a:lstStyle/>
                    <a:p>
                      <a:r>
                        <a:rPr lang="en-GB" sz="2400" b="1" dirty="0">
                          <a:latin typeface="Calibri"/>
                          <a:cs typeface="Calibri"/>
                        </a:rPr>
                        <a:t>12.2</a:t>
                      </a:r>
                      <a:r>
                        <a:rPr lang="en-GB" sz="2400" b="1" baseline="0" dirty="0">
                          <a:latin typeface="Calibri"/>
                          <a:cs typeface="Calibri"/>
                        </a:rPr>
                        <a:t> to 4.75 kbps</a:t>
                      </a:r>
                      <a:endParaRPr lang="en-GB" sz="2400" b="1" dirty="0">
                        <a:latin typeface="Calibri"/>
                        <a:cs typeface="Calibri"/>
                      </a:endParaRPr>
                    </a:p>
                  </a:txBody>
                  <a:tcPr anchor="ctr"/>
                </a:tc>
                <a:extLst>
                  <a:ext uri="{0D108BD9-81ED-4DB2-BD59-A6C34878D82A}">
                    <a16:rowId xmlns:a16="http://schemas.microsoft.com/office/drawing/2014/main" val="10004"/>
                  </a:ext>
                </a:extLst>
              </a:tr>
            </a:tbl>
          </a:graphicData>
        </a:graphic>
      </p:graphicFrame>
      <p:sp>
        <p:nvSpPr>
          <p:cNvPr id="9" name="TextBox 8"/>
          <p:cNvSpPr txBox="1"/>
          <p:nvPr/>
        </p:nvSpPr>
        <p:spPr>
          <a:xfrm>
            <a:off x="1259632" y="5373216"/>
            <a:ext cx="6399765" cy="461665"/>
          </a:xfrm>
          <a:prstGeom prst="rect">
            <a:avLst/>
          </a:prstGeom>
          <a:noFill/>
        </p:spPr>
        <p:txBody>
          <a:bodyPr wrap="none" rtlCol="0">
            <a:spAutoFit/>
          </a:bodyPr>
          <a:lstStyle/>
          <a:p>
            <a:pPr fontAlgn="auto">
              <a:spcBef>
                <a:spcPts val="0"/>
              </a:spcBef>
              <a:spcAft>
                <a:spcPts val="0"/>
              </a:spcAft>
            </a:pPr>
            <a:r>
              <a:rPr lang="en-GB" sz="2400" b="1" dirty="0">
                <a:solidFill>
                  <a:prstClr val="black"/>
                </a:solidFill>
                <a:latin typeface="Calibri"/>
                <a:ea typeface="+mn-ea"/>
                <a:cs typeface="Calibri"/>
              </a:rPr>
              <a:t>Compare the above with standard PCM : 64k bps</a:t>
            </a:r>
          </a:p>
        </p:txBody>
      </p:sp>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28</a:t>
            </a:fld>
            <a:endParaRPr lang="en-US"/>
          </a:p>
        </p:txBody>
      </p:sp>
    </p:spTree>
    <p:extLst>
      <p:ext uri="{BB962C8B-B14F-4D97-AF65-F5344CB8AC3E}">
        <p14:creationId xmlns:p14="http://schemas.microsoft.com/office/powerpoint/2010/main" val="2849273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384"/>
            <a:ext cx="7416824" cy="576064"/>
          </a:xfrm>
        </p:spPr>
        <p:txBody>
          <a:bodyPr/>
          <a:lstStyle/>
          <a:p>
            <a:r>
              <a:rPr lang="en-US" b="0" dirty="0">
                <a:solidFill>
                  <a:srgbClr val="FFFFFF"/>
                </a:solidFill>
                <a:latin typeface="Calibri"/>
                <a:cs typeface="Calibri"/>
              </a:rPr>
              <a:t>GSM authentication</a:t>
            </a:r>
            <a:endParaRPr lang="en-GB" b="0" dirty="0">
              <a:solidFill>
                <a:srgbClr val="FFFFFF"/>
              </a:solidFill>
              <a:latin typeface="Calibri"/>
              <a:cs typeface="Calibri"/>
            </a:endParaRPr>
          </a:p>
        </p:txBody>
      </p:sp>
      <p:sp>
        <p:nvSpPr>
          <p:cNvPr id="70" name="AutoShape 66"/>
          <p:cNvSpPr>
            <a:spLocks noChangeArrowheads="1"/>
          </p:cNvSpPr>
          <p:nvPr/>
        </p:nvSpPr>
        <p:spPr bwMode="auto">
          <a:xfrm>
            <a:off x="4450048" y="1208187"/>
            <a:ext cx="914400" cy="685800"/>
          </a:xfrm>
          <a:prstGeom prst="hexagon">
            <a:avLst>
              <a:gd name="adj" fmla="val 33333"/>
              <a:gd name="vf" fmla="val 115470"/>
            </a:avLst>
          </a:prstGeom>
          <a:solidFill>
            <a:srgbClr val="DADAF6"/>
          </a:solidFill>
          <a:ln w="9525">
            <a:solidFill>
              <a:schemeClr val="tx1"/>
            </a:solidFill>
            <a:miter lim="800000"/>
            <a:headEnd/>
            <a:tailEnd/>
          </a:ln>
          <a:effectLst/>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grpSp>
        <p:nvGrpSpPr>
          <p:cNvPr id="71" name="Group 67"/>
          <p:cNvGrpSpPr>
            <a:grpSpLocks/>
          </p:cNvGrpSpPr>
          <p:nvPr/>
        </p:nvGrpSpPr>
        <p:grpSpPr bwMode="auto">
          <a:xfrm>
            <a:off x="4810411" y="1133574"/>
            <a:ext cx="184150" cy="493713"/>
            <a:chOff x="1791" y="673"/>
            <a:chExt cx="116" cy="311"/>
          </a:xfrm>
        </p:grpSpPr>
        <p:grpSp>
          <p:nvGrpSpPr>
            <p:cNvPr id="72" name="Group 68"/>
            <p:cNvGrpSpPr>
              <a:grpSpLocks/>
            </p:cNvGrpSpPr>
            <p:nvPr/>
          </p:nvGrpSpPr>
          <p:grpSpPr bwMode="auto">
            <a:xfrm>
              <a:off x="1793" y="780"/>
              <a:ext cx="114" cy="204"/>
              <a:chOff x="1793" y="780"/>
              <a:chExt cx="114" cy="204"/>
            </a:xfrm>
          </p:grpSpPr>
          <p:grpSp>
            <p:nvGrpSpPr>
              <p:cNvPr id="80" name="Group 69"/>
              <p:cNvGrpSpPr>
                <a:grpSpLocks/>
              </p:cNvGrpSpPr>
              <p:nvPr/>
            </p:nvGrpSpPr>
            <p:grpSpPr bwMode="auto">
              <a:xfrm>
                <a:off x="1793" y="786"/>
                <a:ext cx="73" cy="196"/>
                <a:chOff x="1793" y="786"/>
                <a:chExt cx="73" cy="196"/>
              </a:xfrm>
            </p:grpSpPr>
            <p:sp>
              <p:nvSpPr>
                <p:cNvPr id="88" name="Line 70"/>
                <p:cNvSpPr>
                  <a:spLocks noChangeShapeType="1"/>
                </p:cNvSpPr>
                <p:nvPr/>
              </p:nvSpPr>
              <p:spPr bwMode="auto">
                <a:xfrm>
                  <a:off x="1822" y="786"/>
                  <a:ext cx="27" cy="1"/>
                </a:xfrm>
                <a:prstGeom prst="line">
                  <a:avLst/>
                </a:prstGeom>
                <a:noFill/>
                <a:ln w="4763">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89" name="Line 71"/>
                <p:cNvSpPr>
                  <a:spLocks noChangeShapeType="1"/>
                </p:cNvSpPr>
                <p:nvPr/>
              </p:nvSpPr>
              <p:spPr bwMode="auto">
                <a:xfrm flipV="1">
                  <a:off x="1814" y="788"/>
                  <a:ext cx="33" cy="41"/>
                </a:xfrm>
                <a:prstGeom prst="line">
                  <a:avLst/>
                </a:prstGeom>
                <a:noFill/>
                <a:ln w="4763">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90" name="Line 72"/>
                <p:cNvSpPr>
                  <a:spLocks noChangeShapeType="1"/>
                </p:cNvSpPr>
                <p:nvPr/>
              </p:nvSpPr>
              <p:spPr bwMode="auto">
                <a:xfrm>
                  <a:off x="1813" y="829"/>
                  <a:ext cx="46" cy="88"/>
                </a:xfrm>
                <a:prstGeom prst="line">
                  <a:avLst/>
                </a:prstGeom>
                <a:noFill/>
                <a:ln w="4763">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91" name="Line 73"/>
                <p:cNvSpPr>
                  <a:spLocks noChangeShapeType="1"/>
                </p:cNvSpPr>
                <p:nvPr/>
              </p:nvSpPr>
              <p:spPr bwMode="auto">
                <a:xfrm flipV="1">
                  <a:off x="1793" y="915"/>
                  <a:ext cx="67" cy="67"/>
                </a:xfrm>
                <a:prstGeom prst="line">
                  <a:avLst/>
                </a:prstGeom>
                <a:noFill/>
                <a:ln w="4763">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92" name="Line 74"/>
                <p:cNvSpPr>
                  <a:spLocks noChangeShapeType="1"/>
                </p:cNvSpPr>
                <p:nvPr/>
              </p:nvSpPr>
              <p:spPr bwMode="auto">
                <a:xfrm>
                  <a:off x="1802" y="916"/>
                  <a:ext cx="64" cy="66"/>
                </a:xfrm>
                <a:prstGeom prst="line">
                  <a:avLst/>
                </a:prstGeom>
                <a:noFill/>
                <a:ln w="4763">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93" name="Line 75"/>
                <p:cNvSpPr>
                  <a:spLocks noChangeShapeType="1"/>
                </p:cNvSpPr>
                <p:nvPr/>
              </p:nvSpPr>
              <p:spPr bwMode="auto">
                <a:xfrm flipV="1">
                  <a:off x="1801" y="829"/>
                  <a:ext cx="51" cy="86"/>
                </a:xfrm>
                <a:prstGeom prst="line">
                  <a:avLst/>
                </a:prstGeom>
                <a:noFill/>
                <a:ln w="4763">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94" name="Line 76"/>
                <p:cNvSpPr>
                  <a:spLocks noChangeShapeType="1"/>
                </p:cNvSpPr>
                <p:nvPr/>
              </p:nvSpPr>
              <p:spPr bwMode="auto">
                <a:xfrm>
                  <a:off x="1823" y="786"/>
                  <a:ext cx="31" cy="46"/>
                </a:xfrm>
                <a:prstGeom prst="line">
                  <a:avLst/>
                </a:prstGeom>
                <a:noFill/>
                <a:ln w="4763">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sp>
            <p:nvSpPr>
              <p:cNvPr id="81" name="Line 77"/>
              <p:cNvSpPr>
                <a:spLocks noChangeShapeType="1"/>
              </p:cNvSpPr>
              <p:nvPr/>
            </p:nvSpPr>
            <p:spPr bwMode="auto">
              <a:xfrm flipV="1">
                <a:off x="1865" y="903"/>
                <a:ext cx="27" cy="81"/>
              </a:xfrm>
              <a:prstGeom prst="line">
                <a:avLst/>
              </a:prstGeom>
              <a:noFill/>
              <a:ln w="4763">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82" name="Line 78"/>
              <p:cNvSpPr>
                <a:spLocks noChangeShapeType="1"/>
              </p:cNvSpPr>
              <p:nvPr/>
            </p:nvSpPr>
            <p:spPr bwMode="auto">
              <a:xfrm>
                <a:off x="1854" y="831"/>
                <a:ext cx="38" cy="73"/>
              </a:xfrm>
              <a:prstGeom prst="line">
                <a:avLst/>
              </a:prstGeom>
              <a:noFill/>
              <a:ln w="4763">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83" name="Line 79"/>
              <p:cNvSpPr>
                <a:spLocks noChangeShapeType="1"/>
              </p:cNvSpPr>
              <p:nvPr/>
            </p:nvSpPr>
            <p:spPr bwMode="auto">
              <a:xfrm flipV="1">
                <a:off x="1854" y="781"/>
                <a:ext cx="9" cy="50"/>
              </a:xfrm>
              <a:prstGeom prst="line">
                <a:avLst/>
              </a:prstGeom>
              <a:noFill/>
              <a:ln w="4763">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84" name="Line 80"/>
              <p:cNvSpPr>
                <a:spLocks noChangeShapeType="1"/>
              </p:cNvSpPr>
              <p:nvPr/>
            </p:nvSpPr>
            <p:spPr bwMode="auto">
              <a:xfrm flipV="1">
                <a:off x="1849" y="780"/>
                <a:ext cx="16" cy="7"/>
              </a:xfrm>
              <a:prstGeom prst="line">
                <a:avLst/>
              </a:prstGeom>
              <a:noFill/>
              <a:ln w="4763">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85" name="Line 81"/>
              <p:cNvSpPr>
                <a:spLocks noChangeShapeType="1"/>
              </p:cNvSpPr>
              <p:nvPr/>
            </p:nvSpPr>
            <p:spPr bwMode="auto">
              <a:xfrm>
                <a:off x="1850" y="786"/>
                <a:ext cx="24" cy="37"/>
              </a:xfrm>
              <a:prstGeom prst="line">
                <a:avLst/>
              </a:prstGeom>
              <a:noFill/>
              <a:ln w="4763">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86" name="Line 82"/>
              <p:cNvSpPr>
                <a:spLocks noChangeShapeType="1"/>
              </p:cNvSpPr>
              <p:nvPr/>
            </p:nvSpPr>
            <p:spPr bwMode="auto">
              <a:xfrm flipV="1">
                <a:off x="1861" y="823"/>
                <a:ext cx="10" cy="93"/>
              </a:xfrm>
              <a:prstGeom prst="line">
                <a:avLst/>
              </a:prstGeom>
              <a:noFill/>
              <a:ln w="4763">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87" name="Line 83"/>
              <p:cNvSpPr>
                <a:spLocks noChangeShapeType="1"/>
              </p:cNvSpPr>
              <p:nvPr/>
            </p:nvSpPr>
            <p:spPr bwMode="auto">
              <a:xfrm>
                <a:off x="1862" y="916"/>
                <a:ext cx="45" cy="43"/>
              </a:xfrm>
              <a:prstGeom prst="line">
                <a:avLst/>
              </a:prstGeom>
              <a:noFill/>
              <a:ln w="4763">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grpSp>
          <p:nvGrpSpPr>
            <p:cNvPr id="73" name="Group 84"/>
            <p:cNvGrpSpPr>
              <a:grpSpLocks/>
            </p:cNvGrpSpPr>
            <p:nvPr/>
          </p:nvGrpSpPr>
          <p:grpSpPr bwMode="auto">
            <a:xfrm>
              <a:off x="1791" y="683"/>
              <a:ext cx="112" cy="299"/>
              <a:chOff x="1791" y="683"/>
              <a:chExt cx="112" cy="299"/>
            </a:xfrm>
          </p:grpSpPr>
          <p:sp>
            <p:nvSpPr>
              <p:cNvPr id="75" name="Line 85"/>
              <p:cNvSpPr>
                <a:spLocks noChangeShapeType="1"/>
              </p:cNvSpPr>
              <p:nvPr/>
            </p:nvSpPr>
            <p:spPr bwMode="auto">
              <a:xfrm flipV="1">
                <a:off x="1791" y="683"/>
                <a:ext cx="44" cy="297"/>
              </a:xfrm>
              <a:prstGeom prst="line">
                <a:avLst/>
              </a:prstGeom>
              <a:noFill/>
              <a:ln w="15875">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76" name="Line 86"/>
              <p:cNvSpPr>
                <a:spLocks noChangeShapeType="1"/>
              </p:cNvSpPr>
              <p:nvPr/>
            </p:nvSpPr>
            <p:spPr bwMode="auto">
              <a:xfrm>
                <a:off x="1837" y="692"/>
                <a:ext cx="28" cy="290"/>
              </a:xfrm>
              <a:prstGeom prst="line">
                <a:avLst/>
              </a:prstGeom>
              <a:noFill/>
              <a:ln w="15875">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77" name="Line 87"/>
              <p:cNvSpPr>
                <a:spLocks noChangeShapeType="1"/>
              </p:cNvSpPr>
              <p:nvPr/>
            </p:nvSpPr>
            <p:spPr bwMode="auto">
              <a:xfrm flipV="1">
                <a:off x="1865" y="957"/>
                <a:ext cx="38" cy="24"/>
              </a:xfrm>
              <a:prstGeom prst="line">
                <a:avLst/>
              </a:prstGeom>
              <a:noFill/>
              <a:ln w="15875">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78" name="Line 88"/>
              <p:cNvSpPr>
                <a:spLocks noChangeShapeType="1"/>
              </p:cNvSpPr>
              <p:nvPr/>
            </p:nvSpPr>
            <p:spPr bwMode="auto">
              <a:xfrm>
                <a:off x="1842" y="689"/>
                <a:ext cx="61" cy="270"/>
              </a:xfrm>
              <a:prstGeom prst="line">
                <a:avLst/>
              </a:prstGeom>
              <a:noFill/>
              <a:ln w="15875">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79" name="Line 89"/>
              <p:cNvSpPr>
                <a:spLocks noChangeShapeType="1"/>
              </p:cNvSpPr>
              <p:nvPr/>
            </p:nvSpPr>
            <p:spPr bwMode="auto">
              <a:xfrm>
                <a:off x="1792" y="980"/>
                <a:ext cx="74" cy="1"/>
              </a:xfrm>
              <a:prstGeom prst="line">
                <a:avLst/>
              </a:prstGeom>
              <a:noFill/>
              <a:ln w="15875">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sp>
          <p:nvSpPr>
            <p:cNvPr id="74" name="Oval 90"/>
            <p:cNvSpPr>
              <a:spLocks noChangeArrowheads="1"/>
            </p:cNvSpPr>
            <p:nvPr/>
          </p:nvSpPr>
          <p:spPr bwMode="auto">
            <a:xfrm>
              <a:off x="1825" y="673"/>
              <a:ext cx="32" cy="36"/>
            </a:xfrm>
            <a:prstGeom prst="ellipse">
              <a:avLst/>
            </a:prstGeom>
            <a:solidFill>
              <a:srgbClr val="FFFF00"/>
            </a:solidFill>
            <a:ln w="9525">
              <a:solidFill>
                <a:schemeClr val="tx1"/>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grpSp>
        <p:nvGrpSpPr>
          <p:cNvPr id="95" name="Group 91"/>
          <p:cNvGrpSpPr>
            <a:grpSpLocks/>
          </p:cNvGrpSpPr>
          <p:nvPr/>
        </p:nvGrpSpPr>
        <p:grpSpPr bwMode="auto">
          <a:xfrm>
            <a:off x="4934236" y="836712"/>
            <a:ext cx="730250" cy="701675"/>
            <a:chOff x="1869" y="486"/>
            <a:chExt cx="460" cy="442"/>
          </a:xfrm>
        </p:grpSpPr>
        <p:grpSp>
          <p:nvGrpSpPr>
            <p:cNvPr id="96" name="Group 92"/>
            <p:cNvGrpSpPr>
              <a:grpSpLocks/>
            </p:cNvGrpSpPr>
            <p:nvPr/>
          </p:nvGrpSpPr>
          <p:grpSpPr bwMode="auto">
            <a:xfrm>
              <a:off x="2105" y="486"/>
              <a:ext cx="224" cy="442"/>
              <a:chOff x="2105" y="486"/>
              <a:chExt cx="224" cy="442"/>
            </a:xfrm>
          </p:grpSpPr>
          <p:sp>
            <p:nvSpPr>
              <p:cNvPr id="105" name="Arc 93"/>
              <p:cNvSpPr>
                <a:spLocks/>
              </p:cNvSpPr>
              <p:nvPr/>
            </p:nvSpPr>
            <p:spPr bwMode="auto">
              <a:xfrm>
                <a:off x="2191" y="486"/>
                <a:ext cx="138" cy="442"/>
              </a:xfrm>
              <a:custGeom>
                <a:avLst/>
                <a:gdLst>
                  <a:gd name="G0" fmla="+- 0 0 0"/>
                  <a:gd name="G1" fmla="+- 21189 0 0"/>
                  <a:gd name="G2" fmla="+- 21600 0 0"/>
                  <a:gd name="T0" fmla="*/ 4192 w 21600"/>
                  <a:gd name="T1" fmla="*/ 0 h 42004"/>
                  <a:gd name="T2" fmla="*/ 5771 w 21600"/>
                  <a:gd name="T3" fmla="*/ 42004 h 42004"/>
                  <a:gd name="T4" fmla="*/ 0 w 21600"/>
                  <a:gd name="T5" fmla="*/ 21189 h 42004"/>
                </a:gdLst>
                <a:ahLst/>
                <a:cxnLst>
                  <a:cxn ang="0">
                    <a:pos x="T0" y="T1"/>
                  </a:cxn>
                  <a:cxn ang="0">
                    <a:pos x="T2" y="T3"/>
                  </a:cxn>
                  <a:cxn ang="0">
                    <a:pos x="T4" y="T5"/>
                  </a:cxn>
                </a:cxnLst>
                <a:rect l="0" t="0" r="r" b="b"/>
                <a:pathLst>
                  <a:path w="21600" h="42004" fill="none" extrusionOk="0">
                    <a:moveTo>
                      <a:pt x="4192" y="-1"/>
                    </a:moveTo>
                    <a:cubicBezTo>
                      <a:pt x="14309" y="2001"/>
                      <a:pt x="21600" y="10875"/>
                      <a:pt x="21600" y="21189"/>
                    </a:cubicBezTo>
                    <a:cubicBezTo>
                      <a:pt x="21600" y="30895"/>
                      <a:pt x="15124" y="39410"/>
                      <a:pt x="5770" y="42003"/>
                    </a:cubicBezTo>
                  </a:path>
                  <a:path w="21600" h="42004" stroke="0" extrusionOk="0">
                    <a:moveTo>
                      <a:pt x="4192" y="-1"/>
                    </a:moveTo>
                    <a:cubicBezTo>
                      <a:pt x="14309" y="2001"/>
                      <a:pt x="21600" y="10875"/>
                      <a:pt x="21600" y="21189"/>
                    </a:cubicBezTo>
                    <a:cubicBezTo>
                      <a:pt x="21600" y="30895"/>
                      <a:pt x="15124" y="39410"/>
                      <a:pt x="5770" y="42003"/>
                    </a:cubicBezTo>
                    <a:lnTo>
                      <a:pt x="0" y="21189"/>
                    </a:lnTo>
                    <a:close/>
                  </a:path>
                </a:pathLst>
              </a:custGeom>
              <a:noFill/>
              <a:ln w="4763">
                <a:solidFill>
                  <a:srgbClr val="FF0000"/>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106" name="Arc 94"/>
              <p:cNvSpPr>
                <a:spLocks/>
              </p:cNvSpPr>
              <p:nvPr/>
            </p:nvSpPr>
            <p:spPr bwMode="auto">
              <a:xfrm>
                <a:off x="2152" y="514"/>
                <a:ext cx="119" cy="380"/>
              </a:xfrm>
              <a:custGeom>
                <a:avLst/>
                <a:gdLst>
                  <a:gd name="G0" fmla="+- 0 0 0"/>
                  <a:gd name="G1" fmla="+- 21163 0 0"/>
                  <a:gd name="G2" fmla="+- 21600 0 0"/>
                  <a:gd name="T0" fmla="*/ 4323 w 21600"/>
                  <a:gd name="T1" fmla="*/ 0 h 42026"/>
                  <a:gd name="T2" fmla="*/ 5592 w 21600"/>
                  <a:gd name="T3" fmla="*/ 42026 h 42026"/>
                  <a:gd name="T4" fmla="*/ 0 w 21600"/>
                  <a:gd name="T5" fmla="*/ 21163 h 42026"/>
                </a:gdLst>
                <a:ahLst/>
                <a:cxnLst>
                  <a:cxn ang="0">
                    <a:pos x="T0" y="T1"/>
                  </a:cxn>
                  <a:cxn ang="0">
                    <a:pos x="T2" y="T3"/>
                  </a:cxn>
                  <a:cxn ang="0">
                    <a:pos x="T4" y="T5"/>
                  </a:cxn>
                </a:cxnLst>
                <a:rect l="0" t="0" r="r" b="b"/>
                <a:pathLst>
                  <a:path w="21600" h="42026" fill="none" extrusionOk="0">
                    <a:moveTo>
                      <a:pt x="4322" y="0"/>
                    </a:moveTo>
                    <a:cubicBezTo>
                      <a:pt x="14378" y="2054"/>
                      <a:pt x="21600" y="10900"/>
                      <a:pt x="21600" y="21163"/>
                    </a:cubicBezTo>
                    <a:cubicBezTo>
                      <a:pt x="21600" y="30938"/>
                      <a:pt x="15034" y="39495"/>
                      <a:pt x="5592" y="42026"/>
                    </a:cubicBezTo>
                  </a:path>
                  <a:path w="21600" h="42026" stroke="0" extrusionOk="0">
                    <a:moveTo>
                      <a:pt x="4322" y="0"/>
                    </a:moveTo>
                    <a:cubicBezTo>
                      <a:pt x="14378" y="2054"/>
                      <a:pt x="21600" y="10900"/>
                      <a:pt x="21600" y="21163"/>
                    </a:cubicBezTo>
                    <a:cubicBezTo>
                      <a:pt x="21600" y="30938"/>
                      <a:pt x="15034" y="39495"/>
                      <a:pt x="5592" y="42026"/>
                    </a:cubicBezTo>
                    <a:lnTo>
                      <a:pt x="0" y="21163"/>
                    </a:lnTo>
                    <a:close/>
                  </a:path>
                </a:pathLst>
              </a:custGeom>
              <a:noFill/>
              <a:ln w="4763">
                <a:solidFill>
                  <a:srgbClr val="FF0000"/>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107" name="Arc 95"/>
              <p:cNvSpPr>
                <a:spLocks/>
              </p:cNvSpPr>
              <p:nvPr/>
            </p:nvSpPr>
            <p:spPr bwMode="auto">
              <a:xfrm>
                <a:off x="2105" y="547"/>
                <a:ext cx="111" cy="321"/>
              </a:xfrm>
              <a:custGeom>
                <a:avLst/>
                <a:gdLst>
                  <a:gd name="G0" fmla="+- 0 0 0"/>
                  <a:gd name="G1" fmla="+- 21211 0 0"/>
                  <a:gd name="G2" fmla="+- 21600 0 0"/>
                  <a:gd name="T0" fmla="*/ 4081 w 21600"/>
                  <a:gd name="T1" fmla="*/ 0 h 42061"/>
                  <a:gd name="T2" fmla="*/ 5643 w 21600"/>
                  <a:gd name="T3" fmla="*/ 42061 h 42061"/>
                  <a:gd name="T4" fmla="*/ 0 w 21600"/>
                  <a:gd name="T5" fmla="*/ 21211 h 42061"/>
                </a:gdLst>
                <a:ahLst/>
                <a:cxnLst>
                  <a:cxn ang="0">
                    <a:pos x="T0" y="T1"/>
                  </a:cxn>
                  <a:cxn ang="0">
                    <a:pos x="T2" y="T3"/>
                  </a:cxn>
                  <a:cxn ang="0">
                    <a:pos x="T4" y="T5"/>
                  </a:cxn>
                </a:cxnLst>
                <a:rect l="0" t="0" r="r" b="b"/>
                <a:pathLst>
                  <a:path w="21600" h="42061" fill="none" extrusionOk="0">
                    <a:moveTo>
                      <a:pt x="4080" y="0"/>
                    </a:moveTo>
                    <a:cubicBezTo>
                      <a:pt x="14250" y="1956"/>
                      <a:pt x="21600" y="10855"/>
                      <a:pt x="21600" y="21211"/>
                    </a:cubicBezTo>
                    <a:cubicBezTo>
                      <a:pt x="21600" y="30967"/>
                      <a:pt x="15060" y="39512"/>
                      <a:pt x="5642" y="42060"/>
                    </a:cubicBezTo>
                  </a:path>
                  <a:path w="21600" h="42061" stroke="0" extrusionOk="0">
                    <a:moveTo>
                      <a:pt x="4080" y="0"/>
                    </a:moveTo>
                    <a:cubicBezTo>
                      <a:pt x="14250" y="1956"/>
                      <a:pt x="21600" y="10855"/>
                      <a:pt x="21600" y="21211"/>
                    </a:cubicBezTo>
                    <a:cubicBezTo>
                      <a:pt x="21600" y="30967"/>
                      <a:pt x="15060" y="39512"/>
                      <a:pt x="5642" y="42060"/>
                    </a:cubicBezTo>
                    <a:lnTo>
                      <a:pt x="0" y="21211"/>
                    </a:lnTo>
                    <a:close/>
                  </a:path>
                </a:pathLst>
              </a:custGeom>
              <a:noFill/>
              <a:ln w="4763">
                <a:solidFill>
                  <a:srgbClr val="FF0000"/>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grpSp>
          <p:nvGrpSpPr>
            <p:cNvPr id="97" name="Group 96"/>
            <p:cNvGrpSpPr>
              <a:grpSpLocks/>
            </p:cNvGrpSpPr>
            <p:nvPr/>
          </p:nvGrpSpPr>
          <p:grpSpPr bwMode="auto">
            <a:xfrm>
              <a:off x="1977" y="569"/>
              <a:ext cx="188" cy="294"/>
              <a:chOff x="1977" y="569"/>
              <a:chExt cx="188" cy="294"/>
            </a:xfrm>
          </p:grpSpPr>
          <p:sp>
            <p:nvSpPr>
              <p:cNvPr id="102" name="Arc 97"/>
              <p:cNvSpPr>
                <a:spLocks/>
              </p:cNvSpPr>
              <p:nvPr/>
            </p:nvSpPr>
            <p:spPr bwMode="auto">
              <a:xfrm>
                <a:off x="2049" y="569"/>
                <a:ext cx="116" cy="294"/>
              </a:xfrm>
              <a:custGeom>
                <a:avLst/>
                <a:gdLst>
                  <a:gd name="G0" fmla="+- 0 0 0"/>
                  <a:gd name="G1" fmla="+- 21177 0 0"/>
                  <a:gd name="G2" fmla="+- 21600 0 0"/>
                  <a:gd name="T0" fmla="*/ 4255 w 21600"/>
                  <a:gd name="T1" fmla="*/ 0 h 42006"/>
                  <a:gd name="T2" fmla="*/ 5718 w 21600"/>
                  <a:gd name="T3" fmla="*/ 42006 h 42006"/>
                  <a:gd name="T4" fmla="*/ 0 w 21600"/>
                  <a:gd name="T5" fmla="*/ 21177 h 42006"/>
                </a:gdLst>
                <a:ahLst/>
                <a:cxnLst>
                  <a:cxn ang="0">
                    <a:pos x="T0" y="T1"/>
                  </a:cxn>
                  <a:cxn ang="0">
                    <a:pos x="T2" y="T3"/>
                  </a:cxn>
                  <a:cxn ang="0">
                    <a:pos x="T4" y="T5"/>
                  </a:cxn>
                </a:cxnLst>
                <a:rect l="0" t="0" r="r" b="b"/>
                <a:pathLst>
                  <a:path w="21600" h="42006" fill="none" extrusionOk="0">
                    <a:moveTo>
                      <a:pt x="4254" y="0"/>
                    </a:moveTo>
                    <a:cubicBezTo>
                      <a:pt x="14342" y="2027"/>
                      <a:pt x="21600" y="10887"/>
                      <a:pt x="21600" y="21177"/>
                    </a:cubicBezTo>
                    <a:cubicBezTo>
                      <a:pt x="21600" y="30904"/>
                      <a:pt x="15098" y="39431"/>
                      <a:pt x="5718" y="42006"/>
                    </a:cubicBezTo>
                  </a:path>
                  <a:path w="21600" h="42006" stroke="0" extrusionOk="0">
                    <a:moveTo>
                      <a:pt x="4254" y="0"/>
                    </a:moveTo>
                    <a:cubicBezTo>
                      <a:pt x="14342" y="2027"/>
                      <a:pt x="21600" y="10887"/>
                      <a:pt x="21600" y="21177"/>
                    </a:cubicBezTo>
                    <a:cubicBezTo>
                      <a:pt x="21600" y="30904"/>
                      <a:pt x="15098" y="39431"/>
                      <a:pt x="5718" y="42006"/>
                    </a:cubicBezTo>
                    <a:lnTo>
                      <a:pt x="0" y="21177"/>
                    </a:lnTo>
                    <a:close/>
                  </a:path>
                </a:pathLst>
              </a:custGeom>
              <a:noFill/>
              <a:ln w="4763">
                <a:solidFill>
                  <a:srgbClr val="FF0000"/>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103" name="Arc 98"/>
              <p:cNvSpPr>
                <a:spLocks/>
              </p:cNvSpPr>
              <p:nvPr/>
            </p:nvSpPr>
            <p:spPr bwMode="auto">
              <a:xfrm>
                <a:off x="2017" y="587"/>
                <a:ext cx="101" cy="254"/>
              </a:xfrm>
              <a:custGeom>
                <a:avLst/>
                <a:gdLst>
                  <a:gd name="G0" fmla="+- 0 0 0"/>
                  <a:gd name="G1" fmla="+- 21213 0 0"/>
                  <a:gd name="G2" fmla="+- 21600 0 0"/>
                  <a:gd name="T0" fmla="*/ 4073 w 21600"/>
                  <a:gd name="T1" fmla="*/ 0 h 42135"/>
                  <a:gd name="T2" fmla="*/ 5370 w 21600"/>
                  <a:gd name="T3" fmla="*/ 42135 h 42135"/>
                  <a:gd name="T4" fmla="*/ 0 w 21600"/>
                  <a:gd name="T5" fmla="*/ 21213 h 42135"/>
                </a:gdLst>
                <a:ahLst/>
                <a:cxnLst>
                  <a:cxn ang="0">
                    <a:pos x="T0" y="T1"/>
                  </a:cxn>
                  <a:cxn ang="0">
                    <a:pos x="T2" y="T3"/>
                  </a:cxn>
                  <a:cxn ang="0">
                    <a:pos x="T4" y="T5"/>
                  </a:cxn>
                </a:cxnLst>
                <a:rect l="0" t="0" r="r" b="b"/>
                <a:pathLst>
                  <a:path w="21600" h="42135" fill="none" extrusionOk="0">
                    <a:moveTo>
                      <a:pt x="4072" y="0"/>
                    </a:moveTo>
                    <a:cubicBezTo>
                      <a:pt x="14245" y="1953"/>
                      <a:pt x="21600" y="10854"/>
                      <a:pt x="21600" y="21213"/>
                    </a:cubicBezTo>
                    <a:cubicBezTo>
                      <a:pt x="21600" y="31074"/>
                      <a:pt x="14921" y="39683"/>
                      <a:pt x="5369" y="42134"/>
                    </a:cubicBezTo>
                  </a:path>
                  <a:path w="21600" h="42135" stroke="0" extrusionOk="0">
                    <a:moveTo>
                      <a:pt x="4072" y="0"/>
                    </a:moveTo>
                    <a:cubicBezTo>
                      <a:pt x="14245" y="1953"/>
                      <a:pt x="21600" y="10854"/>
                      <a:pt x="21600" y="21213"/>
                    </a:cubicBezTo>
                    <a:cubicBezTo>
                      <a:pt x="21600" y="31074"/>
                      <a:pt x="14921" y="39683"/>
                      <a:pt x="5369" y="42134"/>
                    </a:cubicBezTo>
                    <a:lnTo>
                      <a:pt x="0" y="21213"/>
                    </a:lnTo>
                    <a:close/>
                  </a:path>
                </a:pathLst>
              </a:custGeom>
              <a:noFill/>
              <a:ln w="4763">
                <a:solidFill>
                  <a:srgbClr val="FF0000"/>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104" name="Arc 99"/>
              <p:cNvSpPr>
                <a:spLocks/>
              </p:cNvSpPr>
              <p:nvPr/>
            </p:nvSpPr>
            <p:spPr bwMode="auto">
              <a:xfrm>
                <a:off x="1977" y="610"/>
                <a:ext cx="94" cy="213"/>
              </a:xfrm>
              <a:custGeom>
                <a:avLst/>
                <a:gdLst>
                  <a:gd name="G0" fmla="+- 0 0 0"/>
                  <a:gd name="G1" fmla="+- 21207 0 0"/>
                  <a:gd name="G2" fmla="+- 21600 0 0"/>
                  <a:gd name="T0" fmla="*/ 4101 w 21600"/>
                  <a:gd name="T1" fmla="*/ 0 h 42085"/>
                  <a:gd name="T2" fmla="*/ 5536 w 21600"/>
                  <a:gd name="T3" fmla="*/ 42085 h 42085"/>
                  <a:gd name="T4" fmla="*/ 0 w 21600"/>
                  <a:gd name="T5" fmla="*/ 21207 h 42085"/>
                </a:gdLst>
                <a:ahLst/>
                <a:cxnLst>
                  <a:cxn ang="0">
                    <a:pos x="T0" y="T1"/>
                  </a:cxn>
                  <a:cxn ang="0">
                    <a:pos x="T2" y="T3"/>
                  </a:cxn>
                  <a:cxn ang="0">
                    <a:pos x="T4" y="T5"/>
                  </a:cxn>
                </a:cxnLst>
                <a:rect l="0" t="0" r="r" b="b"/>
                <a:pathLst>
                  <a:path w="21600" h="42085" fill="none" extrusionOk="0">
                    <a:moveTo>
                      <a:pt x="4101" y="-1"/>
                    </a:moveTo>
                    <a:cubicBezTo>
                      <a:pt x="14260" y="1964"/>
                      <a:pt x="21600" y="10858"/>
                      <a:pt x="21600" y="21207"/>
                    </a:cubicBezTo>
                    <a:cubicBezTo>
                      <a:pt x="21600" y="31004"/>
                      <a:pt x="15006" y="39574"/>
                      <a:pt x="5536" y="42085"/>
                    </a:cubicBezTo>
                  </a:path>
                  <a:path w="21600" h="42085" stroke="0" extrusionOk="0">
                    <a:moveTo>
                      <a:pt x="4101" y="-1"/>
                    </a:moveTo>
                    <a:cubicBezTo>
                      <a:pt x="14260" y="1964"/>
                      <a:pt x="21600" y="10858"/>
                      <a:pt x="21600" y="21207"/>
                    </a:cubicBezTo>
                    <a:cubicBezTo>
                      <a:pt x="21600" y="31004"/>
                      <a:pt x="15006" y="39574"/>
                      <a:pt x="5536" y="42085"/>
                    </a:cubicBezTo>
                    <a:lnTo>
                      <a:pt x="0" y="21207"/>
                    </a:lnTo>
                    <a:close/>
                  </a:path>
                </a:pathLst>
              </a:custGeom>
              <a:noFill/>
              <a:ln w="4763">
                <a:solidFill>
                  <a:srgbClr val="FF0000"/>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sp>
          <p:nvSpPr>
            <p:cNvPr id="98" name="Arc 100"/>
            <p:cNvSpPr>
              <a:spLocks/>
            </p:cNvSpPr>
            <p:nvPr/>
          </p:nvSpPr>
          <p:spPr bwMode="auto">
            <a:xfrm>
              <a:off x="1944" y="629"/>
              <a:ext cx="85" cy="185"/>
            </a:xfrm>
            <a:custGeom>
              <a:avLst/>
              <a:gdLst>
                <a:gd name="G0" fmla="+- 0 0 0"/>
                <a:gd name="G1" fmla="+- 21215 0 0"/>
                <a:gd name="G2" fmla="+- 21600 0 0"/>
                <a:gd name="T0" fmla="*/ 4060 w 21600"/>
                <a:gd name="T1" fmla="*/ 0 h 42137"/>
                <a:gd name="T2" fmla="*/ 5369 w 21600"/>
                <a:gd name="T3" fmla="*/ 42137 h 42137"/>
                <a:gd name="T4" fmla="*/ 0 w 21600"/>
                <a:gd name="T5" fmla="*/ 21215 h 42137"/>
              </a:gdLst>
              <a:ahLst/>
              <a:cxnLst>
                <a:cxn ang="0">
                  <a:pos x="T0" y="T1"/>
                </a:cxn>
                <a:cxn ang="0">
                  <a:pos x="T2" y="T3"/>
                </a:cxn>
                <a:cxn ang="0">
                  <a:pos x="T4" y="T5"/>
                </a:cxn>
              </a:cxnLst>
              <a:rect l="0" t="0" r="r" b="b"/>
              <a:pathLst>
                <a:path w="21600" h="42137" fill="none" extrusionOk="0">
                  <a:moveTo>
                    <a:pt x="4060" y="-1"/>
                  </a:moveTo>
                  <a:cubicBezTo>
                    <a:pt x="14239" y="1948"/>
                    <a:pt x="21600" y="10851"/>
                    <a:pt x="21600" y="21215"/>
                  </a:cubicBezTo>
                  <a:cubicBezTo>
                    <a:pt x="21600" y="31076"/>
                    <a:pt x="14920" y="39685"/>
                    <a:pt x="5369" y="42137"/>
                  </a:cubicBezTo>
                </a:path>
                <a:path w="21600" h="42137" stroke="0" extrusionOk="0">
                  <a:moveTo>
                    <a:pt x="4060" y="-1"/>
                  </a:moveTo>
                  <a:cubicBezTo>
                    <a:pt x="14239" y="1948"/>
                    <a:pt x="21600" y="10851"/>
                    <a:pt x="21600" y="21215"/>
                  </a:cubicBezTo>
                  <a:cubicBezTo>
                    <a:pt x="21600" y="31076"/>
                    <a:pt x="14920" y="39685"/>
                    <a:pt x="5369" y="42137"/>
                  </a:cubicBezTo>
                  <a:lnTo>
                    <a:pt x="0" y="21215"/>
                  </a:lnTo>
                  <a:close/>
                </a:path>
              </a:pathLst>
            </a:custGeom>
            <a:noFill/>
            <a:ln w="4763">
              <a:solidFill>
                <a:srgbClr val="FF0000"/>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99" name="Arc 101"/>
            <p:cNvSpPr>
              <a:spLocks/>
            </p:cNvSpPr>
            <p:nvPr/>
          </p:nvSpPr>
          <p:spPr bwMode="auto">
            <a:xfrm>
              <a:off x="1909" y="641"/>
              <a:ext cx="73" cy="159"/>
            </a:xfrm>
            <a:custGeom>
              <a:avLst/>
              <a:gdLst>
                <a:gd name="G0" fmla="+- 0 0 0"/>
                <a:gd name="G1" fmla="+- 21203 0 0"/>
                <a:gd name="G2" fmla="+- 21600 0 0"/>
                <a:gd name="T0" fmla="*/ 4120 w 21600"/>
                <a:gd name="T1" fmla="*/ 0 h 42128"/>
                <a:gd name="T2" fmla="*/ 5359 w 21600"/>
                <a:gd name="T3" fmla="*/ 42128 h 42128"/>
                <a:gd name="T4" fmla="*/ 0 w 21600"/>
                <a:gd name="T5" fmla="*/ 21203 h 42128"/>
              </a:gdLst>
              <a:ahLst/>
              <a:cxnLst>
                <a:cxn ang="0">
                  <a:pos x="T0" y="T1"/>
                </a:cxn>
                <a:cxn ang="0">
                  <a:pos x="T2" y="T3"/>
                </a:cxn>
                <a:cxn ang="0">
                  <a:pos x="T4" y="T5"/>
                </a:cxn>
              </a:cxnLst>
              <a:rect l="0" t="0" r="r" b="b"/>
              <a:pathLst>
                <a:path w="21600" h="42128" fill="none" extrusionOk="0">
                  <a:moveTo>
                    <a:pt x="4120" y="-1"/>
                  </a:moveTo>
                  <a:cubicBezTo>
                    <a:pt x="14271" y="1972"/>
                    <a:pt x="21600" y="10862"/>
                    <a:pt x="21600" y="21203"/>
                  </a:cubicBezTo>
                  <a:cubicBezTo>
                    <a:pt x="21600" y="31068"/>
                    <a:pt x="14915" y="39680"/>
                    <a:pt x="5358" y="42127"/>
                  </a:cubicBezTo>
                </a:path>
                <a:path w="21600" h="42128" stroke="0" extrusionOk="0">
                  <a:moveTo>
                    <a:pt x="4120" y="-1"/>
                  </a:moveTo>
                  <a:cubicBezTo>
                    <a:pt x="14271" y="1972"/>
                    <a:pt x="21600" y="10862"/>
                    <a:pt x="21600" y="21203"/>
                  </a:cubicBezTo>
                  <a:cubicBezTo>
                    <a:pt x="21600" y="31068"/>
                    <a:pt x="14915" y="39680"/>
                    <a:pt x="5358" y="42127"/>
                  </a:cubicBezTo>
                  <a:lnTo>
                    <a:pt x="0" y="21203"/>
                  </a:lnTo>
                  <a:close/>
                </a:path>
              </a:pathLst>
            </a:custGeom>
            <a:noFill/>
            <a:ln w="4763">
              <a:solidFill>
                <a:srgbClr val="FF0000"/>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100" name="Arc 102"/>
            <p:cNvSpPr>
              <a:spLocks/>
            </p:cNvSpPr>
            <p:nvPr/>
          </p:nvSpPr>
          <p:spPr bwMode="auto">
            <a:xfrm>
              <a:off x="1880" y="662"/>
              <a:ext cx="63" cy="124"/>
            </a:xfrm>
            <a:custGeom>
              <a:avLst/>
              <a:gdLst>
                <a:gd name="G0" fmla="+- 0 0 0"/>
                <a:gd name="G1" fmla="+- 21213 0 0"/>
                <a:gd name="G2" fmla="+- 21600 0 0"/>
                <a:gd name="T0" fmla="*/ 4073 w 21600"/>
                <a:gd name="T1" fmla="*/ 0 h 42009"/>
                <a:gd name="T2" fmla="*/ 5839 w 21600"/>
                <a:gd name="T3" fmla="*/ 42009 h 42009"/>
                <a:gd name="T4" fmla="*/ 0 w 21600"/>
                <a:gd name="T5" fmla="*/ 21213 h 42009"/>
              </a:gdLst>
              <a:ahLst/>
              <a:cxnLst>
                <a:cxn ang="0">
                  <a:pos x="T0" y="T1"/>
                </a:cxn>
                <a:cxn ang="0">
                  <a:pos x="T2" y="T3"/>
                </a:cxn>
                <a:cxn ang="0">
                  <a:pos x="T4" y="T5"/>
                </a:cxn>
              </a:cxnLst>
              <a:rect l="0" t="0" r="r" b="b"/>
              <a:pathLst>
                <a:path w="21600" h="42009" fill="none" extrusionOk="0">
                  <a:moveTo>
                    <a:pt x="4072" y="0"/>
                  </a:moveTo>
                  <a:cubicBezTo>
                    <a:pt x="14245" y="1953"/>
                    <a:pt x="21600" y="10854"/>
                    <a:pt x="21600" y="21213"/>
                  </a:cubicBezTo>
                  <a:cubicBezTo>
                    <a:pt x="21600" y="30893"/>
                    <a:pt x="15159" y="39391"/>
                    <a:pt x="5838" y="42008"/>
                  </a:cubicBezTo>
                </a:path>
                <a:path w="21600" h="42009" stroke="0" extrusionOk="0">
                  <a:moveTo>
                    <a:pt x="4072" y="0"/>
                  </a:moveTo>
                  <a:cubicBezTo>
                    <a:pt x="14245" y="1953"/>
                    <a:pt x="21600" y="10854"/>
                    <a:pt x="21600" y="21213"/>
                  </a:cubicBezTo>
                  <a:cubicBezTo>
                    <a:pt x="21600" y="30893"/>
                    <a:pt x="15159" y="39391"/>
                    <a:pt x="5838" y="42008"/>
                  </a:cubicBezTo>
                  <a:lnTo>
                    <a:pt x="0" y="21213"/>
                  </a:lnTo>
                  <a:close/>
                </a:path>
              </a:pathLst>
            </a:custGeom>
            <a:noFill/>
            <a:ln w="4763">
              <a:solidFill>
                <a:srgbClr val="FF0000"/>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sp>
          <p:nvSpPr>
            <p:cNvPr id="101" name="Arc 103"/>
            <p:cNvSpPr>
              <a:spLocks/>
            </p:cNvSpPr>
            <p:nvPr/>
          </p:nvSpPr>
          <p:spPr bwMode="auto">
            <a:xfrm>
              <a:off x="1869" y="681"/>
              <a:ext cx="38" cy="94"/>
            </a:xfrm>
            <a:custGeom>
              <a:avLst/>
              <a:gdLst>
                <a:gd name="G0" fmla="+- 0 0 0"/>
                <a:gd name="G1" fmla="+- 21339 0 0"/>
                <a:gd name="G2" fmla="+- 21600 0 0"/>
                <a:gd name="T0" fmla="*/ 3345 w 21600"/>
                <a:gd name="T1" fmla="*/ 0 h 42318"/>
                <a:gd name="T2" fmla="*/ 5142 w 21600"/>
                <a:gd name="T3" fmla="*/ 42318 h 42318"/>
                <a:gd name="T4" fmla="*/ 0 w 21600"/>
                <a:gd name="T5" fmla="*/ 21339 h 42318"/>
              </a:gdLst>
              <a:ahLst/>
              <a:cxnLst>
                <a:cxn ang="0">
                  <a:pos x="T0" y="T1"/>
                </a:cxn>
                <a:cxn ang="0">
                  <a:pos x="T2" y="T3"/>
                </a:cxn>
                <a:cxn ang="0">
                  <a:pos x="T4" y="T5"/>
                </a:cxn>
              </a:cxnLst>
              <a:rect l="0" t="0" r="r" b="b"/>
              <a:pathLst>
                <a:path w="21600" h="42318" fill="none" extrusionOk="0">
                  <a:moveTo>
                    <a:pt x="3345" y="-1"/>
                  </a:moveTo>
                  <a:cubicBezTo>
                    <a:pt x="13854" y="1647"/>
                    <a:pt x="21600" y="10701"/>
                    <a:pt x="21600" y="21339"/>
                  </a:cubicBezTo>
                  <a:cubicBezTo>
                    <a:pt x="21600" y="31287"/>
                    <a:pt x="14804" y="39949"/>
                    <a:pt x="5142" y="42318"/>
                  </a:cubicBezTo>
                </a:path>
                <a:path w="21600" h="42318" stroke="0" extrusionOk="0">
                  <a:moveTo>
                    <a:pt x="3345" y="-1"/>
                  </a:moveTo>
                  <a:cubicBezTo>
                    <a:pt x="13854" y="1647"/>
                    <a:pt x="21600" y="10701"/>
                    <a:pt x="21600" y="21339"/>
                  </a:cubicBezTo>
                  <a:cubicBezTo>
                    <a:pt x="21600" y="31287"/>
                    <a:pt x="14804" y="39949"/>
                    <a:pt x="5142" y="42318"/>
                  </a:cubicBezTo>
                  <a:lnTo>
                    <a:pt x="0" y="21339"/>
                  </a:lnTo>
                  <a:close/>
                </a:path>
              </a:pathLst>
            </a:custGeom>
            <a:noFill/>
            <a:ln w="4763">
              <a:solidFill>
                <a:srgbClr val="FF0000"/>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sp>
        <p:nvSpPr>
          <p:cNvPr id="108" name="AutoShape 104"/>
          <p:cNvSpPr>
            <a:spLocks noChangeArrowheads="1"/>
          </p:cNvSpPr>
          <p:nvPr/>
        </p:nvSpPr>
        <p:spPr bwMode="auto">
          <a:xfrm>
            <a:off x="3462672" y="4637187"/>
            <a:ext cx="2057400" cy="990600"/>
          </a:xfrm>
          <a:prstGeom prst="roundRect">
            <a:avLst>
              <a:gd name="adj" fmla="val 16667"/>
            </a:avLst>
          </a:prstGeom>
          <a:solidFill>
            <a:srgbClr val="DADAF6"/>
          </a:solidFill>
          <a:ln w="9525">
            <a:solidFill>
              <a:schemeClr val="tx1"/>
            </a:solidFill>
            <a:round/>
            <a:headEnd/>
            <a:tailEnd/>
          </a:ln>
          <a:effectLst/>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sp>
        <p:nvSpPr>
          <p:cNvPr id="109" name="AutoShape 105"/>
          <p:cNvSpPr>
            <a:spLocks noChangeArrowheads="1"/>
          </p:cNvSpPr>
          <p:nvPr/>
        </p:nvSpPr>
        <p:spPr bwMode="auto">
          <a:xfrm>
            <a:off x="3462672" y="2427387"/>
            <a:ext cx="2057400" cy="1676400"/>
          </a:xfrm>
          <a:prstGeom prst="roundRect">
            <a:avLst>
              <a:gd name="adj" fmla="val 16667"/>
            </a:avLst>
          </a:prstGeom>
          <a:solidFill>
            <a:srgbClr val="DADAF6"/>
          </a:solidFill>
          <a:ln w="9525">
            <a:solidFill>
              <a:schemeClr val="tx1"/>
            </a:solidFill>
            <a:round/>
            <a:headEnd/>
            <a:tailEnd/>
          </a:ln>
          <a:effectLst/>
        </p:spPr>
        <p:txBody>
          <a:bodyPr wrap="none" anchor="ctr"/>
          <a:lstStyle/>
          <a:p>
            <a:pPr eaLnBrk="0" fontAlgn="auto" hangingPunct="0">
              <a:spcBef>
                <a:spcPts val="0"/>
              </a:spcBef>
              <a:spcAft>
                <a:spcPts val="0"/>
              </a:spcAft>
            </a:pPr>
            <a:endParaRPr lang="en-US" sz="1600">
              <a:solidFill>
                <a:prstClr val="black"/>
              </a:solidFill>
              <a:latin typeface="Calibri"/>
              <a:ea typeface="+mn-ea"/>
              <a:cs typeface="Calibri"/>
            </a:endParaRPr>
          </a:p>
        </p:txBody>
      </p:sp>
      <p:sp>
        <p:nvSpPr>
          <p:cNvPr id="110" name="Line 107"/>
          <p:cNvSpPr>
            <a:spLocks noChangeShapeType="1"/>
          </p:cNvSpPr>
          <p:nvPr/>
        </p:nvSpPr>
        <p:spPr bwMode="auto">
          <a:xfrm>
            <a:off x="4758072" y="2884587"/>
            <a:ext cx="0" cy="533400"/>
          </a:xfrm>
          <a:prstGeom prst="line">
            <a:avLst/>
          </a:prstGeom>
          <a:noFill/>
          <a:ln w="9525">
            <a:solidFill>
              <a:schemeClr val="tx1"/>
            </a:solidFill>
            <a:round/>
            <a:headEnd/>
            <a:tailEnd type="triangle" w="med" len="med"/>
          </a:ln>
          <a:effectLst/>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sp>
        <p:nvSpPr>
          <p:cNvPr id="111" name="Line 108"/>
          <p:cNvSpPr>
            <a:spLocks noChangeShapeType="1"/>
          </p:cNvSpPr>
          <p:nvPr/>
        </p:nvSpPr>
        <p:spPr bwMode="auto">
          <a:xfrm>
            <a:off x="4224672" y="2884587"/>
            <a:ext cx="0" cy="533400"/>
          </a:xfrm>
          <a:prstGeom prst="line">
            <a:avLst/>
          </a:prstGeom>
          <a:noFill/>
          <a:ln w="9525">
            <a:solidFill>
              <a:schemeClr val="tx1"/>
            </a:solidFill>
            <a:round/>
            <a:headEnd/>
            <a:tailEnd type="triangle" w="med" len="med"/>
          </a:ln>
          <a:effectLst/>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sp>
        <p:nvSpPr>
          <p:cNvPr id="112" name="Text Box 109"/>
          <p:cNvSpPr txBox="1">
            <a:spLocks noChangeArrowheads="1"/>
          </p:cNvSpPr>
          <p:nvPr/>
        </p:nvSpPr>
        <p:spPr bwMode="auto">
          <a:xfrm>
            <a:off x="4453272" y="2503587"/>
            <a:ext cx="673482" cy="338554"/>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600">
                <a:solidFill>
                  <a:prstClr val="black"/>
                </a:solidFill>
                <a:latin typeface="Calibri"/>
                <a:ea typeface="+mn-ea"/>
                <a:cs typeface="Calibri"/>
              </a:rPr>
              <a:t>RAND</a:t>
            </a:r>
          </a:p>
        </p:txBody>
      </p:sp>
      <p:sp>
        <p:nvSpPr>
          <p:cNvPr id="113" name="Text Box 110"/>
          <p:cNvSpPr txBox="1">
            <a:spLocks noChangeArrowheads="1"/>
          </p:cNvSpPr>
          <p:nvPr/>
        </p:nvSpPr>
        <p:spPr bwMode="auto">
          <a:xfrm>
            <a:off x="3996072" y="2503587"/>
            <a:ext cx="322658" cy="338554"/>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600">
                <a:solidFill>
                  <a:prstClr val="black"/>
                </a:solidFill>
                <a:latin typeface="Calibri"/>
                <a:ea typeface="+mn-ea"/>
                <a:cs typeface="Calibri"/>
              </a:rPr>
              <a:t>K</a:t>
            </a:r>
            <a:r>
              <a:rPr lang="en-US" sz="1600" baseline="-25000">
                <a:solidFill>
                  <a:prstClr val="black"/>
                </a:solidFill>
                <a:latin typeface="Calibri"/>
                <a:ea typeface="+mn-ea"/>
                <a:cs typeface="Calibri"/>
              </a:rPr>
              <a:t>i</a:t>
            </a:r>
            <a:endParaRPr lang="en-US" sz="1600">
              <a:solidFill>
                <a:prstClr val="black"/>
              </a:solidFill>
              <a:latin typeface="Calibri"/>
              <a:ea typeface="+mn-ea"/>
              <a:cs typeface="Calibri"/>
            </a:endParaRPr>
          </a:p>
        </p:txBody>
      </p:sp>
      <p:sp>
        <p:nvSpPr>
          <p:cNvPr id="114" name="Text Box 111"/>
          <p:cNvSpPr txBox="1">
            <a:spLocks noChangeArrowheads="1"/>
          </p:cNvSpPr>
          <p:nvPr/>
        </p:nvSpPr>
        <p:spPr bwMode="auto">
          <a:xfrm>
            <a:off x="3484897" y="2960787"/>
            <a:ext cx="793750" cy="336550"/>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600">
                <a:solidFill>
                  <a:prstClr val="black"/>
                </a:solidFill>
                <a:latin typeface="Calibri"/>
                <a:ea typeface="+mn-ea"/>
                <a:cs typeface="Calibri"/>
              </a:rPr>
              <a:t>128 bit</a:t>
            </a:r>
          </a:p>
        </p:txBody>
      </p:sp>
      <p:sp>
        <p:nvSpPr>
          <p:cNvPr id="115" name="Text Box 112"/>
          <p:cNvSpPr txBox="1">
            <a:spLocks noChangeArrowheads="1"/>
          </p:cNvSpPr>
          <p:nvPr/>
        </p:nvSpPr>
        <p:spPr bwMode="auto">
          <a:xfrm>
            <a:off x="4681872" y="2960787"/>
            <a:ext cx="793750" cy="336550"/>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600">
                <a:solidFill>
                  <a:prstClr val="black"/>
                </a:solidFill>
                <a:latin typeface="Calibri"/>
                <a:ea typeface="+mn-ea"/>
                <a:cs typeface="Calibri"/>
              </a:rPr>
              <a:t>128 bit</a:t>
            </a:r>
          </a:p>
        </p:txBody>
      </p:sp>
      <p:sp>
        <p:nvSpPr>
          <p:cNvPr id="116" name="Line 113"/>
          <p:cNvSpPr>
            <a:spLocks noChangeShapeType="1"/>
          </p:cNvSpPr>
          <p:nvPr/>
        </p:nvSpPr>
        <p:spPr bwMode="auto">
          <a:xfrm>
            <a:off x="4491372" y="3951387"/>
            <a:ext cx="0" cy="914400"/>
          </a:xfrm>
          <a:prstGeom prst="line">
            <a:avLst/>
          </a:prstGeom>
          <a:noFill/>
          <a:ln w="9525">
            <a:solidFill>
              <a:schemeClr val="tx1"/>
            </a:solidFill>
            <a:round/>
            <a:headEnd/>
            <a:tailEnd type="triangle" w="med" len="med"/>
          </a:ln>
          <a:effectLst/>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sp>
        <p:nvSpPr>
          <p:cNvPr id="117" name="Text Box 114"/>
          <p:cNvSpPr txBox="1">
            <a:spLocks noChangeArrowheads="1"/>
          </p:cNvSpPr>
          <p:nvPr/>
        </p:nvSpPr>
        <p:spPr bwMode="auto">
          <a:xfrm>
            <a:off x="3691272" y="4103787"/>
            <a:ext cx="1257776" cy="338554"/>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600">
                <a:solidFill>
                  <a:prstClr val="black"/>
                </a:solidFill>
                <a:latin typeface="Calibri"/>
                <a:ea typeface="+mn-ea"/>
                <a:cs typeface="Calibri"/>
              </a:rPr>
              <a:t>SRES*  32 bit</a:t>
            </a:r>
          </a:p>
        </p:txBody>
      </p:sp>
      <p:sp>
        <p:nvSpPr>
          <p:cNvPr id="118" name="AutoShape 115"/>
          <p:cNvSpPr>
            <a:spLocks noChangeArrowheads="1"/>
          </p:cNvSpPr>
          <p:nvPr/>
        </p:nvSpPr>
        <p:spPr bwMode="auto">
          <a:xfrm>
            <a:off x="6647098" y="2427387"/>
            <a:ext cx="2057400" cy="3124200"/>
          </a:xfrm>
          <a:prstGeom prst="roundRect">
            <a:avLst>
              <a:gd name="adj" fmla="val 16667"/>
            </a:avLst>
          </a:prstGeom>
          <a:solidFill>
            <a:srgbClr val="DADAF6"/>
          </a:solidFill>
          <a:ln w="9525">
            <a:solidFill>
              <a:schemeClr val="tx1"/>
            </a:solidFill>
            <a:round/>
            <a:headEnd/>
            <a:tailEnd/>
          </a:ln>
          <a:effectLst/>
        </p:spPr>
        <p:txBody>
          <a:bodyPr wrap="none" anchor="ctr"/>
          <a:lstStyle/>
          <a:p>
            <a:pPr eaLnBrk="0" fontAlgn="auto" hangingPunct="0">
              <a:spcBef>
                <a:spcPts val="0"/>
              </a:spcBef>
              <a:spcAft>
                <a:spcPts val="0"/>
              </a:spcAft>
            </a:pPr>
            <a:endParaRPr lang="en-US" sz="1600">
              <a:solidFill>
                <a:prstClr val="black"/>
              </a:solidFill>
              <a:latin typeface="Calibri"/>
              <a:ea typeface="+mn-ea"/>
              <a:cs typeface="Calibri"/>
            </a:endParaRPr>
          </a:p>
        </p:txBody>
      </p:sp>
      <p:sp>
        <p:nvSpPr>
          <p:cNvPr id="119" name="Line 117"/>
          <p:cNvSpPr>
            <a:spLocks noChangeShapeType="1"/>
          </p:cNvSpPr>
          <p:nvPr/>
        </p:nvSpPr>
        <p:spPr bwMode="auto">
          <a:xfrm>
            <a:off x="7942498" y="2884587"/>
            <a:ext cx="0" cy="533400"/>
          </a:xfrm>
          <a:prstGeom prst="line">
            <a:avLst/>
          </a:prstGeom>
          <a:noFill/>
          <a:ln w="9525">
            <a:solidFill>
              <a:schemeClr val="tx1"/>
            </a:solidFill>
            <a:round/>
            <a:headEnd/>
            <a:tailEnd type="triangle" w="med" len="med"/>
          </a:ln>
          <a:effectLst/>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sp>
        <p:nvSpPr>
          <p:cNvPr id="120" name="Line 118"/>
          <p:cNvSpPr>
            <a:spLocks noChangeShapeType="1"/>
          </p:cNvSpPr>
          <p:nvPr/>
        </p:nvSpPr>
        <p:spPr bwMode="auto">
          <a:xfrm>
            <a:off x="7409098" y="2884587"/>
            <a:ext cx="0" cy="533400"/>
          </a:xfrm>
          <a:prstGeom prst="line">
            <a:avLst/>
          </a:prstGeom>
          <a:noFill/>
          <a:ln w="9525">
            <a:solidFill>
              <a:schemeClr val="tx1"/>
            </a:solidFill>
            <a:round/>
            <a:headEnd/>
            <a:tailEnd type="triangle" w="med" len="med"/>
          </a:ln>
          <a:effectLst/>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sp>
        <p:nvSpPr>
          <p:cNvPr id="121" name="Text Box 119"/>
          <p:cNvSpPr txBox="1">
            <a:spLocks noChangeArrowheads="1"/>
          </p:cNvSpPr>
          <p:nvPr/>
        </p:nvSpPr>
        <p:spPr bwMode="auto">
          <a:xfrm>
            <a:off x="6951898" y="2503587"/>
            <a:ext cx="673482" cy="338554"/>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600">
                <a:solidFill>
                  <a:prstClr val="black"/>
                </a:solidFill>
                <a:latin typeface="Calibri"/>
                <a:ea typeface="+mn-ea"/>
                <a:cs typeface="Calibri"/>
              </a:rPr>
              <a:t>RAND</a:t>
            </a:r>
          </a:p>
        </p:txBody>
      </p:sp>
      <p:sp>
        <p:nvSpPr>
          <p:cNvPr id="122" name="Text Box 120"/>
          <p:cNvSpPr txBox="1">
            <a:spLocks noChangeArrowheads="1"/>
          </p:cNvSpPr>
          <p:nvPr/>
        </p:nvSpPr>
        <p:spPr bwMode="auto">
          <a:xfrm>
            <a:off x="7790098" y="2503587"/>
            <a:ext cx="322658" cy="338554"/>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600">
                <a:solidFill>
                  <a:prstClr val="black"/>
                </a:solidFill>
                <a:latin typeface="Calibri"/>
                <a:ea typeface="+mn-ea"/>
                <a:cs typeface="Calibri"/>
              </a:rPr>
              <a:t>K</a:t>
            </a:r>
            <a:r>
              <a:rPr lang="en-US" sz="1600" baseline="-25000">
                <a:solidFill>
                  <a:prstClr val="black"/>
                </a:solidFill>
                <a:latin typeface="Calibri"/>
                <a:ea typeface="+mn-ea"/>
                <a:cs typeface="Calibri"/>
              </a:rPr>
              <a:t>i</a:t>
            </a:r>
            <a:endParaRPr lang="en-US" sz="1600">
              <a:solidFill>
                <a:prstClr val="black"/>
              </a:solidFill>
              <a:latin typeface="Calibri"/>
              <a:ea typeface="+mn-ea"/>
              <a:cs typeface="Calibri"/>
            </a:endParaRPr>
          </a:p>
        </p:txBody>
      </p:sp>
      <p:sp>
        <p:nvSpPr>
          <p:cNvPr id="123" name="Text Box 121"/>
          <p:cNvSpPr txBox="1">
            <a:spLocks noChangeArrowheads="1"/>
          </p:cNvSpPr>
          <p:nvPr/>
        </p:nvSpPr>
        <p:spPr bwMode="auto">
          <a:xfrm>
            <a:off x="6669323" y="2960787"/>
            <a:ext cx="793750" cy="336550"/>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600">
                <a:solidFill>
                  <a:prstClr val="black"/>
                </a:solidFill>
                <a:latin typeface="Calibri"/>
                <a:ea typeface="+mn-ea"/>
                <a:cs typeface="Calibri"/>
              </a:rPr>
              <a:t>128 bit</a:t>
            </a:r>
          </a:p>
        </p:txBody>
      </p:sp>
      <p:sp>
        <p:nvSpPr>
          <p:cNvPr id="124" name="Text Box 122"/>
          <p:cNvSpPr txBox="1">
            <a:spLocks noChangeArrowheads="1"/>
          </p:cNvSpPr>
          <p:nvPr/>
        </p:nvSpPr>
        <p:spPr bwMode="auto">
          <a:xfrm>
            <a:off x="7866298" y="2960787"/>
            <a:ext cx="793750" cy="336550"/>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600">
                <a:solidFill>
                  <a:prstClr val="black"/>
                </a:solidFill>
                <a:latin typeface="Calibri"/>
                <a:ea typeface="+mn-ea"/>
                <a:cs typeface="Calibri"/>
              </a:rPr>
              <a:t>128 bit</a:t>
            </a:r>
          </a:p>
        </p:txBody>
      </p:sp>
      <p:sp>
        <p:nvSpPr>
          <p:cNvPr id="125" name="Line 123"/>
          <p:cNvSpPr>
            <a:spLocks noChangeShapeType="1"/>
          </p:cNvSpPr>
          <p:nvPr/>
        </p:nvSpPr>
        <p:spPr bwMode="auto">
          <a:xfrm>
            <a:off x="7675798" y="3951387"/>
            <a:ext cx="0" cy="1066800"/>
          </a:xfrm>
          <a:prstGeom prst="line">
            <a:avLst/>
          </a:prstGeom>
          <a:noFill/>
          <a:ln w="9525">
            <a:solidFill>
              <a:schemeClr val="tx1"/>
            </a:solidFill>
            <a:round/>
            <a:headEnd/>
            <a:tailEnd type="triangle" w="med" len="med"/>
          </a:ln>
          <a:effectLst/>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sp>
        <p:nvSpPr>
          <p:cNvPr id="126" name="Text Box 124"/>
          <p:cNvSpPr txBox="1">
            <a:spLocks noChangeArrowheads="1"/>
          </p:cNvSpPr>
          <p:nvPr/>
        </p:nvSpPr>
        <p:spPr bwMode="auto">
          <a:xfrm>
            <a:off x="6875698" y="4103787"/>
            <a:ext cx="1249060" cy="338554"/>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600">
                <a:solidFill>
                  <a:prstClr val="black"/>
                </a:solidFill>
                <a:latin typeface="Calibri"/>
                <a:ea typeface="+mn-ea"/>
                <a:cs typeface="Calibri"/>
              </a:rPr>
              <a:t>SRES    32 bit</a:t>
            </a:r>
          </a:p>
        </p:txBody>
      </p:sp>
      <p:sp>
        <p:nvSpPr>
          <p:cNvPr id="127" name="Line 125"/>
          <p:cNvSpPr>
            <a:spLocks noChangeShapeType="1"/>
          </p:cNvSpPr>
          <p:nvPr/>
        </p:nvSpPr>
        <p:spPr bwMode="auto">
          <a:xfrm>
            <a:off x="5169186" y="2655987"/>
            <a:ext cx="1782712" cy="0"/>
          </a:xfrm>
          <a:prstGeom prst="line">
            <a:avLst/>
          </a:prstGeom>
          <a:noFill/>
          <a:ln w="9525">
            <a:solidFill>
              <a:schemeClr val="tx1"/>
            </a:solidFill>
            <a:round/>
            <a:headEnd/>
            <a:tailEnd type="triangle" w="med" len="med"/>
          </a:ln>
          <a:effectLst/>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sp>
        <p:nvSpPr>
          <p:cNvPr id="128" name="Rectangle 126"/>
          <p:cNvSpPr>
            <a:spLocks noChangeArrowheads="1"/>
          </p:cNvSpPr>
          <p:nvPr/>
        </p:nvSpPr>
        <p:spPr bwMode="auto">
          <a:xfrm>
            <a:off x="3691272" y="4865787"/>
            <a:ext cx="1638300" cy="533400"/>
          </a:xfrm>
          <a:prstGeom prst="rect">
            <a:avLst/>
          </a:prstGeom>
          <a:solidFill>
            <a:schemeClr val="bg1"/>
          </a:solidFill>
          <a:ln w="9525">
            <a:solidFill>
              <a:schemeClr val="tx1"/>
            </a:solidFill>
            <a:miter lim="800000"/>
            <a:headEnd/>
            <a:tailEnd/>
          </a:ln>
          <a:effectLst/>
        </p:spPr>
        <p:txBody>
          <a:bodyPr wrap="none" anchor="ctr"/>
          <a:lstStyle/>
          <a:p>
            <a:pPr eaLnBrk="0" fontAlgn="auto" hangingPunct="0">
              <a:spcBef>
                <a:spcPts val="0"/>
              </a:spcBef>
              <a:spcAft>
                <a:spcPts val="0"/>
              </a:spcAft>
            </a:pPr>
            <a:r>
              <a:rPr lang="en-US" sz="1600">
                <a:solidFill>
                  <a:prstClr val="black"/>
                </a:solidFill>
                <a:latin typeface="Calibri"/>
                <a:ea typeface="+mn-ea"/>
                <a:cs typeface="Calibri"/>
              </a:rPr>
              <a:t>SRES* =? SRES</a:t>
            </a:r>
          </a:p>
        </p:txBody>
      </p:sp>
      <p:sp>
        <p:nvSpPr>
          <p:cNvPr id="129" name="Text Box 127"/>
          <p:cNvSpPr txBox="1">
            <a:spLocks noChangeArrowheads="1"/>
          </p:cNvSpPr>
          <p:nvPr/>
        </p:nvSpPr>
        <p:spPr bwMode="auto">
          <a:xfrm>
            <a:off x="7332898" y="4986437"/>
            <a:ext cx="584816" cy="338554"/>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600">
                <a:solidFill>
                  <a:prstClr val="black"/>
                </a:solidFill>
                <a:latin typeface="Calibri"/>
                <a:ea typeface="+mn-ea"/>
                <a:cs typeface="Calibri"/>
              </a:rPr>
              <a:t>SRES</a:t>
            </a:r>
          </a:p>
        </p:txBody>
      </p:sp>
      <p:sp>
        <p:nvSpPr>
          <p:cNvPr id="130" name="Line 128"/>
          <p:cNvSpPr>
            <a:spLocks noChangeShapeType="1"/>
          </p:cNvSpPr>
          <p:nvPr/>
        </p:nvSpPr>
        <p:spPr bwMode="auto">
          <a:xfrm flipH="1" flipV="1">
            <a:off x="5364448" y="5132487"/>
            <a:ext cx="1968450" cy="6350"/>
          </a:xfrm>
          <a:prstGeom prst="line">
            <a:avLst/>
          </a:prstGeom>
          <a:noFill/>
          <a:ln w="9525">
            <a:solidFill>
              <a:schemeClr val="tx1"/>
            </a:solidFill>
            <a:round/>
            <a:headEnd/>
            <a:tailEnd type="triangle" w="med" len="med"/>
          </a:ln>
          <a:effectLst/>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sp>
        <p:nvSpPr>
          <p:cNvPr id="131" name="Text Box 129"/>
          <p:cNvSpPr txBox="1">
            <a:spLocks noChangeArrowheads="1"/>
          </p:cNvSpPr>
          <p:nvPr/>
        </p:nvSpPr>
        <p:spPr bwMode="auto">
          <a:xfrm>
            <a:off x="5833256" y="2335312"/>
            <a:ext cx="673482" cy="338554"/>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600" dirty="0">
                <a:solidFill>
                  <a:prstClr val="black"/>
                </a:solidFill>
                <a:latin typeface="Calibri"/>
                <a:ea typeface="+mn-ea"/>
                <a:cs typeface="Calibri"/>
              </a:rPr>
              <a:t>RAND</a:t>
            </a:r>
          </a:p>
        </p:txBody>
      </p:sp>
      <p:sp>
        <p:nvSpPr>
          <p:cNvPr id="132" name="Text Box 130"/>
          <p:cNvSpPr txBox="1">
            <a:spLocks noChangeArrowheads="1"/>
          </p:cNvSpPr>
          <p:nvPr/>
        </p:nvSpPr>
        <p:spPr bwMode="auto">
          <a:xfrm>
            <a:off x="5783473" y="4834037"/>
            <a:ext cx="584816" cy="338554"/>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600">
                <a:solidFill>
                  <a:prstClr val="black"/>
                </a:solidFill>
                <a:latin typeface="Calibri"/>
                <a:ea typeface="+mn-ea"/>
                <a:cs typeface="Calibri"/>
              </a:rPr>
              <a:t>SRES</a:t>
            </a:r>
          </a:p>
        </p:txBody>
      </p:sp>
      <p:sp>
        <p:nvSpPr>
          <p:cNvPr id="133" name="Text Box 131"/>
          <p:cNvSpPr txBox="1">
            <a:spLocks noChangeArrowheads="1"/>
          </p:cNvSpPr>
          <p:nvPr/>
        </p:nvSpPr>
        <p:spPr bwMode="auto">
          <a:xfrm>
            <a:off x="5798406" y="5094387"/>
            <a:ext cx="681038" cy="336550"/>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600" dirty="0">
                <a:solidFill>
                  <a:prstClr val="black"/>
                </a:solidFill>
                <a:latin typeface="Calibri"/>
                <a:ea typeface="+mn-ea"/>
                <a:cs typeface="Calibri"/>
              </a:rPr>
              <a:t>32 bit</a:t>
            </a:r>
          </a:p>
        </p:txBody>
      </p:sp>
      <p:sp>
        <p:nvSpPr>
          <p:cNvPr id="134" name="Text Box 132"/>
          <p:cNvSpPr txBox="1">
            <a:spLocks noChangeArrowheads="1"/>
          </p:cNvSpPr>
          <p:nvPr/>
        </p:nvSpPr>
        <p:spPr bwMode="auto">
          <a:xfrm>
            <a:off x="4176998" y="1893987"/>
            <a:ext cx="1549400" cy="336550"/>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600">
                <a:solidFill>
                  <a:prstClr val="black"/>
                </a:solidFill>
                <a:latin typeface="Calibri"/>
                <a:ea typeface="+mn-ea"/>
                <a:cs typeface="Calibri"/>
              </a:rPr>
              <a:t>mobile network</a:t>
            </a:r>
          </a:p>
        </p:txBody>
      </p:sp>
      <p:sp>
        <p:nvSpPr>
          <p:cNvPr id="135" name="Text Box 133"/>
          <p:cNvSpPr txBox="1">
            <a:spLocks noChangeArrowheads="1"/>
          </p:cNvSpPr>
          <p:nvPr/>
        </p:nvSpPr>
        <p:spPr bwMode="auto">
          <a:xfrm>
            <a:off x="7409098" y="1817787"/>
            <a:ext cx="506068" cy="338554"/>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600">
                <a:solidFill>
                  <a:prstClr val="black"/>
                </a:solidFill>
                <a:latin typeface="Calibri"/>
                <a:ea typeface="+mn-ea"/>
                <a:cs typeface="Calibri"/>
              </a:rPr>
              <a:t>SIM</a:t>
            </a:r>
          </a:p>
        </p:txBody>
      </p:sp>
      <p:sp>
        <p:nvSpPr>
          <p:cNvPr id="136" name="Text Box 134"/>
          <p:cNvSpPr txBox="1">
            <a:spLocks noChangeArrowheads="1"/>
          </p:cNvSpPr>
          <p:nvPr/>
        </p:nvSpPr>
        <p:spPr bwMode="auto">
          <a:xfrm>
            <a:off x="3436366" y="2062262"/>
            <a:ext cx="540533" cy="338554"/>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600" b="1" dirty="0" err="1">
                <a:solidFill>
                  <a:prstClr val="black"/>
                </a:solidFill>
                <a:latin typeface="Calibri"/>
                <a:ea typeface="+mn-ea"/>
                <a:cs typeface="Calibri"/>
              </a:rPr>
              <a:t>AuC</a:t>
            </a:r>
            <a:endParaRPr lang="en-US" sz="1600" dirty="0">
              <a:solidFill>
                <a:prstClr val="black"/>
              </a:solidFill>
              <a:latin typeface="Calibri"/>
              <a:ea typeface="+mn-ea"/>
              <a:cs typeface="Calibri"/>
            </a:endParaRPr>
          </a:p>
        </p:txBody>
      </p:sp>
      <p:sp>
        <p:nvSpPr>
          <p:cNvPr id="137" name="Text Box 135"/>
          <p:cNvSpPr txBox="1">
            <a:spLocks noChangeArrowheads="1"/>
          </p:cNvSpPr>
          <p:nvPr/>
        </p:nvSpPr>
        <p:spPr bwMode="auto">
          <a:xfrm>
            <a:off x="3536491" y="5608215"/>
            <a:ext cx="569587" cy="338554"/>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600" b="1" dirty="0">
                <a:solidFill>
                  <a:prstClr val="black"/>
                </a:solidFill>
                <a:latin typeface="Calibri"/>
                <a:ea typeface="+mn-ea"/>
                <a:cs typeface="Calibri"/>
              </a:rPr>
              <a:t>MSC</a:t>
            </a:r>
            <a:endParaRPr lang="en-US" sz="1600" dirty="0">
              <a:solidFill>
                <a:prstClr val="black"/>
              </a:solidFill>
              <a:latin typeface="Calibri"/>
              <a:ea typeface="+mn-ea"/>
              <a:cs typeface="Calibri"/>
            </a:endParaRPr>
          </a:p>
        </p:txBody>
      </p:sp>
      <p:sp>
        <p:nvSpPr>
          <p:cNvPr id="138" name="Text Box 136"/>
          <p:cNvSpPr txBox="1">
            <a:spLocks noChangeArrowheads="1"/>
          </p:cNvSpPr>
          <p:nvPr/>
        </p:nvSpPr>
        <p:spPr bwMode="auto">
          <a:xfrm>
            <a:off x="8153328" y="5551587"/>
            <a:ext cx="515686" cy="338554"/>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600" b="1" dirty="0">
                <a:solidFill>
                  <a:prstClr val="black"/>
                </a:solidFill>
                <a:latin typeface="Calibri"/>
                <a:ea typeface="+mn-ea"/>
                <a:cs typeface="Calibri"/>
              </a:rPr>
              <a:t>SIM</a:t>
            </a:r>
            <a:endParaRPr lang="en-US" sz="1600" dirty="0">
              <a:solidFill>
                <a:prstClr val="black"/>
              </a:solidFill>
              <a:latin typeface="Calibri"/>
              <a:ea typeface="+mn-ea"/>
              <a:cs typeface="Calibri"/>
            </a:endParaRPr>
          </a:p>
        </p:txBody>
      </p:sp>
      <p:sp>
        <p:nvSpPr>
          <p:cNvPr id="139" name="Text Box 138"/>
          <p:cNvSpPr txBox="1">
            <a:spLocks noChangeArrowheads="1"/>
          </p:cNvSpPr>
          <p:nvPr/>
        </p:nvSpPr>
        <p:spPr bwMode="auto">
          <a:xfrm>
            <a:off x="3382391" y="6066274"/>
            <a:ext cx="5496266" cy="307777"/>
          </a:xfrm>
          <a:prstGeom prst="rect">
            <a:avLst/>
          </a:prstGeom>
          <a:noFill/>
          <a:ln w="9525">
            <a:noFill/>
            <a:miter lim="800000"/>
            <a:headEnd/>
            <a:tailEnd/>
          </a:ln>
          <a:effectLst/>
        </p:spPr>
        <p:txBody>
          <a:bodyPr wrap="none">
            <a:spAutoFit/>
          </a:bodyPr>
          <a:lstStyle/>
          <a:p>
            <a:pPr eaLnBrk="0" fontAlgn="auto" hangingPunct="0">
              <a:spcBef>
                <a:spcPts val="0"/>
              </a:spcBef>
              <a:spcAft>
                <a:spcPts val="0"/>
              </a:spcAft>
            </a:pPr>
            <a:r>
              <a:rPr lang="en-US" sz="1400" dirty="0">
                <a:solidFill>
                  <a:prstClr val="black"/>
                </a:solidFill>
                <a:latin typeface="Calibri"/>
                <a:ea typeface="+mn-ea"/>
                <a:cs typeface="Calibri"/>
              </a:rPr>
              <a:t>K</a:t>
            </a:r>
            <a:r>
              <a:rPr lang="en-US" sz="1400" baseline="-25000" dirty="0">
                <a:solidFill>
                  <a:prstClr val="black"/>
                </a:solidFill>
                <a:latin typeface="Calibri"/>
                <a:ea typeface="+mn-ea"/>
                <a:cs typeface="Calibri"/>
              </a:rPr>
              <a:t>i</a:t>
            </a:r>
            <a:r>
              <a:rPr lang="en-US" sz="1400" dirty="0">
                <a:solidFill>
                  <a:prstClr val="black"/>
                </a:solidFill>
                <a:latin typeface="Calibri"/>
                <a:ea typeface="+mn-ea"/>
                <a:cs typeface="Calibri"/>
              </a:rPr>
              <a:t>: individual subscriber authentication key	SRES: signed response</a:t>
            </a:r>
          </a:p>
        </p:txBody>
      </p:sp>
      <p:sp>
        <p:nvSpPr>
          <p:cNvPr id="140" name="Rounded Rectangle 139"/>
          <p:cNvSpPr/>
          <p:nvPr/>
        </p:nvSpPr>
        <p:spPr bwMode="auto">
          <a:xfrm>
            <a:off x="4047666" y="3429000"/>
            <a:ext cx="936104" cy="468442"/>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GB" dirty="0">
                <a:solidFill>
                  <a:prstClr val="white"/>
                </a:solidFill>
                <a:latin typeface="Calibri"/>
                <a:ea typeface="ＭＳ Ｐゴシック" charset="0"/>
                <a:cs typeface="Calibri"/>
              </a:rPr>
              <a:t>A3</a:t>
            </a:r>
          </a:p>
        </p:txBody>
      </p:sp>
      <p:sp>
        <p:nvSpPr>
          <p:cNvPr id="141" name="Rounded Rectangle 140"/>
          <p:cNvSpPr/>
          <p:nvPr/>
        </p:nvSpPr>
        <p:spPr bwMode="auto">
          <a:xfrm>
            <a:off x="7238516" y="3429000"/>
            <a:ext cx="936104" cy="468442"/>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GB" dirty="0">
                <a:solidFill>
                  <a:prstClr val="white"/>
                </a:solidFill>
                <a:latin typeface="Calibri"/>
                <a:ea typeface="ＭＳ Ｐゴシック" charset="0"/>
                <a:cs typeface="Calibri"/>
              </a:rPr>
              <a:t>A3</a:t>
            </a:r>
          </a:p>
        </p:txBody>
      </p:sp>
      <p:sp>
        <p:nvSpPr>
          <p:cNvPr id="142" name="Content Placeholder 1"/>
          <p:cNvSpPr txBox="1">
            <a:spLocks/>
          </p:cNvSpPr>
          <p:nvPr/>
        </p:nvSpPr>
        <p:spPr>
          <a:xfrm>
            <a:off x="35496" y="648072"/>
            <a:ext cx="3168352" cy="587727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GB" sz="1600" dirty="0">
                <a:solidFill>
                  <a:prstClr val="black"/>
                </a:solidFill>
                <a:latin typeface="Calibri"/>
                <a:cs typeface="Calibri"/>
              </a:rPr>
              <a:t>Each SIM contains a secret key </a:t>
            </a:r>
            <a:r>
              <a:rPr lang="en-GB" sz="1600" b="1" dirty="0">
                <a:solidFill>
                  <a:srgbClr val="FF0000"/>
                </a:solidFill>
                <a:latin typeface="Calibri"/>
                <a:cs typeface="Calibri"/>
              </a:rPr>
              <a:t>Ki</a:t>
            </a:r>
            <a:r>
              <a:rPr lang="en-GB" sz="1600" dirty="0">
                <a:solidFill>
                  <a:prstClr val="black"/>
                </a:solidFill>
                <a:latin typeface="Calibri"/>
                <a:cs typeface="Calibri"/>
              </a:rPr>
              <a:t>  unknown to the user but known by the network and stored in the mobile’s HLR record.</a:t>
            </a:r>
          </a:p>
          <a:p>
            <a:r>
              <a:rPr lang="en-GB" sz="1600" dirty="0">
                <a:solidFill>
                  <a:prstClr val="black"/>
                </a:solidFill>
                <a:latin typeface="Calibri"/>
                <a:cs typeface="Calibri"/>
              </a:rPr>
              <a:t>To authenticate a user, the network generates and sends a random number, </a:t>
            </a:r>
            <a:r>
              <a:rPr lang="en-GB" sz="1600" b="1" dirty="0">
                <a:solidFill>
                  <a:srgbClr val="FF0000"/>
                </a:solidFill>
                <a:latin typeface="Calibri"/>
                <a:cs typeface="Calibri"/>
              </a:rPr>
              <a:t>RAND,</a:t>
            </a:r>
            <a:r>
              <a:rPr lang="en-GB" sz="1600" dirty="0">
                <a:solidFill>
                  <a:prstClr val="black"/>
                </a:solidFill>
                <a:latin typeface="Calibri"/>
                <a:cs typeface="Calibri"/>
              </a:rPr>
              <a:t> to the mobile which then uses Ki  and RAND as input parameters to a secret algorithm </a:t>
            </a:r>
            <a:r>
              <a:rPr lang="en-GB" sz="1600" b="1" dirty="0">
                <a:solidFill>
                  <a:srgbClr val="FF0000"/>
                </a:solidFill>
                <a:latin typeface="Calibri"/>
                <a:cs typeface="Calibri"/>
              </a:rPr>
              <a:t>A3</a:t>
            </a:r>
            <a:r>
              <a:rPr lang="en-GB" sz="1600" dirty="0">
                <a:solidFill>
                  <a:prstClr val="black"/>
                </a:solidFill>
                <a:latin typeface="Calibri"/>
                <a:cs typeface="Calibri"/>
              </a:rPr>
              <a:t>  that generates a response, </a:t>
            </a:r>
            <a:r>
              <a:rPr lang="en-GB" sz="1600" b="1" dirty="0">
                <a:solidFill>
                  <a:srgbClr val="FF0000"/>
                </a:solidFill>
                <a:latin typeface="Calibri"/>
                <a:cs typeface="Calibri"/>
              </a:rPr>
              <a:t>SRES,</a:t>
            </a:r>
            <a:r>
              <a:rPr lang="en-GB" sz="1600" dirty="0">
                <a:solidFill>
                  <a:prstClr val="black"/>
                </a:solidFill>
                <a:latin typeface="Calibri"/>
                <a:cs typeface="Calibri"/>
              </a:rPr>
              <a:t> which is returned to the network.</a:t>
            </a:r>
          </a:p>
          <a:p>
            <a:r>
              <a:rPr lang="en-GB" sz="1600" dirty="0">
                <a:solidFill>
                  <a:prstClr val="black"/>
                </a:solidFill>
                <a:latin typeface="Calibri"/>
                <a:cs typeface="Calibri"/>
              </a:rPr>
              <a:t>The network also generates SRES in the mobile’s HLR using Ki , RAND  and  A3.</a:t>
            </a:r>
          </a:p>
          <a:p>
            <a:r>
              <a:rPr lang="en-GB" sz="1600" dirty="0">
                <a:solidFill>
                  <a:prstClr val="black"/>
                </a:solidFill>
                <a:latin typeface="Calibri"/>
                <a:cs typeface="Calibri"/>
              </a:rPr>
              <a:t>If both SRESs are the same then the mobile is accepted.</a:t>
            </a:r>
          </a:p>
          <a:p>
            <a:r>
              <a:rPr lang="en-GB" sz="1600" dirty="0">
                <a:solidFill>
                  <a:prstClr val="black"/>
                </a:solidFill>
                <a:latin typeface="Calibri"/>
                <a:cs typeface="Calibri"/>
              </a:rPr>
              <a:t>While the computation of SRES from Ki  and RAND is straight-forward, the computation of Ki from RAND and SRES is not.</a:t>
            </a:r>
          </a:p>
          <a:p>
            <a:endParaRPr lang="en-GB" sz="1600" dirty="0">
              <a:solidFill>
                <a:prstClr val="black"/>
              </a:solidFill>
              <a:latin typeface="Calibri"/>
              <a:cs typeface="Calibri"/>
            </a:endParaRPr>
          </a:p>
        </p:txBody>
      </p:sp>
      <p:pic>
        <p:nvPicPr>
          <p:cNvPr id="143" name="Picture 142" descr="image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8304" y="1124744"/>
            <a:ext cx="673391" cy="688557"/>
          </a:xfrm>
          <a:prstGeom prst="rect">
            <a:avLst/>
          </a:prstGeom>
        </p:spPr>
      </p:pic>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29</a:t>
            </a:fld>
            <a:endParaRPr lang="en-US"/>
          </a:p>
        </p:txBody>
      </p:sp>
    </p:spTree>
    <p:extLst>
      <p:ext uri="{BB962C8B-B14F-4D97-AF65-F5344CB8AC3E}">
        <p14:creationId xmlns:p14="http://schemas.microsoft.com/office/powerpoint/2010/main" val="300936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77068"/>
            <a:ext cx="8064896" cy="735708"/>
          </a:xfrm>
        </p:spPr>
        <p:txBody>
          <a:bodyPr/>
          <a:lstStyle/>
          <a:p>
            <a:r>
              <a:rPr lang="en-GB" dirty="0"/>
              <a:t>Suggested </a:t>
            </a:r>
            <a:r>
              <a:rPr lang="en-GB"/>
              <a:t>reference texts</a:t>
            </a:r>
            <a:endParaRPr lang="en-GB" dirty="0"/>
          </a:p>
        </p:txBody>
      </p:sp>
      <p:sp>
        <p:nvSpPr>
          <p:cNvPr id="4" name="Slide Number Placeholder 3"/>
          <p:cNvSpPr>
            <a:spLocks noGrp="1"/>
          </p:cNvSpPr>
          <p:nvPr>
            <p:ph type="sldNum" sz="quarter" idx="10"/>
          </p:nvPr>
        </p:nvSpPr>
        <p:spPr/>
        <p:txBody>
          <a:bodyPr/>
          <a:lstStyle/>
          <a:p>
            <a:pPr>
              <a:defRPr/>
            </a:pPr>
            <a:fld id="{43082905-CC6B-4BD3-AD40-E9FC57740F1B}" type="slidenum">
              <a:rPr lang="en-US" smtClean="0"/>
              <a:pPr>
                <a:defRPr/>
              </a:pPr>
              <a:t>3</a:t>
            </a:fld>
            <a:endParaRPr lang="en-US"/>
          </a:p>
        </p:txBody>
      </p:sp>
      <p:pic>
        <p:nvPicPr>
          <p:cNvPr id="5" name="Picture 4"/>
          <p:cNvPicPr>
            <a:picLocks noChangeAspect="1"/>
          </p:cNvPicPr>
          <p:nvPr/>
        </p:nvPicPr>
        <p:blipFill>
          <a:blip r:embed="rId2"/>
          <a:stretch>
            <a:fillRect/>
          </a:stretch>
        </p:blipFill>
        <p:spPr>
          <a:xfrm>
            <a:off x="539553" y="2204864"/>
            <a:ext cx="2342929" cy="3168352"/>
          </a:xfrm>
          <a:prstGeom prst="rect">
            <a:avLst/>
          </a:prstGeom>
        </p:spPr>
      </p:pic>
      <p:pic>
        <p:nvPicPr>
          <p:cNvPr id="6" name="Picture 5"/>
          <p:cNvPicPr>
            <a:picLocks noChangeAspect="1"/>
          </p:cNvPicPr>
          <p:nvPr/>
        </p:nvPicPr>
        <p:blipFill>
          <a:blip r:embed="rId3"/>
          <a:stretch>
            <a:fillRect/>
          </a:stretch>
        </p:blipFill>
        <p:spPr>
          <a:xfrm>
            <a:off x="3531660" y="2204864"/>
            <a:ext cx="2114351" cy="3168352"/>
          </a:xfrm>
          <a:prstGeom prst="rect">
            <a:avLst/>
          </a:prstGeom>
        </p:spPr>
      </p:pic>
      <p:pic>
        <p:nvPicPr>
          <p:cNvPr id="7" name="Picture 6"/>
          <p:cNvPicPr>
            <a:picLocks noChangeAspect="1"/>
          </p:cNvPicPr>
          <p:nvPr/>
        </p:nvPicPr>
        <p:blipFill>
          <a:blip r:embed="rId4"/>
          <a:stretch>
            <a:fillRect/>
          </a:stretch>
        </p:blipFill>
        <p:spPr>
          <a:xfrm>
            <a:off x="6441437" y="2204864"/>
            <a:ext cx="2091003" cy="3171460"/>
          </a:xfrm>
          <a:prstGeom prst="rect">
            <a:avLst/>
          </a:prstGeom>
        </p:spPr>
      </p:pic>
    </p:spTree>
    <p:extLst>
      <p:ext uri="{BB962C8B-B14F-4D97-AF65-F5344CB8AC3E}">
        <p14:creationId xmlns:p14="http://schemas.microsoft.com/office/powerpoint/2010/main" val="2806437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384"/>
            <a:ext cx="7770192" cy="576064"/>
          </a:xfrm>
        </p:spPr>
        <p:txBody>
          <a:bodyPr/>
          <a:lstStyle/>
          <a:p>
            <a:r>
              <a:rPr lang="en-GB" b="0" dirty="0">
                <a:solidFill>
                  <a:srgbClr val="FFFFFF"/>
                </a:solidFill>
                <a:latin typeface="Calibri"/>
                <a:cs typeface="Calibri"/>
              </a:rPr>
              <a:t>GSM Roaming</a:t>
            </a:r>
          </a:p>
        </p:txBody>
      </p:sp>
      <p:sp>
        <p:nvSpPr>
          <p:cNvPr id="7" name="Content Placeholder 1"/>
          <p:cNvSpPr>
            <a:spLocks noGrp="1"/>
          </p:cNvSpPr>
          <p:nvPr>
            <p:ph idx="1"/>
          </p:nvPr>
        </p:nvSpPr>
        <p:spPr>
          <a:xfrm>
            <a:off x="179512" y="764704"/>
            <a:ext cx="8712968" cy="5760640"/>
          </a:xfrm>
        </p:spPr>
        <p:txBody>
          <a:bodyPr>
            <a:noAutofit/>
          </a:bodyPr>
          <a:lstStyle/>
          <a:p>
            <a:pPr>
              <a:spcAft>
                <a:spcPts val="600"/>
              </a:spcAft>
            </a:pPr>
            <a:r>
              <a:rPr lang="en-GB" sz="2400" dirty="0">
                <a:latin typeface="Calibri"/>
                <a:cs typeface="Calibri"/>
              </a:rPr>
              <a:t>International roaming, i.e. the facility for the subscriber to take their GSM handset to another country and use it on another network, without having to change SIMs, was one of the core requirements of the original GSM specifications.</a:t>
            </a:r>
          </a:p>
          <a:p>
            <a:pPr>
              <a:spcAft>
                <a:spcPts val="600"/>
              </a:spcAft>
            </a:pPr>
            <a:r>
              <a:rPr lang="en-GB" sz="2400" dirty="0">
                <a:latin typeface="Calibri"/>
                <a:cs typeface="Calibri"/>
              </a:rPr>
              <a:t>International roaming was the key differentiator between GSM and the earlier 1G (analogue) systems</a:t>
            </a:r>
          </a:p>
          <a:p>
            <a:pPr>
              <a:spcAft>
                <a:spcPts val="600"/>
              </a:spcAft>
            </a:pPr>
            <a:r>
              <a:rPr lang="en-GB" sz="2400" dirty="0">
                <a:latin typeface="Calibri"/>
                <a:cs typeface="Calibri"/>
              </a:rPr>
              <a:t>The necessary conditions for roaming are :</a:t>
            </a:r>
          </a:p>
          <a:p>
            <a:pPr marL="914400" lvl="1" indent="-514350">
              <a:spcAft>
                <a:spcPts val="600"/>
              </a:spcAft>
              <a:buFont typeface="+mj-lt"/>
              <a:buAutoNum type="arabicPeriod"/>
            </a:pPr>
            <a:r>
              <a:rPr lang="en-GB" sz="2400" dirty="0">
                <a:latin typeface="Calibri"/>
                <a:cs typeface="Calibri"/>
              </a:rPr>
              <a:t>A handset which can receive and send on the frequencies used by the GSM network in the country you are visiting.</a:t>
            </a:r>
          </a:p>
          <a:p>
            <a:pPr marL="914400" lvl="1" indent="-514350">
              <a:spcAft>
                <a:spcPts val="600"/>
              </a:spcAft>
              <a:buFont typeface="+mj-lt"/>
              <a:buAutoNum type="arabicPeriod"/>
            </a:pPr>
            <a:r>
              <a:rPr lang="en-GB" sz="2400" dirty="0">
                <a:latin typeface="Calibri"/>
                <a:cs typeface="Calibri"/>
              </a:rPr>
              <a:t>A roaming agreement between your operator and the one you wish to connect to in the country you are visiting</a:t>
            </a:r>
          </a:p>
          <a:p>
            <a:pPr marL="914400" lvl="1" indent="-514350">
              <a:spcAft>
                <a:spcPts val="600"/>
              </a:spcAft>
              <a:buFont typeface="+mj-lt"/>
              <a:buAutoNum type="arabicPeriod"/>
            </a:pPr>
            <a:r>
              <a:rPr lang="en-GB" sz="2400" dirty="0">
                <a:latin typeface="Calibri"/>
                <a:cs typeface="Calibri"/>
              </a:rPr>
              <a:t>Roaming function enabled on your phone (may depend on you tariff plan).</a:t>
            </a:r>
          </a:p>
        </p:txBody>
      </p:sp>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30</a:t>
            </a:fld>
            <a:endParaRPr lang="en-US"/>
          </a:p>
        </p:txBody>
      </p:sp>
    </p:spTree>
    <p:extLst>
      <p:ext uri="{BB962C8B-B14F-4D97-AF65-F5344CB8AC3E}">
        <p14:creationId xmlns:p14="http://schemas.microsoft.com/office/powerpoint/2010/main" val="858262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384"/>
            <a:ext cx="7920880" cy="576064"/>
          </a:xfrm>
        </p:spPr>
        <p:txBody>
          <a:bodyPr/>
          <a:lstStyle/>
          <a:p>
            <a:r>
              <a:rPr lang="en-GB" b="0" dirty="0">
                <a:solidFill>
                  <a:srgbClr val="FFFFFF"/>
                </a:solidFill>
                <a:latin typeface="Calibri"/>
                <a:cs typeface="Calibri"/>
              </a:rPr>
              <a:t>GSM Roaming</a:t>
            </a:r>
          </a:p>
        </p:txBody>
      </p:sp>
      <p:sp>
        <p:nvSpPr>
          <p:cNvPr id="7" name="Content Placeholder 2"/>
          <p:cNvSpPr>
            <a:spLocks noGrp="1"/>
          </p:cNvSpPr>
          <p:nvPr>
            <p:ph idx="1"/>
          </p:nvPr>
        </p:nvSpPr>
        <p:spPr>
          <a:xfrm>
            <a:off x="179512" y="620688"/>
            <a:ext cx="8856984" cy="5976664"/>
          </a:xfrm>
        </p:spPr>
        <p:txBody>
          <a:bodyPr>
            <a:noAutofit/>
          </a:bodyPr>
          <a:lstStyle/>
          <a:p>
            <a:pPr>
              <a:spcBef>
                <a:spcPts val="600"/>
              </a:spcBef>
              <a:spcAft>
                <a:spcPts val="600"/>
              </a:spcAft>
            </a:pPr>
            <a:r>
              <a:rPr lang="en-GB" sz="2400" dirty="0">
                <a:latin typeface="Calibri"/>
                <a:cs typeface="Calibri"/>
              </a:rPr>
              <a:t>When the mobile device is turned on or is transferred via a handover to a new network, the new (</a:t>
            </a:r>
            <a:r>
              <a:rPr lang="en-GB" sz="2400" b="1" dirty="0">
                <a:solidFill>
                  <a:srgbClr val="FF0000"/>
                </a:solidFill>
                <a:latin typeface="Calibri"/>
                <a:cs typeface="Calibri"/>
              </a:rPr>
              <a:t>visited</a:t>
            </a:r>
            <a:r>
              <a:rPr lang="en-GB" sz="2400" dirty="0">
                <a:latin typeface="Calibri"/>
                <a:cs typeface="Calibri"/>
              </a:rPr>
              <a:t>) network recognises that the handset is not registered as one of its own subscribers, and then attempts to identify the home network from the IMSI (which is stored in the SIM).</a:t>
            </a:r>
          </a:p>
          <a:p>
            <a:pPr>
              <a:spcBef>
                <a:spcPts val="600"/>
              </a:spcBef>
              <a:spcAft>
                <a:spcPts val="600"/>
              </a:spcAft>
            </a:pPr>
            <a:r>
              <a:rPr lang="en-GB" sz="2400" dirty="0">
                <a:latin typeface="Calibri"/>
                <a:cs typeface="Calibri"/>
              </a:rPr>
              <a:t>If there is no roaming agreement between the two networks, the visited network denies service.</a:t>
            </a:r>
          </a:p>
          <a:p>
            <a:pPr>
              <a:spcBef>
                <a:spcPts val="600"/>
              </a:spcBef>
              <a:spcAft>
                <a:spcPts val="600"/>
              </a:spcAft>
            </a:pPr>
            <a:r>
              <a:rPr lang="en-GB" sz="2400" dirty="0">
                <a:latin typeface="Calibri"/>
                <a:cs typeface="Calibri"/>
              </a:rPr>
              <a:t>If roaming is allowed, the </a:t>
            </a:r>
            <a:r>
              <a:rPr lang="en-GB" sz="2400" b="1" dirty="0">
                <a:solidFill>
                  <a:srgbClr val="FF0000"/>
                </a:solidFill>
                <a:latin typeface="Calibri"/>
                <a:cs typeface="Calibri"/>
              </a:rPr>
              <a:t>visited</a:t>
            </a:r>
            <a:r>
              <a:rPr lang="en-GB" sz="2400" dirty="0">
                <a:latin typeface="Calibri"/>
                <a:cs typeface="Calibri"/>
              </a:rPr>
              <a:t> network contacts the </a:t>
            </a:r>
            <a:r>
              <a:rPr lang="en-GB" sz="2400" b="1" dirty="0">
                <a:solidFill>
                  <a:srgbClr val="FF0000"/>
                </a:solidFill>
                <a:latin typeface="Calibri"/>
                <a:cs typeface="Calibri"/>
              </a:rPr>
              <a:t>home</a:t>
            </a:r>
            <a:r>
              <a:rPr lang="en-GB" sz="2400" dirty="0">
                <a:latin typeface="Calibri"/>
                <a:cs typeface="Calibri"/>
              </a:rPr>
              <a:t> network HLR over the SS7 network and copies the subscriber profile from the home network HLR to the visited network VLR.</a:t>
            </a:r>
          </a:p>
          <a:p>
            <a:pPr>
              <a:spcBef>
                <a:spcPts val="600"/>
              </a:spcBef>
              <a:spcAft>
                <a:spcPts val="600"/>
              </a:spcAft>
            </a:pPr>
            <a:r>
              <a:rPr lang="en-GB" sz="2400" dirty="0">
                <a:latin typeface="Calibri"/>
                <a:cs typeface="Calibri"/>
              </a:rPr>
              <a:t>The visited network begins to maintain a temporary subscriber record for the device in the VLR. Likewise, the home network updates its information to record the location of the subscriber on the visited network, so that any information sent to that device can be correctly routed.</a:t>
            </a:r>
          </a:p>
        </p:txBody>
      </p:sp>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31</a:t>
            </a:fld>
            <a:endParaRPr lang="en-US"/>
          </a:p>
        </p:txBody>
      </p:sp>
    </p:spTree>
    <p:extLst>
      <p:ext uri="{BB962C8B-B14F-4D97-AF65-F5344CB8AC3E}">
        <p14:creationId xmlns:p14="http://schemas.microsoft.com/office/powerpoint/2010/main" val="1126400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384"/>
            <a:ext cx="6840760" cy="534839"/>
          </a:xfrm>
        </p:spPr>
        <p:txBody>
          <a:bodyPr/>
          <a:lstStyle/>
          <a:p>
            <a:r>
              <a:rPr lang="en-GB" b="0" dirty="0">
                <a:solidFill>
                  <a:srgbClr val="FFFFFF"/>
                </a:solidFill>
                <a:latin typeface="Calibri"/>
                <a:cs typeface="Calibri"/>
              </a:rPr>
              <a:t>GSM Roaming</a:t>
            </a:r>
          </a:p>
        </p:txBody>
      </p:sp>
      <p:sp>
        <p:nvSpPr>
          <p:cNvPr id="7" name="Oval 6"/>
          <p:cNvSpPr/>
          <p:nvPr/>
        </p:nvSpPr>
        <p:spPr>
          <a:xfrm>
            <a:off x="5467664" y="836712"/>
            <a:ext cx="3496824" cy="5305159"/>
          </a:xfrm>
          <a:prstGeom prst="ellipse">
            <a:avLst/>
          </a:prstGeom>
          <a:solidFill>
            <a:schemeClr val="accent5">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GB" dirty="0">
              <a:solidFill>
                <a:prstClr val="white"/>
              </a:solidFill>
              <a:latin typeface="Calibri"/>
              <a:cs typeface="Calibri"/>
            </a:endParaRPr>
          </a:p>
        </p:txBody>
      </p:sp>
      <p:sp>
        <p:nvSpPr>
          <p:cNvPr id="8" name="Oval 7"/>
          <p:cNvSpPr/>
          <p:nvPr/>
        </p:nvSpPr>
        <p:spPr>
          <a:xfrm>
            <a:off x="107504" y="836712"/>
            <a:ext cx="3672408" cy="5346085"/>
          </a:xfrm>
          <a:prstGeom prst="ellipse">
            <a:avLst/>
          </a:prstGeom>
          <a:solidFill>
            <a:schemeClr val="accent5">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GB" dirty="0">
              <a:solidFill>
                <a:prstClr val="white"/>
              </a:solidFill>
              <a:latin typeface="Calibri"/>
              <a:cs typeface="Calibri"/>
            </a:endParaRPr>
          </a:p>
        </p:txBody>
      </p:sp>
      <p:sp>
        <p:nvSpPr>
          <p:cNvPr id="9" name="AutoShape 34"/>
          <p:cNvSpPr>
            <a:spLocks noChangeArrowheads="1"/>
          </p:cNvSpPr>
          <p:nvPr/>
        </p:nvSpPr>
        <p:spPr bwMode="auto">
          <a:xfrm>
            <a:off x="1763688" y="2708920"/>
            <a:ext cx="609600" cy="609600"/>
          </a:xfrm>
          <a:prstGeom prst="flowChartMagneticDisk">
            <a:avLst/>
          </a:prstGeom>
          <a:solidFill>
            <a:srgbClr val="FFC000"/>
          </a:solidFill>
          <a:ln w="9525">
            <a:solidFill>
              <a:schemeClr val="tx1"/>
            </a:solidFill>
            <a:round/>
            <a:headEnd/>
            <a:tailEnd/>
          </a:ln>
        </p:spPr>
        <p:txBody>
          <a:bodyPr wrap="none" anchor="ctr"/>
          <a:lstStyle/>
          <a:p>
            <a:pPr fontAlgn="auto">
              <a:spcBef>
                <a:spcPts val="0"/>
              </a:spcBef>
              <a:spcAft>
                <a:spcPts val="0"/>
              </a:spcAft>
            </a:pPr>
            <a:r>
              <a:rPr lang="de-DE" sz="1600" dirty="0">
                <a:solidFill>
                  <a:prstClr val="black"/>
                </a:solidFill>
                <a:latin typeface="Calibri"/>
                <a:ea typeface="+mn-ea"/>
                <a:cs typeface="Calibri"/>
              </a:rPr>
              <a:t>VLR</a:t>
            </a:r>
          </a:p>
        </p:txBody>
      </p:sp>
      <p:cxnSp>
        <p:nvCxnSpPr>
          <p:cNvPr id="10" name="Straight Connector 9"/>
          <p:cNvCxnSpPr>
            <a:stCxn id="136" idx="3"/>
            <a:endCxn id="287" idx="2"/>
          </p:cNvCxnSpPr>
          <p:nvPr/>
        </p:nvCxnSpPr>
        <p:spPr>
          <a:xfrm flipV="1">
            <a:off x="2527140" y="3665622"/>
            <a:ext cx="900550" cy="206321"/>
          </a:xfrm>
          <a:prstGeom prst="line">
            <a:avLst/>
          </a:prstGeom>
          <a:ln w="381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168302" y="4422188"/>
            <a:ext cx="1837896" cy="1440705"/>
            <a:chOff x="2195736" y="4725144"/>
            <a:chExt cx="1837896" cy="1440705"/>
          </a:xfrm>
        </p:grpSpPr>
        <p:grpSp>
          <p:nvGrpSpPr>
            <p:cNvPr id="12" name="Group 11"/>
            <p:cNvGrpSpPr/>
            <p:nvPr/>
          </p:nvGrpSpPr>
          <p:grpSpPr>
            <a:xfrm>
              <a:off x="2747423" y="5445224"/>
              <a:ext cx="757776" cy="720625"/>
              <a:chOff x="2747423" y="5445224"/>
              <a:chExt cx="757776" cy="720625"/>
            </a:xfrm>
          </p:grpSpPr>
          <p:sp>
            <p:nvSpPr>
              <p:cNvPr id="106" name="AutoShape 5"/>
              <p:cNvSpPr>
                <a:spLocks noChangeArrowheads="1"/>
              </p:cNvSpPr>
              <p:nvPr/>
            </p:nvSpPr>
            <p:spPr bwMode="auto">
              <a:xfrm>
                <a:off x="2747423" y="5445224"/>
                <a:ext cx="757776" cy="720625"/>
              </a:xfrm>
              <a:prstGeom prst="hexagon">
                <a:avLst>
                  <a:gd name="adj" fmla="val 29167"/>
                  <a:gd name="vf" fmla="val 115470"/>
                </a:avLst>
              </a:prstGeom>
              <a:solidFill>
                <a:srgbClr val="01FFBC"/>
              </a:solidFill>
              <a:ln w="9525">
                <a:solidFill>
                  <a:schemeClr val="tx1"/>
                </a:solidFill>
                <a:miter lim="800000"/>
                <a:headEnd/>
                <a:tailEnd/>
              </a:ln>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grpSp>
            <p:nvGrpSpPr>
              <p:cNvPr id="107" name="Group 35"/>
              <p:cNvGrpSpPr>
                <a:grpSpLocks/>
              </p:cNvGrpSpPr>
              <p:nvPr/>
            </p:nvGrpSpPr>
            <p:grpSpPr bwMode="auto">
              <a:xfrm>
                <a:off x="2941809" y="5619671"/>
                <a:ext cx="350336" cy="387325"/>
                <a:chOff x="1392" y="2880"/>
                <a:chExt cx="593" cy="728"/>
              </a:xfrm>
            </p:grpSpPr>
            <p:grpSp>
              <p:nvGrpSpPr>
                <p:cNvPr id="108" name="Group 36"/>
                <p:cNvGrpSpPr>
                  <a:grpSpLocks/>
                </p:cNvGrpSpPr>
                <p:nvPr/>
              </p:nvGrpSpPr>
              <p:grpSpPr bwMode="auto">
                <a:xfrm>
                  <a:off x="1639" y="3189"/>
                  <a:ext cx="155" cy="419"/>
                  <a:chOff x="3319" y="2565"/>
                  <a:chExt cx="155" cy="419"/>
                </a:xfrm>
              </p:grpSpPr>
              <p:grpSp>
                <p:nvGrpSpPr>
                  <p:cNvPr id="113" name="Group 37"/>
                  <p:cNvGrpSpPr>
                    <a:grpSpLocks/>
                  </p:cNvGrpSpPr>
                  <p:nvPr/>
                </p:nvGrpSpPr>
                <p:grpSpPr bwMode="auto">
                  <a:xfrm>
                    <a:off x="3320" y="2709"/>
                    <a:ext cx="154" cy="275"/>
                    <a:chOff x="3320" y="2709"/>
                    <a:chExt cx="154" cy="275"/>
                  </a:xfrm>
                </p:grpSpPr>
                <p:grpSp>
                  <p:nvGrpSpPr>
                    <p:cNvPr id="121" name="Group 38"/>
                    <p:cNvGrpSpPr>
                      <a:grpSpLocks/>
                    </p:cNvGrpSpPr>
                    <p:nvPr/>
                  </p:nvGrpSpPr>
                  <p:grpSpPr bwMode="auto">
                    <a:xfrm>
                      <a:off x="3320" y="2716"/>
                      <a:ext cx="99" cy="266"/>
                      <a:chOff x="3320" y="2716"/>
                      <a:chExt cx="99" cy="266"/>
                    </a:xfrm>
                  </p:grpSpPr>
                  <p:sp>
                    <p:nvSpPr>
                      <p:cNvPr id="129" name="Line 39"/>
                      <p:cNvSpPr>
                        <a:spLocks noChangeShapeType="1"/>
                      </p:cNvSpPr>
                      <p:nvPr/>
                    </p:nvSpPr>
                    <p:spPr bwMode="auto">
                      <a:xfrm>
                        <a:off x="3360" y="2717"/>
                        <a:ext cx="35" cy="1"/>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30" name="Line 40"/>
                      <p:cNvSpPr>
                        <a:spLocks noChangeShapeType="1"/>
                      </p:cNvSpPr>
                      <p:nvPr/>
                    </p:nvSpPr>
                    <p:spPr bwMode="auto">
                      <a:xfrm flipV="1">
                        <a:off x="3348" y="2719"/>
                        <a:ext cx="46" cy="5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31" name="Line 41"/>
                      <p:cNvSpPr>
                        <a:spLocks noChangeShapeType="1"/>
                      </p:cNvSpPr>
                      <p:nvPr/>
                    </p:nvSpPr>
                    <p:spPr bwMode="auto">
                      <a:xfrm>
                        <a:off x="3347" y="2775"/>
                        <a:ext cx="62" cy="11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32" name="Line 42"/>
                      <p:cNvSpPr>
                        <a:spLocks noChangeShapeType="1"/>
                      </p:cNvSpPr>
                      <p:nvPr/>
                    </p:nvSpPr>
                    <p:spPr bwMode="auto">
                      <a:xfrm flipV="1">
                        <a:off x="3320" y="2892"/>
                        <a:ext cx="89"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33" name="Line 43"/>
                      <p:cNvSpPr>
                        <a:spLocks noChangeShapeType="1"/>
                      </p:cNvSpPr>
                      <p:nvPr/>
                    </p:nvSpPr>
                    <p:spPr bwMode="auto">
                      <a:xfrm>
                        <a:off x="3332" y="2892"/>
                        <a:ext cx="87"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34" name="Line 44"/>
                      <p:cNvSpPr>
                        <a:spLocks noChangeShapeType="1"/>
                      </p:cNvSpPr>
                      <p:nvPr/>
                    </p:nvSpPr>
                    <p:spPr bwMode="auto">
                      <a:xfrm flipV="1">
                        <a:off x="3331" y="2776"/>
                        <a:ext cx="68" cy="115"/>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35" name="Line 45"/>
                      <p:cNvSpPr>
                        <a:spLocks noChangeShapeType="1"/>
                      </p:cNvSpPr>
                      <p:nvPr/>
                    </p:nvSpPr>
                    <p:spPr bwMode="auto">
                      <a:xfrm>
                        <a:off x="3360" y="2716"/>
                        <a:ext cx="42" cy="63"/>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122" name="Line 46"/>
                    <p:cNvSpPr>
                      <a:spLocks noChangeShapeType="1"/>
                    </p:cNvSpPr>
                    <p:nvPr/>
                  </p:nvSpPr>
                  <p:spPr bwMode="auto">
                    <a:xfrm flipV="1">
                      <a:off x="3417" y="2874"/>
                      <a:ext cx="36" cy="1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23" name="Line 47"/>
                    <p:cNvSpPr>
                      <a:spLocks noChangeShapeType="1"/>
                    </p:cNvSpPr>
                    <p:nvPr/>
                  </p:nvSpPr>
                  <p:spPr bwMode="auto">
                    <a:xfrm>
                      <a:off x="3403" y="2778"/>
                      <a:ext cx="52" cy="9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24" name="Line 48"/>
                    <p:cNvSpPr>
                      <a:spLocks noChangeShapeType="1"/>
                    </p:cNvSpPr>
                    <p:nvPr/>
                  </p:nvSpPr>
                  <p:spPr bwMode="auto">
                    <a:xfrm flipV="1">
                      <a:off x="3402" y="2710"/>
                      <a:ext cx="12" cy="6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25" name="Line 49"/>
                    <p:cNvSpPr>
                      <a:spLocks noChangeShapeType="1"/>
                    </p:cNvSpPr>
                    <p:nvPr/>
                  </p:nvSpPr>
                  <p:spPr bwMode="auto">
                    <a:xfrm flipV="1">
                      <a:off x="3396" y="2709"/>
                      <a:ext cx="22" cy="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26" name="Line 50"/>
                    <p:cNvSpPr>
                      <a:spLocks noChangeShapeType="1"/>
                    </p:cNvSpPr>
                    <p:nvPr/>
                  </p:nvSpPr>
                  <p:spPr bwMode="auto">
                    <a:xfrm>
                      <a:off x="3397" y="2718"/>
                      <a:ext cx="32" cy="4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27" name="Line 51"/>
                    <p:cNvSpPr>
                      <a:spLocks noChangeShapeType="1"/>
                    </p:cNvSpPr>
                    <p:nvPr/>
                  </p:nvSpPr>
                  <p:spPr bwMode="auto">
                    <a:xfrm flipV="1">
                      <a:off x="3412" y="2767"/>
                      <a:ext cx="14" cy="12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28" name="Line 52"/>
                    <p:cNvSpPr>
                      <a:spLocks noChangeShapeType="1"/>
                    </p:cNvSpPr>
                    <p:nvPr/>
                  </p:nvSpPr>
                  <p:spPr bwMode="auto">
                    <a:xfrm>
                      <a:off x="3412" y="2892"/>
                      <a:ext cx="62" cy="5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grpSp>
                <p:nvGrpSpPr>
                  <p:cNvPr id="114" name="Group 53"/>
                  <p:cNvGrpSpPr>
                    <a:grpSpLocks/>
                  </p:cNvGrpSpPr>
                  <p:nvPr/>
                </p:nvGrpSpPr>
                <p:grpSpPr bwMode="auto">
                  <a:xfrm>
                    <a:off x="3319" y="2579"/>
                    <a:ext cx="152" cy="403"/>
                    <a:chOff x="3319" y="2579"/>
                    <a:chExt cx="152" cy="403"/>
                  </a:xfrm>
                </p:grpSpPr>
                <p:sp>
                  <p:nvSpPr>
                    <p:cNvPr id="116" name="Line 54"/>
                    <p:cNvSpPr>
                      <a:spLocks noChangeShapeType="1"/>
                    </p:cNvSpPr>
                    <p:nvPr/>
                  </p:nvSpPr>
                  <p:spPr bwMode="auto">
                    <a:xfrm flipV="1">
                      <a:off x="3319" y="2579"/>
                      <a:ext cx="59" cy="399"/>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17" name="Line 55"/>
                    <p:cNvSpPr>
                      <a:spLocks noChangeShapeType="1"/>
                    </p:cNvSpPr>
                    <p:nvPr/>
                  </p:nvSpPr>
                  <p:spPr bwMode="auto">
                    <a:xfrm>
                      <a:off x="3379" y="2589"/>
                      <a:ext cx="38" cy="393"/>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18" name="Line 56"/>
                    <p:cNvSpPr>
                      <a:spLocks noChangeShapeType="1"/>
                    </p:cNvSpPr>
                    <p:nvPr/>
                  </p:nvSpPr>
                  <p:spPr bwMode="auto">
                    <a:xfrm flipV="1">
                      <a:off x="3418" y="2948"/>
                      <a:ext cx="53" cy="3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19" name="Line 57"/>
                    <p:cNvSpPr>
                      <a:spLocks noChangeShapeType="1"/>
                    </p:cNvSpPr>
                    <p:nvPr/>
                  </p:nvSpPr>
                  <p:spPr bwMode="auto">
                    <a:xfrm>
                      <a:off x="3387" y="2587"/>
                      <a:ext cx="83" cy="364"/>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20" name="Line 58"/>
                    <p:cNvSpPr>
                      <a:spLocks noChangeShapeType="1"/>
                    </p:cNvSpPr>
                    <p:nvPr/>
                  </p:nvSpPr>
                  <p:spPr bwMode="auto">
                    <a:xfrm>
                      <a:off x="3319" y="2979"/>
                      <a:ext cx="100" cy="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115" name="Oval 59"/>
                  <p:cNvSpPr>
                    <a:spLocks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grpSp>
              <p:nvGrpSpPr>
                <p:cNvPr id="109" name="Group 60"/>
                <p:cNvGrpSpPr>
                  <a:grpSpLocks/>
                </p:cNvGrpSpPr>
                <p:nvPr/>
              </p:nvGrpSpPr>
              <p:grpSpPr bwMode="auto">
                <a:xfrm>
                  <a:off x="1392" y="2880"/>
                  <a:ext cx="593" cy="591"/>
                  <a:chOff x="129" y="2935"/>
                  <a:chExt cx="593" cy="591"/>
                </a:xfrm>
              </p:grpSpPr>
              <p:sp>
                <p:nvSpPr>
                  <p:cNvPr id="110" name="Arc 61"/>
                  <p:cNvSpPr>
                    <a:spLocks/>
                  </p:cNvSpPr>
                  <p:nvPr/>
                </p:nvSpPr>
                <p:spPr bwMode="auto">
                  <a:xfrm rot="3712493">
                    <a:off x="130" y="2934"/>
                    <a:ext cx="591" cy="59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0289" y="41374"/>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111" name="Arc 62"/>
                  <p:cNvSpPr>
                    <a:spLocks/>
                  </p:cNvSpPr>
                  <p:nvPr/>
                </p:nvSpPr>
                <p:spPr bwMode="auto">
                  <a:xfrm rot="3712493">
                    <a:off x="249" y="3063"/>
                    <a:ext cx="336" cy="35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112" name="Arc 63"/>
                  <p:cNvSpPr>
                    <a:spLocks/>
                  </p:cNvSpPr>
                  <p:nvPr/>
                </p:nvSpPr>
                <p:spPr bwMode="auto">
                  <a:xfrm rot="3712493">
                    <a:off x="336" y="3168"/>
                    <a:ext cx="192"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grpSp>
          </p:grpSp>
        </p:grpSp>
        <p:grpSp>
          <p:nvGrpSpPr>
            <p:cNvPr id="13" name="Group 12"/>
            <p:cNvGrpSpPr/>
            <p:nvPr/>
          </p:nvGrpSpPr>
          <p:grpSpPr>
            <a:xfrm>
              <a:off x="3275856" y="5085184"/>
              <a:ext cx="757776" cy="720625"/>
              <a:chOff x="2747423" y="5445224"/>
              <a:chExt cx="757776" cy="720625"/>
            </a:xfrm>
          </p:grpSpPr>
          <p:sp>
            <p:nvSpPr>
              <p:cNvPr id="76" name="AutoShape 5"/>
              <p:cNvSpPr>
                <a:spLocks noChangeArrowheads="1"/>
              </p:cNvSpPr>
              <p:nvPr/>
            </p:nvSpPr>
            <p:spPr bwMode="auto">
              <a:xfrm>
                <a:off x="2747423" y="5445224"/>
                <a:ext cx="757776" cy="720625"/>
              </a:xfrm>
              <a:prstGeom prst="hexagon">
                <a:avLst>
                  <a:gd name="adj" fmla="val 29167"/>
                  <a:gd name="vf" fmla="val 115470"/>
                </a:avLst>
              </a:prstGeom>
              <a:solidFill>
                <a:srgbClr val="01FFBC"/>
              </a:solidFill>
              <a:ln w="9525">
                <a:solidFill>
                  <a:schemeClr val="tx1"/>
                </a:solidFill>
                <a:miter lim="800000"/>
                <a:headEnd/>
                <a:tailEnd/>
              </a:ln>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grpSp>
            <p:nvGrpSpPr>
              <p:cNvPr id="77" name="Group 35"/>
              <p:cNvGrpSpPr>
                <a:grpSpLocks/>
              </p:cNvGrpSpPr>
              <p:nvPr/>
            </p:nvGrpSpPr>
            <p:grpSpPr bwMode="auto">
              <a:xfrm>
                <a:off x="2941809" y="5619671"/>
                <a:ext cx="350336" cy="387325"/>
                <a:chOff x="1392" y="2880"/>
                <a:chExt cx="593" cy="728"/>
              </a:xfrm>
            </p:grpSpPr>
            <p:grpSp>
              <p:nvGrpSpPr>
                <p:cNvPr id="78" name="Group 36"/>
                <p:cNvGrpSpPr>
                  <a:grpSpLocks/>
                </p:cNvGrpSpPr>
                <p:nvPr/>
              </p:nvGrpSpPr>
              <p:grpSpPr bwMode="auto">
                <a:xfrm>
                  <a:off x="1639" y="3189"/>
                  <a:ext cx="155" cy="419"/>
                  <a:chOff x="3319" y="2565"/>
                  <a:chExt cx="155" cy="419"/>
                </a:xfrm>
              </p:grpSpPr>
              <p:grpSp>
                <p:nvGrpSpPr>
                  <p:cNvPr id="83" name="Group 37"/>
                  <p:cNvGrpSpPr>
                    <a:grpSpLocks/>
                  </p:cNvGrpSpPr>
                  <p:nvPr/>
                </p:nvGrpSpPr>
                <p:grpSpPr bwMode="auto">
                  <a:xfrm>
                    <a:off x="3320" y="2709"/>
                    <a:ext cx="154" cy="275"/>
                    <a:chOff x="3320" y="2709"/>
                    <a:chExt cx="154" cy="275"/>
                  </a:xfrm>
                </p:grpSpPr>
                <p:grpSp>
                  <p:nvGrpSpPr>
                    <p:cNvPr id="91" name="Group 38"/>
                    <p:cNvGrpSpPr>
                      <a:grpSpLocks/>
                    </p:cNvGrpSpPr>
                    <p:nvPr/>
                  </p:nvGrpSpPr>
                  <p:grpSpPr bwMode="auto">
                    <a:xfrm>
                      <a:off x="3320" y="2716"/>
                      <a:ext cx="99" cy="266"/>
                      <a:chOff x="3320" y="2716"/>
                      <a:chExt cx="99" cy="266"/>
                    </a:xfrm>
                  </p:grpSpPr>
                  <p:sp>
                    <p:nvSpPr>
                      <p:cNvPr id="99" name="Line 39"/>
                      <p:cNvSpPr>
                        <a:spLocks noChangeShapeType="1"/>
                      </p:cNvSpPr>
                      <p:nvPr/>
                    </p:nvSpPr>
                    <p:spPr bwMode="auto">
                      <a:xfrm>
                        <a:off x="3360" y="2717"/>
                        <a:ext cx="35" cy="1"/>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00" name="Line 40"/>
                      <p:cNvSpPr>
                        <a:spLocks noChangeShapeType="1"/>
                      </p:cNvSpPr>
                      <p:nvPr/>
                    </p:nvSpPr>
                    <p:spPr bwMode="auto">
                      <a:xfrm flipV="1">
                        <a:off x="3348" y="2719"/>
                        <a:ext cx="46" cy="5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01" name="Line 41"/>
                      <p:cNvSpPr>
                        <a:spLocks noChangeShapeType="1"/>
                      </p:cNvSpPr>
                      <p:nvPr/>
                    </p:nvSpPr>
                    <p:spPr bwMode="auto">
                      <a:xfrm>
                        <a:off x="3347" y="2775"/>
                        <a:ext cx="62" cy="11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02" name="Line 42"/>
                      <p:cNvSpPr>
                        <a:spLocks noChangeShapeType="1"/>
                      </p:cNvSpPr>
                      <p:nvPr/>
                    </p:nvSpPr>
                    <p:spPr bwMode="auto">
                      <a:xfrm flipV="1">
                        <a:off x="3320" y="2892"/>
                        <a:ext cx="89"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03" name="Line 43"/>
                      <p:cNvSpPr>
                        <a:spLocks noChangeShapeType="1"/>
                      </p:cNvSpPr>
                      <p:nvPr/>
                    </p:nvSpPr>
                    <p:spPr bwMode="auto">
                      <a:xfrm>
                        <a:off x="3332" y="2892"/>
                        <a:ext cx="87"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04" name="Line 44"/>
                      <p:cNvSpPr>
                        <a:spLocks noChangeShapeType="1"/>
                      </p:cNvSpPr>
                      <p:nvPr/>
                    </p:nvSpPr>
                    <p:spPr bwMode="auto">
                      <a:xfrm flipV="1">
                        <a:off x="3331" y="2776"/>
                        <a:ext cx="68" cy="115"/>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05" name="Line 45"/>
                      <p:cNvSpPr>
                        <a:spLocks noChangeShapeType="1"/>
                      </p:cNvSpPr>
                      <p:nvPr/>
                    </p:nvSpPr>
                    <p:spPr bwMode="auto">
                      <a:xfrm>
                        <a:off x="3360" y="2716"/>
                        <a:ext cx="42" cy="63"/>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92" name="Line 46"/>
                    <p:cNvSpPr>
                      <a:spLocks noChangeShapeType="1"/>
                    </p:cNvSpPr>
                    <p:nvPr/>
                  </p:nvSpPr>
                  <p:spPr bwMode="auto">
                    <a:xfrm flipV="1">
                      <a:off x="3417" y="2874"/>
                      <a:ext cx="36" cy="1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93" name="Line 47"/>
                    <p:cNvSpPr>
                      <a:spLocks noChangeShapeType="1"/>
                    </p:cNvSpPr>
                    <p:nvPr/>
                  </p:nvSpPr>
                  <p:spPr bwMode="auto">
                    <a:xfrm>
                      <a:off x="3403" y="2778"/>
                      <a:ext cx="52" cy="9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94" name="Line 48"/>
                    <p:cNvSpPr>
                      <a:spLocks noChangeShapeType="1"/>
                    </p:cNvSpPr>
                    <p:nvPr/>
                  </p:nvSpPr>
                  <p:spPr bwMode="auto">
                    <a:xfrm flipV="1">
                      <a:off x="3402" y="2710"/>
                      <a:ext cx="12" cy="6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95" name="Line 49"/>
                    <p:cNvSpPr>
                      <a:spLocks noChangeShapeType="1"/>
                    </p:cNvSpPr>
                    <p:nvPr/>
                  </p:nvSpPr>
                  <p:spPr bwMode="auto">
                    <a:xfrm flipV="1">
                      <a:off x="3396" y="2709"/>
                      <a:ext cx="22" cy="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96" name="Line 50"/>
                    <p:cNvSpPr>
                      <a:spLocks noChangeShapeType="1"/>
                    </p:cNvSpPr>
                    <p:nvPr/>
                  </p:nvSpPr>
                  <p:spPr bwMode="auto">
                    <a:xfrm>
                      <a:off x="3397" y="2718"/>
                      <a:ext cx="32" cy="4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97" name="Line 51"/>
                    <p:cNvSpPr>
                      <a:spLocks noChangeShapeType="1"/>
                    </p:cNvSpPr>
                    <p:nvPr/>
                  </p:nvSpPr>
                  <p:spPr bwMode="auto">
                    <a:xfrm flipV="1">
                      <a:off x="3412" y="2767"/>
                      <a:ext cx="14" cy="12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98" name="Line 52"/>
                    <p:cNvSpPr>
                      <a:spLocks noChangeShapeType="1"/>
                    </p:cNvSpPr>
                    <p:nvPr/>
                  </p:nvSpPr>
                  <p:spPr bwMode="auto">
                    <a:xfrm>
                      <a:off x="3412" y="2892"/>
                      <a:ext cx="62" cy="5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grpSp>
                <p:nvGrpSpPr>
                  <p:cNvPr id="84" name="Group 53"/>
                  <p:cNvGrpSpPr>
                    <a:grpSpLocks/>
                  </p:cNvGrpSpPr>
                  <p:nvPr/>
                </p:nvGrpSpPr>
                <p:grpSpPr bwMode="auto">
                  <a:xfrm>
                    <a:off x="3319" y="2579"/>
                    <a:ext cx="152" cy="403"/>
                    <a:chOff x="3319" y="2579"/>
                    <a:chExt cx="152" cy="403"/>
                  </a:xfrm>
                </p:grpSpPr>
                <p:sp>
                  <p:nvSpPr>
                    <p:cNvPr id="86" name="Line 54"/>
                    <p:cNvSpPr>
                      <a:spLocks noChangeShapeType="1"/>
                    </p:cNvSpPr>
                    <p:nvPr/>
                  </p:nvSpPr>
                  <p:spPr bwMode="auto">
                    <a:xfrm flipV="1">
                      <a:off x="3319" y="2579"/>
                      <a:ext cx="59" cy="399"/>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87" name="Line 55"/>
                    <p:cNvSpPr>
                      <a:spLocks noChangeShapeType="1"/>
                    </p:cNvSpPr>
                    <p:nvPr/>
                  </p:nvSpPr>
                  <p:spPr bwMode="auto">
                    <a:xfrm>
                      <a:off x="3379" y="2589"/>
                      <a:ext cx="38" cy="393"/>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88" name="Line 56"/>
                    <p:cNvSpPr>
                      <a:spLocks noChangeShapeType="1"/>
                    </p:cNvSpPr>
                    <p:nvPr/>
                  </p:nvSpPr>
                  <p:spPr bwMode="auto">
                    <a:xfrm flipV="1">
                      <a:off x="3418" y="2948"/>
                      <a:ext cx="53" cy="3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89" name="Line 57"/>
                    <p:cNvSpPr>
                      <a:spLocks noChangeShapeType="1"/>
                    </p:cNvSpPr>
                    <p:nvPr/>
                  </p:nvSpPr>
                  <p:spPr bwMode="auto">
                    <a:xfrm>
                      <a:off x="3387" y="2587"/>
                      <a:ext cx="83" cy="364"/>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90" name="Line 58"/>
                    <p:cNvSpPr>
                      <a:spLocks noChangeShapeType="1"/>
                    </p:cNvSpPr>
                    <p:nvPr/>
                  </p:nvSpPr>
                  <p:spPr bwMode="auto">
                    <a:xfrm>
                      <a:off x="3319" y="2979"/>
                      <a:ext cx="100" cy="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85" name="Oval 59"/>
                  <p:cNvSpPr>
                    <a:spLocks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grpSp>
              <p:nvGrpSpPr>
                <p:cNvPr id="79" name="Group 60"/>
                <p:cNvGrpSpPr>
                  <a:grpSpLocks/>
                </p:cNvGrpSpPr>
                <p:nvPr/>
              </p:nvGrpSpPr>
              <p:grpSpPr bwMode="auto">
                <a:xfrm>
                  <a:off x="1392" y="2880"/>
                  <a:ext cx="593" cy="591"/>
                  <a:chOff x="129" y="2935"/>
                  <a:chExt cx="593" cy="591"/>
                </a:xfrm>
              </p:grpSpPr>
              <p:sp>
                <p:nvSpPr>
                  <p:cNvPr id="80" name="Arc 61"/>
                  <p:cNvSpPr>
                    <a:spLocks/>
                  </p:cNvSpPr>
                  <p:nvPr/>
                </p:nvSpPr>
                <p:spPr bwMode="auto">
                  <a:xfrm rot="3712493">
                    <a:off x="130" y="2934"/>
                    <a:ext cx="591" cy="59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0289" y="41374"/>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81" name="Arc 62"/>
                  <p:cNvSpPr>
                    <a:spLocks/>
                  </p:cNvSpPr>
                  <p:nvPr/>
                </p:nvSpPr>
                <p:spPr bwMode="auto">
                  <a:xfrm rot="3712493">
                    <a:off x="249" y="3063"/>
                    <a:ext cx="336" cy="35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82" name="Arc 63"/>
                  <p:cNvSpPr>
                    <a:spLocks/>
                  </p:cNvSpPr>
                  <p:nvPr/>
                </p:nvSpPr>
                <p:spPr bwMode="auto">
                  <a:xfrm rot="3712493">
                    <a:off x="336" y="3168"/>
                    <a:ext cx="192"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grpSp>
          </p:grpSp>
        </p:grpSp>
        <p:grpSp>
          <p:nvGrpSpPr>
            <p:cNvPr id="14" name="Group 13"/>
            <p:cNvGrpSpPr/>
            <p:nvPr/>
          </p:nvGrpSpPr>
          <p:grpSpPr>
            <a:xfrm>
              <a:off x="2734104" y="4725144"/>
              <a:ext cx="757776" cy="720625"/>
              <a:chOff x="2747423" y="5445224"/>
              <a:chExt cx="757776" cy="720625"/>
            </a:xfrm>
          </p:grpSpPr>
          <p:sp>
            <p:nvSpPr>
              <p:cNvPr id="46" name="AutoShape 5"/>
              <p:cNvSpPr>
                <a:spLocks noChangeArrowheads="1"/>
              </p:cNvSpPr>
              <p:nvPr/>
            </p:nvSpPr>
            <p:spPr bwMode="auto">
              <a:xfrm>
                <a:off x="2747423" y="5445224"/>
                <a:ext cx="757776" cy="720625"/>
              </a:xfrm>
              <a:prstGeom prst="hexagon">
                <a:avLst>
                  <a:gd name="adj" fmla="val 29167"/>
                  <a:gd name="vf" fmla="val 115470"/>
                </a:avLst>
              </a:prstGeom>
              <a:solidFill>
                <a:srgbClr val="01FFBC"/>
              </a:solidFill>
              <a:ln w="9525">
                <a:solidFill>
                  <a:schemeClr val="tx1"/>
                </a:solidFill>
                <a:miter lim="800000"/>
                <a:headEnd/>
                <a:tailEnd/>
              </a:ln>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grpSp>
            <p:nvGrpSpPr>
              <p:cNvPr id="47" name="Group 35"/>
              <p:cNvGrpSpPr>
                <a:grpSpLocks/>
              </p:cNvGrpSpPr>
              <p:nvPr/>
            </p:nvGrpSpPr>
            <p:grpSpPr bwMode="auto">
              <a:xfrm>
                <a:off x="2941809" y="5619671"/>
                <a:ext cx="350336" cy="387325"/>
                <a:chOff x="1392" y="2880"/>
                <a:chExt cx="593" cy="728"/>
              </a:xfrm>
            </p:grpSpPr>
            <p:grpSp>
              <p:nvGrpSpPr>
                <p:cNvPr id="48" name="Group 36"/>
                <p:cNvGrpSpPr>
                  <a:grpSpLocks/>
                </p:cNvGrpSpPr>
                <p:nvPr/>
              </p:nvGrpSpPr>
              <p:grpSpPr bwMode="auto">
                <a:xfrm>
                  <a:off x="1639" y="3189"/>
                  <a:ext cx="155" cy="419"/>
                  <a:chOff x="3319" y="2565"/>
                  <a:chExt cx="155" cy="419"/>
                </a:xfrm>
              </p:grpSpPr>
              <p:grpSp>
                <p:nvGrpSpPr>
                  <p:cNvPr id="53" name="Group 37"/>
                  <p:cNvGrpSpPr>
                    <a:grpSpLocks/>
                  </p:cNvGrpSpPr>
                  <p:nvPr/>
                </p:nvGrpSpPr>
                <p:grpSpPr bwMode="auto">
                  <a:xfrm>
                    <a:off x="3320" y="2709"/>
                    <a:ext cx="154" cy="275"/>
                    <a:chOff x="3320" y="2709"/>
                    <a:chExt cx="154" cy="275"/>
                  </a:xfrm>
                </p:grpSpPr>
                <p:grpSp>
                  <p:nvGrpSpPr>
                    <p:cNvPr id="61" name="Group 38"/>
                    <p:cNvGrpSpPr>
                      <a:grpSpLocks/>
                    </p:cNvGrpSpPr>
                    <p:nvPr/>
                  </p:nvGrpSpPr>
                  <p:grpSpPr bwMode="auto">
                    <a:xfrm>
                      <a:off x="3320" y="2716"/>
                      <a:ext cx="99" cy="266"/>
                      <a:chOff x="3320" y="2716"/>
                      <a:chExt cx="99" cy="266"/>
                    </a:xfrm>
                  </p:grpSpPr>
                  <p:sp>
                    <p:nvSpPr>
                      <p:cNvPr id="69" name="Line 39"/>
                      <p:cNvSpPr>
                        <a:spLocks noChangeShapeType="1"/>
                      </p:cNvSpPr>
                      <p:nvPr/>
                    </p:nvSpPr>
                    <p:spPr bwMode="auto">
                      <a:xfrm>
                        <a:off x="3360" y="2717"/>
                        <a:ext cx="35" cy="1"/>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70" name="Line 40"/>
                      <p:cNvSpPr>
                        <a:spLocks noChangeShapeType="1"/>
                      </p:cNvSpPr>
                      <p:nvPr/>
                    </p:nvSpPr>
                    <p:spPr bwMode="auto">
                      <a:xfrm flipV="1">
                        <a:off x="3348" y="2719"/>
                        <a:ext cx="46" cy="5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71" name="Line 41"/>
                      <p:cNvSpPr>
                        <a:spLocks noChangeShapeType="1"/>
                      </p:cNvSpPr>
                      <p:nvPr/>
                    </p:nvSpPr>
                    <p:spPr bwMode="auto">
                      <a:xfrm>
                        <a:off x="3347" y="2775"/>
                        <a:ext cx="62" cy="11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72" name="Line 42"/>
                      <p:cNvSpPr>
                        <a:spLocks noChangeShapeType="1"/>
                      </p:cNvSpPr>
                      <p:nvPr/>
                    </p:nvSpPr>
                    <p:spPr bwMode="auto">
                      <a:xfrm flipV="1">
                        <a:off x="3320" y="2892"/>
                        <a:ext cx="89"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73" name="Line 43"/>
                      <p:cNvSpPr>
                        <a:spLocks noChangeShapeType="1"/>
                      </p:cNvSpPr>
                      <p:nvPr/>
                    </p:nvSpPr>
                    <p:spPr bwMode="auto">
                      <a:xfrm>
                        <a:off x="3332" y="2892"/>
                        <a:ext cx="87"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74" name="Line 44"/>
                      <p:cNvSpPr>
                        <a:spLocks noChangeShapeType="1"/>
                      </p:cNvSpPr>
                      <p:nvPr/>
                    </p:nvSpPr>
                    <p:spPr bwMode="auto">
                      <a:xfrm flipV="1">
                        <a:off x="3331" y="2776"/>
                        <a:ext cx="68" cy="115"/>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75" name="Line 45"/>
                      <p:cNvSpPr>
                        <a:spLocks noChangeShapeType="1"/>
                      </p:cNvSpPr>
                      <p:nvPr/>
                    </p:nvSpPr>
                    <p:spPr bwMode="auto">
                      <a:xfrm>
                        <a:off x="3360" y="2716"/>
                        <a:ext cx="42" cy="63"/>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62" name="Line 46"/>
                    <p:cNvSpPr>
                      <a:spLocks noChangeShapeType="1"/>
                    </p:cNvSpPr>
                    <p:nvPr/>
                  </p:nvSpPr>
                  <p:spPr bwMode="auto">
                    <a:xfrm flipV="1">
                      <a:off x="3417" y="2874"/>
                      <a:ext cx="36" cy="1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63" name="Line 47"/>
                    <p:cNvSpPr>
                      <a:spLocks noChangeShapeType="1"/>
                    </p:cNvSpPr>
                    <p:nvPr/>
                  </p:nvSpPr>
                  <p:spPr bwMode="auto">
                    <a:xfrm>
                      <a:off x="3403" y="2778"/>
                      <a:ext cx="52" cy="9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64" name="Line 48"/>
                    <p:cNvSpPr>
                      <a:spLocks noChangeShapeType="1"/>
                    </p:cNvSpPr>
                    <p:nvPr/>
                  </p:nvSpPr>
                  <p:spPr bwMode="auto">
                    <a:xfrm flipV="1">
                      <a:off x="3402" y="2710"/>
                      <a:ext cx="12" cy="6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65" name="Line 49"/>
                    <p:cNvSpPr>
                      <a:spLocks noChangeShapeType="1"/>
                    </p:cNvSpPr>
                    <p:nvPr/>
                  </p:nvSpPr>
                  <p:spPr bwMode="auto">
                    <a:xfrm flipV="1">
                      <a:off x="3396" y="2709"/>
                      <a:ext cx="22" cy="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66" name="Line 50"/>
                    <p:cNvSpPr>
                      <a:spLocks noChangeShapeType="1"/>
                    </p:cNvSpPr>
                    <p:nvPr/>
                  </p:nvSpPr>
                  <p:spPr bwMode="auto">
                    <a:xfrm>
                      <a:off x="3397" y="2718"/>
                      <a:ext cx="32" cy="4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67" name="Line 51"/>
                    <p:cNvSpPr>
                      <a:spLocks noChangeShapeType="1"/>
                    </p:cNvSpPr>
                    <p:nvPr/>
                  </p:nvSpPr>
                  <p:spPr bwMode="auto">
                    <a:xfrm flipV="1">
                      <a:off x="3412" y="2767"/>
                      <a:ext cx="14" cy="12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68" name="Line 52"/>
                    <p:cNvSpPr>
                      <a:spLocks noChangeShapeType="1"/>
                    </p:cNvSpPr>
                    <p:nvPr/>
                  </p:nvSpPr>
                  <p:spPr bwMode="auto">
                    <a:xfrm>
                      <a:off x="3412" y="2892"/>
                      <a:ext cx="62" cy="5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grpSp>
                <p:nvGrpSpPr>
                  <p:cNvPr id="54" name="Group 53"/>
                  <p:cNvGrpSpPr>
                    <a:grpSpLocks/>
                  </p:cNvGrpSpPr>
                  <p:nvPr/>
                </p:nvGrpSpPr>
                <p:grpSpPr bwMode="auto">
                  <a:xfrm>
                    <a:off x="3319" y="2579"/>
                    <a:ext cx="152" cy="403"/>
                    <a:chOff x="3319" y="2579"/>
                    <a:chExt cx="152" cy="403"/>
                  </a:xfrm>
                </p:grpSpPr>
                <p:sp>
                  <p:nvSpPr>
                    <p:cNvPr id="56" name="Line 54"/>
                    <p:cNvSpPr>
                      <a:spLocks noChangeShapeType="1"/>
                    </p:cNvSpPr>
                    <p:nvPr/>
                  </p:nvSpPr>
                  <p:spPr bwMode="auto">
                    <a:xfrm flipV="1">
                      <a:off x="3319" y="2579"/>
                      <a:ext cx="59" cy="399"/>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57" name="Line 55"/>
                    <p:cNvSpPr>
                      <a:spLocks noChangeShapeType="1"/>
                    </p:cNvSpPr>
                    <p:nvPr/>
                  </p:nvSpPr>
                  <p:spPr bwMode="auto">
                    <a:xfrm>
                      <a:off x="3379" y="2589"/>
                      <a:ext cx="38" cy="393"/>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58" name="Line 56"/>
                    <p:cNvSpPr>
                      <a:spLocks noChangeShapeType="1"/>
                    </p:cNvSpPr>
                    <p:nvPr/>
                  </p:nvSpPr>
                  <p:spPr bwMode="auto">
                    <a:xfrm flipV="1">
                      <a:off x="3418" y="2948"/>
                      <a:ext cx="53" cy="3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59" name="Line 57"/>
                    <p:cNvSpPr>
                      <a:spLocks noChangeShapeType="1"/>
                    </p:cNvSpPr>
                    <p:nvPr/>
                  </p:nvSpPr>
                  <p:spPr bwMode="auto">
                    <a:xfrm>
                      <a:off x="3387" y="2587"/>
                      <a:ext cx="83" cy="364"/>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60" name="Line 58"/>
                    <p:cNvSpPr>
                      <a:spLocks noChangeShapeType="1"/>
                    </p:cNvSpPr>
                    <p:nvPr/>
                  </p:nvSpPr>
                  <p:spPr bwMode="auto">
                    <a:xfrm>
                      <a:off x="3319" y="2979"/>
                      <a:ext cx="100" cy="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55" name="Oval 59"/>
                  <p:cNvSpPr>
                    <a:spLocks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grpSp>
              <p:nvGrpSpPr>
                <p:cNvPr id="49" name="Group 60"/>
                <p:cNvGrpSpPr>
                  <a:grpSpLocks/>
                </p:cNvGrpSpPr>
                <p:nvPr/>
              </p:nvGrpSpPr>
              <p:grpSpPr bwMode="auto">
                <a:xfrm>
                  <a:off x="1392" y="2880"/>
                  <a:ext cx="593" cy="591"/>
                  <a:chOff x="129" y="2935"/>
                  <a:chExt cx="593" cy="591"/>
                </a:xfrm>
              </p:grpSpPr>
              <p:sp>
                <p:nvSpPr>
                  <p:cNvPr id="50" name="Arc 61"/>
                  <p:cNvSpPr>
                    <a:spLocks/>
                  </p:cNvSpPr>
                  <p:nvPr/>
                </p:nvSpPr>
                <p:spPr bwMode="auto">
                  <a:xfrm rot="3712493">
                    <a:off x="130" y="2934"/>
                    <a:ext cx="591" cy="59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0289" y="41374"/>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51" name="Arc 62"/>
                  <p:cNvSpPr>
                    <a:spLocks/>
                  </p:cNvSpPr>
                  <p:nvPr/>
                </p:nvSpPr>
                <p:spPr bwMode="auto">
                  <a:xfrm rot="3712493">
                    <a:off x="249" y="3063"/>
                    <a:ext cx="336" cy="35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52" name="Arc 63"/>
                  <p:cNvSpPr>
                    <a:spLocks/>
                  </p:cNvSpPr>
                  <p:nvPr/>
                </p:nvSpPr>
                <p:spPr bwMode="auto">
                  <a:xfrm rot="3712493">
                    <a:off x="336" y="3168"/>
                    <a:ext cx="192"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grpSp>
          </p:grpSp>
        </p:grpSp>
        <p:grpSp>
          <p:nvGrpSpPr>
            <p:cNvPr id="15" name="Group 14"/>
            <p:cNvGrpSpPr/>
            <p:nvPr/>
          </p:nvGrpSpPr>
          <p:grpSpPr>
            <a:xfrm>
              <a:off x="2195736" y="5085184"/>
              <a:ext cx="757776" cy="720625"/>
              <a:chOff x="2747423" y="5445224"/>
              <a:chExt cx="757776" cy="720625"/>
            </a:xfrm>
          </p:grpSpPr>
          <p:sp>
            <p:nvSpPr>
              <p:cNvPr id="16" name="AutoShape 5"/>
              <p:cNvSpPr>
                <a:spLocks noChangeArrowheads="1"/>
              </p:cNvSpPr>
              <p:nvPr/>
            </p:nvSpPr>
            <p:spPr bwMode="auto">
              <a:xfrm>
                <a:off x="2747423" y="5445224"/>
                <a:ext cx="757776" cy="720625"/>
              </a:xfrm>
              <a:prstGeom prst="hexagon">
                <a:avLst>
                  <a:gd name="adj" fmla="val 29167"/>
                  <a:gd name="vf" fmla="val 115470"/>
                </a:avLst>
              </a:prstGeom>
              <a:solidFill>
                <a:srgbClr val="01FFBC"/>
              </a:solidFill>
              <a:ln w="9525">
                <a:solidFill>
                  <a:schemeClr val="tx1"/>
                </a:solidFill>
                <a:miter lim="800000"/>
                <a:headEnd/>
                <a:tailEnd/>
              </a:ln>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grpSp>
            <p:nvGrpSpPr>
              <p:cNvPr id="17" name="Group 35"/>
              <p:cNvGrpSpPr>
                <a:grpSpLocks/>
              </p:cNvGrpSpPr>
              <p:nvPr/>
            </p:nvGrpSpPr>
            <p:grpSpPr bwMode="auto">
              <a:xfrm>
                <a:off x="2941809" y="5619671"/>
                <a:ext cx="350336" cy="387325"/>
                <a:chOff x="1392" y="2880"/>
                <a:chExt cx="593" cy="728"/>
              </a:xfrm>
            </p:grpSpPr>
            <p:grpSp>
              <p:nvGrpSpPr>
                <p:cNvPr id="18" name="Group 36"/>
                <p:cNvGrpSpPr>
                  <a:grpSpLocks/>
                </p:cNvGrpSpPr>
                <p:nvPr/>
              </p:nvGrpSpPr>
              <p:grpSpPr bwMode="auto">
                <a:xfrm>
                  <a:off x="1639" y="3189"/>
                  <a:ext cx="155" cy="419"/>
                  <a:chOff x="3319" y="2565"/>
                  <a:chExt cx="155" cy="419"/>
                </a:xfrm>
              </p:grpSpPr>
              <p:grpSp>
                <p:nvGrpSpPr>
                  <p:cNvPr id="23" name="Group 37"/>
                  <p:cNvGrpSpPr>
                    <a:grpSpLocks/>
                  </p:cNvGrpSpPr>
                  <p:nvPr/>
                </p:nvGrpSpPr>
                <p:grpSpPr bwMode="auto">
                  <a:xfrm>
                    <a:off x="3320" y="2709"/>
                    <a:ext cx="154" cy="275"/>
                    <a:chOff x="3320" y="2709"/>
                    <a:chExt cx="154" cy="275"/>
                  </a:xfrm>
                </p:grpSpPr>
                <p:grpSp>
                  <p:nvGrpSpPr>
                    <p:cNvPr id="31" name="Group 38"/>
                    <p:cNvGrpSpPr>
                      <a:grpSpLocks/>
                    </p:cNvGrpSpPr>
                    <p:nvPr/>
                  </p:nvGrpSpPr>
                  <p:grpSpPr bwMode="auto">
                    <a:xfrm>
                      <a:off x="3320" y="2716"/>
                      <a:ext cx="99" cy="266"/>
                      <a:chOff x="3320" y="2716"/>
                      <a:chExt cx="99" cy="266"/>
                    </a:xfrm>
                  </p:grpSpPr>
                  <p:sp>
                    <p:nvSpPr>
                      <p:cNvPr id="39" name="Line 39"/>
                      <p:cNvSpPr>
                        <a:spLocks noChangeShapeType="1"/>
                      </p:cNvSpPr>
                      <p:nvPr/>
                    </p:nvSpPr>
                    <p:spPr bwMode="auto">
                      <a:xfrm>
                        <a:off x="3360" y="2717"/>
                        <a:ext cx="35" cy="1"/>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40" name="Line 40"/>
                      <p:cNvSpPr>
                        <a:spLocks noChangeShapeType="1"/>
                      </p:cNvSpPr>
                      <p:nvPr/>
                    </p:nvSpPr>
                    <p:spPr bwMode="auto">
                      <a:xfrm flipV="1">
                        <a:off x="3348" y="2719"/>
                        <a:ext cx="46" cy="5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41" name="Line 41"/>
                      <p:cNvSpPr>
                        <a:spLocks noChangeShapeType="1"/>
                      </p:cNvSpPr>
                      <p:nvPr/>
                    </p:nvSpPr>
                    <p:spPr bwMode="auto">
                      <a:xfrm>
                        <a:off x="3347" y="2775"/>
                        <a:ext cx="62" cy="11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42" name="Line 42"/>
                      <p:cNvSpPr>
                        <a:spLocks noChangeShapeType="1"/>
                      </p:cNvSpPr>
                      <p:nvPr/>
                    </p:nvSpPr>
                    <p:spPr bwMode="auto">
                      <a:xfrm flipV="1">
                        <a:off x="3320" y="2892"/>
                        <a:ext cx="89"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43" name="Line 43"/>
                      <p:cNvSpPr>
                        <a:spLocks noChangeShapeType="1"/>
                      </p:cNvSpPr>
                      <p:nvPr/>
                    </p:nvSpPr>
                    <p:spPr bwMode="auto">
                      <a:xfrm>
                        <a:off x="3332" y="2892"/>
                        <a:ext cx="87"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44" name="Line 44"/>
                      <p:cNvSpPr>
                        <a:spLocks noChangeShapeType="1"/>
                      </p:cNvSpPr>
                      <p:nvPr/>
                    </p:nvSpPr>
                    <p:spPr bwMode="auto">
                      <a:xfrm flipV="1">
                        <a:off x="3331" y="2776"/>
                        <a:ext cx="68" cy="115"/>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45" name="Line 45"/>
                      <p:cNvSpPr>
                        <a:spLocks noChangeShapeType="1"/>
                      </p:cNvSpPr>
                      <p:nvPr/>
                    </p:nvSpPr>
                    <p:spPr bwMode="auto">
                      <a:xfrm>
                        <a:off x="3360" y="2716"/>
                        <a:ext cx="42" cy="63"/>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32" name="Line 46"/>
                    <p:cNvSpPr>
                      <a:spLocks noChangeShapeType="1"/>
                    </p:cNvSpPr>
                    <p:nvPr/>
                  </p:nvSpPr>
                  <p:spPr bwMode="auto">
                    <a:xfrm flipV="1">
                      <a:off x="3417" y="2874"/>
                      <a:ext cx="36" cy="1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33" name="Line 47"/>
                    <p:cNvSpPr>
                      <a:spLocks noChangeShapeType="1"/>
                    </p:cNvSpPr>
                    <p:nvPr/>
                  </p:nvSpPr>
                  <p:spPr bwMode="auto">
                    <a:xfrm>
                      <a:off x="3403" y="2778"/>
                      <a:ext cx="52" cy="9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34" name="Line 48"/>
                    <p:cNvSpPr>
                      <a:spLocks noChangeShapeType="1"/>
                    </p:cNvSpPr>
                    <p:nvPr/>
                  </p:nvSpPr>
                  <p:spPr bwMode="auto">
                    <a:xfrm flipV="1">
                      <a:off x="3402" y="2710"/>
                      <a:ext cx="12" cy="6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35" name="Line 49"/>
                    <p:cNvSpPr>
                      <a:spLocks noChangeShapeType="1"/>
                    </p:cNvSpPr>
                    <p:nvPr/>
                  </p:nvSpPr>
                  <p:spPr bwMode="auto">
                    <a:xfrm flipV="1">
                      <a:off x="3396" y="2709"/>
                      <a:ext cx="22" cy="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36" name="Line 50"/>
                    <p:cNvSpPr>
                      <a:spLocks noChangeShapeType="1"/>
                    </p:cNvSpPr>
                    <p:nvPr/>
                  </p:nvSpPr>
                  <p:spPr bwMode="auto">
                    <a:xfrm>
                      <a:off x="3397" y="2718"/>
                      <a:ext cx="32" cy="4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37" name="Line 51"/>
                    <p:cNvSpPr>
                      <a:spLocks noChangeShapeType="1"/>
                    </p:cNvSpPr>
                    <p:nvPr/>
                  </p:nvSpPr>
                  <p:spPr bwMode="auto">
                    <a:xfrm flipV="1">
                      <a:off x="3412" y="2767"/>
                      <a:ext cx="14" cy="12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38" name="Line 52"/>
                    <p:cNvSpPr>
                      <a:spLocks noChangeShapeType="1"/>
                    </p:cNvSpPr>
                    <p:nvPr/>
                  </p:nvSpPr>
                  <p:spPr bwMode="auto">
                    <a:xfrm>
                      <a:off x="3412" y="2892"/>
                      <a:ext cx="62" cy="5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grpSp>
                <p:nvGrpSpPr>
                  <p:cNvPr id="24" name="Group 53"/>
                  <p:cNvGrpSpPr>
                    <a:grpSpLocks/>
                  </p:cNvGrpSpPr>
                  <p:nvPr/>
                </p:nvGrpSpPr>
                <p:grpSpPr bwMode="auto">
                  <a:xfrm>
                    <a:off x="3319" y="2579"/>
                    <a:ext cx="152" cy="403"/>
                    <a:chOff x="3319" y="2579"/>
                    <a:chExt cx="152" cy="403"/>
                  </a:xfrm>
                </p:grpSpPr>
                <p:sp>
                  <p:nvSpPr>
                    <p:cNvPr id="26" name="Line 54"/>
                    <p:cNvSpPr>
                      <a:spLocks noChangeShapeType="1"/>
                    </p:cNvSpPr>
                    <p:nvPr/>
                  </p:nvSpPr>
                  <p:spPr bwMode="auto">
                    <a:xfrm flipV="1">
                      <a:off x="3319" y="2579"/>
                      <a:ext cx="59" cy="399"/>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7" name="Line 55"/>
                    <p:cNvSpPr>
                      <a:spLocks noChangeShapeType="1"/>
                    </p:cNvSpPr>
                    <p:nvPr/>
                  </p:nvSpPr>
                  <p:spPr bwMode="auto">
                    <a:xfrm>
                      <a:off x="3379" y="2589"/>
                      <a:ext cx="38" cy="393"/>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8" name="Line 56"/>
                    <p:cNvSpPr>
                      <a:spLocks noChangeShapeType="1"/>
                    </p:cNvSpPr>
                    <p:nvPr/>
                  </p:nvSpPr>
                  <p:spPr bwMode="auto">
                    <a:xfrm flipV="1">
                      <a:off x="3418" y="2948"/>
                      <a:ext cx="53" cy="3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9" name="Line 57"/>
                    <p:cNvSpPr>
                      <a:spLocks noChangeShapeType="1"/>
                    </p:cNvSpPr>
                    <p:nvPr/>
                  </p:nvSpPr>
                  <p:spPr bwMode="auto">
                    <a:xfrm>
                      <a:off x="3387" y="2587"/>
                      <a:ext cx="83" cy="364"/>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30" name="Line 58"/>
                    <p:cNvSpPr>
                      <a:spLocks noChangeShapeType="1"/>
                    </p:cNvSpPr>
                    <p:nvPr/>
                  </p:nvSpPr>
                  <p:spPr bwMode="auto">
                    <a:xfrm>
                      <a:off x="3319" y="2979"/>
                      <a:ext cx="100" cy="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25" name="Oval 59"/>
                  <p:cNvSpPr>
                    <a:spLocks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grpSp>
              <p:nvGrpSpPr>
                <p:cNvPr id="19" name="Group 60"/>
                <p:cNvGrpSpPr>
                  <a:grpSpLocks/>
                </p:cNvGrpSpPr>
                <p:nvPr/>
              </p:nvGrpSpPr>
              <p:grpSpPr bwMode="auto">
                <a:xfrm>
                  <a:off x="1392" y="2880"/>
                  <a:ext cx="593" cy="591"/>
                  <a:chOff x="129" y="2935"/>
                  <a:chExt cx="593" cy="591"/>
                </a:xfrm>
              </p:grpSpPr>
              <p:sp>
                <p:nvSpPr>
                  <p:cNvPr id="20" name="Arc 61"/>
                  <p:cNvSpPr>
                    <a:spLocks/>
                  </p:cNvSpPr>
                  <p:nvPr/>
                </p:nvSpPr>
                <p:spPr bwMode="auto">
                  <a:xfrm rot="3712493">
                    <a:off x="130" y="2934"/>
                    <a:ext cx="591" cy="59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0289" y="41374"/>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21" name="Arc 62"/>
                  <p:cNvSpPr>
                    <a:spLocks/>
                  </p:cNvSpPr>
                  <p:nvPr/>
                </p:nvSpPr>
                <p:spPr bwMode="auto">
                  <a:xfrm rot="3712493">
                    <a:off x="249" y="3063"/>
                    <a:ext cx="336" cy="35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22" name="Arc 63"/>
                  <p:cNvSpPr>
                    <a:spLocks/>
                  </p:cNvSpPr>
                  <p:nvPr/>
                </p:nvSpPr>
                <p:spPr bwMode="auto">
                  <a:xfrm rot="3712493">
                    <a:off x="336" y="3168"/>
                    <a:ext cx="192"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grpSp>
          </p:grpSp>
        </p:grpSp>
      </p:grpSp>
      <p:sp>
        <p:nvSpPr>
          <p:cNvPr id="136" name="Rounded Rectangle 135"/>
          <p:cNvSpPr/>
          <p:nvPr/>
        </p:nvSpPr>
        <p:spPr>
          <a:xfrm>
            <a:off x="1591036" y="3576130"/>
            <a:ext cx="936104" cy="591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b="1" dirty="0">
                <a:solidFill>
                  <a:prstClr val="white"/>
                </a:solidFill>
                <a:latin typeface="Calibri"/>
                <a:cs typeface="Calibri"/>
              </a:rPr>
              <a:t>MSC</a:t>
            </a:r>
          </a:p>
        </p:txBody>
      </p:sp>
      <p:cxnSp>
        <p:nvCxnSpPr>
          <p:cNvPr id="137" name="Straight Connector 136"/>
          <p:cNvCxnSpPr>
            <a:stCxn id="136" idx="0"/>
            <a:endCxn id="9" idx="3"/>
          </p:cNvCxnSpPr>
          <p:nvPr/>
        </p:nvCxnSpPr>
        <p:spPr>
          <a:xfrm flipV="1">
            <a:off x="2059088" y="3318520"/>
            <a:ext cx="9400" cy="2576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36" idx="2"/>
            <a:endCxn id="16" idx="4"/>
          </p:cNvCxnSpPr>
          <p:nvPr/>
        </p:nvCxnSpPr>
        <p:spPr>
          <a:xfrm flipH="1">
            <a:off x="1378487" y="4167756"/>
            <a:ext cx="680601" cy="614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6" idx="2"/>
            <a:endCxn id="46" idx="4"/>
          </p:cNvCxnSpPr>
          <p:nvPr/>
        </p:nvCxnSpPr>
        <p:spPr>
          <a:xfrm flipH="1">
            <a:off x="1916855" y="4167756"/>
            <a:ext cx="142233" cy="254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36" idx="2"/>
            <a:endCxn id="76" idx="5"/>
          </p:cNvCxnSpPr>
          <p:nvPr/>
        </p:nvCxnSpPr>
        <p:spPr>
          <a:xfrm>
            <a:off x="2059088" y="4167756"/>
            <a:ext cx="736925" cy="614472"/>
          </a:xfrm>
          <a:prstGeom prst="line">
            <a:avLst/>
          </a:prstGeom>
        </p:spPr>
        <p:style>
          <a:lnRef idx="1">
            <a:schemeClr val="accent1"/>
          </a:lnRef>
          <a:fillRef idx="0">
            <a:schemeClr val="accent1"/>
          </a:fillRef>
          <a:effectRef idx="0">
            <a:schemeClr val="accent1"/>
          </a:effectRef>
          <a:fontRef idx="minor">
            <a:schemeClr val="tx1"/>
          </a:fontRef>
        </p:style>
      </p:cxnSp>
      <p:sp>
        <p:nvSpPr>
          <p:cNvPr id="141" name="AutoShape 34"/>
          <p:cNvSpPr>
            <a:spLocks noChangeArrowheads="1"/>
          </p:cNvSpPr>
          <p:nvPr/>
        </p:nvSpPr>
        <p:spPr bwMode="auto">
          <a:xfrm>
            <a:off x="6729208" y="1888072"/>
            <a:ext cx="609600" cy="609600"/>
          </a:xfrm>
          <a:prstGeom prst="flowChartMagneticDisk">
            <a:avLst/>
          </a:prstGeom>
          <a:solidFill>
            <a:srgbClr val="FFC000"/>
          </a:solidFill>
          <a:ln w="9525">
            <a:solidFill>
              <a:schemeClr val="tx1"/>
            </a:solidFill>
            <a:round/>
            <a:headEnd/>
            <a:tailEnd/>
          </a:ln>
        </p:spPr>
        <p:txBody>
          <a:bodyPr wrap="none" anchor="ctr"/>
          <a:lstStyle/>
          <a:p>
            <a:pPr fontAlgn="auto">
              <a:spcBef>
                <a:spcPts val="0"/>
              </a:spcBef>
              <a:spcAft>
                <a:spcPts val="0"/>
              </a:spcAft>
            </a:pPr>
            <a:r>
              <a:rPr lang="de-DE" sz="1600" dirty="0">
                <a:solidFill>
                  <a:prstClr val="black"/>
                </a:solidFill>
                <a:latin typeface="Calibri"/>
                <a:ea typeface="+mn-ea"/>
                <a:cs typeface="Calibri"/>
              </a:rPr>
              <a:t>AuC</a:t>
            </a:r>
          </a:p>
        </p:txBody>
      </p:sp>
      <p:sp>
        <p:nvSpPr>
          <p:cNvPr id="142" name="AutoShape 34"/>
          <p:cNvSpPr>
            <a:spLocks noChangeArrowheads="1"/>
          </p:cNvSpPr>
          <p:nvPr/>
        </p:nvSpPr>
        <p:spPr bwMode="auto">
          <a:xfrm>
            <a:off x="6740076" y="2707452"/>
            <a:ext cx="609600" cy="609600"/>
          </a:xfrm>
          <a:prstGeom prst="flowChartMagneticDisk">
            <a:avLst/>
          </a:prstGeom>
          <a:solidFill>
            <a:srgbClr val="FFC000"/>
          </a:solidFill>
          <a:ln w="9525">
            <a:solidFill>
              <a:schemeClr val="tx1"/>
            </a:solidFill>
            <a:round/>
            <a:headEnd/>
            <a:tailEnd/>
          </a:ln>
        </p:spPr>
        <p:txBody>
          <a:bodyPr wrap="none" anchor="ctr"/>
          <a:lstStyle/>
          <a:p>
            <a:pPr fontAlgn="auto">
              <a:spcBef>
                <a:spcPts val="0"/>
              </a:spcBef>
              <a:spcAft>
                <a:spcPts val="0"/>
              </a:spcAft>
            </a:pPr>
            <a:r>
              <a:rPr lang="de-DE" sz="1600" dirty="0">
                <a:solidFill>
                  <a:prstClr val="black"/>
                </a:solidFill>
                <a:latin typeface="Calibri"/>
                <a:ea typeface="+mn-ea"/>
                <a:cs typeface="Calibri"/>
              </a:rPr>
              <a:t>HLR</a:t>
            </a:r>
          </a:p>
        </p:txBody>
      </p:sp>
      <p:grpSp>
        <p:nvGrpSpPr>
          <p:cNvPr id="143" name="Group 142"/>
          <p:cNvGrpSpPr/>
          <p:nvPr/>
        </p:nvGrpSpPr>
        <p:grpSpPr>
          <a:xfrm>
            <a:off x="6159108" y="4436567"/>
            <a:ext cx="1837896" cy="1440705"/>
            <a:chOff x="2195736" y="4725144"/>
            <a:chExt cx="1837896" cy="1440705"/>
          </a:xfrm>
        </p:grpSpPr>
        <p:grpSp>
          <p:nvGrpSpPr>
            <p:cNvPr id="144" name="Group 143"/>
            <p:cNvGrpSpPr/>
            <p:nvPr/>
          </p:nvGrpSpPr>
          <p:grpSpPr>
            <a:xfrm>
              <a:off x="2747423" y="5445224"/>
              <a:ext cx="757776" cy="720625"/>
              <a:chOff x="2747423" y="5445224"/>
              <a:chExt cx="757776" cy="720625"/>
            </a:xfrm>
          </p:grpSpPr>
          <p:sp>
            <p:nvSpPr>
              <p:cNvPr id="238" name="AutoShape 5"/>
              <p:cNvSpPr>
                <a:spLocks noChangeArrowheads="1"/>
              </p:cNvSpPr>
              <p:nvPr/>
            </p:nvSpPr>
            <p:spPr bwMode="auto">
              <a:xfrm>
                <a:off x="2747423" y="5445224"/>
                <a:ext cx="757776" cy="720625"/>
              </a:xfrm>
              <a:prstGeom prst="hexagon">
                <a:avLst>
                  <a:gd name="adj" fmla="val 29167"/>
                  <a:gd name="vf" fmla="val 115470"/>
                </a:avLst>
              </a:prstGeom>
              <a:solidFill>
                <a:srgbClr val="01FFBC"/>
              </a:solidFill>
              <a:ln w="9525">
                <a:solidFill>
                  <a:schemeClr val="tx1"/>
                </a:solidFill>
                <a:miter lim="800000"/>
                <a:headEnd/>
                <a:tailEnd/>
              </a:ln>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grpSp>
            <p:nvGrpSpPr>
              <p:cNvPr id="239" name="Group 35"/>
              <p:cNvGrpSpPr>
                <a:grpSpLocks/>
              </p:cNvGrpSpPr>
              <p:nvPr/>
            </p:nvGrpSpPr>
            <p:grpSpPr bwMode="auto">
              <a:xfrm>
                <a:off x="2941809" y="5619671"/>
                <a:ext cx="350336" cy="387325"/>
                <a:chOff x="1392" y="2880"/>
                <a:chExt cx="593" cy="728"/>
              </a:xfrm>
            </p:grpSpPr>
            <p:grpSp>
              <p:nvGrpSpPr>
                <p:cNvPr id="240" name="Group 36"/>
                <p:cNvGrpSpPr>
                  <a:grpSpLocks/>
                </p:cNvGrpSpPr>
                <p:nvPr/>
              </p:nvGrpSpPr>
              <p:grpSpPr bwMode="auto">
                <a:xfrm>
                  <a:off x="1639" y="3189"/>
                  <a:ext cx="155" cy="419"/>
                  <a:chOff x="3319" y="2565"/>
                  <a:chExt cx="155" cy="419"/>
                </a:xfrm>
              </p:grpSpPr>
              <p:grpSp>
                <p:nvGrpSpPr>
                  <p:cNvPr id="245" name="Group 37"/>
                  <p:cNvGrpSpPr>
                    <a:grpSpLocks/>
                  </p:cNvGrpSpPr>
                  <p:nvPr/>
                </p:nvGrpSpPr>
                <p:grpSpPr bwMode="auto">
                  <a:xfrm>
                    <a:off x="3320" y="2709"/>
                    <a:ext cx="154" cy="275"/>
                    <a:chOff x="3320" y="2709"/>
                    <a:chExt cx="154" cy="275"/>
                  </a:xfrm>
                </p:grpSpPr>
                <p:grpSp>
                  <p:nvGrpSpPr>
                    <p:cNvPr id="253" name="Group 38"/>
                    <p:cNvGrpSpPr>
                      <a:grpSpLocks/>
                    </p:cNvGrpSpPr>
                    <p:nvPr/>
                  </p:nvGrpSpPr>
                  <p:grpSpPr bwMode="auto">
                    <a:xfrm>
                      <a:off x="3320" y="2716"/>
                      <a:ext cx="99" cy="266"/>
                      <a:chOff x="3320" y="2716"/>
                      <a:chExt cx="99" cy="266"/>
                    </a:xfrm>
                  </p:grpSpPr>
                  <p:sp>
                    <p:nvSpPr>
                      <p:cNvPr id="261" name="Line 39"/>
                      <p:cNvSpPr>
                        <a:spLocks noChangeShapeType="1"/>
                      </p:cNvSpPr>
                      <p:nvPr/>
                    </p:nvSpPr>
                    <p:spPr bwMode="auto">
                      <a:xfrm>
                        <a:off x="3360" y="2717"/>
                        <a:ext cx="35" cy="1"/>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62" name="Line 40"/>
                      <p:cNvSpPr>
                        <a:spLocks noChangeShapeType="1"/>
                      </p:cNvSpPr>
                      <p:nvPr/>
                    </p:nvSpPr>
                    <p:spPr bwMode="auto">
                      <a:xfrm flipV="1">
                        <a:off x="3348" y="2719"/>
                        <a:ext cx="46" cy="5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63" name="Line 41"/>
                      <p:cNvSpPr>
                        <a:spLocks noChangeShapeType="1"/>
                      </p:cNvSpPr>
                      <p:nvPr/>
                    </p:nvSpPr>
                    <p:spPr bwMode="auto">
                      <a:xfrm>
                        <a:off x="3347" y="2775"/>
                        <a:ext cx="62" cy="11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64" name="Line 42"/>
                      <p:cNvSpPr>
                        <a:spLocks noChangeShapeType="1"/>
                      </p:cNvSpPr>
                      <p:nvPr/>
                    </p:nvSpPr>
                    <p:spPr bwMode="auto">
                      <a:xfrm flipV="1">
                        <a:off x="3320" y="2892"/>
                        <a:ext cx="89"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65" name="Line 43"/>
                      <p:cNvSpPr>
                        <a:spLocks noChangeShapeType="1"/>
                      </p:cNvSpPr>
                      <p:nvPr/>
                    </p:nvSpPr>
                    <p:spPr bwMode="auto">
                      <a:xfrm>
                        <a:off x="3332" y="2892"/>
                        <a:ext cx="87"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66" name="Line 44"/>
                      <p:cNvSpPr>
                        <a:spLocks noChangeShapeType="1"/>
                      </p:cNvSpPr>
                      <p:nvPr/>
                    </p:nvSpPr>
                    <p:spPr bwMode="auto">
                      <a:xfrm flipV="1">
                        <a:off x="3331" y="2776"/>
                        <a:ext cx="68" cy="115"/>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67" name="Line 45"/>
                      <p:cNvSpPr>
                        <a:spLocks noChangeShapeType="1"/>
                      </p:cNvSpPr>
                      <p:nvPr/>
                    </p:nvSpPr>
                    <p:spPr bwMode="auto">
                      <a:xfrm>
                        <a:off x="3360" y="2716"/>
                        <a:ext cx="42" cy="63"/>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254" name="Line 46"/>
                    <p:cNvSpPr>
                      <a:spLocks noChangeShapeType="1"/>
                    </p:cNvSpPr>
                    <p:nvPr/>
                  </p:nvSpPr>
                  <p:spPr bwMode="auto">
                    <a:xfrm flipV="1">
                      <a:off x="3417" y="2874"/>
                      <a:ext cx="36" cy="1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55" name="Line 47"/>
                    <p:cNvSpPr>
                      <a:spLocks noChangeShapeType="1"/>
                    </p:cNvSpPr>
                    <p:nvPr/>
                  </p:nvSpPr>
                  <p:spPr bwMode="auto">
                    <a:xfrm>
                      <a:off x="3403" y="2778"/>
                      <a:ext cx="52" cy="9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56" name="Line 48"/>
                    <p:cNvSpPr>
                      <a:spLocks noChangeShapeType="1"/>
                    </p:cNvSpPr>
                    <p:nvPr/>
                  </p:nvSpPr>
                  <p:spPr bwMode="auto">
                    <a:xfrm flipV="1">
                      <a:off x="3402" y="2710"/>
                      <a:ext cx="12" cy="6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57" name="Line 49"/>
                    <p:cNvSpPr>
                      <a:spLocks noChangeShapeType="1"/>
                    </p:cNvSpPr>
                    <p:nvPr/>
                  </p:nvSpPr>
                  <p:spPr bwMode="auto">
                    <a:xfrm flipV="1">
                      <a:off x="3396" y="2709"/>
                      <a:ext cx="22" cy="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58" name="Line 50"/>
                    <p:cNvSpPr>
                      <a:spLocks noChangeShapeType="1"/>
                    </p:cNvSpPr>
                    <p:nvPr/>
                  </p:nvSpPr>
                  <p:spPr bwMode="auto">
                    <a:xfrm>
                      <a:off x="3397" y="2718"/>
                      <a:ext cx="32" cy="4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59" name="Line 51"/>
                    <p:cNvSpPr>
                      <a:spLocks noChangeShapeType="1"/>
                    </p:cNvSpPr>
                    <p:nvPr/>
                  </p:nvSpPr>
                  <p:spPr bwMode="auto">
                    <a:xfrm flipV="1">
                      <a:off x="3412" y="2767"/>
                      <a:ext cx="14" cy="12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60" name="Line 52"/>
                    <p:cNvSpPr>
                      <a:spLocks noChangeShapeType="1"/>
                    </p:cNvSpPr>
                    <p:nvPr/>
                  </p:nvSpPr>
                  <p:spPr bwMode="auto">
                    <a:xfrm>
                      <a:off x="3412" y="2892"/>
                      <a:ext cx="62" cy="5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grpSp>
                <p:nvGrpSpPr>
                  <p:cNvPr id="246" name="Group 53"/>
                  <p:cNvGrpSpPr>
                    <a:grpSpLocks/>
                  </p:cNvGrpSpPr>
                  <p:nvPr/>
                </p:nvGrpSpPr>
                <p:grpSpPr bwMode="auto">
                  <a:xfrm>
                    <a:off x="3319" y="2579"/>
                    <a:ext cx="152" cy="403"/>
                    <a:chOff x="3319" y="2579"/>
                    <a:chExt cx="152" cy="403"/>
                  </a:xfrm>
                </p:grpSpPr>
                <p:sp>
                  <p:nvSpPr>
                    <p:cNvPr id="248" name="Line 54"/>
                    <p:cNvSpPr>
                      <a:spLocks noChangeShapeType="1"/>
                    </p:cNvSpPr>
                    <p:nvPr/>
                  </p:nvSpPr>
                  <p:spPr bwMode="auto">
                    <a:xfrm flipV="1">
                      <a:off x="3319" y="2579"/>
                      <a:ext cx="59" cy="399"/>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49" name="Line 55"/>
                    <p:cNvSpPr>
                      <a:spLocks noChangeShapeType="1"/>
                    </p:cNvSpPr>
                    <p:nvPr/>
                  </p:nvSpPr>
                  <p:spPr bwMode="auto">
                    <a:xfrm>
                      <a:off x="3379" y="2589"/>
                      <a:ext cx="38" cy="393"/>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50" name="Line 56"/>
                    <p:cNvSpPr>
                      <a:spLocks noChangeShapeType="1"/>
                    </p:cNvSpPr>
                    <p:nvPr/>
                  </p:nvSpPr>
                  <p:spPr bwMode="auto">
                    <a:xfrm flipV="1">
                      <a:off x="3418" y="2948"/>
                      <a:ext cx="53" cy="3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51" name="Line 57"/>
                    <p:cNvSpPr>
                      <a:spLocks noChangeShapeType="1"/>
                    </p:cNvSpPr>
                    <p:nvPr/>
                  </p:nvSpPr>
                  <p:spPr bwMode="auto">
                    <a:xfrm>
                      <a:off x="3387" y="2587"/>
                      <a:ext cx="83" cy="364"/>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52" name="Line 58"/>
                    <p:cNvSpPr>
                      <a:spLocks noChangeShapeType="1"/>
                    </p:cNvSpPr>
                    <p:nvPr/>
                  </p:nvSpPr>
                  <p:spPr bwMode="auto">
                    <a:xfrm>
                      <a:off x="3319" y="2979"/>
                      <a:ext cx="100" cy="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247" name="Oval 59"/>
                  <p:cNvSpPr>
                    <a:spLocks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grpSp>
              <p:nvGrpSpPr>
                <p:cNvPr id="241" name="Group 60"/>
                <p:cNvGrpSpPr>
                  <a:grpSpLocks/>
                </p:cNvGrpSpPr>
                <p:nvPr/>
              </p:nvGrpSpPr>
              <p:grpSpPr bwMode="auto">
                <a:xfrm>
                  <a:off x="1392" y="2880"/>
                  <a:ext cx="593" cy="591"/>
                  <a:chOff x="129" y="2935"/>
                  <a:chExt cx="593" cy="591"/>
                </a:xfrm>
              </p:grpSpPr>
              <p:sp>
                <p:nvSpPr>
                  <p:cNvPr id="242" name="Arc 61"/>
                  <p:cNvSpPr>
                    <a:spLocks/>
                  </p:cNvSpPr>
                  <p:nvPr/>
                </p:nvSpPr>
                <p:spPr bwMode="auto">
                  <a:xfrm rot="3712493">
                    <a:off x="130" y="2934"/>
                    <a:ext cx="591" cy="59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0289" y="41374"/>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243" name="Arc 62"/>
                  <p:cNvSpPr>
                    <a:spLocks/>
                  </p:cNvSpPr>
                  <p:nvPr/>
                </p:nvSpPr>
                <p:spPr bwMode="auto">
                  <a:xfrm rot="3712493">
                    <a:off x="249" y="3063"/>
                    <a:ext cx="336" cy="35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244" name="Arc 63"/>
                  <p:cNvSpPr>
                    <a:spLocks/>
                  </p:cNvSpPr>
                  <p:nvPr/>
                </p:nvSpPr>
                <p:spPr bwMode="auto">
                  <a:xfrm rot="3712493">
                    <a:off x="336" y="3168"/>
                    <a:ext cx="192"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grpSp>
          </p:grpSp>
        </p:grpSp>
        <p:grpSp>
          <p:nvGrpSpPr>
            <p:cNvPr id="145" name="Group 144"/>
            <p:cNvGrpSpPr/>
            <p:nvPr/>
          </p:nvGrpSpPr>
          <p:grpSpPr>
            <a:xfrm>
              <a:off x="3275856" y="5085184"/>
              <a:ext cx="757776" cy="720625"/>
              <a:chOff x="2747423" y="5445224"/>
              <a:chExt cx="757776" cy="720625"/>
            </a:xfrm>
          </p:grpSpPr>
          <p:sp>
            <p:nvSpPr>
              <p:cNvPr id="208" name="AutoShape 5"/>
              <p:cNvSpPr>
                <a:spLocks noChangeArrowheads="1"/>
              </p:cNvSpPr>
              <p:nvPr/>
            </p:nvSpPr>
            <p:spPr bwMode="auto">
              <a:xfrm>
                <a:off x="2747423" y="5445224"/>
                <a:ext cx="757776" cy="720625"/>
              </a:xfrm>
              <a:prstGeom prst="hexagon">
                <a:avLst>
                  <a:gd name="adj" fmla="val 29167"/>
                  <a:gd name="vf" fmla="val 115470"/>
                </a:avLst>
              </a:prstGeom>
              <a:solidFill>
                <a:srgbClr val="01FFBC"/>
              </a:solidFill>
              <a:ln w="9525">
                <a:solidFill>
                  <a:schemeClr val="tx1"/>
                </a:solidFill>
                <a:miter lim="800000"/>
                <a:headEnd/>
                <a:tailEnd/>
              </a:ln>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grpSp>
            <p:nvGrpSpPr>
              <p:cNvPr id="209" name="Group 35"/>
              <p:cNvGrpSpPr>
                <a:grpSpLocks/>
              </p:cNvGrpSpPr>
              <p:nvPr/>
            </p:nvGrpSpPr>
            <p:grpSpPr bwMode="auto">
              <a:xfrm>
                <a:off x="2941809" y="5619671"/>
                <a:ext cx="350336" cy="387325"/>
                <a:chOff x="1392" y="2880"/>
                <a:chExt cx="593" cy="728"/>
              </a:xfrm>
            </p:grpSpPr>
            <p:grpSp>
              <p:nvGrpSpPr>
                <p:cNvPr id="210" name="Group 36"/>
                <p:cNvGrpSpPr>
                  <a:grpSpLocks/>
                </p:cNvGrpSpPr>
                <p:nvPr/>
              </p:nvGrpSpPr>
              <p:grpSpPr bwMode="auto">
                <a:xfrm>
                  <a:off x="1639" y="3189"/>
                  <a:ext cx="155" cy="419"/>
                  <a:chOff x="3319" y="2565"/>
                  <a:chExt cx="155" cy="419"/>
                </a:xfrm>
              </p:grpSpPr>
              <p:grpSp>
                <p:nvGrpSpPr>
                  <p:cNvPr id="215" name="Group 37"/>
                  <p:cNvGrpSpPr>
                    <a:grpSpLocks/>
                  </p:cNvGrpSpPr>
                  <p:nvPr/>
                </p:nvGrpSpPr>
                <p:grpSpPr bwMode="auto">
                  <a:xfrm>
                    <a:off x="3320" y="2709"/>
                    <a:ext cx="154" cy="275"/>
                    <a:chOff x="3320" y="2709"/>
                    <a:chExt cx="154" cy="275"/>
                  </a:xfrm>
                </p:grpSpPr>
                <p:grpSp>
                  <p:nvGrpSpPr>
                    <p:cNvPr id="223" name="Group 38"/>
                    <p:cNvGrpSpPr>
                      <a:grpSpLocks/>
                    </p:cNvGrpSpPr>
                    <p:nvPr/>
                  </p:nvGrpSpPr>
                  <p:grpSpPr bwMode="auto">
                    <a:xfrm>
                      <a:off x="3320" y="2716"/>
                      <a:ext cx="99" cy="266"/>
                      <a:chOff x="3320" y="2716"/>
                      <a:chExt cx="99" cy="266"/>
                    </a:xfrm>
                  </p:grpSpPr>
                  <p:sp>
                    <p:nvSpPr>
                      <p:cNvPr id="231" name="Line 39"/>
                      <p:cNvSpPr>
                        <a:spLocks noChangeShapeType="1"/>
                      </p:cNvSpPr>
                      <p:nvPr/>
                    </p:nvSpPr>
                    <p:spPr bwMode="auto">
                      <a:xfrm>
                        <a:off x="3360" y="2717"/>
                        <a:ext cx="35" cy="1"/>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32" name="Line 40"/>
                      <p:cNvSpPr>
                        <a:spLocks noChangeShapeType="1"/>
                      </p:cNvSpPr>
                      <p:nvPr/>
                    </p:nvSpPr>
                    <p:spPr bwMode="auto">
                      <a:xfrm flipV="1">
                        <a:off x="3348" y="2719"/>
                        <a:ext cx="46" cy="5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33" name="Line 41"/>
                      <p:cNvSpPr>
                        <a:spLocks noChangeShapeType="1"/>
                      </p:cNvSpPr>
                      <p:nvPr/>
                    </p:nvSpPr>
                    <p:spPr bwMode="auto">
                      <a:xfrm>
                        <a:off x="3347" y="2775"/>
                        <a:ext cx="62" cy="11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34" name="Line 42"/>
                      <p:cNvSpPr>
                        <a:spLocks noChangeShapeType="1"/>
                      </p:cNvSpPr>
                      <p:nvPr/>
                    </p:nvSpPr>
                    <p:spPr bwMode="auto">
                      <a:xfrm flipV="1">
                        <a:off x="3320" y="2892"/>
                        <a:ext cx="89"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35" name="Line 43"/>
                      <p:cNvSpPr>
                        <a:spLocks noChangeShapeType="1"/>
                      </p:cNvSpPr>
                      <p:nvPr/>
                    </p:nvSpPr>
                    <p:spPr bwMode="auto">
                      <a:xfrm>
                        <a:off x="3332" y="2892"/>
                        <a:ext cx="87"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36" name="Line 44"/>
                      <p:cNvSpPr>
                        <a:spLocks noChangeShapeType="1"/>
                      </p:cNvSpPr>
                      <p:nvPr/>
                    </p:nvSpPr>
                    <p:spPr bwMode="auto">
                      <a:xfrm flipV="1">
                        <a:off x="3331" y="2776"/>
                        <a:ext cx="68" cy="115"/>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37" name="Line 45"/>
                      <p:cNvSpPr>
                        <a:spLocks noChangeShapeType="1"/>
                      </p:cNvSpPr>
                      <p:nvPr/>
                    </p:nvSpPr>
                    <p:spPr bwMode="auto">
                      <a:xfrm>
                        <a:off x="3360" y="2716"/>
                        <a:ext cx="42" cy="63"/>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224" name="Line 46"/>
                    <p:cNvSpPr>
                      <a:spLocks noChangeShapeType="1"/>
                    </p:cNvSpPr>
                    <p:nvPr/>
                  </p:nvSpPr>
                  <p:spPr bwMode="auto">
                    <a:xfrm flipV="1">
                      <a:off x="3417" y="2874"/>
                      <a:ext cx="36" cy="1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25" name="Line 47"/>
                    <p:cNvSpPr>
                      <a:spLocks noChangeShapeType="1"/>
                    </p:cNvSpPr>
                    <p:nvPr/>
                  </p:nvSpPr>
                  <p:spPr bwMode="auto">
                    <a:xfrm>
                      <a:off x="3403" y="2778"/>
                      <a:ext cx="52" cy="9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26" name="Line 48"/>
                    <p:cNvSpPr>
                      <a:spLocks noChangeShapeType="1"/>
                    </p:cNvSpPr>
                    <p:nvPr/>
                  </p:nvSpPr>
                  <p:spPr bwMode="auto">
                    <a:xfrm flipV="1">
                      <a:off x="3402" y="2710"/>
                      <a:ext cx="12" cy="6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27" name="Line 49"/>
                    <p:cNvSpPr>
                      <a:spLocks noChangeShapeType="1"/>
                    </p:cNvSpPr>
                    <p:nvPr/>
                  </p:nvSpPr>
                  <p:spPr bwMode="auto">
                    <a:xfrm flipV="1">
                      <a:off x="3396" y="2709"/>
                      <a:ext cx="22" cy="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28" name="Line 50"/>
                    <p:cNvSpPr>
                      <a:spLocks noChangeShapeType="1"/>
                    </p:cNvSpPr>
                    <p:nvPr/>
                  </p:nvSpPr>
                  <p:spPr bwMode="auto">
                    <a:xfrm>
                      <a:off x="3397" y="2718"/>
                      <a:ext cx="32" cy="4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29" name="Line 51"/>
                    <p:cNvSpPr>
                      <a:spLocks noChangeShapeType="1"/>
                    </p:cNvSpPr>
                    <p:nvPr/>
                  </p:nvSpPr>
                  <p:spPr bwMode="auto">
                    <a:xfrm flipV="1">
                      <a:off x="3412" y="2767"/>
                      <a:ext cx="14" cy="12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30" name="Line 52"/>
                    <p:cNvSpPr>
                      <a:spLocks noChangeShapeType="1"/>
                    </p:cNvSpPr>
                    <p:nvPr/>
                  </p:nvSpPr>
                  <p:spPr bwMode="auto">
                    <a:xfrm>
                      <a:off x="3412" y="2892"/>
                      <a:ext cx="62" cy="5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grpSp>
                <p:nvGrpSpPr>
                  <p:cNvPr id="216" name="Group 53"/>
                  <p:cNvGrpSpPr>
                    <a:grpSpLocks/>
                  </p:cNvGrpSpPr>
                  <p:nvPr/>
                </p:nvGrpSpPr>
                <p:grpSpPr bwMode="auto">
                  <a:xfrm>
                    <a:off x="3319" y="2579"/>
                    <a:ext cx="152" cy="403"/>
                    <a:chOff x="3319" y="2579"/>
                    <a:chExt cx="152" cy="403"/>
                  </a:xfrm>
                </p:grpSpPr>
                <p:sp>
                  <p:nvSpPr>
                    <p:cNvPr id="218" name="Line 54"/>
                    <p:cNvSpPr>
                      <a:spLocks noChangeShapeType="1"/>
                    </p:cNvSpPr>
                    <p:nvPr/>
                  </p:nvSpPr>
                  <p:spPr bwMode="auto">
                    <a:xfrm flipV="1">
                      <a:off x="3319" y="2579"/>
                      <a:ext cx="59" cy="399"/>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19" name="Line 55"/>
                    <p:cNvSpPr>
                      <a:spLocks noChangeShapeType="1"/>
                    </p:cNvSpPr>
                    <p:nvPr/>
                  </p:nvSpPr>
                  <p:spPr bwMode="auto">
                    <a:xfrm>
                      <a:off x="3379" y="2589"/>
                      <a:ext cx="38" cy="393"/>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20" name="Line 56"/>
                    <p:cNvSpPr>
                      <a:spLocks noChangeShapeType="1"/>
                    </p:cNvSpPr>
                    <p:nvPr/>
                  </p:nvSpPr>
                  <p:spPr bwMode="auto">
                    <a:xfrm flipV="1">
                      <a:off x="3418" y="2948"/>
                      <a:ext cx="53" cy="3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21" name="Line 57"/>
                    <p:cNvSpPr>
                      <a:spLocks noChangeShapeType="1"/>
                    </p:cNvSpPr>
                    <p:nvPr/>
                  </p:nvSpPr>
                  <p:spPr bwMode="auto">
                    <a:xfrm>
                      <a:off x="3387" y="2587"/>
                      <a:ext cx="83" cy="364"/>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22" name="Line 58"/>
                    <p:cNvSpPr>
                      <a:spLocks noChangeShapeType="1"/>
                    </p:cNvSpPr>
                    <p:nvPr/>
                  </p:nvSpPr>
                  <p:spPr bwMode="auto">
                    <a:xfrm>
                      <a:off x="3319" y="2979"/>
                      <a:ext cx="100" cy="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217" name="Oval 59"/>
                  <p:cNvSpPr>
                    <a:spLocks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grpSp>
              <p:nvGrpSpPr>
                <p:cNvPr id="211" name="Group 60"/>
                <p:cNvGrpSpPr>
                  <a:grpSpLocks/>
                </p:cNvGrpSpPr>
                <p:nvPr/>
              </p:nvGrpSpPr>
              <p:grpSpPr bwMode="auto">
                <a:xfrm>
                  <a:off x="1392" y="2880"/>
                  <a:ext cx="593" cy="591"/>
                  <a:chOff x="129" y="2935"/>
                  <a:chExt cx="593" cy="591"/>
                </a:xfrm>
              </p:grpSpPr>
              <p:sp>
                <p:nvSpPr>
                  <p:cNvPr id="212" name="Arc 61"/>
                  <p:cNvSpPr>
                    <a:spLocks/>
                  </p:cNvSpPr>
                  <p:nvPr/>
                </p:nvSpPr>
                <p:spPr bwMode="auto">
                  <a:xfrm rot="3712493">
                    <a:off x="130" y="2934"/>
                    <a:ext cx="591" cy="59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0289" y="41374"/>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213" name="Arc 62"/>
                  <p:cNvSpPr>
                    <a:spLocks/>
                  </p:cNvSpPr>
                  <p:nvPr/>
                </p:nvSpPr>
                <p:spPr bwMode="auto">
                  <a:xfrm rot="3712493">
                    <a:off x="249" y="3063"/>
                    <a:ext cx="336" cy="35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214" name="Arc 63"/>
                  <p:cNvSpPr>
                    <a:spLocks/>
                  </p:cNvSpPr>
                  <p:nvPr/>
                </p:nvSpPr>
                <p:spPr bwMode="auto">
                  <a:xfrm rot="3712493">
                    <a:off x="336" y="3168"/>
                    <a:ext cx="192"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grpSp>
          </p:grpSp>
        </p:grpSp>
        <p:grpSp>
          <p:nvGrpSpPr>
            <p:cNvPr id="146" name="Group 145"/>
            <p:cNvGrpSpPr/>
            <p:nvPr/>
          </p:nvGrpSpPr>
          <p:grpSpPr>
            <a:xfrm>
              <a:off x="2734104" y="4725144"/>
              <a:ext cx="757776" cy="720625"/>
              <a:chOff x="2747423" y="5445224"/>
              <a:chExt cx="757776" cy="720625"/>
            </a:xfrm>
          </p:grpSpPr>
          <p:sp>
            <p:nvSpPr>
              <p:cNvPr id="178" name="AutoShape 5"/>
              <p:cNvSpPr>
                <a:spLocks noChangeArrowheads="1"/>
              </p:cNvSpPr>
              <p:nvPr/>
            </p:nvSpPr>
            <p:spPr bwMode="auto">
              <a:xfrm>
                <a:off x="2747423" y="5445224"/>
                <a:ext cx="757776" cy="720625"/>
              </a:xfrm>
              <a:prstGeom prst="hexagon">
                <a:avLst>
                  <a:gd name="adj" fmla="val 29167"/>
                  <a:gd name="vf" fmla="val 115470"/>
                </a:avLst>
              </a:prstGeom>
              <a:solidFill>
                <a:srgbClr val="01FFBC"/>
              </a:solidFill>
              <a:ln w="9525">
                <a:solidFill>
                  <a:schemeClr val="tx1"/>
                </a:solidFill>
                <a:miter lim="800000"/>
                <a:headEnd/>
                <a:tailEnd/>
              </a:ln>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grpSp>
            <p:nvGrpSpPr>
              <p:cNvPr id="179" name="Group 35"/>
              <p:cNvGrpSpPr>
                <a:grpSpLocks/>
              </p:cNvGrpSpPr>
              <p:nvPr/>
            </p:nvGrpSpPr>
            <p:grpSpPr bwMode="auto">
              <a:xfrm>
                <a:off x="2941809" y="5619671"/>
                <a:ext cx="350336" cy="387325"/>
                <a:chOff x="1392" y="2880"/>
                <a:chExt cx="593" cy="728"/>
              </a:xfrm>
            </p:grpSpPr>
            <p:grpSp>
              <p:nvGrpSpPr>
                <p:cNvPr id="180" name="Group 36"/>
                <p:cNvGrpSpPr>
                  <a:grpSpLocks/>
                </p:cNvGrpSpPr>
                <p:nvPr/>
              </p:nvGrpSpPr>
              <p:grpSpPr bwMode="auto">
                <a:xfrm>
                  <a:off x="1639" y="3189"/>
                  <a:ext cx="155" cy="419"/>
                  <a:chOff x="3319" y="2565"/>
                  <a:chExt cx="155" cy="419"/>
                </a:xfrm>
              </p:grpSpPr>
              <p:grpSp>
                <p:nvGrpSpPr>
                  <p:cNvPr id="185" name="Group 37"/>
                  <p:cNvGrpSpPr>
                    <a:grpSpLocks/>
                  </p:cNvGrpSpPr>
                  <p:nvPr/>
                </p:nvGrpSpPr>
                <p:grpSpPr bwMode="auto">
                  <a:xfrm>
                    <a:off x="3320" y="2709"/>
                    <a:ext cx="154" cy="275"/>
                    <a:chOff x="3320" y="2709"/>
                    <a:chExt cx="154" cy="275"/>
                  </a:xfrm>
                </p:grpSpPr>
                <p:grpSp>
                  <p:nvGrpSpPr>
                    <p:cNvPr id="193" name="Group 38"/>
                    <p:cNvGrpSpPr>
                      <a:grpSpLocks/>
                    </p:cNvGrpSpPr>
                    <p:nvPr/>
                  </p:nvGrpSpPr>
                  <p:grpSpPr bwMode="auto">
                    <a:xfrm>
                      <a:off x="3320" y="2716"/>
                      <a:ext cx="99" cy="266"/>
                      <a:chOff x="3320" y="2716"/>
                      <a:chExt cx="99" cy="266"/>
                    </a:xfrm>
                  </p:grpSpPr>
                  <p:sp>
                    <p:nvSpPr>
                      <p:cNvPr id="201" name="Line 39"/>
                      <p:cNvSpPr>
                        <a:spLocks noChangeShapeType="1"/>
                      </p:cNvSpPr>
                      <p:nvPr/>
                    </p:nvSpPr>
                    <p:spPr bwMode="auto">
                      <a:xfrm>
                        <a:off x="3360" y="2717"/>
                        <a:ext cx="35" cy="1"/>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02" name="Line 40"/>
                      <p:cNvSpPr>
                        <a:spLocks noChangeShapeType="1"/>
                      </p:cNvSpPr>
                      <p:nvPr/>
                    </p:nvSpPr>
                    <p:spPr bwMode="auto">
                      <a:xfrm flipV="1">
                        <a:off x="3348" y="2719"/>
                        <a:ext cx="46" cy="5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03" name="Line 41"/>
                      <p:cNvSpPr>
                        <a:spLocks noChangeShapeType="1"/>
                      </p:cNvSpPr>
                      <p:nvPr/>
                    </p:nvSpPr>
                    <p:spPr bwMode="auto">
                      <a:xfrm>
                        <a:off x="3347" y="2775"/>
                        <a:ext cx="62" cy="11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04" name="Line 42"/>
                      <p:cNvSpPr>
                        <a:spLocks noChangeShapeType="1"/>
                      </p:cNvSpPr>
                      <p:nvPr/>
                    </p:nvSpPr>
                    <p:spPr bwMode="auto">
                      <a:xfrm flipV="1">
                        <a:off x="3320" y="2892"/>
                        <a:ext cx="89"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05" name="Line 43"/>
                      <p:cNvSpPr>
                        <a:spLocks noChangeShapeType="1"/>
                      </p:cNvSpPr>
                      <p:nvPr/>
                    </p:nvSpPr>
                    <p:spPr bwMode="auto">
                      <a:xfrm>
                        <a:off x="3332" y="2892"/>
                        <a:ext cx="87"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06" name="Line 44"/>
                      <p:cNvSpPr>
                        <a:spLocks noChangeShapeType="1"/>
                      </p:cNvSpPr>
                      <p:nvPr/>
                    </p:nvSpPr>
                    <p:spPr bwMode="auto">
                      <a:xfrm flipV="1">
                        <a:off x="3331" y="2776"/>
                        <a:ext cx="68" cy="115"/>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07" name="Line 45"/>
                      <p:cNvSpPr>
                        <a:spLocks noChangeShapeType="1"/>
                      </p:cNvSpPr>
                      <p:nvPr/>
                    </p:nvSpPr>
                    <p:spPr bwMode="auto">
                      <a:xfrm>
                        <a:off x="3360" y="2716"/>
                        <a:ext cx="42" cy="63"/>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194" name="Line 46"/>
                    <p:cNvSpPr>
                      <a:spLocks noChangeShapeType="1"/>
                    </p:cNvSpPr>
                    <p:nvPr/>
                  </p:nvSpPr>
                  <p:spPr bwMode="auto">
                    <a:xfrm flipV="1">
                      <a:off x="3417" y="2874"/>
                      <a:ext cx="36" cy="1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95" name="Line 47"/>
                    <p:cNvSpPr>
                      <a:spLocks noChangeShapeType="1"/>
                    </p:cNvSpPr>
                    <p:nvPr/>
                  </p:nvSpPr>
                  <p:spPr bwMode="auto">
                    <a:xfrm>
                      <a:off x="3403" y="2778"/>
                      <a:ext cx="52" cy="9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96" name="Line 48"/>
                    <p:cNvSpPr>
                      <a:spLocks noChangeShapeType="1"/>
                    </p:cNvSpPr>
                    <p:nvPr/>
                  </p:nvSpPr>
                  <p:spPr bwMode="auto">
                    <a:xfrm flipV="1">
                      <a:off x="3402" y="2710"/>
                      <a:ext cx="12" cy="6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97" name="Line 49"/>
                    <p:cNvSpPr>
                      <a:spLocks noChangeShapeType="1"/>
                    </p:cNvSpPr>
                    <p:nvPr/>
                  </p:nvSpPr>
                  <p:spPr bwMode="auto">
                    <a:xfrm flipV="1">
                      <a:off x="3396" y="2709"/>
                      <a:ext cx="22" cy="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98" name="Line 50"/>
                    <p:cNvSpPr>
                      <a:spLocks noChangeShapeType="1"/>
                    </p:cNvSpPr>
                    <p:nvPr/>
                  </p:nvSpPr>
                  <p:spPr bwMode="auto">
                    <a:xfrm>
                      <a:off x="3397" y="2718"/>
                      <a:ext cx="32" cy="4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99" name="Line 51"/>
                    <p:cNvSpPr>
                      <a:spLocks noChangeShapeType="1"/>
                    </p:cNvSpPr>
                    <p:nvPr/>
                  </p:nvSpPr>
                  <p:spPr bwMode="auto">
                    <a:xfrm flipV="1">
                      <a:off x="3412" y="2767"/>
                      <a:ext cx="14" cy="12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200" name="Line 52"/>
                    <p:cNvSpPr>
                      <a:spLocks noChangeShapeType="1"/>
                    </p:cNvSpPr>
                    <p:nvPr/>
                  </p:nvSpPr>
                  <p:spPr bwMode="auto">
                    <a:xfrm>
                      <a:off x="3412" y="2892"/>
                      <a:ext cx="62" cy="5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grpSp>
                <p:nvGrpSpPr>
                  <p:cNvPr id="186" name="Group 53"/>
                  <p:cNvGrpSpPr>
                    <a:grpSpLocks/>
                  </p:cNvGrpSpPr>
                  <p:nvPr/>
                </p:nvGrpSpPr>
                <p:grpSpPr bwMode="auto">
                  <a:xfrm>
                    <a:off x="3319" y="2579"/>
                    <a:ext cx="152" cy="403"/>
                    <a:chOff x="3319" y="2579"/>
                    <a:chExt cx="152" cy="403"/>
                  </a:xfrm>
                </p:grpSpPr>
                <p:sp>
                  <p:nvSpPr>
                    <p:cNvPr id="188" name="Line 54"/>
                    <p:cNvSpPr>
                      <a:spLocks noChangeShapeType="1"/>
                    </p:cNvSpPr>
                    <p:nvPr/>
                  </p:nvSpPr>
                  <p:spPr bwMode="auto">
                    <a:xfrm flipV="1">
                      <a:off x="3319" y="2579"/>
                      <a:ext cx="59" cy="399"/>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89" name="Line 55"/>
                    <p:cNvSpPr>
                      <a:spLocks noChangeShapeType="1"/>
                    </p:cNvSpPr>
                    <p:nvPr/>
                  </p:nvSpPr>
                  <p:spPr bwMode="auto">
                    <a:xfrm>
                      <a:off x="3379" y="2589"/>
                      <a:ext cx="38" cy="393"/>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90" name="Line 56"/>
                    <p:cNvSpPr>
                      <a:spLocks noChangeShapeType="1"/>
                    </p:cNvSpPr>
                    <p:nvPr/>
                  </p:nvSpPr>
                  <p:spPr bwMode="auto">
                    <a:xfrm flipV="1">
                      <a:off x="3418" y="2948"/>
                      <a:ext cx="53" cy="3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91" name="Line 57"/>
                    <p:cNvSpPr>
                      <a:spLocks noChangeShapeType="1"/>
                    </p:cNvSpPr>
                    <p:nvPr/>
                  </p:nvSpPr>
                  <p:spPr bwMode="auto">
                    <a:xfrm>
                      <a:off x="3387" y="2587"/>
                      <a:ext cx="83" cy="364"/>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92" name="Line 58"/>
                    <p:cNvSpPr>
                      <a:spLocks noChangeShapeType="1"/>
                    </p:cNvSpPr>
                    <p:nvPr/>
                  </p:nvSpPr>
                  <p:spPr bwMode="auto">
                    <a:xfrm>
                      <a:off x="3319" y="2979"/>
                      <a:ext cx="100" cy="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187" name="Oval 59"/>
                  <p:cNvSpPr>
                    <a:spLocks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grpSp>
              <p:nvGrpSpPr>
                <p:cNvPr id="181" name="Group 60"/>
                <p:cNvGrpSpPr>
                  <a:grpSpLocks/>
                </p:cNvGrpSpPr>
                <p:nvPr/>
              </p:nvGrpSpPr>
              <p:grpSpPr bwMode="auto">
                <a:xfrm>
                  <a:off x="1392" y="2880"/>
                  <a:ext cx="593" cy="591"/>
                  <a:chOff x="129" y="2935"/>
                  <a:chExt cx="593" cy="591"/>
                </a:xfrm>
              </p:grpSpPr>
              <p:sp>
                <p:nvSpPr>
                  <p:cNvPr id="182" name="Arc 61"/>
                  <p:cNvSpPr>
                    <a:spLocks/>
                  </p:cNvSpPr>
                  <p:nvPr/>
                </p:nvSpPr>
                <p:spPr bwMode="auto">
                  <a:xfrm rot="3712493">
                    <a:off x="130" y="2934"/>
                    <a:ext cx="591" cy="59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0289" y="41374"/>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183" name="Arc 62"/>
                  <p:cNvSpPr>
                    <a:spLocks/>
                  </p:cNvSpPr>
                  <p:nvPr/>
                </p:nvSpPr>
                <p:spPr bwMode="auto">
                  <a:xfrm rot="3712493">
                    <a:off x="249" y="3063"/>
                    <a:ext cx="336" cy="35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184" name="Arc 63"/>
                  <p:cNvSpPr>
                    <a:spLocks/>
                  </p:cNvSpPr>
                  <p:nvPr/>
                </p:nvSpPr>
                <p:spPr bwMode="auto">
                  <a:xfrm rot="3712493">
                    <a:off x="336" y="3168"/>
                    <a:ext cx="192"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grpSp>
          </p:grpSp>
        </p:grpSp>
        <p:grpSp>
          <p:nvGrpSpPr>
            <p:cNvPr id="147" name="Group 146"/>
            <p:cNvGrpSpPr/>
            <p:nvPr/>
          </p:nvGrpSpPr>
          <p:grpSpPr>
            <a:xfrm>
              <a:off x="2195736" y="5085184"/>
              <a:ext cx="757776" cy="720625"/>
              <a:chOff x="2747423" y="5445224"/>
              <a:chExt cx="757776" cy="720625"/>
            </a:xfrm>
          </p:grpSpPr>
          <p:sp>
            <p:nvSpPr>
              <p:cNvPr id="148" name="AutoShape 5"/>
              <p:cNvSpPr>
                <a:spLocks noChangeArrowheads="1"/>
              </p:cNvSpPr>
              <p:nvPr/>
            </p:nvSpPr>
            <p:spPr bwMode="auto">
              <a:xfrm>
                <a:off x="2747423" y="5445224"/>
                <a:ext cx="757776" cy="720625"/>
              </a:xfrm>
              <a:prstGeom prst="hexagon">
                <a:avLst>
                  <a:gd name="adj" fmla="val 29167"/>
                  <a:gd name="vf" fmla="val 115470"/>
                </a:avLst>
              </a:prstGeom>
              <a:solidFill>
                <a:srgbClr val="01FFBC"/>
              </a:solidFill>
              <a:ln w="9525">
                <a:solidFill>
                  <a:schemeClr val="tx1"/>
                </a:solidFill>
                <a:miter lim="800000"/>
                <a:headEnd/>
                <a:tailEnd/>
              </a:ln>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grpSp>
            <p:nvGrpSpPr>
              <p:cNvPr id="149" name="Group 35"/>
              <p:cNvGrpSpPr>
                <a:grpSpLocks/>
              </p:cNvGrpSpPr>
              <p:nvPr/>
            </p:nvGrpSpPr>
            <p:grpSpPr bwMode="auto">
              <a:xfrm>
                <a:off x="2941809" y="5619671"/>
                <a:ext cx="350336" cy="387325"/>
                <a:chOff x="1392" y="2880"/>
                <a:chExt cx="593" cy="728"/>
              </a:xfrm>
            </p:grpSpPr>
            <p:grpSp>
              <p:nvGrpSpPr>
                <p:cNvPr id="150" name="Group 36"/>
                <p:cNvGrpSpPr>
                  <a:grpSpLocks/>
                </p:cNvGrpSpPr>
                <p:nvPr/>
              </p:nvGrpSpPr>
              <p:grpSpPr bwMode="auto">
                <a:xfrm>
                  <a:off x="1639" y="3189"/>
                  <a:ext cx="155" cy="419"/>
                  <a:chOff x="3319" y="2565"/>
                  <a:chExt cx="155" cy="419"/>
                </a:xfrm>
              </p:grpSpPr>
              <p:grpSp>
                <p:nvGrpSpPr>
                  <p:cNvPr id="155" name="Group 37"/>
                  <p:cNvGrpSpPr>
                    <a:grpSpLocks/>
                  </p:cNvGrpSpPr>
                  <p:nvPr/>
                </p:nvGrpSpPr>
                <p:grpSpPr bwMode="auto">
                  <a:xfrm>
                    <a:off x="3320" y="2709"/>
                    <a:ext cx="154" cy="275"/>
                    <a:chOff x="3320" y="2709"/>
                    <a:chExt cx="154" cy="275"/>
                  </a:xfrm>
                </p:grpSpPr>
                <p:grpSp>
                  <p:nvGrpSpPr>
                    <p:cNvPr id="163" name="Group 38"/>
                    <p:cNvGrpSpPr>
                      <a:grpSpLocks/>
                    </p:cNvGrpSpPr>
                    <p:nvPr/>
                  </p:nvGrpSpPr>
                  <p:grpSpPr bwMode="auto">
                    <a:xfrm>
                      <a:off x="3320" y="2716"/>
                      <a:ext cx="99" cy="266"/>
                      <a:chOff x="3320" y="2716"/>
                      <a:chExt cx="99" cy="266"/>
                    </a:xfrm>
                  </p:grpSpPr>
                  <p:sp>
                    <p:nvSpPr>
                      <p:cNvPr id="171" name="Line 39"/>
                      <p:cNvSpPr>
                        <a:spLocks noChangeShapeType="1"/>
                      </p:cNvSpPr>
                      <p:nvPr/>
                    </p:nvSpPr>
                    <p:spPr bwMode="auto">
                      <a:xfrm>
                        <a:off x="3360" y="2717"/>
                        <a:ext cx="35" cy="1"/>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72" name="Line 40"/>
                      <p:cNvSpPr>
                        <a:spLocks noChangeShapeType="1"/>
                      </p:cNvSpPr>
                      <p:nvPr/>
                    </p:nvSpPr>
                    <p:spPr bwMode="auto">
                      <a:xfrm flipV="1">
                        <a:off x="3348" y="2719"/>
                        <a:ext cx="46" cy="5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73" name="Line 41"/>
                      <p:cNvSpPr>
                        <a:spLocks noChangeShapeType="1"/>
                      </p:cNvSpPr>
                      <p:nvPr/>
                    </p:nvSpPr>
                    <p:spPr bwMode="auto">
                      <a:xfrm>
                        <a:off x="3347" y="2775"/>
                        <a:ext cx="62" cy="11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74" name="Line 42"/>
                      <p:cNvSpPr>
                        <a:spLocks noChangeShapeType="1"/>
                      </p:cNvSpPr>
                      <p:nvPr/>
                    </p:nvSpPr>
                    <p:spPr bwMode="auto">
                      <a:xfrm flipV="1">
                        <a:off x="3320" y="2892"/>
                        <a:ext cx="89"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75" name="Line 43"/>
                      <p:cNvSpPr>
                        <a:spLocks noChangeShapeType="1"/>
                      </p:cNvSpPr>
                      <p:nvPr/>
                    </p:nvSpPr>
                    <p:spPr bwMode="auto">
                      <a:xfrm>
                        <a:off x="3332" y="2892"/>
                        <a:ext cx="87"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76" name="Line 44"/>
                      <p:cNvSpPr>
                        <a:spLocks noChangeShapeType="1"/>
                      </p:cNvSpPr>
                      <p:nvPr/>
                    </p:nvSpPr>
                    <p:spPr bwMode="auto">
                      <a:xfrm flipV="1">
                        <a:off x="3331" y="2776"/>
                        <a:ext cx="68" cy="115"/>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77" name="Line 45"/>
                      <p:cNvSpPr>
                        <a:spLocks noChangeShapeType="1"/>
                      </p:cNvSpPr>
                      <p:nvPr/>
                    </p:nvSpPr>
                    <p:spPr bwMode="auto">
                      <a:xfrm>
                        <a:off x="3360" y="2716"/>
                        <a:ext cx="42" cy="63"/>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164" name="Line 46"/>
                    <p:cNvSpPr>
                      <a:spLocks noChangeShapeType="1"/>
                    </p:cNvSpPr>
                    <p:nvPr/>
                  </p:nvSpPr>
                  <p:spPr bwMode="auto">
                    <a:xfrm flipV="1">
                      <a:off x="3417" y="2874"/>
                      <a:ext cx="36" cy="1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65" name="Line 47"/>
                    <p:cNvSpPr>
                      <a:spLocks noChangeShapeType="1"/>
                    </p:cNvSpPr>
                    <p:nvPr/>
                  </p:nvSpPr>
                  <p:spPr bwMode="auto">
                    <a:xfrm>
                      <a:off x="3403" y="2778"/>
                      <a:ext cx="52" cy="9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66" name="Line 48"/>
                    <p:cNvSpPr>
                      <a:spLocks noChangeShapeType="1"/>
                    </p:cNvSpPr>
                    <p:nvPr/>
                  </p:nvSpPr>
                  <p:spPr bwMode="auto">
                    <a:xfrm flipV="1">
                      <a:off x="3402" y="2710"/>
                      <a:ext cx="12" cy="6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67" name="Line 49"/>
                    <p:cNvSpPr>
                      <a:spLocks noChangeShapeType="1"/>
                    </p:cNvSpPr>
                    <p:nvPr/>
                  </p:nvSpPr>
                  <p:spPr bwMode="auto">
                    <a:xfrm flipV="1">
                      <a:off x="3396" y="2709"/>
                      <a:ext cx="22" cy="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68" name="Line 50"/>
                    <p:cNvSpPr>
                      <a:spLocks noChangeShapeType="1"/>
                    </p:cNvSpPr>
                    <p:nvPr/>
                  </p:nvSpPr>
                  <p:spPr bwMode="auto">
                    <a:xfrm>
                      <a:off x="3397" y="2718"/>
                      <a:ext cx="32" cy="4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69" name="Line 51"/>
                    <p:cNvSpPr>
                      <a:spLocks noChangeShapeType="1"/>
                    </p:cNvSpPr>
                    <p:nvPr/>
                  </p:nvSpPr>
                  <p:spPr bwMode="auto">
                    <a:xfrm flipV="1">
                      <a:off x="3412" y="2767"/>
                      <a:ext cx="14" cy="12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70" name="Line 52"/>
                    <p:cNvSpPr>
                      <a:spLocks noChangeShapeType="1"/>
                    </p:cNvSpPr>
                    <p:nvPr/>
                  </p:nvSpPr>
                  <p:spPr bwMode="auto">
                    <a:xfrm>
                      <a:off x="3412" y="2892"/>
                      <a:ext cx="62" cy="5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grpSp>
                <p:nvGrpSpPr>
                  <p:cNvPr id="156" name="Group 53"/>
                  <p:cNvGrpSpPr>
                    <a:grpSpLocks/>
                  </p:cNvGrpSpPr>
                  <p:nvPr/>
                </p:nvGrpSpPr>
                <p:grpSpPr bwMode="auto">
                  <a:xfrm>
                    <a:off x="3319" y="2579"/>
                    <a:ext cx="152" cy="403"/>
                    <a:chOff x="3319" y="2579"/>
                    <a:chExt cx="152" cy="403"/>
                  </a:xfrm>
                </p:grpSpPr>
                <p:sp>
                  <p:nvSpPr>
                    <p:cNvPr id="158" name="Line 54"/>
                    <p:cNvSpPr>
                      <a:spLocks noChangeShapeType="1"/>
                    </p:cNvSpPr>
                    <p:nvPr/>
                  </p:nvSpPr>
                  <p:spPr bwMode="auto">
                    <a:xfrm flipV="1">
                      <a:off x="3319" y="2579"/>
                      <a:ext cx="59" cy="399"/>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59" name="Line 55"/>
                    <p:cNvSpPr>
                      <a:spLocks noChangeShapeType="1"/>
                    </p:cNvSpPr>
                    <p:nvPr/>
                  </p:nvSpPr>
                  <p:spPr bwMode="auto">
                    <a:xfrm>
                      <a:off x="3379" y="2589"/>
                      <a:ext cx="38" cy="393"/>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60" name="Line 56"/>
                    <p:cNvSpPr>
                      <a:spLocks noChangeShapeType="1"/>
                    </p:cNvSpPr>
                    <p:nvPr/>
                  </p:nvSpPr>
                  <p:spPr bwMode="auto">
                    <a:xfrm flipV="1">
                      <a:off x="3418" y="2948"/>
                      <a:ext cx="53" cy="3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61" name="Line 57"/>
                    <p:cNvSpPr>
                      <a:spLocks noChangeShapeType="1"/>
                    </p:cNvSpPr>
                    <p:nvPr/>
                  </p:nvSpPr>
                  <p:spPr bwMode="auto">
                    <a:xfrm>
                      <a:off x="3387" y="2587"/>
                      <a:ext cx="83" cy="364"/>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62" name="Line 58"/>
                    <p:cNvSpPr>
                      <a:spLocks noChangeShapeType="1"/>
                    </p:cNvSpPr>
                    <p:nvPr/>
                  </p:nvSpPr>
                  <p:spPr bwMode="auto">
                    <a:xfrm>
                      <a:off x="3319" y="2979"/>
                      <a:ext cx="100" cy="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157" name="Oval 59"/>
                  <p:cNvSpPr>
                    <a:spLocks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grpSp>
              <p:nvGrpSpPr>
                <p:cNvPr id="151" name="Group 60"/>
                <p:cNvGrpSpPr>
                  <a:grpSpLocks/>
                </p:cNvGrpSpPr>
                <p:nvPr/>
              </p:nvGrpSpPr>
              <p:grpSpPr bwMode="auto">
                <a:xfrm>
                  <a:off x="1392" y="2880"/>
                  <a:ext cx="593" cy="591"/>
                  <a:chOff x="129" y="2935"/>
                  <a:chExt cx="593" cy="591"/>
                </a:xfrm>
              </p:grpSpPr>
              <p:sp>
                <p:nvSpPr>
                  <p:cNvPr id="152" name="Arc 61"/>
                  <p:cNvSpPr>
                    <a:spLocks/>
                  </p:cNvSpPr>
                  <p:nvPr/>
                </p:nvSpPr>
                <p:spPr bwMode="auto">
                  <a:xfrm rot="3712493">
                    <a:off x="130" y="2934"/>
                    <a:ext cx="591" cy="59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0289" y="41374"/>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153" name="Arc 62"/>
                  <p:cNvSpPr>
                    <a:spLocks/>
                  </p:cNvSpPr>
                  <p:nvPr/>
                </p:nvSpPr>
                <p:spPr bwMode="auto">
                  <a:xfrm rot="3712493">
                    <a:off x="249" y="3063"/>
                    <a:ext cx="336" cy="35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154" name="Arc 63"/>
                  <p:cNvSpPr>
                    <a:spLocks/>
                  </p:cNvSpPr>
                  <p:nvPr/>
                </p:nvSpPr>
                <p:spPr bwMode="auto">
                  <a:xfrm rot="3712493">
                    <a:off x="336" y="3168"/>
                    <a:ext cx="192"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grpSp>
          </p:grpSp>
        </p:grpSp>
      </p:grpSp>
      <p:sp>
        <p:nvSpPr>
          <p:cNvPr id="268" name="Rounded Rectangle 267"/>
          <p:cNvSpPr/>
          <p:nvPr/>
        </p:nvSpPr>
        <p:spPr>
          <a:xfrm>
            <a:off x="6581842" y="3564122"/>
            <a:ext cx="936104" cy="618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b="1" dirty="0">
                <a:solidFill>
                  <a:prstClr val="white"/>
                </a:solidFill>
                <a:latin typeface="Calibri"/>
                <a:cs typeface="Calibri"/>
              </a:rPr>
              <a:t>MSC</a:t>
            </a:r>
          </a:p>
        </p:txBody>
      </p:sp>
      <p:cxnSp>
        <p:nvCxnSpPr>
          <p:cNvPr id="269" name="Straight Connector 268"/>
          <p:cNvCxnSpPr>
            <a:stCxn id="268" idx="0"/>
            <a:endCxn id="142" idx="3"/>
          </p:cNvCxnSpPr>
          <p:nvPr/>
        </p:nvCxnSpPr>
        <p:spPr>
          <a:xfrm flipH="1" flipV="1">
            <a:off x="7044876" y="3317052"/>
            <a:ext cx="5018" cy="247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0" name="Straight Connector 269"/>
          <p:cNvCxnSpPr>
            <a:stCxn id="142" idx="1"/>
            <a:endCxn id="141" idx="3"/>
          </p:cNvCxnSpPr>
          <p:nvPr/>
        </p:nvCxnSpPr>
        <p:spPr>
          <a:xfrm flipH="1" flipV="1">
            <a:off x="7034008" y="2497672"/>
            <a:ext cx="10868" cy="209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1" name="Straight Connector 270"/>
          <p:cNvCxnSpPr>
            <a:stCxn id="268" idx="2"/>
            <a:endCxn id="148" idx="4"/>
          </p:cNvCxnSpPr>
          <p:nvPr/>
        </p:nvCxnSpPr>
        <p:spPr>
          <a:xfrm flipH="1">
            <a:off x="6369293" y="4182135"/>
            <a:ext cx="680601" cy="6144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71"/>
          <p:cNvCxnSpPr>
            <a:stCxn id="268" idx="2"/>
            <a:endCxn id="178" idx="4"/>
          </p:cNvCxnSpPr>
          <p:nvPr/>
        </p:nvCxnSpPr>
        <p:spPr>
          <a:xfrm flipH="1">
            <a:off x="6907661" y="4182135"/>
            <a:ext cx="142233" cy="254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3" name="Straight Connector 272"/>
          <p:cNvCxnSpPr>
            <a:stCxn id="268" idx="2"/>
            <a:endCxn id="208" idx="5"/>
          </p:cNvCxnSpPr>
          <p:nvPr/>
        </p:nvCxnSpPr>
        <p:spPr>
          <a:xfrm>
            <a:off x="7049894" y="4182135"/>
            <a:ext cx="736925" cy="614472"/>
          </a:xfrm>
          <a:prstGeom prst="line">
            <a:avLst/>
          </a:prstGeom>
        </p:spPr>
        <p:style>
          <a:lnRef idx="1">
            <a:schemeClr val="accent1"/>
          </a:lnRef>
          <a:fillRef idx="0">
            <a:schemeClr val="accent1"/>
          </a:fillRef>
          <a:effectRef idx="0">
            <a:schemeClr val="accent1"/>
          </a:effectRef>
          <a:fontRef idx="minor">
            <a:schemeClr val="tx1"/>
          </a:fontRef>
        </p:style>
      </p:cxnSp>
      <p:sp>
        <p:nvSpPr>
          <p:cNvPr id="275" name="TextBox 274"/>
          <p:cNvSpPr txBox="1"/>
          <p:nvPr/>
        </p:nvSpPr>
        <p:spPr>
          <a:xfrm>
            <a:off x="251520" y="3874671"/>
            <a:ext cx="487634" cy="369332"/>
          </a:xfrm>
          <a:prstGeom prst="rect">
            <a:avLst/>
          </a:prstGeom>
          <a:noFill/>
        </p:spPr>
        <p:txBody>
          <a:bodyPr wrap="none" rtlCol="0">
            <a:spAutoFit/>
          </a:bodyPr>
          <a:lstStyle/>
          <a:p>
            <a:pPr fontAlgn="auto">
              <a:spcBef>
                <a:spcPts val="0"/>
              </a:spcBef>
              <a:spcAft>
                <a:spcPts val="0"/>
              </a:spcAft>
            </a:pPr>
            <a:r>
              <a:rPr lang="en-GB" dirty="0">
                <a:solidFill>
                  <a:prstClr val="black"/>
                </a:solidFill>
                <a:latin typeface="Calibri"/>
                <a:ea typeface="+mn-ea"/>
                <a:cs typeface="Calibri"/>
              </a:rPr>
              <a:t>MS</a:t>
            </a:r>
          </a:p>
        </p:txBody>
      </p:sp>
      <p:sp>
        <p:nvSpPr>
          <p:cNvPr id="276" name="TextBox 275"/>
          <p:cNvSpPr txBox="1"/>
          <p:nvPr/>
        </p:nvSpPr>
        <p:spPr>
          <a:xfrm>
            <a:off x="1187624" y="1268760"/>
            <a:ext cx="1725216" cy="646331"/>
          </a:xfrm>
          <a:prstGeom prst="rect">
            <a:avLst/>
          </a:prstGeom>
          <a:noFill/>
        </p:spPr>
        <p:txBody>
          <a:bodyPr wrap="none" rtlCol="0">
            <a:spAutoFit/>
          </a:bodyPr>
          <a:lstStyle/>
          <a:p>
            <a:pPr algn="ctr" fontAlgn="auto">
              <a:spcBef>
                <a:spcPts val="0"/>
              </a:spcBef>
              <a:spcAft>
                <a:spcPts val="0"/>
              </a:spcAft>
            </a:pPr>
            <a:r>
              <a:rPr lang="en-GB" b="1" dirty="0">
                <a:solidFill>
                  <a:prstClr val="black"/>
                </a:solidFill>
                <a:latin typeface="Calibri"/>
                <a:ea typeface="+mn-ea"/>
                <a:cs typeface="Calibri"/>
              </a:rPr>
              <a:t>Visited Network</a:t>
            </a:r>
          </a:p>
          <a:p>
            <a:pPr algn="ctr" fontAlgn="auto">
              <a:spcBef>
                <a:spcPts val="0"/>
              </a:spcBef>
              <a:spcAft>
                <a:spcPts val="0"/>
              </a:spcAft>
            </a:pPr>
            <a:r>
              <a:rPr lang="en-GB" b="1" dirty="0">
                <a:solidFill>
                  <a:prstClr val="black"/>
                </a:solidFill>
                <a:latin typeface="Calibri"/>
                <a:ea typeface="+mn-ea"/>
                <a:cs typeface="Calibri"/>
              </a:rPr>
              <a:t>(VPLMN)</a:t>
            </a:r>
          </a:p>
        </p:txBody>
      </p:sp>
      <p:sp>
        <p:nvSpPr>
          <p:cNvPr id="277" name="TextBox 276"/>
          <p:cNvSpPr txBox="1"/>
          <p:nvPr/>
        </p:nvSpPr>
        <p:spPr>
          <a:xfrm>
            <a:off x="6346469" y="1196752"/>
            <a:ext cx="1641475" cy="646331"/>
          </a:xfrm>
          <a:prstGeom prst="rect">
            <a:avLst/>
          </a:prstGeom>
          <a:noFill/>
        </p:spPr>
        <p:txBody>
          <a:bodyPr wrap="none" rtlCol="0">
            <a:spAutoFit/>
          </a:bodyPr>
          <a:lstStyle/>
          <a:p>
            <a:pPr algn="ctr" fontAlgn="auto">
              <a:spcBef>
                <a:spcPts val="0"/>
              </a:spcBef>
              <a:spcAft>
                <a:spcPts val="0"/>
              </a:spcAft>
            </a:pPr>
            <a:r>
              <a:rPr lang="en-GB" b="1" dirty="0">
                <a:solidFill>
                  <a:prstClr val="black"/>
                </a:solidFill>
                <a:latin typeface="Calibri"/>
                <a:ea typeface="+mn-ea"/>
                <a:cs typeface="Calibri"/>
              </a:rPr>
              <a:t>Home Network</a:t>
            </a:r>
          </a:p>
          <a:p>
            <a:pPr algn="ctr" fontAlgn="auto">
              <a:spcBef>
                <a:spcPts val="0"/>
              </a:spcBef>
              <a:spcAft>
                <a:spcPts val="0"/>
              </a:spcAft>
            </a:pPr>
            <a:r>
              <a:rPr lang="en-GB" b="1" dirty="0">
                <a:solidFill>
                  <a:prstClr val="black"/>
                </a:solidFill>
                <a:latin typeface="Calibri"/>
                <a:ea typeface="+mn-ea"/>
                <a:cs typeface="Calibri"/>
              </a:rPr>
              <a:t>(HPLMN)</a:t>
            </a:r>
          </a:p>
        </p:txBody>
      </p:sp>
      <p:sp>
        <p:nvSpPr>
          <p:cNvPr id="278" name="TextBox 277"/>
          <p:cNvSpPr txBox="1"/>
          <p:nvPr/>
        </p:nvSpPr>
        <p:spPr>
          <a:xfrm>
            <a:off x="2218617" y="3997389"/>
            <a:ext cx="1408592" cy="646331"/>
          </a:xfrm>
          <a:prstGeom prst="rect">
            <a:avLst/>
          </a:prstGeom>
          <a:noFill/>
        </p:spPr>
        <p:txBody>
          <a:bodyPr wrap="square" rtlCol="0">
            <a:spAutoFit/>
          </a:bodyPr>
          <a:lstStyle/>
          <a:p>
            <a:pPr algn="ctr" fontAlgn="auto">
              <a:spcBef>
                <a:spcPts val="0"/>
              </a:spcBef>
              <a:spcAft>
                <a:spcPts val="0"/>
              </a:spcAft>
            </a:pPr>
            <a:r>
              <a:rPr lang="en-GB" dirty="0">
                <a:solidFill>
                  <a:prstClr val="black"/>
                </a:solidFill>
                <a:latin typeface="Calibri"/>
                <a:ea typeface="+mn-ea"/>
                <a:cs typeface="Calibri"/>
              </a:rPr>
              <a:t>Radio Network</a:t>
            </a:r>
          </a:p>
        </p:txBody>
      </p:sp>
      <p:sp>
        <p:nvSpPr>
          <p:cNvPr id="279" name="TextBox 278"/>
          <p:cNvSpPr txBox="1"/>
          <p:nvPr/>
        </p:nvSpPr>
        <p:spPr>
          <a:xfrm>
            <a:off x="7555896" y="4150821"/>
            <a:ext cx="1408592" cy="646331"/>
          </a:xfrm>
          <a:prstGeom prst="rect">
            <a:avLst/>
          </a:prstGeom>
          <a:noFill/>
        </p:spPr>
        <p:txBody>
          <a:bodyPr wrap="square" rtlCol="0">
            <a:spAutoFit/>
          </a:bodyPr>
          <a:lstStyle/>
          <a:p>
            <a:pPr algn="ctr" fontAlgn="auto">
              <a:spcBef>
                <a:spcPts val="0"/>
              </a:spcBef>
              <a:spcAft>
                <a:spcPts val="0"/>
              </a:spcAft>
            </a:pPr>
            <a:r>
              <a:rPr lang="en-GB" dirty="0">
                <a:solidFill>
                  <a:prstClr val="black"/>
                </a:solidFill>
                <a:latin typeface="Calibri"/>
                <a:ea typeface="+mn-ea"/>
                <a:cs typeface="Calibri"/>
              </a:rPr>
              <a:t>Radio Network</a:t>
            </a:r>
          </a:p>
        </p:txBody>
      </p:sp>
      <p:sp>
        <p:nvSpPr>
          <p:cNvPr id="287" name="Cloud 286"/>
          <p:cNvSpPr/>
          <p:nvPr/>
        </p:nvSpPr>
        <p:spPr>
          <a:xfrm>
            <a:off x="3419872" y="2348880"/>
            <a:ext cx="2520281" cy="263348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sz="2000" b="1" dirty="0">
                <a:solidFill>
                  <a:prstClr val="white"/>
                </a:solidFill>
                <a:latin typeface="Calibri"/>
                <a:cs typeface="Calibri"/>
              </a:rPr>
              <a:t>International</a:t>
            </a:r>
          </a:p>
          <a:p>
            <a:pPr algn="ctr" fontAlgn="auto">
              <a:spcBef>
                <a:spcPts val="0"/>
              </a:spcBef>
              <a:spcAft>
                <a:spcPts val="0"/>
              </a:spcAft>
            </a:pPr>
            <a:r>
              <a:rPr lang="en-GB" sz="2000" b="1" dirty="0">
                <a:solidFill>
                  <a:prstClr val="white"/>
                </a:solidFill>
                <a:latin typeface="Calibri"/>
                <a:cs typeface="Calibri"/>
              </a:rPr>
              <a:t>signalling network (SS7)</a:t>
            </a:r>
          </a:p>
        </p:txBody>
      </p:sp>
      <p:cxnSp>
        <p:nvCxnSpPr>
          <p:cNvPr id="290" name="Straight Connector 289"/>
          <p:cNvCxnSpPr>
            <a:stCxn id="287" idx="0"/>
            <a:endCxn id="268" idx="1"/>
          </p:cNvCxnSpPr>
          <p:nvPr/>
        </p:nvCxnSpPr>
        <p:spPr>
          <a:xfrm>
            <a:off x="5938053" y="3665622"/>
            <a:ext cx="643789" cy="207507"/>
          </a:xfrm>
          <a:prstGeom prst="line">
            <a:avLst/>
          </a:prstGeom>
          <a:ln w="381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280" name="Picture 279" descr="image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3212976"/>
            <a:ext cx="673391" cy="688557"/>
          </a:xfrm>
          <a:prstGeom prst="rect">
            <a:avLst/>
          </a:prstGeom>
        </p:spPr>
      </p:pic>
      <p:grpSp>
        <p:nvGrpSpPr>
          <p:cNvPr id="281" name="Group 280"/>
          <p:cNvGrpSpPr/>
          <p:nvPr/>
        </p:nvGrpSpPr>
        <p:grpSpPr>
          <a:xfrm>
            <a:off x="796601" y="4124211"/>
            <a:ext cx="526488" cy="469869"/>
            <a:chOff x="5939284" y="1548483"/>
            <a:chExt cx="741363" cy="622300"/>
          </a:xfrm>
        </p:grpSpPr>
        <p:sp>
          <p:nvSpPr>
            <p:cNvPr id="282" name="Line 21"/>
            <p:cNvSpPr>
              <a:spLocks noChangeShapeType="1"/>
            </p:cNvSpPr>
            <p:nvPr/>
          </p:nvSpPr>
          <p:spPr bwMode="auto">
            <a:xfrm flipH="1" flipV="1">
              <a:off x="6309172" y="1805658"/>
              <a:ext cx="371475" cy="365125"/>
            </a:xfrm>
            <a:prstGeom prst="line">
              <a:avLst/>
            </a:prstGeom>
            <a:noFill/>
            <a:ln w="19050">
              <a:solidFill>
                <a:srgbClr val="000000"/>
              </a:solidFill>
              <a:round/>
              <a:headEnd type="triangle" w="med" len="me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83" name="Line 22"/>
            <p:cNvSpPr>
              <a:spLocks noChangeShapeType="1"/>
            </p:cNvSpPr>
            <p:nvPr/>
          </p:nvSpPr>
          <p:spPr bwMode="auto">
            <a:xfrm flipH="1">
              <a:off x="6309172" y="1805658"/>
              <a:ext cx="0" cy="12065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84" name="Line 23"/>
            <p:cNvSpPr>
              <a:spLocks noChangeShapeType="1"/>
            </p:cNvSpPr>
            <p:nvPr/>
          </p:nvSpPr>
          <p:spPr bwMode="auto">
            <a:xfrm flipH="1" flipV="1">
              <a:off x="5939284" y="1548483"/>
              <a:ext cx="371475" cy="365125"/>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grpSp>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32</a:t>
            </a:fld>
            <a:endParaRPr lang="en-US"/>
          </a:p>
        </p:txBody>
      </p:sp>
    </p:spTree>
    <p:extLst>
      <p:ext uri="{BB962C8B-B14F-4D97-AF65-F5344CB8AC3E}">
        <p14:creationId xmlns:p14="http://schemas.microsoft.com/office/powerpoint/2010/main" val="3940080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7704856" cy="548680"/>
          </a:xfrm>
        </p:spPr>
        <p:txBody>
          <a:bodyPr/>
          <a:lstStyle/>
          <a:p>
            <a:r>
              <a:rPr lang="en-GB" b="0" dirty="0">
                <a:solidFill>
                  <a:srgbClr val="FFFFFF"/>
                </a:solidFill>
                <a:latin typeface="Calibri"/>
                <a:cs typeface="Calibri"/>
              </a:rPr>
              <a:t>GSM Roaming : MT calls</a:t>
            </a:r>
          </a:p>
        </p:txBody>
      </p:sp>
      <p:sp>
        <p:nvSpPr>
          <p:cNvPr id="7" name="Rectangle 3"/>
          <p:cNvSpPr txBox="1">
            <a:spLocks noChangeArrowheads="1"/>
          </p:cNvSpPr>
          <p:nvPr/>
        </p:nvSpPr>
        <p:spPr>
          <a:xfrm>
            <a:off x="251520" y="908720"/>
            <a:ext cx="8424936" cy="51117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000" lvl="1" fontAlgn="auto">
              <a:spcBef>
                <a:spcPts val="600"/>
              </a:spcBef>
              <a:spcAft>
                <a:spcPts val="600"/>
              </a:spcAft>
              <a:buFont typeface="Arial" pitchFamily="34" charset="0"/>
              <a:buChar char="•"/>
            </a:pPr>
            <a:r>
              <a:rPr lang="en-GB" sz="2400" dirty="0">
                <a:solidFill>
                  <a:prstClr val="black"/>
                </a:solidFill>
                <a:latin typeface="Calibri"/>
                <a:cs typeface="Calibri"/>
              </a:rPr>
              <a:t>When someone calls a roaming subscriber, the call is routed on the MSISDN to the home network GMSC.</a:t>
            </a:r>
          </a:p>
          <a:p>
            <a:pPr marL="720000" lvl="1" fontAlgn="auto">
              <a:spcBef>
                <a:spcPts val="600"/>
              </a:spcBef>
              <a:spcAft>
                <a:spcPts val="600"/>
              </a:spcAft>
              <a:buFont typeface="Arial" pitchFamily="34" charset="0"/>
              <a:buChar char="•"/>
            </a:pPr>
            <a:r>
              <a:rPr lang="en-GB" sz="2400" dirty="0">
                <a:solidFill>
                  <a:prstClr val="black"/>
                </a:solidFill>
                <a:latin typeface="Calibri"/>
                <a:cs typeface="Calibri"/>
              </a:rPr>
              <a:t>The home network HLR records indicate that the subscriber is roaming. The HLR record also contains the exact location (LAI) of the subscriber, which has been continuously updated every time the MS has moved from on BTS to another.</a:t>
            </a:r>
          </a:p>
          <a:p>
            <a:pPr marL="720000" lvl="1" fontAlgn="auto">
              <a:spcBef>
                <a:spcPts val="600"/>
              </a:spcBef>
              <a:spcAft>
                <a:spcPts val="600"/>
              </a:spcAft>
              <a:buFont typeface="Arial" pitchFamily="34" charset="0"/>
              <a:buChar char="•"/>
            </a:pPr>
            <a:r>
              <a:rPr lang="en-GB" sz="2400" dirty="0">
                <a:solidFill>
                  <a:prstClr val="black"/>
                </a:solidFill>
                <a:latin typeface="Calibri"/>
                <a:cs typeface="Calibri"/>
              </a:rPr>
              <a:t>The VLR assigns a Mobile Station Roaming Number (MSRN) to the roaming subscriber which is a unique virtual number to which incoming calls can be routed. Once the incoming call is established, the MSRN is released back into the pool and can be re-used. </a:t>
            </a:r>
          </a:p>
        </p:txBody>
      </p:sp>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33</a:t>
            </a:fld>
            <a:endParaRPr lang="en-US"/>
          </a:p>
        </p:txBody>
      </p:sp>
    </p:spTree>
    <p:extLst>
      <p:ext uri="{BB962C8B-B14F-4D97-AF65-F5344CB8AC3E}">
        <p14:creationId xmlns:p14="http://schemas.microsoft.com/office/powerpoint/2010/main" val="3200131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384"/>
            <a:ext cx="7632848" cy="534839"/>
          </a:xfrm>
        </p:spPr>
        <p:txBody>
          <a:bodyPr/>
          <a:lstStyle/>
          <a:p>
            <a:r>
              <a:rPr lang="en-GB" b="0" dirty="0">
                <a:solidFill>
                  <a:srgbClr val="FFFFFF"/>
                </a:solidFill>
                <a:latin typeface="Calibri"/>
                <a:cs typeface="Calibri"/>
              </a:rPr>
              <a:t>GSM Roaming billing</a:t>
            </a:r>
          </a:p>
        </p:txBody>
      </p:sp>
      <p:sp>
        <p:nvSpPr>
          <p:cNvPr id="7" name="Oval 6"/>
          <p:cNvSpPr/>
          <p:nvPr/>
        </p:nvSpPr>
        <p:spPr>
          <a:xfrm>
            <a:off x="107504" y="908720"/>
            <a:ext cx="2668651" cy="5400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GB">
              <a:solidFill>
                <a:prstClr val="white"/>
              </a:solidFill>
            </a:endParaRPr>
          </a:p>
        </p:txBody>
      </p:sp>
      <p:sp>
        <p:nvSpPr>
          <p:cNvPr id="8" name="Rounded Rectangle 7"/>
          <p:cNvSpPr/>
          <p:nvPr/>
        </p:nvSpPr>
        <p:spPr>
          <a:xfrm>
            <a:off x="1835696" y="1340768"/>
            <a:ext cx="1296144" cy="4608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b="1" dirty="0">
                <a:solidFill>
                  <a:prstClr val="white"/>
                </a:solidFill>
                <a:latin typeface="Calibri"/>
                <a:cs typeface="Calibri"/>
              </a:rPr>
              <a:t>Visited Network</a:t>
            </a:r>
          </a:p>
          <a:p>
            <a:pPr algn="ctr" fontAlgn="auto">
              <a:spcBef>
                <a:spcPts val="0"/>
              </a:spcBef>
              <a:spcAft>
                <a:spcPts val="0"/>
              </a:spcAft>
            </a:pPr>
            <a:r>
              <a:rPr lang="en-GB" b="1" dirty="0">
                <a:solidFill>
                  <a:prstClr val="white"/>
                </a:solidFill>
                <a:latin typeface="Calibri"/>
                <a:cs typeface="Calibri"/>
              </a:rPr>
              <a:t>(VPLMN)</a:t>
            </a:r>
          </a:p>
        </p:txBody>
      </p:sp>
      <p:sp>
        <p:nvSpPr>
          <p:cNvPr id="9" name="Rounded Rectangle 8"/>
          <p:cNvSpPr/>
          <p:nvPr/>
        </p:nvSpPr>
        <p:spPr>
          <a:xfrm>
            <a:off x="7443936" y="1340768"/>
            <a:ext cx="1376536" cy="10120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latin typeface="Calibri"/>
                <a:cs typeface="Calibri"/>
              </a:rPr>
              <a:t>Home Network A</a:t>
            </a:r>
          </a:p>
        </p:txBody>
      </p:sp>
      <p:sp>
        <p:nvSpPr>
          <p:cNvPr id="10" name="Cloud 9"/>
          <p:cNvSpPr/>
          <p:nvPr/>
        </p:nvSpPr>
        <p:spPr>
          <a:xfrm>
            <a:off x="4563616" y="3789040"/>
            <a:ext cx="1872208" cy="2304256"/>
          </a:xfrm>
          <a:prstGeom prst="cloud">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latin typeface="Calibri"/>
                <a:cs typeface="Calibri"/>
              </a:rPr>
              <a:t>Financial Clearing System</a:t>
            </a:r>
          </a:p>
        </p:txBody>
      </p:sp>
      <p:sp>
        <p:nvSpPr>
          <p:cNvPr id="11" name="Cloud 10"/>
          <p:cNvSpPr/>
          <p:nvPr/>
        </p:nvSpPr>
        <p:spPr>
          <a:xfrm>
            <a:off x="4530132" y="1196752"/>
            <a:ext cx="1872208" cy="2304256"/>
          </a:xfrm>
          <a:prstGeom prst="cloud">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latin typeface="Calibri"/>
                <a:cs typeface="Calibri"/>
              </a:rPr>
              <a:t>Data Clearing System</a:t>
            </a:r>
          </a:p>
        </p:txBody>
      </p:sp>
      <p:sp>
        <p:nvSpPr>
          <p:cNvPr id="15" name="TextBox 14"/>
          <p:cNvSpPr txBox="1"/>
          <p:nvPr/>
        </p:nvSpPr>
        <p:spPr>
          <a:xfrm>
            <a:off x="607204" y="5278063"/>
            <a:ext cx="1228492" cy="523220"/>
          </a:xfrm>
          <a:prstGeom prst="rect">
            <a:avLst/>
          </a:prstGeom>
          <a:noFill/>
        </p:spPr>
        <p:txBody>
          <a:bodyPr wrap="square" rtlCol="0">
            <a:spAutoFit/>
          </a:bodyPr>
          <a:lstStyle/>
          <a:p>
            <a:pPr algn="ctr" fontAlgn="auto">
              <a:spcBef>
                <a:spcPts val="0"/>
              </a:spcBef>
              <a:spcAft>
                <a:spcPts val="0"/>
              </a:spcAft>
            </a:pPr>
            <a:r>
              <a:rPr lang="en-GB" sz="1400" dirty="0">
                <a:solidFill>
                  <a:prstClr val="black"/>
                </a:solidFill>
                <a:latin typeface="Calibri"/>
                <a:ea typeface="+mn-ea"/>
                <a:cs typeface="Calibri"/>
              </a:rPr>
              <a:t>Roaming Subscriber C</a:t>
            </a:r>
          </a:p>
        </p:txBody>
      </p:sp>
      <p:sp>
        <p:nvSpPr>
          <p:cNvPr id="16" name="TextBox 15"/>
          <p:cNvSpPr txBox="1"/>
          <p:nvPr/>
        </p:nvSpPr>
        <p:spPr>
          <a:xfrm>
            <a:off x="607203" y="3743454"/>
            <a:ext cx="1228492" cy="523220"/>
          </a:xfrm>
          <a:prstGeom prst="rect">
            <a:avLst/>
          </a:prstGeom>
          <a:noFill/>
        </p:spPr>
        <p:txBody>
          <a:bodyPr wrap="square" rtlCol="0">
            <a:spAutoFit/>
          </a:bodyPr>
          <a:lstStyle/>
          <a:p>
            <a:pPr algn="ctr" fontAlgn="auto">
              <a:spcBef>
                <a:spcPts val="0"/>
              </a:spcBef>
              <a:spcAft>
                <a:spcPts val="0"/>
              </a:spcAft>
            </a:pPr>
            <a:r>
              <a:rPr lang="en-GB" sz="1400" dirty="0">
                <a:solidFill>
                  <a:prstClr val="black"/>
                </a:solidFill>
                <a:latin typeface="Calibri"/>
                <a:ea typeface="+mn-ea"/>
                <a:cs typeface="Calibri"/>
              </a:rPr>
              <a:t>Roaming Subscriber B</a:t>
            </a:r>
          </a:p>
        </p:txBody>
      </p:sp>
      <p:sp>
        <p:nvSpPr>
          <p:cNvPr id="17" name="TextBox 16"/>
          <p:cNvSpPr txBox="1"/>
          <p:nvPr/>
        </p:nvSpPr>
        <p:spPr>
          <a:xfrm>
            <a:off x="607202" y="2208845"/>
            <a:ext cx="1228492" cy="523220"/>
          </a:xfrm>
          <a:prstGeom prst="rect">
            <a:avLst/>
          </a:prstGeom>
          <a:noFill/>
        </p:spPr>
        <p:txBody>
          <a:bodyPr wrap="square" rtlCol="0">
            <a:spAutoFit/>
          </a:bodyPr>
          <a:lstStyle/>
          <a:p>
            <a:pPr algn="ctr" fontAlgn="auto">
              <a:spcBef>
                <a:spcPts val="0"/>
              </a:spcBef>
              <a:spcAft>
                <a:spcPts val="0"/>
              </a:spcAft>
            </a:pPr>
            <a:r>
              <a:rPr lang="en-GB" sz="1400" dirty="0">
                <a:solidFill>
                  <a:prstClr val="black"/>
                </a:solidFill>
                <a:latin typeface="Calibri"/>
                <a:ea typeface="+mn-ea"/>
                <a:cs typeface="Calibri"/>
              </a:rPr>
              <a:t>Roaming Subscriber A</a:t>
            </a:r>
          </a:p>
        </p:txBody>
      </p:sp>
      <p:sp>
        <p:nvSpPr>
          <p:cNvPr id="18" name="Rounded Rectangle 17"/>
          <p:cNvSpPr/>
          <p:nvPr/>
        </p:nvSpPr>
        <p:spPr>
          <a:xfrm>
            <a:off x="7443936" y="3064979"/>
            <a:ext cx="1376536" cy="10120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latin typeface="Calibri"/>
                <a:cs typeface="Calibri"/>
              </a:rPr>
              <a:t>Home Network B</a:t>
            </a:r>
          </a:p>
        </p:txBody>
      </p:sp>
      <p:sp>
        <p:nvSpPr>
          <p:cNvPr id="19" name="Rounded Rectangle 18"/>
          <p:cNvSpPr/>
          <p:nvPr/>
        </p:nvSpPr>
        <p:spPr>
          <a:xfrm>
            <a:off x="7443936" y="4789190"/>
            <a:ext cx="1376536" cy="10120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latin typeface="Calibri"/>
                <a:cs typeface="Calibri"/>
              </a:rPr>
              <a:t>Home Network C</a:t>
            </a:r>
          </a:p>
        </p:txBody>
      </p:sp>
      <p:sp>
        <p:nvSpPr>
          <p:cNvPr id="20" name="Right Arrow 19"/>
          <p:cNvSpPr/>
          <p:nvPr/>
        </p:nvSpPr>
        <p:spPr>
          <a:xfrm>
            <a:off x="3203848" y="1844824"/>
            <a:ext cx="1224136" cy="1368152"/>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sz="1400" dirty="0">
                <a:solidFill>
                  <a:prstClr val="white"/>
                </a:solidFill>
                <a:latin typeface="Calibri"/>
                <a:cs typeface="Calibri"/>
              </a:rPr>
              <a:t>Roaming CDRs</a:t>
            </a:r>
          </a:p>
        </p:txBody>
      </p:sp>
      <p:sp>
        <p:nvSpPr>
          <p:cNvPr id="21" name="Left Arrow 20"/>
          <p:cNvSpPr/>
          <p:nvPr/>
        </p:nvSpPr>
        <p:spPr>
          <a:xfrm>
            <a:off x="3203848" y="4437112"/>
            <a:ext cx="1224136" cy="1220155"/>
          </a:xfrm>
          <a:prstGeom prst="lef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sz="1600" dirty="0">
                <a:solidFill>
                  <a:prstClr val="white"/>
                </a:solidFill>
                <a:latin typeface="Calibri"/>
                <a:cs typeface="Calibri"/>
              </a:rPr>
              <a:t>Payment</a:t>
            </a:r>
          </a:p>
        </p:txBody>
      </p:sp>
      <p:cxnSp>
        <p:nvCxnSpPr>
          <p:cNvPr id="22" name="Straight Arrow Connector 21"/>
          <p:cNvCxnSpPr>
            <a:stCxn id="11" idx="0"/>
            <a:endCxn id="9" idx="1"/>
          </p:cNvCxnSpPr>
          <p:nvPr/>
        </p:nvCxnSpPr>
        <p:spPr>
          <a:xfrm flipV="1">
            <a:off x="6400780" y="1846815"/>
            <a:ext cx="1043156" cy="5020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0"/>
            <a:endCxn id="18" idx="1"/>
          </p:cNvCxnSpPr>
          <p:nvPr/>
        </p:nvCxnSpPr>
        <p:spPr>
          <a:xfrm>
            <a:off x="6400780" y="2348880"/>
            <a:ext cx="1043156" cy="122214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0"/>
            <a:endCxn id="19" idx="1"/>
          </p:cNvCxnSpPr>
          <p:nvPr/>
        </p:nvCxnSpPr>
        <p:spPr>
          <a:xfrm>
            <a:off x="6400780" y="2348880"/>
            <a:ext cx="1043156" cy="294635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1"/>
            <a:endCxn id="10" idx="0"/>
          </p:cNvCxnSpPr>
          <p:nvPr/>
        </p:nvCxnSpPr>
        <p:spPr>
          <a:xfrm flipH="1">
            <a:off x="6434264" y="1846815"/>
            <a:ext cx="1009672" cy="309435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1"/>
            <a:endCxn id="10" idx="0"/>
          </p:cNvCxnSpPr>
          <p:nvPr/>
        </p:nvCxnSpPr>
        <p:spPr>
          <a:xfrm flipH="1">
            <a:off x="6434264" y="3571026"/>
            <a:ext cx="1009672" cy="1370142"/>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1"/>
            <a:endCxn id="10" idx="0"/>
          </p:cNvCxnSpPr>
          <p:nvPr/>
        </p:nvCxnSpPr>
        <p:spPr>
          <a:xfrm flipH="1" flipV="1">
            <a:off x="6434264" y="4941168"/>
            <a:ext cx="1009672" cy="354069"/>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descr="image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1556792"/>
            <a:ext cx="673391" cy="688557"/>
          </a:xfrm>
          <a:prstGeom prst="rect">
            <a:avLst/>
          </a:prstGeom>
        </p:spPr>
      </p:pic>
      <p:pic>
        <p:nvPicPr>
          <p:cNvPr id="29" name="Picture 28" descr="image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4653136"/>
            <a:ext cx="673391" cy="688557"/>
          </a:xfrm>
          <a:prstGeom prst="rect">
            <a:avLst/>
          </a:prstGeom>
        </p:spPr>
      </p:pic>
      <p:pic>
        <p:nvPicPr>
          <p:cNvPr id="30" name="Picture 29" descr="image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3068960"/>
            <a:ext cx="673391" cy="688557"/>
          </a:xfrm>
          <a:prstGeom prst="rect">
            <a:avLst/>
          </a:prstGeom>
        </p:spPr>
      </p:pic>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34</a:t>
            </a:fld>
            <a:endParaRPr lang="en-US"/>
          </a:p>
        </p:txBody>
      </p:sp>
    </p:spTree>
    <p:extLst>
      <p:ext uri="{BB962C8B-B14F-4D97-AF65-F5344CB8AC3E}">
        <p14:creationId xmlns:p14="http://schemas.microsoft.com/office/powerpoint/2010/main" val="2818485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384"/>
            <a:ext cx="7482160" cy="576064"/>
          </a:xfrm>
        </p:spPr>
        <p:txBody>
          <a:bodyPr/>
          <a:lstStyle/>
          <a:p>
            <a:r>
              <a:rPr lang="en-GB" b="0" dirty="0">
                <a:solidFill>
                  <a:srgbClr val="FFFFFF"/>
                </a:solidFill>
                <a:latin typeface="Calibri"/>
                <a:cs typeface="Calibri"/>
              </a:rPr>
              <a:t>GSM Roaming : billing</a:t>
            </a:r>
          </a:p>
        </p:txBody>
      </p:sp>
      <p:sp>
        <p:nvSpPr>
          <p:cNvPr id="7" name="Content Placeholder 1"/>
          <p:cNvSpPr>
            <a:spLocks noGrp="1"/>
          </p:cNvSpPr>
          <p:nvPr>
            <p:ph idx="1"/>
          </p:nvPr>
        </p:nvSpPr>
        <p:spPr>
          <a:xfrm>
            <a:off x="107504" y="764704"/>
            <a:ext cx="8856984" cy="5760640"/>
          </a:xfrm>
        </p:spPr>
        <p:txBody>
          <a:bodyPr>
            <a:noAutofit/>
          </a:bodyPr>
          <a:lstStyle/>
          <a:p>
            <a:pPr>
              <a:spcBef>
                <a:spcPts val="600"/>
              </a:spcBef>
              <a:spcAft>
                <a:spcPts val="600"/>
              </a:spcAft>
            </a:pPr>
            <a:r>
              <a:rPr lang="en-GB" sz="1800" dirty="0">
                <a:latin typeface="Calibri"/>
                <a:cs typeface="Calibri"/>
              </a:rPr>
              <a:t>The retail charge for all traffic generated by a roaming subscriber (MO or MT) whilst they are on the visited network will appear on their monthly (?) bill which is issued by their home network. This normally appears on the subscribers bill as “roaming charges”.</a:t>
            </a:r>
          </a:p>
          <a:p>
            <a:pPr>
              <a:spcBef>
                <a:spcPts val="600"/>
              </a:spcBef>
              <a:spcAft>
                <a:spcPts val="600"/>
              </a:spcAft>
            </a:pPr>
            <a:r>
              <a:rPr lang="en-GB" sz="1800" dirty="0">
                <a:latin typeface="Calibri"/>
                <a:cs typeface="Calibri"/>
              </a:rPr>
              <a:t>How does the home network know how much usage there has been when the subscriber was roaming?</a:t>
            </a:r>
          </a:p>
          <a:p>
            <a:pPr>
              <a:spcBef>
                <a:spcPts val="600"/>
              </a:spcBef>
              <a:spcAft>
                <a:spcPts val="600"/>
              </a:spcAft>
            </a:pPr>
            <a:r>
              <a:rPr lang="en-GB" sz="1800" dirty="0">
                <a:latin typeface="Calibri"/>
                <a:cs typeface="Calibri"/>
              </a:rPr>
              <a:t>The visited network MSC generates </a:t>
            </a:r>
            <a:r>
              <a:rPr lang="en-GB" sz="1800" b="1" dirty="0">
                <a:solidFill>
                  <a:srgbClr val="FF0000"/>
                </a:solidFill>
                <a:latin typeface="Calibri"/>
                <a:cs typeface="Calibri"/>
              </a:rPr>
              <a:t>Call Detail Records (CDRs) </a:t>
            </a:r>
            <a:r>
              <a:rPr lang="en-GB" sz="1800" dirty="0">
                <a:latin typeface="Calibri"/>
                <a:cs typeface="Calibri"/>
              </a:rPr>
              <a:t>for all the MS on their network, including roamers.</a:t>
            </a:r>
          </a:p>
          <a:p>
            <a:pPr>
              <a:spcBef>
                <a:spcPts val="600"/>
              </a:spcBef>
              <a:spcAft>
                <a:spcPts val="600"/>
              </a:spcAft>
            </a:pPr>
            <a:r>
              <a:rPr lang="en-GB" sz="1800" dirty="0">
                <a:latin typeface="Calibri"/>
                <a:cs typeface="Calibri"/>
              </a:rPr>
              <a:t>Every day, the visited network sends it’s CDR files to a </a:t>
            </a:r>
            <a:r>
              <a:rPr lang="en-GB" sz="1800" b="1" dirty="0">
                <a:solidFill>
                  <a:srgbClr val="FF0000"/>
                </a:solidFill>
                <a:latin typeface="Calibri"/>
                <a:cs typeface="Calibri"/>
              </a:rPr>
              <a:t>Data Clearing House </a:t>
            </a:r>
            <a:r>
              <a:rPr lang="en-GB" sz="1800" dirty="0">
                <a:latin typeface="Calibri"/>
                <a:cs typeface="Calibri"/>
              </a:rPr>
              <a:t>which sorts the CDRs according to home network ID (MNC code) which is contained in the IMSI.</a:t>
            </a:r>
          </a:p>
          <a:p>
            <a:pPr>
              <a:spcBef>
                <a:spcPts val="600"/>
              </a:spcBef>
              <a:spcAft>
                <a:spcPts val="600"/>
              </a:spcAft>
            </a:pPr>
            <a:r>
              <a:rPr lang="en-GB" sz="1800" dirty="0">
                <a:latin typeface="Calibri"/>
                <a:cs typeface="Calibri"/>
              </a:rPr>
              <a:t>The Data Clearing House collates the CDRs according to home network ID, rates them according to </a:t>
            </a:r>
            <a:r>
              <a:rPr lang="en-GB" sz="1800" b="1" dirty="0">
                <a:solidFill>
                  <a:srgbClr val="FF0000"/>
                </a:solidFill>
                <a:latin typeface="Calibri"/>
                <a:cs typeface="Calibri"/>
              </a:rPr>
              <a:t>Inter-Operator Tariff (IOT) </a:t>
            </a:r>
            <a:r>
              <a:rPr lang="en-GB" sz="1800" dirty="0">
                <a:latin typeface="Calibri"/>
                <a:cs typeface="Calibri"/>
              </a:rPr>
              <a:t>and sends them off to the relevant parties.</a:t>
            </a:r>
          </a:p>
          <a:p>
            <a:pPr>
              <a:spcBef>
                <a:spcPts val="600"/>
              </a:spcBef>
              <a:spcAft>
                <a:spcPts val="600"/>
              </a:spcAft>
            </a:pPr>
            <a:r>
              <a:rPr lang="en-GB" sz="1800" dirty="0">
                <a:latin typeface="Calibri"/>
                <a:cs typeface="Calibri"/>
              </a:rPr>
              <a:t>At the end of the month (?) the various home networks settle the wholesale cost of their roaming subscribers usage on the various visited networks, according to the rated CDRs they have received through Data Clearing. Payment is done through a </a:t>
            </a:r>
            <a:r>
              <a:rPr lang="en-GB" sz="1800" b="1" dirty="0">
                <a:solidFill>
                  <a:srgbClr val="FF0000"/>
                </a:solidFill>
                <a:latin typeface="Calibri"/>
                <a:cs typeface="Calibri"/>
              </a:rPr>
              <a:t>Financial Clearing House</a:t>
            </a:r>
            <a:r>
              <a:rPr lang="en-GB" sz="1800" dirty="0">
                <a:latin typeface="Calibri"/>
                <a:cs typeface="Calibri"/>
              </a:rPr>
              <a:t>.</a:t>
            </a:r>
          </a:p>
          <a:p>
            <a:pPr>
              <a:spcBef>
                <a:spcPts val="600"/>
              </a:spcBef>
              <a:spcAft>
                <a:spcPts val="600"/>
              </a:spcAft>
            </a:pPr>
            <a:r>
              <a:rPr lang="en-GB" sz="1800" dirty="0">
                <a:latin typeface="Calibri"/>
                <a:cs typeface="Calibri"/>
              </a:rPr>
              <a:t>The Financial Clearing House collates all the payments from the various home networks and delivers them to the correct visited network.</a:t>
            </a:r>
          </a:p>
        </p:txBody>
      </p:sp>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35</a:t>
            </a:fld>
            <a:endParaRPr lang="en-US"/>
          </a:p>
        </p:txBody>
      </p:sp>
    </p:spTree>
    <p:extLst>
      <p:ext uri="{BB962C8B-B14F-4D97-AF65-F5344CB8AC3E}">
        <p14:creationId xmlns:p14="http://schemas.microsoft.com/office/powerpoint/2010/main" val="2095417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384"/>
            <a:ext cx="7776864" cy="504056"/>
          </a:xfrm>
          <a:noFill/>
          <a:ln>
            <a:noFill/>
          </a:ln>
        </p:spPr>
        <p:txBody>
          <a:bodyPr vert="horz" wrap="square" lIns="91440" tIns="45720" rIns="91440" bIns="45720" numCol="1" anchor="t" anchorCtr="0" compatLnSpc="1">
            <a:prstTxWarp prst="textNoShape">
              <a:avLst/>
            </a:prstTxWarp>
          </a:bodyPr>
          <a:lstStyle/>
          <a:p>
            <a:r>
              <a:rPr lang="en-US" b="0" dirty="0">
                <a:solidFill>
                  <a:schemeClr val="bg1"/>
                </a:solidFill>
                <a:latin typeface="Calibri" charset="0"/>
                <a:ea typeface="Calibri" charset="0"/>
                <a:cs typeface="Calibri" charset="0"/>
              </a:rPr>
              <a:t>Recap : GSM Network Overview</a:t>
            </a:r>
            <a:endParaRPr lang="en-GB" b="0" dirty="0">
              <a:solidFill>
                <a:schemeClr val="bg1"/>
              </a:solidFill>
              <a:latin typeface="Calibri" charset="0"/>
              <a:ea typeface="Calibri" charset="0"/>
              <a:cs typeface="Calibri" charset="0"/>
            </a:endParaRPr>
          </a:p>
        </p:txBody>
      </p:sp>
      <p:sp>
        <p:nvSpPr>
          <p:cNvPr id="8" name="Rectangle 2"/>
          <p:cNvSpPr>
            <a:spLocks noChangeArrowheads="1"/>
          </p:cNvSpPr>
          <p:nvPr/>
        </p:nvSpPr>
        <p:spPr bwMode="auto">
          <a:xfrm>
            <a:off x="1676399" y="836712"/>
            <a:ext cx="4878260" cy="2357338"/>
          </a:xfrm>
          <a:prstGeom prst="rect">
            <a:avLst/>
          </a:prstGeom>
          <a:solidFill>
            <a:srgbClr val="3366FF">
              <a:alpha val="50195"/>
            </a:srgbClr>
          </a:solidFill>
          <a:ln w="9525" cap="rnd">
            <a:solidFill>
              <a:schemeClr val="tx1"/>
            </a:solidFill>
            <a:prstDash val="sysDot"/>
            <a:miter lim="800000"/>
            <a:headEnd/>
            <a:tailEnd/>
          </a:ln>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sp>
        <p:nvSpPr>
          <p:cNvPr id="9" name="AutoShape 4"/>
          <p:cNvSpPr>
            <a:spLocks noChangeArrowheads="1"/>
          </p:cNvSpPr>
          <p:nvPr/>
        </p:nvSpPr>
        <p:spPr bwMode="auto">
          <a:xfrm>
            <a:off x="5562600" y="4108450"/>
            <a:ext cx="1600200" cy="1371600"/>
          </a:xfrm>
          <a:prstGeom prst="hexagon">
            <a:avLst>
              <a:gd name="adj" fmla="val 29167"/>
              <a:gd name="vf" fmla="val 115470"/>
            </a:avLst>
          </a:prstGeom>
          <a:solidFill>
            <a:srgbClr val="01FFBC"/>
          </a:solidFill>
          <a:ln w="9525">
            <a:solidFill>
              <a:schemeClr val="tx1"/>
            </a:solidFill>
            <a:miter lim="800000"/>
            <a:headEnd/>
            <a:tailEnd/>
          </a:ln>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sp>
        <p:nvSpPr>
          <p:cNvPr id="10" name="AutoShape 5"/>
          <p:cNvSpPr>
            <a:spLocks noChangeArrowheads="1"/>
          </p:cNvSpPr>
          <p:nvPr/>
        </p:nvSpPr>
        <p:spPr bwMode="auto">
          <a:xfrm>
            <a:off x="1905000" y="4794250"/>
            <a:ext cx="1600200" cy="1371600"/>
          </a:xfrm>
          <a:prstGeom prst="hexagon">
            <a:avLst>
              <a:gd name="adj" fmla="val 29167"/>
              <a:gd name="vf" fmla="val 115470"/>
            </a:avLst>
          </a:prstGeom>
          <a:solidFill>
            <a:srgbClr val="01FFBC"/>
          </a:solidFill>
          <a:ln w="9525">
            <a:solidFill>
              <a:schemeClr val="tx1"/>
            </a:solidFill>
            <a:miter lim="800000"/>
            <a:headEnd/>
            <a:tailEnd/>
          </a:ln>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sp>
        <p:nvSpPr>
          <p:cNvPr id="11" name="AutoShape 6"/>
          <p:cNvSpPr>
            <a:spLocks noChangeArrowheads="1"/>
          </p:cNvSpPr>
          <p:nvPr/>
        </p:nvSpPr>
        <p:spPr bwMode="auto">
          <a:xfrm>
            <a:off x="3124200" y="4108450"/>
            <a:ext cx="1600200" cy="1371600"/>
          </a:xfrm>
          <a:prstGeom prst="hexagon">
            <a:avLst>
              <a:gd name="adj" fmla="val 29167"/>
              <a:gd name="vf" fmla="val 115470"/>
            </a:avLst>
          </a:prstGeom>
          <a:solidFill>
            <a:srgbClr val="01FFBC"/>
          </a:solidFill>
          <a:ln w="9525">
            <a:solidFill>
              <a:schemeClr val="tx1"/>
            </a:solidFill>
            <a:miter lim="800000"/>
            <a:headEnd/>
            <a:tailEnd/>
          </a:ln>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sp>
        <p:nvSpPr>
          <p:cNvPr id="12" name="AutoShape 7"/>
          <p:cNvSpPr>
            <a:spLocks noChangeArrowheads="1"/>
          </p:cNvSpPr>
          <p:nvPr/>
        </p:nvSpPr>
        <p:spPr bwMode="auto">
          <a:xfrm>
            <a:off x="4343400" y="4794250"/>
            <a:ext cx="1600200" cy="1371600"/>
          </a:xfrm>
          <a:prstGeom prst="hexagon">
            <a:avLst>
              <a:gd name="adj" fmla="val 29167"/>
              <a:gd name="vf" fmla="val 115470"/>
            </a:avLst>
          </a:prstGeom>
          <a:solidFill>
            <a:srgbClr val="01FFBC"/>
          </a:solidFill>
          <a:ln w="9525">
            <a:solidFill>
              <a:schemeClr val="tx1"/>
            </a:solidFill>
            <a:miter lim="800000"/>
            <a:headEnd/>
            <a:tailEnd/>
          </a:ln>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sp>
        <p:nvSpPr>
          <p:cNvPr id="13" name="AutoShape 8"/>
          <p:cNvSpPr>
            <a:spLocks noChangeArrowheads="1"/>
          </p:cNvSpPr>
          <p:nvPr/>
        </p:nvSpPr>
        <p:spPr bwMode="auto">
          <a:xfrm>
            <a:off x="4343400" y="3422650"/>
            <a:ext cx="1600200" cy="1371600"/>
          </a:xfrm>
          <a:prstGeom prst="hexagon">
            <a:avLst>
              <a:gd name="adj" fmla="val 29167"/>
              <a:gd name="vf" fmla="val 115470"/>
            </a:avLst>
          </a:prstGeom>
          <a:solidFill>
            <a:srgbClr val="01FFBC"/>
          </a:solidFill>
          <a:ln w="9525">
            <a:solidFill>
              <a:schemeClr val="tx1"/>
            </a:solidFill>
            <a:miter lim="800000"/>
            <a:headEnd/>
            <a:tailEnd/>
          </a:ln>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cxnSp>
        <p:nvCxnSpPr>
          <p:cNvPr id="14" name="AutoShape 10"/>
          <p:cNvCxnSpPr>
            <a:cxnSpLocks noChangeShapeType="1"/>
            <a:stCxn id="178" idx="0"/>
          </p:cNvCxnSpPr>
          <p:nvPr/>
        </p:nvCxnSpPr>
        <p:spPr bwMode="auto">
          <a:xfrm>
            <a:off x="8262612" y="1807208"/>
            <a:ext cx="557860" cy="1524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5" name="AutoShape 11"/>
          <p:cNvCxnSpPr>
            <a:cxnSpLocks noChangeShapeType="1"/>
          </p:cNvCxnSpPr>
          <p:nvPr/>
        </p:nvCxnSpPr>
        <p:spPr bwMode="auto">
          <a:xfrm>
            <a:off x="8047806" y="2207567"/>
            <a:ext cx="772666" cy="24454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6" name="AutoShape 12"/>
          <p:cNvCxnSpPr>
            <a:cxnSpLocks noChangeShapeType="1"/>
          </p:cNvCxnSpPr>
          <p:nvPr/>
        </p:nvCxnSpPr>
        <p:spPr bwMode="auto">
          <a:xfrm flipV="1">
            <a:off x="8193309" y="1288303"/>
            <a:ext cx="481660" cy="14346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7" name="AutoShape 15"/>
          <p:cNvCxnSpPr>
            <a:cxnSpLocks noChangeShapeType="1"/>
            <a:stCxn id="180" idx="2"/>
            <a:endCxn id="37" idx="0"/>
          </p:cNvCxnSpPr>
          <p:nvPr/>
        </p:nvCxnSpPr>
        <p:spPr bwMode="auto">
          <a:xfrm flipH="1">
            <a:off x="2601913" y="4067176"/>
            <a:ext cx="456500" cy="19494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8" name="AutoShape 16"/>
          <p:cNvCxnSpPr>
            <a:cxnSpLocks noChangeShapeType="1"/>
            <a:stCxn id="180" idx="2"/>
            <a:endCxn id="70" idx="0"/>
          </p:cNvCxnSpPr>
          <p:nvPr/>
        </p:nvCxnSpPr>
        <p:spPr bwMode="auto">
          <a:xfrm>
            <a:off x="3058413" y="4067176"/>
            <a:ext cx="762700" cy="12652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9" name="AutoShape 19"/>
          <p:cNvCxnSpPr>
            <a:cxnSpLocks noChangeShapeType="1"/>
            <a:stCxn id="179" idx="1"/>
            <a:endCxn id="157" idx="1"/>
          </p:cNvCxnSpPr>
          <p:nvPr/>
        </p:nvCxnSpPr>
        <p:spPr bwMode="auto">
          <a:xfrm flipH="1">
            <a:off x="5122863" y="3634371"/>
            <a:ext cx="937534" cy="101541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0" name="AutoShape 20"/>
          <p:cNvCxnSpPr>
            <a:cxnSpLocks noChangeShapeType="1"/>
            <a:stCxn id="179" idx="2"/>
            <a:endCxn id="98" idx="1"/>
          </p:cNvCxnSpPr>
          <p:nvPr/>
        </p:nvCxnSpPr>
        <p:spPr bwMode="auto">
          <a:xfrm>
            <a:off x="6399213" y="3868592"/>
            <a:ext cx="100013" cy="1419371"/>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1" name="AutoShape 21"/>
          <p:cNvCxnSpPr>
            <a:cxnSpLocks noChangeShapeType="1"/>
            <a:stCxn id="184" idx="2"/>
            <a:endCxn id="180" idx="0"/>
          </p:cNvCxnSpPr>
          <p:nvPr/>
        </p:nvCxnSpPr>
        <p:spPr bwMode="auto">
          <a:xfrm flipH="1">
            <a:off x="3058413" y="3015517"/>
            <a:ext cx="932563" cy="58321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2" name="AutoShape 26"/>
          <p:cNvCxnSpPr>
            <a:cxnSpLocks noChangeShapeType="1"/>
            <a:stCxn id="182" idx="3"/>
            <a:endCxn id="178" idx="2"/>
          </p:cNvCxnSpPr>
          <p:nvPr/>
        </p:nvCxnSpPr>
        <p:spPr bwMode="auto">
          <a:xfrm flipV="1">
            <a:off x="6363494" y="1807208"/>
            <a:ext cx="443262" cy="269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3" name="AutoShape 27"/>
          <p:cNvCxnSpPr>
            <a:cxnSpLocks noChangeShapeType="1"/>
            <a:stCxn id="183" idx="3"/>
            <a:endCxn id="184" idx="0"/>
          </p:cNvCxnSpPr>
          <p:nvPr/>
        </p:nvCxnSpPr>
        <p:spPr bwMode="auto">
          <a:xfrm flipH="1">
            <a:off x="3990976" y="1969637"/>
            <a:ext cx="961252" cy="63757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4" name="AutoShape 29"/>
          <p:cNvCxnSpPr>
            <a:cxnSpLocks noChangeShapeType="1"/>
            <a:stCxn id="27" idx="3"/>
            <a:endCxn id="184" idx="0"/>
          </p:cNvCxnSpPr>
          <p:nvPr/>
        </p:nvCxnSpPr>
        <p:spPr bwMode="auto">
          <a:xfrm>
            <a:off x="2726394" y="1948555"/>
            <a:ext cx="1264582" cy="658652"/>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5" name="AutoShape 32"/>
          <p:cNvCxnSpPr>
            <a:cxnSpLocks noChangeShapeType="1"/>
            <a:stCxn id="184" idx="0"/>
            <a:endCxn id="26" idx="3"/>
          </p:cNvCxnSpPr>
          <p:nvPr/>
        </p:nvCxnSpPr>
        <p:spPr bwMode="auto">
          <a:xfrm flipH="1" flipV="1">
            <a:off x="3461549" y="1957984"/>
            <a:ext cx="529427" cy="649223"/>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6" name="AutoShape 33"/>
          <p:cNvSpPr>
            <a:spLocks noChangeArrowheads="1"/>
          </p:cNvSpPr>
          <p:nvPr/>
        </p:nvSpPr>
        <p:spPr bwMode="auto">
          <a:xfrm>
            <a:off x="3156749" y="1348384"/>
            <a:ext cx="609600" cy="609600"/>
          </a:xfrm>
          <a:prstGeom prst="flowChartMagneticDisk">
            <a:avLst/>
          </a:prstGeom>
          <a:solidFill>
            <a:srgbClr val="FFC000"/>
          </a:solidFill>
          <a:ln w="9525">
            <a:solidFill>
              <a:schemeClr val="tx1"/>
            </a:solidFill>
            <a:round/>
            <a:headEnd/>
            <a:tailEnd/>
          </a:ln>
        </p:spPr>
        <p:txBody>
          <a:bodyPr wrap="none" anchor="ctr"/>
          <a:lstStyle/>
          <a:p>
            <a:pPr algn="ctr" fontAlgn="auto">
              <a:spcBef>
                <a:spcPts val="0"/>
              </a:spcBef>
              <a:spcAft>
                <a:spcPts val="0"/>
              </a:spcAft>
            </a:pPr>
            <a:r>
              <a:rPr lang="de-DE" sz="1600" dirty="0">
                <a:solidFill>
                  <a:prstClr val="black"/>
                </a:solidFill>
                <a:latin typeface="Calibri"/>
                <a:ea typeface="+mn-ea"/>
                <a:cs typeface="Calibri"/>
              </a:rPr>
              <a:t>VLR</a:t>
            </a:r>
          </a:p>
        </p:txBody>
      </p:sp>
      <p:sp>
        <p:nvSpPr>
          <p:cNvPr id="27" name="AutoShape 34"/>
          <p:cNvSpPr>
            <a:spLocks noChangeArrowheads="1"/>
          </p:cNvSpPr>
          <p:nvPr/>
        </p:nvSpPr>
        <p:spPr bwMode="auto">
          <a:xfrm>
            <a:off x="2421594" y="1338955"/>
            <a:ext cx="609600" cy="609600"/>
          </a:xfrm>
          <a:prstGeom prst="flowChartMagneticDisk">
            <a:avLst/>
          </a:prstGeom>
          <a:solidFill>
            <a:srgbClr val="FFC000"/>
          </a:solidFill>
          <a:ln w="9525">
            <a:solidFill>
              <a:schemeClr val="tx1"/>
            </a:solidFill>
            <a:round/>
            <a:headEnd/>
            <a:tailEnd/>
          </a:ln>
        </p:spPr>
        <p:txBody>
          <a:bodyPr wrap="none" anchor="ctr"/>
          <a:lstStyle/>
          <a:p>
            <a:pPr algn="ctr" fontAlgn="auto">
              <a:spcBef>
                <a:spcPts val="0"/>
              </a:spcBef>
              <a:spcAft>
                <a:spcPts val="0"/>
              </a:spcAft>
            </a:pPr>
            <a:r>
              <a:rPr lang="de-DE" sz="1600" dirty="0">
                <a:solidFill>
                  <a:prstClr val="black"/>
                </a:solidFill>
                <a:latin typeface="Calibri"/>
                <a:ea typeface="+mn-ea"/>
                <a:cs typeface="Calibri"/>
              </a:rPr>
              <a:t>HLR</a:t>
            </a:r>
          </a:p>
        </p:txBody>
      </p:sp>
      <p:grpSp>
        <p:nvGrpSpPr>
          <p:cNvPr id="28" name="Group 35"/>
          <p:cNvGrpSpPr>
            <a:grpSpLocks/>
          </p:cNvGrpSpPr>
          <p:nvPr/>
        </p:nvGrpSpPr>
        <p:grpSpPr bwMode="auto">
          <a:xfrm>
            <a:off x="2209800" y="4870450"/>
            <a:ext cx="941388" cy="1155700"/>
            <a:chOff x="1392" y="2880"/>
            <a:chExt cx="593" cy="728"/>
          </a:xfrm>
        </p:grpSpPr>
        <p:grpSp>
          <p:nvGrpSpPr>
            <p:cNvPr id="29" name="Group 36"/>
            <p:cNvGrpSpPr>
              <a:grpSpLocks/>
            </p:cNvGrpSpPr>
            <p:nvPr/>
          </p:nvGrpSpPr>
          <p:grpSpPr bwMode="auto">
            <a:xfrm>
              <a:off x="1639" y="3189"/>
              <a:ext cx="155" cy="419"/>
              <a:chOff x="3319" y="2565"/>
              <a:chExt cx="155" cy="419"/>
            </a:xfrm>
          </p:grpSpPr>
          <p:grpSp>
            <p:nvGrpSpPr>
              <p:cNvPr id="34" name="Group 37"/>
              <p:cNvGrpSpPr>
                <a:grpSpLocks/>
              </p:cNvGrpSpPr>
              <p:nvPr/>
            </p:nvGrpSpPr>
            <p:grpSpPr bwMode="auto">
              <a:xfrm>
                <a:off x="3320" y="2709"/>
                <a:ext cx="154" cy="275"/>
                <a:chOff x="3320" y="2709"/>
                <a:chExt cx="154" cy="275"/>
              </a:xfrm>
            </p:grpSpPr>
            <p:grpSp>
              <p:nvGrpSpPr>
                <p:cNvPr id="42" name="Group 38"/>
                <p:cNvGrpSpPr>
                  <a:grpSpLocks/>
                </p:cNvGrpSpPr>
                <p:nvPr/>
              </p:nvGrpSpPr>
              <p:grpSpPr bwMode="auto">
                <a:xfrm>
                  <a:off x="3320" y="2716"/>
                  <a:ext cx="99" cy="266"/>
                  <a:chOff x="3320" y="2716"/>
                  <a:chExt cx="99" cy="266"/>
                </a:xfrm>
              </p:grpSpPr>
              <p:sp>
                <p:nvSpPr>
                  <p:cNvPr id="50" name="Line 39"/>
                  <p:cNvSpPr>
                    <a:spLocks noChangeShapeType="1"/>
                  </p:cNvSpPr>
                  <p:nvPr/>
                </p:nvSpPr>
                <p:spPr bwMode="auto">
                  <a:xfrm>
                    <a:off x="3360" y="2717"/>
                    <a:ext cx="35" cy="1"/>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51" name="Line 40"/>
                  <p:cNvSpPr>
                    <a:spLocks noChangeShapeType="1"/>
                  </p:cNvSpPr>
                  <p:nvPr/>
                </p:nvSpPr>
                <p:spPr bwMode="auto">
                  <a:xfrm flipV="1">
                    <a:off x="3348" y="2719"/>
                    <a:ext cx="46" cy="5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52" name="Line 41"/>
                  <p:cNvSpPr>
                    <a:spLocks noChangeShapeType="1"/>
                  </p:cNvSpPr>
                  <p:nvPr/>
                </p:nvSpPr>
                <p:spPr bwMode="auto">
                  <a:xfrm>
                    <a:off x="3347" y="2775"/>
                    <a:ext cx="62" cy="11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53" name="Line 42"/>
                  <p:cNvSpPr>
                    <a:spLocks noChangeShapeType="1"/>
                  </p:cNvSpPr>
                  <p:nvPr/>
                </p:nvSpPr>
                <p:spPr bwMode="auto">
                  <a:xfrm flipV="1">
                    <a:off x="3320" y="2892"/>
                    <a:ext cx="89"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54" name="Line 43"/>
                  <p:cNvSpPr>
                    <a:spLocks noChangeShapeType="1"/>
                  </p:cNvSpPr>
                  <p:nvPr/>
                </p:nvSpPr>
                <p:spPr bwMode="auto">
                  <a:xfrm>
                    <a:off x="3332" y="2892"/>
                    <a:ext cx="87"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55" name="Line 44"/>
                  <p:cNvSpPr>
                    <a:spLocks noChangeShapeType="1"/>
                  </p:cNvSpPr>
                  <p:nvPr/>
                </p:nvSpPr>
                <p:spPr bwMode="auto">
                  <a:xfrm flipV="1">
                    <a:off x="3331" y="2776"/>
                    <a:ext cx="68" cy="115"/>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56" name="Line 45"/>
                  <p:cNvSpPr>
                    <a:spLocks noChangeShapeType="1"/>
                  </p:cNvSpPr>
                  <p:nvPr/>
                </p:nvSpPr>
                <p:spPr bwMode="auto">
                  <a:xfrm>
                    <a:off x="3360" y="2716"/>
                    <a:ext cx="42" cy="63"/>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43" name="Line 46"/>
                <p:cNvSpPr>
                  <a:spLocks noChangeShapeType="1"/>
                </p:cNvSpPr>
                <p:nvPr/>
              </p:nvSpPr>
              <p:spPr bwMode="auto">
                <a:xfrm flipV="1">
                  <a:off x="3417" y="2874"/>
                  <a:ext cx="36" cy="1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44" name="Line 47"/>
                <p:cNvSpPr>
                  <a:spLocks noChangeShapeType="1"/>
                </p:cNvSpPr>
                <p:nvPr/>
              </p:nvSpPr>
              <p:spPr bwMode="auto">
                <a:xfrm>
                  <a:off x="3403" y="2778"/>
                  <a:ext cx="52" cy="9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45" name="Line 48"/>
                <p:cNvSpPr>
                  <a:spLocks noChangeShapeType="1"/>
                </p:cNvSpPr>
                <p:nvPr/>
              </p:nvSpPr>
              <p:spPr bwMode="auto">
                <a:xfrm flipV="1">
                  <a:off x="3402" y="2710"/>
                  <a:ext cx="12" cy="6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46" name="Line 49"/>
                <p:cNvSpPr>
                  <a:spLocks noChangeShapeType="1"/>
                </p:cNvSpPr>
                <p:nvPr/>
              </p:nvSpPr>
              <p:spPr bwMode="auto">
                <a:xfrm flipV="1">
                  <a:off x="3396" y="2709"/>
                  <a:ext cx="22" cy="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47" name="Line 50"/>
                <p:cNvSpPr>
                  <a:spLocks noChangeShapeType="1"/>
                </p:cNvSpPr>
                <p:nvPr/>
              </p:nvSpPr>
              <p:spPr bwMode="auto">
                <a:xfrm>
                  <a:off x="3397" y="2718"/>
                  <a:ext cx="32" cy="4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48" name="Line 51"/>
                <p:cNvSpPr>
                  <a:spLocks noChangeShapeType="1"/>
                </p:cNvSpPr>
                <p:nvPr/>
              </p:nvSpPr>
              <p:spPr bwMode="auto">
                <a:xfrm flipV="1">
                  <a:off x="3412" y="2767"/>
                  <a:ext cx="14" cy="12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49" name="Line 52"/>
                <p:cNvSpPr>
                  <a:spLocks noChangeShapeType="1"/>
                </p:cNvSpPr>
                <p:nvPr/>
              </p:nvSpPr>
              <p:spPr bwMode="auto">
                <a:xfrm>
                  <a:off x="3412" y="2892"/>
                  <a:ext cx="62" cy="5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grpSp>
            <p:nvGrpSpPr>
              <p:cNvPr id="35" name="Group 53"/>
              <p:cNvGrpSpPr>
                <a:grpSpLocks/>
              </p:cNvGrpSpPr>
              <p:nvPr/>
            </p:nvGrpSpPr>
            <p:grpSpPr bwMode="auto">
              <a:xfrm>
                <a:off x="3319" y="2579"/>
                <a:ext cx="152" cy="403"/>
                <a:chOff x="3319" y="2579"/>
                <a:chExt cx="152" cy="403"/>
              </a:xfrm>
            </p:grpSpPr>
            <p:sp>
              <p:nvSpPr>
                <p:cNvPr id="37" name="Line 54"/>
                <p:cNvSpPr>
                  <a:spLocks noChangeShapeType="1"/>
                </p:cNvSpPr>
                <p:nvPr/>
              </p:nvSpPr>
              <p:spPr bwMode="auto">
                <a:xfrm flipV="1">
                  <a:off x="3319" y="2579"/>
                  <a:ext cx="59" cy="399"/>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38" name="Line 55"/>
                <p:cNvSpPr>
                  <a:spLocks noChangeShapeType="1"/>
                </p:cNvSpPr>
                <p:nvPr/>
              </p:nvSpPr>
              <p:spPr bwMode="auto">
                <a:xfrm>
                  <a:off x="3379" y="2589"/>
                  <a:ext cx="38" cy="393"/>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39" name="Line 56"/>
                <p:cNvSpPr>
                  <a:spLocks noChangeShapeType="1"/>
                </p:cNvSpPr>
                <p:nvPr/>
              </p:nvSpPr>
              <p:spPr bwMode="auto">
                <a:xfrm flipV="1">
                  <a:off x="3418" y="2948"/>
                  <a:ext cx="53" cy="3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40" name="Line 57"/>
                <p:cNvSpPr>
                  <a:spLocks noChangeShapeType="1"/>
                </p:cNvSpPr>
                <p:nvPr/>
              </p:nvSpPr>
              <p:spPr bwMode="auto">
                <a:xfrm>
                  <a:off x="3387" y="2587"/>
                  <a:ext cx="83" cy="364"/>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41" name="Line 58"/>
                <p:cNvSpPr>
                  <a:spLocks noChangeShapeType="1"/>
                </p:cNvSpPr>
                <p:nvPr/>
              </p:nvSpPr>
              <p:spPr bwMode="auto">
                <a:xfrm>
                  <a:off x="3319" y="2979"/>
                  <a:ext cx="100" cy="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36" name="Oval 59"/>
              <p:cNvSpPr>
                <a:spLocks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grpSp>
          <p:nvGrpSpPr>
            <p:cNvPr id="30" name="Group 60"/>
            <p:cNvGrpSpPr>
              <a:grpSpLocks/>
            </p:cNvGrpSpPr>
            <p:nvPr/>
          </p:nvGrpSpPr>
          <p:grpSpPr bwMode="auto">
            <a:xfrm>
              <a:off x="1392" y="2880"/>
              <a:ext cx="593" cy="591"/>
              <a:chOff x="129" y="2935"/>
              <a:chExt cx="593" cy="591"/>
            </a:xfrm>
          </p:grpSpPr>
          <p:sp>
            <p:nvSpPr>
              <p:cNvPr id="31" name="Arc 61"/>
              <p:cNvSpPr>
                <a:spLocks/>
              </p:cNvSpPr>
              <p:nvPr/>
            </p:nvSpPr>
            <p:spPr bwMode="auto">
              <a:xfrm rot="3712493">
                <a:off x="130" y="2934"/>
                <a:ext cx="591" cy="59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0289" y="41374"/>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32" name="Arc 62"/>
              <p:cNvSpPr>
                <a:spLocks/>
              </p:cNvSpPr>
              <p:nvPr/>
            </p:nvSpPr>
            <p:spPr bwMode="auto">
              <a:xfrm rot="3712493">
                <a:off x="249" y="3063"/>
                <a:ext cx="336" cy="35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33" name="Arc 63"/>
              <p:cNvSpPr>
                <a:spLocks/>
              </p:cNvSpPr>
              <p:nvPr/>
            </p:nvSpPr>
            <p:spPr bwMode="auto">
              <a:xfrm rot="3712493">
                <a:off x="336" y="3168"/>
                <a:ext cx="192"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grpSp>
      </p:grpSp>
      <p:grpSp>
        <p:nvGrpSpPr>
          <p:cNvPr id="57" name="Group 64"/>
          <p:cNvGrpSpPr>
            <a:grpSpLocks/>
          </p:cNvGrpSpPr>
          <p:nvPr/>
        </p:nvGrpSpPr>
        <p:grpSpPr bwMode="auto">
          <a:xfrm>
            <a:off x="3429000" y="4184650"/>
            <a:ext cx="941388" cy="1155700"/>
            <a:chOff x="1392" y="2880"/>
            <a:chExt cx="593" cy="728"/>
          </a:xfrm>
        </p:grpSpPr>
        <p:grpSp>
          <p:nvGrpSpPr>
            <p:cNvPr id="58" name="Group 65"/>
            <p:cNvGrpSpPr>
              <a:grpSpLocks/>
            </p:cNvGrpSpPr>
            <p:nvPr/>
          </p:nvGrpSpPr>
          <p:grpSpPr bwMode="auto">
            <a:xfrm>
              <a:off x="1639" y="3189"/>
              <a:ext cx="155" cy="419"/>
              <a:chOff x="3319" y="2565"/>
              <a:chExt cx="155" cy="419"/>
            </a:xfrm>
          </p:grpSpPr>
          <p:grpSp>
            <p:nvGrpSpPr>
              <p:cNvPr id="63" name="Group 66"/>
              <p:cNvGrpSpPr>
                <a:grpSpLocks/>
              </p:cNvGrpSpPr>
              <p:nvPr/>
            </p:nvGrpSpPr>
            <p:grpSpPr bwMode="auto">
              <a:xfrm>
                <a:off x="3320" y="2709"/>
                <a:ext cx="154" cy="275"/>
                <a:chOff x="3320" y="2709"/>
                <a:chExt cx="154" cy="275"/>
              </a:xfrm>
            </p:grpSpPr>
            <p:grpSp>
              <p:nvGrpSpPr>
                <p:cNvPr id="71" name="Group 67"/>
                <p:cNvGrpSpPr>
                  <a:grpSpLocks/>
                </p:cNvGrpSpPr>
                <p:nvPr/>
              </p:nvGrpSpPr>
              <p:grpSpPr bwMode="auto">
                <a:xfrm>
                  <a:off x="3320" y="2716"/>
                  <a:ext cx="99" cy="266"/>
                  <a:chOff x="3320" y="2716"/>
                  <a:chExt cx="99" cy="266"/>
                </a:xfrm>
              </p:grpSpPr>
              <p:sp>
                <p:nvSpPr>
                  <p:cNvPr id="79" name="Line 68"/>
                  <p:cNvSpPr>
                    <a:spLocks noChangeShapeType="1"/>
                  </p:cNvSpPr>
                  <p:nvPr/>
                </p:nvSpPr>
                <p:spPr bwMode="auto">
                  <a:xfrm>
                    <a:off x="3360" y="2717"/>
                    <a:ext cx="35" cy="1"/>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80" name="Line 69"/>
                  <p:cNvSpPr>
                    <a:spLocks noChangeShapeType="1"/>
                  </p:cNvSpPr>
                  <p:nvPr/>
                </p:nvSpPr>
                <p:spPr bwMode="auto">
                  <a:xfrm flipV="1">
                    <a:off x="3348" y="2719"/>
                    <a:ext cx="46" cy="5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81" name="Line 70"/>
                  <p:cNvSpPr>
                    <a:spLocks noChangeShapeType="1"/>
                  </p:cNvSpPr>
                  <p:nvPr/>
                </p:nvSpPr>
                <p:spPr bwMode="auto">
                  <a:xfrm>
                    <a:off x="3347" y="2775"/>
                    <a:ext cx="62" cy="11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82" name="Line 71"/>
                  <p:cNvSpPr>
                    <a:spLocks noChangeShapeType="1"/>
                  </p:cNvSpPr>
                  <p:nvPr/>
                </p:nvSpPr>
                <p:spPr bwMode="auto">
                  <a:xfrm flipV="1">
                    <a:off x="3320" y="2892"/>
                    <a:ext cx="89"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83" name="Line 72"/>
                  <p:cNvSpPr>
                    <a:spLocks noChangeShapeType="1"/>
                  </p:cNvSpPr>
                  <p:nvPr/>
                </p:nvSpPr>
                <p:spPr bwMode="auto">
                  <a:xfrm>
                    <a:off x="3332" y="2892"/>
                    <a:ext cx="87"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84" name="Line 73"/>
                  <p:cNvSpPr>
                    <a:spLocks noChangeShapeType="1"/>
                  </p:cNvSpPr>
                  <p:nvPr/>
                </p:nvSpPr>
                <p:spPr bwMode="auto">
                  <a:xfrm flipV="1">
                    <a:off x="3331" y="2776"/>
                    <a:ext cx="68" cy="115"/>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85" name="Line 74"/>
                  <p:cNvSpPr>
                    <a:spLocks noChangeShapeType="1"/>
                  </p:cNvSpPr>
                  <p:nvPr/>
                </p:nvSpPr>
                <p:spPr bwMode="auto">
                  <a:xfrm>
                    <a:off x="3360" y="2716"/>
                    <a:ext cx="42" cy="63"/>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72" name="Line 75"/>
                <p:cNvSpPr>
                  <a:spLocks noChangeShapeType="1"/>
                </p:cNvSpPr>
                <p:nvPr/>
              </p:nvSpPr>
              <p:spPr bwMode="auto">
                <a:xfrm flipV="1">
                  <a:off x="3417" y="2874"/>
                  <a:ext cx="36" cy="1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73" name="Line 76"/>
                <p:cNvSpPr>
                  <a:spLocks noChangeShapeType="1"/>
                </p:cNvSpPr>
                <p:nvPr/>
              </p:nvSpPr>
              <p:spPr bwMode="auto">
                <a:xfrm>
                  <a:off x="3403" y="2778"/>
                  <a:ext cx="52" cy="9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74" name="Line 77"/>
                <p:cNvSpPr>
                  <a:spLocks noChangeShapeType="1"/>
                </p:cNvSpPr>
                <p:nvPr/>
              </p:nvSpPr>
              <p:spPr bwMode="auto">
                <a:xfrm flipV="1">
                  <a:off x="3402" y="2710"/>
                  <a:ext cx="12" cy="6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75" name="Line 78"/>
                <p:cNvSpPr>
                  <a:spLocks noChangeShapeType="1"/>
                </p:cNvSpPr>
                <p:nvPr/>
              </p:nvSpPr>
              <p:spPr bwMode="auto">
                <a:xfrm flipV="1">
                  <a:off x="3396" y="2709"/>
                  <a:ext cx="22" cy="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76" name="Line 79"/>
                <p:cNvSpPr>
                  <a:spLocks noChangeShapeType="1"/>
                </p:cNvSpPr>
                <p:nvPr/>
              </p:nvSpPr>
              <p:spPr bwMode="auto">
                <a:xfrm>
                  <a:off x="3397" y="2718"/>
                  <a:ext cx="32" cy="4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77" name="Line 80"/>
                <p:cNvSpPr>
                  <a:spLocks noChangeShapeType="1"/>
                </p:cNvSpPr>
                <p:nvPr/>
              </p:nvSpPr>
              <p:spPr bwMode="auto">
                <a:xfrm flipV="1">
                  <a:off x="3412" y="2767"/>
                  <a:ext cx="14" cy="12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78" name="Line 81"/>
                <p:cNvSpPr>
                  <a:spLocks noChangeShapeType="1"/>
                </p:cNvSpPr>
                <p:nvPr/>
              </p:nvSpPr>
              <p:spPr bwMode="auto">
                <a:xfrm>
                  <a:off x="3412" y="2892"/>
                  <a:ext cx="62" cy="5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grpSp>
            <p:nvGrpSpPr>
              <p:cNvPr id="64" name="Group 82"/>
              <p:cNvGrpSpPr>
                <a:grpSpLocks/>
              </p:cNvGrpSpPr>
              <p:nvPr/>
            </p:nvGrpSpPr>
            <p:grpSpPr bwMode="auto">
              <a:xfrm>
                <a:off x="3319" y="2579"/>
                <a:ext cx="152" cy="403"/>
                <a:chOff x="3319" y="2579"/>
                <a:chExt cx="152" cy="403"/>
              </a:xfrm>
            </p:grpSpPr>
            <p:sp>
              <p:nvSpPr>
                <p:cNvPr id="66" name="Line 83"/>
                <p:cNvSpPr>
                  <a:spLocks noChangeShapeType="1"/>
                </p:cNvSpPr>
                <p:nvPr/>
              </p:nvSpPr>
              <p:spPr bwMode="auto">
                <a:xfrm flipV="1">
                  <a:off x="3319" y="2579"/>
                  <a:ext cx="59" cy="399"/>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67" name="Line 84"/>
                <p:cNvSpPr>
                  <a:spLocks noChangeShapeType="1"/>
                </p:cNvSpPr>
                <p:nvPr/>
              </p:nvSpPr>
              <p:spPr bwMode="auto">
                <a:xfrm>
                  <a:off x="3379" y="2589"/>
                  <a:ext cx="38" cy="393"/>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68" name="Line 85"/>
                <p:cNvSpPr>
                  <a:spLocks noChangeShapeType="1"/>
                </p:cNvSpPr>
                <p:nvPr/>
              </p:nvSpPr>
              <p:spPr bwMode="auto">
                <a:xfrm flipV="1">
                  <a:off x="3418" y="2948"/>
                  <a:ext cx="53" cy="3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69" name="Line 86"/>
                <p:cNvSpPr>
                  <a:spLocks noChangeShapeType="1"/>
                </p:cNvSpPr>
                <p:nvPr/>
              </p:nvSpPr>
              <p:spPr bwMode="auto">
                <a:xfrm>
                  <a:off x="3387" y="2587"/>
                  <a:ext cx="83" cy="364"/>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70" name="Line 87"/>
                <p:cNvSpPr>
                  <a:spLocks noChangeShapeType="1"/>
                </p:cNvSpPr>
                <p:nvPr/>
              </p:nvSpPr>
              <p:spPr bwMode="auto">
                <a:xfrm>
                  <a:off x="3319" y="2979"/>
                  <a:ext cx="100" cy="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65" name="Oval 88"/>
              <p:cNvSpPr>
                <a:spLocks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grpSp>
          <p:nvGrpSpPr>
            <p:cNvPr id="59" name="Group 89"/>
            <p:cNvGrpSpPr>
              <a:grpSpLocks/>
            </p:cNvGrpSpPr>
            <p:nvPr/>
          </p:nvGrpSpPr>
          <p:grpSpPr bwMode="auto">
            <a:xfrm>
              <a:off x="1392" y="2880"/>
              <a:ext cx="593" cy="591"/>
              <a:chOff x="129" y="2935"/>
              <a:chExt cx="593" cy="591"/>
            </a:xfrm>
          </p:grpSpPr>
          <p:sp>
            <p:nvSpPr>
              <p:cNvPr id="60" name="Arc 90"/>
              <p:cNvSpPr>
                <a:spLocks/>
              </p:cNvSpPr>
              <p:nvPr/>
            </p:nvSpPr>
            <p:spPr bwMode="auto">
              <a:xfrm rot="3712493">
                <a:off x="130" y="2934"/>
                <a:ext cx="591" cy="59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0289" y="41374"/>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61" name="Arc 91"/>
              <p:cNvSpPr>
                <a:spLocks/>
              </p:cNvSpPr>
              <p:nvPr/>
            </p:nvSpPr>
            <p:spPr bwMode="auto">
              <a:xfrm rot="3712493">
                <a:off x="249" y="3063"/>
                <a:ext cx="336" cy="35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62" name="Arc 92"/>
              <p:cNvSpPr>
                <a:spLocks/>
              </p:cNvSpPr>
              <p:nvPr/>
            </p:nvSpPr>
            <p:spPr bwMode="auto">
              <a:xfrm rot="3712493">
                <a:off x="336" y="3168"/>
                <a:ext cx="192"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grpSp>
      </p:grpSp>
      <p:grpSp>
        <p:nvGrpSpPr>
          <p:cNvPr id="86" name="Group 93"/>
          <p:cNvGrpSpPr>
            <a:grpSpLocks/>
          </p:cNvGrpSpPr>
          <p:nvPr/>
        </p:nvGrpSpPr>
        <p:grpSpPr bwMode="auto">
          <a:xfrm>
            <a:off x="5867400" y="4184650"/>
            <a:ext cx="941388" cy="1155700"/>
            <a:chOff x="1392" y="2880"/>
            <a:chExt cx="593" cy="728"/>
          </a:xfrm>
        </p:grpSpPr>
        <p:grpSp>
          <p:nvGrpSpPr>
            <p:cNvPr id="87" name="Group 94"/>
            <p:cNvGrpSpPr>
              <a:grpSpLocks/>
            </p:cNvGrpSpPr>
            <p:nvPr/>
          </p:nvGrpSpPr>
          <p:grpSpPr bwMode="auto">
            <a:xfrm>
              <a:off x="1639" y="3189"/>
              <a:ext cx="155" cy="419"/>
              <a:chOff x="3319" y="2565"/>
              <a:chExt cx="155" cy="419"/>
            </a:xfrm>
          </p:grpSpPr>
          <p:grpSp>
            <p:nvGrpSpPr>
              <p:cNvPr id="92" name="Group 95"/>
              <p:cNvGrpSpPr>
                <a:grpSpLocks/>
              </p:cNvGrpSpPr>
              <p:nvPr/>
            </p:nvGrpSpPr>
            <p:grpSpPr bwMode="auto">
              <a:xfrm>
                <a:off x="3320" y="2709"/>
                <a:ext cx="154" cy="275"/>
                <a:chOff x="3320" y="2709"/>
                <a:chExt cx="154" cy="275"/>
              </a:xfrm>
            </p:grpSpPr>
            <p:grpSp>
              <p:nvGrpSpPr>
                <p:cNvPr id="100" name="Group 96"/>
                <p:cNvGrpSpPr>
                  <a:grpSpLocks/>
                </p:cNvGrpSpPr>
                <p:nvPr/>
              </p:nvGrpSpPr>
              <p:grpSpPr bwMode="auto">
                <a:xfrm>
                  <a:off x="3320" y="2716"/>
                  <a:ext cx="99" cy="266"/>
                  <a:chOff x="3320" y="2716"/>
                  <a:chExt cx="99" cy="266"/>
                </a:xfrm>
              </p:grpSpPr>
              <p:sp>
                <p:nvSpPr>
                  <p:cNvPr id="108" name="Line 97"/>
                  <p:cNvSpPr>
                    <a:spLocks noChangeShapeType="1"/>
                  </p:cNvSpPr>
                  <p:nvPr/>
                </p:nvSpPr>
                <p:spPr bwMode="auto">
                  <a:xfrm>
                    <a:off x="3360" y="2717"/>
                    <a:ext cx="35" cy="1"/>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09" name="Line 98"/>
                  <p:cNvSpPr>
                    <a:spLocks noChangeShapeType="1"/>
                  </p:cNvSpPr>
                  <p:nvPr/>
                </p:nvSpPr>
                <p:spPr bwMode="auto">
                  <a:xfrm flipV="1">
                    <a:off x="3348" y="2719"/>
                    <a:ext cx="46" cy="5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10" name="Line 99"/>
                  <p:cNvSpPr>
                    <a:spLocks noChangeShapeType="1"/>
                  </p:cNvSpPr>
                  <p:nvPr/>
                </p:nvSpPr>
                <p:spPr bwMode="auto">
                  <a:xfrm>
                    <a:off x="3347" y="2775"/>
                    <a:ext cx="62" cy="11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11" name="Line 100"/>
                  <p:cNvSpPr>
                    <a:spLocks noChangeShapeType="1"/>
                  </p:cNvSpPr>
                  <p:nvPr/>
                </p:nvSpPr>
                <p:spPr bwMode="auto">
                  <a:xfrm flipV="1">
                    <a:off x="3320" y="2892"/>
                    <a:ext cx="89"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12" name="Line 101"/>
                  <p:cNvSpPr>
                    <a:spLocks noChangeShapeType="1"/>
                  </p:cNvSpPr>
                  <p:nvPr/>
                </p:nvSpPr>
                <p:spPr bwMode="auto">
                  <a:xfrm>
                    <a:off x="3332" y="2892"/>
                    <a:ext cx="87"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13" name="Line 102"/>
                  <p:cNvSpPr>
                    <a:spLocks noChangeShapeType="1"/>
                  </p:cNvSpPr>
                  <p:nvPr/>
                </p:nvSpPr>
                <p:spPr bwMode="auto">
                  <a:xfrm flipV="1">
                    <a:off x="3331" y="2776"/>
                    <a:ext cx="68" cy="115"/>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14" name="Line 103"/>
                  <p:cNvSpPr>
                    <a:spLocks noChangeShapeType="1"/>
                  </p:cNvSpPr>
                  <p:nvPr/>
                </p:nvSpPr>
                <p:spPr bwMode="auto">
                  <a:xfrm>
                    <a:off x="3360" y="2716"/>
                    <a:ext cx="42" cy="63"/>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101" name="Line 104"/>
                <p:cNvSpPr>
                  <a:spLocks noChangeShapeType="1"/>
                </p:cNvSpPr>
                <p:nvPr/>
              </p:nvSpPr>
              <p:spPr bwMode="auto">
                <a:xfrm flipV="1">
                  <a:off x="3417" y="2874"/>
                  <a:ext cx="36" cy="1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02" name="Line 105"/>
                <p:cNvSpPr>
                  <a:spLocks noChangeShapeType="1"/>
                </p:cNvSpPr>
                <p:nvPr/>
              </p:nvSpPr>
              <p:spPr bwMode="auto">
                <a:xfrm>
                  <a:off x="3403" y="2778"/>
                  <a:ext cx="52" cy="9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03" name="Line 106"/>
                <p:cNvSpPr>
                  <a:spLocks noChangeShapeType="1"/>
                </p:cNvSpPr>
                <p:nvPr/>
              </p:nvSpPr>
              <p:spPr bwMode="auto">
                <a:xfrm flipV="1">
                  <a:off x="3402" y="2710"/>
                  <a:ext cx="12" cy="6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04" name="Line 107"/>
                <p:cNvSpPr>
                  <a:spLocks noChangeShapeType="1"/>
                </p:cNvSpPr>
                <p:nvPr/>
              </p:nvSpPr>
              <p:spPr bwMode="auto">
                <a:xfrm flipV="1">
                  <a:off x="3396" y="2709"/>
                  <a:ext cx="22" cy="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05" name="Line 108"/>
                <p:cNvSpPr>
                  <a:spLocks noChangeShapeType="1"/>
                </p:cNvSpPr>
                <p:nvPr/>
              </p:nvSpPr>
              <p:spPr bwMode="auto">
                <a:xfrm>
                  <a:off x="3397" y="2718"/>
                  <a:ext cx="32" cy="4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06" name="Line 109"/>
                <p:cNvSpPr>
                  <a:spLocks noChangeShapeType="1"/>
                </p:cNvSpPr>
                <p:nvPr/>
              </p:nvSpPr>
              <p:spPr bwMode="auto">
                <a:xfrm flipV="1">
                  <a:off x="3412" y="2767"/>
                  <a:ext cx="14" cy="12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07" name="Line 110"/>
                <p:cNvSpPr>
                  <a:spLocks noChangeShapeType="1"/>
                </p:cNvSpPr>
                <p:nvPr/>
              </p:nvSpPr>
              <p:spPr bwMode="auto">
                <a:xfrm>
                  <a:off x="3412" y="2892"/>
                  <a:ext cx="62" cy="5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grpSp>
            <p:nvGrpSpPr>
              <p:cNvPr id="93" name="Group 111"/>
              <p:cNvGrpSpPr>
                <a:grpSpLocks/>
              </p:cNvGrpSpPr>
              <p:nvPr/>
            </p:nvGrpSpPr>
            <p:grpSpPr bwMode="auto">
              <a:xfrm>
                <a:off x="3319" y="2579"/>
                <a:ext cx="152" cy="403"/>
                <a:chOff x="3319" y="2579"/>
                <a:chExt cx="152" cy="403"/>
              </a:xfrm>
            </p:grpSpPr>
            <p:sp>
              <p:nvSpPr>
                <p:cNvPr id="95" name="Line 112"/>
                <p:cNvSpPr>
                  <a:spLocks noChangeShapeType="1"/>
                </p:cNvSpPr>
                <p:nvPr/>
              </p:nvSpPr>
              <p:spPr bwMode="auto">
                <a:xfrm flipV="1">
                  <a:off x="3319" y="2579"/>
                  <a:ext cx="59" cy="399"/>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96" name="Line 113"/>
                <p:cNvSpPr>
                  <a:spLocks noChangeShapeType="1"/>
                </p:cNvSpPr>
                <p:nvPr/>
              </p:nvSpPr>
              <p:spPr bwMode="auto">
                <a:xfrm>
                  <a:off x="3379" y="2589"/>
                  <a:ext cx="38" cy="393"/>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97" name="Line 114"/>
                <p:cNvSpPr>
                  <a:spLocks noChangeShapeType="1"/>
                </p:cNvSpPr>
                <p:nvPr/>
              </p:nvSpPr>
              <p:spPr bwMode="auto">
                <a:xfrm flipV="1">
                  <a:off x="3418" y="2948"/>
                  <a:ext cx="53" cy="3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98" name="Line 115"/>
                <p:cNvSpPr>
                  <a:spLocks noChangeShapeType="1"/>
                </p:cNvSpPr>
                <p:nvPr/>
              </p:nvSpPr>
              <p:spPr bwMode="auto">
                <a:xfrm>
                  <a:off x="3387" y="2587"/>
                  <a:ext cx="83" cy="364"/>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99" name="Line 116"/>
                <p:cNvSpPr>
                  <a:spLocks noChangeShapeType="1"/>
                </p:cNvSpPr>
                <p:nvPr/>
              </p:nvSpPr>
              <p:spPr bwMode="auto">
                <a:xfrm>
                  <a:off x="3319" y="2979"/>
                  <a:ext cx="100" cy="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94" name="Oval 117"/>
              <p:cNvSpPr>
                <a:spLocks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grpSp>
          <p:nvGrpSpPr>
            <p:cNvPr id="88" name="Group 118"/>
            <p:cNvGrpSpPr>
              <a:grpSpLocks/>
            </p:cNvGrpSpPr>
            <p:nvPr/>
          </p:nvGrpSpPr>
          <p:grpSpPr bwMode="auto">
            <a:xfrm>
              <a:off x="1392" y="2880"/>
              <a:ext cx="593" cy="591"/>
              <a:chOff x="129" y="2935"/>
              <a:chExt cx="593" cy="591"/>
            </a:xfrm>
          </p:grpSpPr>
          <p:sp>
            <p:nvSpPr>
              <p:cNvPr id="89" name="Arc 119"/>
              <p:cNvSpPr>
                <a:spLocks/>
              </p:cNvSpPr>
              <p:nvPr/>
            </p:nvSpPr>
            <p:spPr bwMode="auto">
              <a:xfrm rot="3712493">
                <a:off x="130" y="2934"/>
                <a:ext cx="591" cy="59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0289" y="41374"/>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90" name="Arc 120"/>
              <p:cNvSpPr>
                <a:spLocks/>
              </p:cNvSpPr>
              <p:nvPr/>
            </p:nvSpPr>
            <p:spPr bwMode="auto">
              <a:xfrm rot="3712493">
                <a:off x="249" y="3063"/>
                <a:ext cx="336" cy="35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91" name="Arc 121"/>
              <p:cNvSpPr>
                <a:spLocks/>
              </p:cNvSpPr>
              <p:nvPr/>
            </p:nvSpPr>
            <p:spPr bwMode="auto">
              <a:xfrm rot="3712493">
                <a:off x="336" y="3168"/>
                <a:ext cx="192"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grpSp>
      </p:grpSp>
      <p:grpSp>
        <p:nvGrpSpPr>
          <p:cNvPr id="115" name="Group 122"/>
          <p:cNvGrpSpPr>
            <a:grpSpLocks/>
          </p:cNvGrpSpPr>
          <p:nvPr/>
        </p:nvGrpSpPr>
        <p:grpSpPr bwMode="auto">
          <a:xfrm>
            <a:off x="4572000" y="4946650"/>
            <a:ext cx="941388" cy="1155700"/>
            <a:chOff x="1392" y="2880"/>
            <a:chExt cx="593" cy="728"/>
          </a:xfrm>
        </p:grpSpPr>
        <p:grpSp>
          <p:nvGrpSpPr>
            <p:cNvPr id="116" name="Group 123"/>
            <p:cNvGrpSpPr>
              <a:grpSpLocks/>
            </p:cNvGrpSpPr>
            <p:nvPr/>
          </p:nvGrpSpPr>
          <p:grpSpPr bwMode="auto">
            <a:xfrm>
              <a:off x="1639" y="3189"/>
              <a:ext cx="155" cy="419"/>
              <a:chOff x="3319" y="2565"/>
              <a:chExt cx="155" cy="419"/>
            </a:xfrm>
          </p:grpSpPr>
          <p:grpSp>
            <p:nvGrpSpPr>
              <p:cNvPr id="121" name="Group 124"/>
              <p:cNvGrpSpPr>
                <a:grpSpLocks/>
              </p:cNvGrpSpPr>
              <p:nvPr/>
            </p:nvGrpSpPr>
            <p:grpSpPr bwMode="auto">
              <a:xfrm>
                <a:off x="3320" y="2709"/>
                <a:ext cx="154" cy="275"/>
                <a:chOff x="3320" y="2709"/>
                <a:chExt cx="154" cy="275"/>
              </a:xfrm>
            </p:grpSpPr>
            <p:grpSp>
              <p:nvGrpSpPr>
                <p:cNvPr id="129" name="Group 125"/>
                <p:cNvGrpSpPr>
                  <a:grpSpLocks/>
                </p:cNvGrpSpPr>
                <p:nvPr/>
              </p:nvGrpSpPr>
              <p:grpSpPr bwMode="auto">
                <a:xfrm>
                  <a:off x="3320" y="2716"/>
                  <a:ext cx="99" cy="266"/>
                  <a:chOff x="3320" y="2716"/>
                  <a:chExt cx="99" cy="266"/>
                </a:xfrm>
              </p:grpSpPr>
              <p:sp>
                <p:nvSpPr>
                  <p:cNvPr id="137" name="Line 126"/>
                  <p:cNvSpPr>
                    <a:spLocks noChangeShapeType="1"/>
                  </p:cNvSpPr>
                  <p:nvPr/>
                </p:nvSpPr>
                <p:spPr bwMode="auto">
                  <a:xfrm>
                    <a:off x="3360" y="2717"/>
                    <a:ext cx="35" cy="1"/>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38" name="Line 127"/>
                  <p:cNvSpPr>
                    <a:spLocks noChangeShapeType="1"/>
                  </p:cNvSpPr>
                  <p:nvPr/>
                </p:nvSpPr>
                <p:spPr bwMode="auto">
                  <a:xfrm flipV="1">
                    <a:off x="3348" y="2719"/>
                    <a:ext cx="46" cy="5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39" name="Line 128"/>
                  <p:cNvSpPr>
                    <a:spLocks noChangeShapeType="1"/>
                  </p:cNvSpPr>
                  <p:nvPr/>
                </p:nvSpPr>
                <p:spPr bwMode="auto">
                  <a:xfrm>
                    <a:off x="3347" y="2775"/>
                    <a:ext cx="62" cy="11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40" name="Line 129"/>
                  <p:cNvSpPr>
                    <a:spLocks noChangeShapeType="1"/>
                  </p:cNvSpPr>
                  <p:nvPr/>
                </p:nvSpPr>
                <p:spPr bwMode="auto">
                  <a:xfrm flipV="1">
                    <a:off x="3320" y="2892"/>
                    <a:ext cx="89"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41" name="Line 130"/>
                  <p:cNvSpPr>
                    <a:spLocks noChangeShapeType="1"/>
                  </p:cNvSpPr>
                  <p:nvPr/>
                </p:nvSpPr>
                <p:spPr bwMode="auto">
                  <a:xfrm>
                    <a:off x="3332" y="2892"/>
                    <a:ext cx="87"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42" name="Line 131"/>
                  <p:cNvSpPr>
                    <a:spLocks noChangeShapeType="1"/>
                  </p:cNvSpPr>
                  <p:nvPr/>
                </p:nvSpPr>
                <p:spPr bwMode="auto">
                  <a:xfrm flipV="1">
                    <a:off x="3331" y="2776"/>
                    <a:ext cx="68" cy="115"/>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43" name="Line 132"/>
                  <p:cNvSpPr>
                    <a:spLocks noChangeShapeType="1"/>
                  </p:cNvSpPr>
                  <p:nvPr/>
                </p:nvSpPr>
                <p:spPr bwMode="auto">
                  <a:xfrm>
                    <a:off x="3360" y="2716"/>
                    <a:ext cx="42" cy="63"/>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130" name="Line 133"/>
                <p:cNvSpPr>
                  <a:spLocks noChangeShapeType="1"/>
                </p:cNvSpPr>
                <p:nvPr/>
              </p:nvSpPr>
              <p:spPr bwMode="auto">
                <a:xfrm flipV="1">
                  <a:off x="3417" y="2874"/>
                  <a:ext cx="36" cy="1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31" name="Line 134"/>
                <p:cNvSpPr>
                  <a:spLocks noChangeShapeType="1"/>
                </p:cNvSpPr>
                <p:nvPr/>
              </p:nvSpPr>
              <p:spPr bwMode="auto">
                <a:xfrm>
                  <a:off x="3403" y="2778"/>
                  <a:ext cx="52" cy="9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32" name="Line 135"/>
                <p:cNvSpPr>
                  <a:spLocks noChangeShapeType="1"/>
                </p:cNvSpPr>
                <p:nvPr/>
              </p:nvSpPr>
              <p:spPr bwMode="auto">
                <a:xfrm flipV="1">
                  <a:off x="3402" y="2710"/>
                  <a:ext cx="12" cy="6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33" name="Line 136"/>
                <p:cNvSpPr>
                  <a:spLocks noChangeShapeType="1"/>
                </p:cNvSpPr>
                <p:nvPr/>
              </p:nvSpPr>
              <p:spPr bwMode="auto">
                <a:xfrm flipV="1">
                  <a:off x="3396" y="2709"/>
                  <a:ext cx="22" cy="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34" name="Line 137"/>
                <p:cNvSpPr>
                  <a:spLocks noChangeShapeType="1"/>
                </p:cNvSpPr>
                <p:nvPr/>
              </p:nvSpPr>
              <p:spPr bwMode="auto">
                <a:xfrm>
                  <a:off x="3397" y="2718"/>
                  <a:ext cx="32" cy="4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35" name="Line 138"/>
                <p:cNvSpPr>
                  <a:spLocks noChangeShapeType="1"/>
                </p:cNvSpPr>
                <p:nvPr/>
              </p:nvSpPr>
              <p:spPr bwMode="auto">
                <a:xfrm flipV="1">
                  <a:off x="3412" y="2767"/>
                  <a:ext cx="14" cy="12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36" name="Line 139"/>
                <p:cNvSpPr>
                  <a:spLocks noChangeShapeType="1"/>
                </p:cNvSpPr>
                <p:nvPr/>
              </p:nvSpPr>
              <p:spPr bwMode="auto">
                <a:xfrm>
                  <a:off x="3412" y="2892"/>
                  <a:ext cx="62" cy="5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grpSp>
            <p:nvGrpSpPr>
              <p:cNvPr id="122" name="Group 140"/>
              <p:cNvGrpSpPr>
                <a:grpSpLocks/>
              </p:cNvGrpSpPr>
              <p:nvPr/>
            </p:nvGrpSpPr>
            <p:grpSpPr bwMode="auto">
              <a:xfrm>
                <a:off x="3319" y="2579"/>
                <a:ext cx="152" cy="403"/>
                <a:chOff x="3319" y="2579"/>
                <a:chExt cx="152" cy="403"/>
              </a:xfrm>
            </p:grpSpPr>
            <p:sp>
              <p:nvSpPr>
                <p:cNvPr id="124" name="Line 141"/>
                <p:cNvSpPr>
                  <a:spLocks noChangeShapeType="1"/>
                </p:cNvSpPr>
                <p:nvPr/>
              </p:nvSpPr>
              <p:spPr bwMode="auto">
                <a:xfrm flipV="1">
                  <a:off x="3319" y="2579"/>
                  <a:ext cx="59" cy="399"/>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25" name="Line 142"/>
                <p:cNvSpPr>
                  <a:spLocks noChangeShapeType="1"/>
                </p:cNvSpPr>
                <p:nvPr/>
              </p:nvSpPr>
              <p:spPr bwMode="auto">
                <a:xfrm>
                  <a:off x="3379" y="2589"/>
                  <a:ext cx="38" cy="393"/>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26" name="Line 143"/>
                <p:cNvSpPr>
                  <a:spLocks noChangeShapeType="1"/>
                </p:cNvSpPr>
                <p:nvPr/>
              </p:nvSpPr>
              <p:spPr bwMode="auto">
                <a:xfrm flipV="1">
                  <a:off x="3418" y="2948"/>
                  <a:ext cx="53" cy="3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27" name="Line 144"/>
                <p:cNvSpPr>
                  <a:spLocks noChangeShapeType="1"/>
                </p:cNvSpPr>
                <p:nvPr/>
              </p:nvSpPr>
              <p:spPr bwMode="auto">
                <a:xfrm>
                  <a:off x="3387" y="2587"/>
                  <a:ext cx="83" cy="364"/>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28" name="Line 145"/>
                <p:cNvSpPr>
                  <a:spLocks noChangeShapeType="1"/>
                </p:cNvSpPr>
                <p:nvPr/>
              </p:nvSpPr>
              <p:spPr bwMode="auto">
                <a:xfrm>
                  <a:off x="3319" y="2979"/>
                  <a:ext cx="100" cy="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123" name="Oval 146"/>
              <p:cNvSpPr>
                <a:spLocks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grpSp>
          <p:nvGrpSpPr>
            <p:cNvPr id="117" name="Group 147"/>
            <p:cNvGrpSpPr>
              <a:grpSpLocks/>
            </p:cNvGrpSpPr>
            <p:nvPr/>
          </p:nvGrpSpPr>
          <p:grpSpPr bwMode="auto">
            <a:xfrm>
              <a:off x="1392" y="2880"/>
              <a:ext cx="593" cy="591"/>
              <a:chOff x="129" y="2935"/>
              <a:chExt cx="593" cy="591"/>
            </a:xfrm>
          </p:grpSpPr>
          <p:sp>
            <p:nvSpPr>
              <p:cNvPr id="118" name="Arc 148"/>
              <p:cNvSpPr>
                <a:spLocks/>
              </p:cNvSpPr>
              <p:nvPr/>
            </p:nvSpPr>
            <p:spPr bwMode="auto">
              <a:xfrm rot="3712493">
                <a:off x="130" y="2934"/>
                <a:ext cx="591" cy="59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0289" y="41374"/>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119" name="Arc 149"/>
              <p:cNvSpPr>
                <a:spLocks/>
              </p:cNvSpPr>
              <p:nvPr/>
            </p:nvSpPr>
            <p:spPr bwMode="auto">
              <a:xfrm rot="3712493">
                <a:off x="249" y="3063"/>
                <a:ext cx="336" cy="35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120" name="Arc 150"/>
              <p:cNvSpPr>
                <a:spLocks/>
              </p:cNvSpPr>
              <p:nvPr/>
            </p:nvSpPr>
            <p:spPr bwMode="auto">
              <a:xfrm rot="3712493">
                <a:off x="336" y="3168"/>
                <a:ext cx="192"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grpSp>
      </p:grpSp>
      <p:grpSp>
        <p:nvGrpSpPr>
          <p:cNvPr id="144" name="Group 151"/>
          <p:cNvGrpSpPr>
            <a:grpSpLocks/>
          </p:cNvGrpSpPr>
          <p:nvPr/>
        </p:nvGrpSpPr>
        <p:grpSpPr bwMode="auto">
          <a:xfrm>
            <a:off x="4572000" y="3498850"/>
            <a:ext cx="941388" cy="1155700"/>
            <a:chOff x="1392" y="2880"/>
            <a:chExt cx="593" cy="728"/>
          </a:xfrm>
        </p:grpSpPr>
        <p:grpSp>
          <p:nvGrpSpPr>
            <p:cNvPr id="145" name="Group 152"/>
            <p:cNvGrpSpPr>
              <a:grpSpLocks/>
            </p:cNvGrpSpPr>
            <p:nvPr/>
          </p:nvGrpSpPr>
          <p:grpSpPr bwMode="auto">
            <a:xfrm>
              <a:off x="1639" y="3189"/>
              <a:ext cx="155" cy="419"/>
              <a:chOff x="3319" y="2565"/>
              <a:chExt cx="155" cy="419"/>
            </a:xfrm>
          </p:grpSpPr>
          <p:grpSp>
            <p:nvGrpSpPr>
              <p:cNvPr id="150" name="Group 153"/>
              <p:cNvGrpSpPr>
                <a:grpSpLocks/>
              </p:cNvGrpSpPr>
              <p:nvPr/>
            </p:nvGrpSpPr>
            <p:grpSpPr bwMode="auto">
              <a:xfrm>
                <a:off x="3320" y="2709"/>
                <a:ext cx="154" cy="275"/>
                <a:chOff x="3320" y="2709"/>
                <a:chExt cx="154" cy="275"/>
              </a:xfrm>
            </p:grpSpPr>
            <p:grpSp>
              <p:nvGrpSpPr>
                <p:cNvPr id="158" name="Group 154"/>
                <p:cNvGrpSpPr>
                  <a:grpSpLocks/>
                </p:cNvGrpSpPr>
                <p:nvPr/>
              </p:nvGrpSpPr>
              <p:grpSpPr bwMode="auto">
                <a:xfrm>
                  <a:off x="3320" y="2716"/>
                  <a:ext cx="99" cy="266"/>
                  <a:chOff x="3320" y="2716"/>
                  <a:chExt cx="99" cy="266"/>
                </a:xfrm>
              </p:grpSpPr>
              <p:sp>
                <p:nvSpPr>
                  <p:cNvPr id="166" name="Line 155"/>
                  <p:cNvSpPr>
                    <a:spLocks noChangeShapeType="1"/>
                  </p:cNvSpPr>
                  <p:nvPr/>
                </p:nvSpPr>
                <p:spPr bwMode="auto">
                  <a:xfrm>
                    <a:off x="3360" y="2717"/>
                    <a:ext cx="35" cy="1"/>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67" name="Line 156"/>
                  <p:cNvSpPr>
                    <a:spLocks noChangeShapeType="1"/>
                  </p:cNvSpPr>
                  <p:nvPr/>
                </p:nvSpPr>
                <p:spPr bwMode="auto">
                  <a:xfrm flipV="1">
                    <a:off x="3348" y="2719"/>
                    <a:ext cx="46" cy="5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68" name="Line 157"/>
                  <p:cNvSpPr>
                    <a:spLocks noChangeShapeType="1"/>
                  </p:cNvSpPr>
                  <p:nvPr/>
                </p:nvSpPr>
                <p:spPr bwMode="auto">
                  <a:xfrm>
                    <a:off x="3347" y="2775"/>
                    <a:ext cx="62" cy="11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69" name="Line 158"/>
                  <p:cNvSpPr>
                    <a:spLocks noChangeShapeType="1"/>
                  </p:cNvSpPr>
                  <p:nvPr/>
                </p:nvSpPr>
                <p:spPr bwMode="auto">
                  <a:xfrm flipV="1">
                    <a:off x="3320" y="2892"/>
                    <a:ext cx="89"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70" name="Line 159"/>
                  <p:cNvSpPr>
                    <a:spLocks noChangeShapeType="1"/>
                  </p:cNvSpPr>
                  <p:nvPr/>
                </p:nvSpPr>
                <p:spPr bwMode="auto">
                  <a:xfrm>
                    <a:off x="3332" y="2892"/>
                    <a:ext cx="87" cy="9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71" name="Line 160"/>
                  <p:cNvSpPr>
                    <a:spLocks noChangeShapeType="1"/>
                  </p:cNvSpPr>
                  <p:nvPr/>
                </p:nvSpPr>
                <p:spPr bwMode="auto">
                  <a:xfrm flipV="1">
                    <a:off x="3331" y="2776"/>
                    <a:ext cx="68" cy="115"/>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72" name="Line 161"/>
                  <p:cNvSpPr>
                    <a:spLocks noChangeShapeType="1"/>
                  </p:cNvSpPr>
                  <p:nvPr/>
                </p:nvSpPr>
                <p:spPr bwMode="auto">
                  <a:xfrm>
                    <a:off x="3360" y="2716"/>
                    <a:ext cx="42" cy="63"/>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159" name="Line 162"/>
                <p:cNvSpPr>
                  <a:spLocks noChangeShapeType="1"/>
                </p:cNvSpPr>
                <p:nvPr/>
              </p:nvSpPr>
              <p:spPr bwMode="auto">
                <a:xfrm flipV="1">
                  <a:off x="3417" y="2874"/>
                  <a:ext cx="36" cy="1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60" name="Line 163"/>
                <p:cNvSpPr>
                  <a:spLocks noChangeShapeType="1"/>
                </p:cNvSpPr>
                <p:nvPr/>
              </p:nvSpPr>
              <p:spPr bwMode="auto">
                <a:xfrm>
                  <a:off x="3403" y="2778"/>
                  <a:ext cx="52" cy="9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61" name="Line 164"/>
                <p:cNvSpPr>
                  <a:spLocks noChangeShapeType="1"/>
                </p:cNvSpPr>
                <p:nvPr/>
              </p:nvSpPr>
              <p:spPr bwMode="auto">
                <a:xfrm flipV="1">
                  <a:off x="3402" y="2710"/>
                  <a:ext cx="12" cy="68"/>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62" name="Line 165"/>
                <p:cNvSpPr>
                  <a:spLocks noChangeShapeType="1"/>
                </p:cNvSpPr>
                <p:nvPr/>
              </p:nvSpPr>
              <p:spPr bwMode="auto">
                <a:xfrm flipV="1">
                  <a:off x="3396" y="2709"/>
                  <a:ext cx="22" cy="10"/>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63" name="Line 166"/>
                <p:cNvSpPr>
                  <a:spLocks noChangeShapeType="1"/>
                </p:cNvSpPr>
                <p:nvPr/>
              </p:nvSpPr>
              <p:spPr bwMode="auto">
                <a:xfrm>
                  <a:off x="3397" y="2718"/>
                  <a:ext cx="32" cy="4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64" name="Line 167"/>
                <p:cNvSpPr>
                  <a:spLocks noChangeShapeType="1"/>
                </p:cNvSpPr>
                <p:nvPr/>
              </p:nvSpPr>
              <p:spPr bwMode="auto">
                <a:xfrm flipV="1">
                  <a:off x="3412" y="2767"/>
                  <a:ext cx="14" cy="126"/>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65" name="Line 168"/>
                <p:cNvSpPr>
                  <a:spLocks noChangeShapeType="1"/>
                </p:cNvSpPr>
                <p:nvPr/>
              </p:nvSpPr>
              <p:spPr bwMode="auto">
                <a:xfrm>
                  <a:off x="3412" y="2892"/>
                  <a:ext cx="62" cy="59"/>
                </a:xfrm>
                <a:prstGeom prst="line">
                  <a:avLst/>
                </a:prstGeom>
                <a:noFill/>
                <a:ln w="6350">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grpSp>
            <p:nvGrpSpPr>
              <p:cNvPr id="151" name="Group 169"/>
              <p:cNvGrpSpPr>
                <a:grpSpLocks/>
              </p:cNvGrpSpPr>
              <p:nvPr/>
            </p:nvGrpSpPr>
            <p:grpSpPr bwMode="auto">
              <a:xfrm>
                <a:off x="3319" y="2579"/>
                <a:ext cx="152" cy="403"/>
                <a:chOff x="3319" y="2579"/>
                <a:chExt cx="152" cy="403"/>
              </a:xfrm>
            </p:grpSpPr>
            <p:sp>
              <p:nvSpPr>
                <p:cNvPr id="153" name="Line 170"/>
                <p:cNvSpPr>
                  <a:spLocks noChangeShapeType="1"/>
                </p:cNvSpPr>
                <p:nvPr/>
              </p:nvSpPr>
              <p:spPr bwMode="auto">
                <a:xfrm flipV="1">
                  <a:off x="3319" y="2579"/>
                  <a:ext cx="59" cy="399"/>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54" name="Line 171"/>
                <p:cNvSpPr>
                  <a:spLocks noChangeShapeType="1"/>
                </p:cNvSpPr>
                <p:nvPr/>
              </p:nvSpPr>
              <p:spPr bwMode="auto">
                <a:xfrm>
                  <a:off x="3379" y="2589"/>
                  <a:ext cx="38" cy="393"/>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55" name="Line 172"/>
                <p:cNvSpPr>
                  <a:spLocks noChangeShapeType="1"/>
                </p:cNvSpPr>
                <p:nvPr/>
              </p:nvSpPr>
              <p:spPr bwMode="auto">
                <a:xfrm flipV="1">
                  <a:off x="3418" y="2948"/>
                  <a:ext cx="53" cy="3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56" name="Line 173"/>
                <p:cNvSpPr>
                  <a:spLocks noChangeShapeType="1"/>
                </p:cNvSpPr>
                <p:nvPr/>
              </p:nvSpPr>
              <p:spPr bwMode="auto">
                <a:xfrm>
                  <a:off x="3387" y="2587"/>
                  <a:ext cx="83" cy="364"/>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sp>
              <p:nvSpPr>
                <p:cNvPr id="157" name="Line 174"/>
                <p:cNvSpPr>
                  <a:spLocks noChangeShapeType="1"/>
                </p:cNvSpPr>
                <p:nvPr/>
              </p:nvSpPr>
              <p:spPr bwMode="auto">
                <a:xfrm>
                  <a:off x="3319" y="2979"/>
                  <a:ext cx="100" cy="2"/>
                </a:xfrm>
                <a:prstGeom prst="line">
                  <a:avLst/>
                </a:prstGeom>
                <a:noFill/>
                <a:ln w="20638">
                  <a:solidFill>
                    <a:schemeClr val="tx2"/>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cs typeface="Calibri"/>
                  </a:endParaRPr>
                </a:p>
              </p:txBody>
            </p:sp>
          </p:grpSp>
          <p:sp>
            <p:nvSpPr>
              <p:cNvPr id="152" name="Oval 175"/>
              <p:cNvSpPr>
                <a:spLocks noChangeArrowheads="1"/>
              </p:cNvSpPr>
              <p:nvPr/>
            </p:nvSpPr>
            <p:spPr bwMode="auto">
              <a:xfrm>
                <a:off x="3363" y="2565"/>
                <a:ext cx="43" cy="49"/>
              </a:xfrm>
              <a:prstGeom prst="ellipse">
                <a:avLst/>
              </a:prstGeom>
              <a:solidFill>
                <a:srgbClr val="FFFF00"/>
              </a:solidFill>
              <a:ln w="9525">
                <a:solidFill>
                  <a:schemeClr val="tx2"/>
                </a:solidFill>
                <a:round/>
                <a:headEnd/>
                <a:tailEnd/>
              </a:ln>
            </p:spPr>
            <p:txBody>
              <a:bodyPr/>
              <a:lstStyle/>
              <a:p>
                <a:pPr fontAlgn="auto">
                  <a:spcBef>
                    <a:spcPts val="0"/>
                  </a:spcBef>
                  <a:spcAft>
                    <a:spcPts val="0"/>
                  </a:spcAft>
                </a:pPr>
                <a:endParaRPr lang="en-US">
                  <a:solidFill>
                    <a:prstClr val="black"/>
                  </a:solidFill>
                  <a:latin typeface="Calibri"/>
                  <a:ea typeface="+mn-ea"/>
                  <a:cs typeface="Calibri"/>
                </a:endParaRPr>
              </a:p>
            </p:txBody>
          </p:sp>
        </p:grpSp>
        <p:grpSp>
          <p:nvGrpSpPr>
            <p:cNvPr id="146" name="Group 176"/>
            <p:cNvGrpSpPr>
              <a:grpSpLocks/>
            </p:cNvGrpSpPr>
            <p:nvPr/>
          </p:nvGrpSpPr>
          <p:grpSpPr bwMode="auto">
            <a:xfrm>
              <a:off x="1392" y="2880"/>
              <a:ext cx="593" cy="591"/>
              <a:chOff x="129" y="2935"/>
              <a:chExt cx="593" cy="591"/>
            </a:xfrm>
          </p:grpSpPr>
          <p:sp>
            <p:nvSpPr>
              <p:cNvPr id="147" name="Arc 177"/>
              <p:cNvSpPr>
                <a:spLocks/>
              </p:cNvSpPr>
              <p:nvPr/>
            </p:nvSpPr>
            <p:spPr bwMode="auto">
              <a:xfrm rot="3712493">
                <a:off x="130" y="2934"/>
                <a:ext cx="591" cy="59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0289" y="41374"/>
                    </a:moveTo>
                    <a:cubicBezTo>
                      <a:pt x="27550" y="42578"/>
                      <a:pt x="24591"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0289" y="41374"/>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148" name="Arc 178"/>
              <p:cNvSpPr>
                <a:spLocks/>
              </p:cNvSpPr>
              <p:nvPr/>
            </p:nvSpPr>
            <p:spPr bwMode="auto">
              <a:xfrm rot="3712493">
                <a:off x="249" y="3063"/>
                <a:ext cx="336" cy="353"/>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sp>
            <p:nvSpPr>
              <p:cNvPr id="149" name="Arc 179"/>
              <p:cNvSpPr>
                <a:spLocks/>
              </p:cNvSpPr>
              <p:nvPr/>
            </p:nvSpPr>
            <p:spPr bwMode="auto">
              <a:xfrm rot="3712493">
                <a:off x="336" y="3168"/>
                <a:ext cx="192"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path>
                  <a:path w="43200" h="43200" stroke="0" extrusionOk="0">
                    <a:moveTo>
                      <a:pt x="33626" y="39542"/>
                    </a:moveTo>
                    <a:cubicBezTo>
                      <a:pt x="30068" y="41926"/>
                      <a:pt x="25882" y="43199"/>
                      <a:pt x="21600" y="43200"/>
                    </a:cubicBezTo>
                    <a:cubicBezTo>
                      <a:pt x="9670" y="43200"/>
                      <a:pt x="0" y="33529"/>
                      <a:pt x="0" y="21600"/>
                    </a:cubicBezTo>
                    <a:cubicBezTo>
                      <a:pt x="0" y="9670"/>
                      <a:pt x="9670" y="0"/>
                      <a:pt x="21600" y="0"/>
                    </a:cubicBezTo>
                    <a:cubicBezTo>
                      <a:pt x="33529" y="0"/>
                      <a:pt x="43200" y="9670"/>
                      <a:pt x="43200" y="21600"/>
                    </a:cubicBezTo>
                    <a:cubicBezTo>
                      <a:pt x="43200" y="21658"/>
                      <a:pt x="43199" y="21716"/>
                      <a:pt x="43199" y="21774"/>
                    </a:cubicBezTo>
                    <a:lnTo>
                      <a:pt x="21600" y="21600"/>
                    </a:lnTo>
                    <a:lnTo>
                      <a:pt x="33626" y="39542"/>
                    </a:lnTo>
                    <a:close/>
                  </a:path>
                </a:pathLst>
              </a:custGeom>
              <a:noFill/>
              <a:ln w="9525">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GB">
                  <a:solidFill>
                    <a:prstClr val="black"/>
                  </a:solidFill>
                  <a:latin typeface="Calibri"/>
                  <a:ea typeface="+mn-ea"/>
                  <a:cs typeface="Calibri"/>
                </a:endParaRPr>
              </a:p>
            </p:txBody>
          </p:sp>
        </p:grpSp>
      </p:grpSp>
      <p:cxnSp>
        <p:nvCxnSpPr>
          <p:cNvPr id="173" name="AutoShape 180"/>
          <p:cNvCxnSpPr>
            <a:cxnSpLocks noChangeShapeType="1"/>
            <a:stCxn id="184" idx="2"/>
            <a:endCxn id="179" idx="1"/>
          </p:cNvCxnSpPr>
          <p:nvPr/>
        </p:nvCxnSpPr>
        <p:spPr bwMode="auto">
          <a:xfrm>
            <a:off x="3990976" y="3015517"/>
            <a:ext cx="2069421" cy="618854"/>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74" name="Text Box 181"/>
          <p:cNvSpPr txBox="1">
            <a:spLocks noChangeArrowheads="1"/>
          </p:cNvSpPr>
          <p:nvPr/>
        </p:nvSpPr>
        <p:spPr bwMode="auto">
          <a:xfrm>
            <a:off x="152400" y="1836738"/>
            <a:ext cx="925754" cy="584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de-DE" sz="1600">
                <a:solidFill>
                  <a:prstClr val="black"/>
                </a:solidFill>
                <a:latin typeface="Calibri"/>
                <a:cs typeface="Calibri"/>
              </a:rPr>
              <a:t>NSS</a:t>
            </a:r>
          </a:p>
          <a:p>
            <a:pPr fontAlgn="auto">
              <a:spcBef>
                <a:spcPts val="0"/>
              </a:spcBef>
              <a:spcAft>
                <a:spcPts val="0"/>
              </a:spcAft>
            </a:pPr>
            <a:r>
              <a:rPr lang="de-DE" sz="1600">
                <a:solidFill>
                  <a:prstClr val="black"/>
                </a:solidFill>
                <a:latin typeface="Calibri"/>
                <a:cs typeface="Calibri"/>
              </a:rPr>
              <a:t>with OSS</a:t>
            </a:r>
          </a:p>
        </p:txBody>
      </p:sp>
      <p:sp>
        <p:nvSpPr>
          <p:cNvPr id="175" name="Text Box 182"/>
          <p:cNvSpPr txBox="1">
            <a:spLocks noChangeArrowheads="1"/>
          </p:cNvSpPr>
          <p:nvPr/>
        </p:nvSpPr>
        <p:spPr bwMode="auto">
          <a:xfrm>
            <a:off x="528638" y="4587875"/>
            <a:ext cx="484628"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de-DE" sz="1600">
                <a:solidFill>
                  <a:prstClr val="black"/>
                </a:solidFill>
                <a:latin typeface="Calibri"/>
                <a:cs typeface="Calibri"/>
              </a:rPr>
              <a:t>RSS</a:t>
            </a:r>
          </a:p>
        </p:txBody>
      </p:sp>
      <p:sp>
        <p:nvSpPr>
          <p:cNvPr id="176" name="AutoShape 184"/>
          <p:cNvSpPr>
            <a:spLocks/>
          </p:cNvSpPr>
          <p:nvPr/>
        </p:nvSpPr>
        <p:spPr bwMode="auto">
          <a:xfrm>
            <a:off x="1143000" y="3346450"/>
            <a:ext cx="228600" cy="2819400"/>
          </a:xfrm>
          <a:prstGeom prst="leftBrace">
            <a:avLst>
              <a:gd name="adj1" fmla="val 102778"/>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sp>
        <p:nvSpPr>
          <p:cNvPr id="177" name="AutoShape 185"/>
          <p:cNvSpPr>
            <a:spLocks/>
          </p:cNvSpPr>
          <p:nvPr/>
        </p:nvSpPr>
        <p:spPr bwMode="auto">
          <a:xfrm>
            <a:off x="1143000" y="1060450"/>
            <a:ext cx="228600" cy="2133600"/>
          </a:xfrm>
          <a:prstGeom prst="leftBrace">
            <a:avLst>
              <a:gd name="adj1" fmla="val 77778"/>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fontAlgn="auto">
              <a:spcBef>
                <a:spcPts val="0"/>
              </a:spcBef>
              <a:spcAft>
                <a:spcPts val="0"/>
              </a:spcAft>
            </a:pPr>
            <a:endParaRPr lang="en-US">
              <a:solidFill>
                <a:prstClr val="black"/>
              </a:solidFill>
              <a:latin typeface="Calibri"/>
              <a:ea typeface="+mn-ea"/>
              <a:cs typeface="Calibri"/>
            </a:endParaRPr>
          </a:p>
        </p:txBody>
      </p:sp>
      <p:sp>
        <p:nvSpPr>
          <p:cNvPr id="178" name="Cloud 177"/>
          <p:cNvSpPr/>
          <p:nvPr/>
        </p:nvSpPr>
        <p:spPr bwMode="auto">
          <a:xfrm>
            <a:off x="6802222" y="1104951"/>
            <a:ext cx="1461608" cy="1404513"/>
          </a:xfrm>
          <a:prstGeom prst="cloud">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r>
              <a:rPr lang="en-GB" sz="1600" dirty="0">
                <a:solidFill>
                  <a:prstClr val="black"/>
                </a:solidFill>
                <a:latin typeface="Calibri"/>
                <a:ea typeface="ＭＳ Ｐゴシック" charset="0"/>
                <a:cs typeface="Calibri"/>
              </a:rPr>
              <a:t>PSTN</a:t>
            </a:r>
          </a:p>
        </p:txBody>
      </p:sp>
      <p:sp>
        <p:nvSpPr>
          <p:cNvPr id="179" name="Rounded Rectangle 178"/>
          <p:cNvSpPr/>
          <p:nvPr/>
        </p:nvSpPr>
        <p:spPr bwMode="auto">
          <a:xfrm>
            <a:off x="6060397" y="3400150"/>
            <a:ext cx="677631" cy="468442"/>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eaLnBrk="0" hangingPunct="0"/>
            <a:r>
              <a:rPr lang="en-GB" dirty="0">
                <a:solidFill>
                  <a:prstClr val="white"/>
                </a:solidFill>
                <a:latin typeface="Calibri"/>
                <a:ea typeface="ＭＳ Ｐゴシック" charset="0"/>
                <a:cs typeface="Calibri"/>
              </a:rPr>
              <a:t>BSC</a:t>
            </a:r>
          </a:p>
        </p:txBody>
      </p:sp>
      <p:sp>
        <p:nvSpPr>
          <p:cNvPr id="180" name="Rounded Rectangle 179"/>
          <p:cNvSpPr/>
          <p:nvPr/>
        </p:nvSpPr>
        <p:spPr bwMode="auto">
          <a:xfrm>
            <a:off x="2719597" y="3598734"/>
            <a:ext cx="677631" cy="468442"/>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algn="ctr" eaLnBrk="0" hangingPunct="0"/>
            <a:r>
              <a:rPr lang="en-GB" dirty="0">
                <a:solidFill>
                  <a:prstClr val="white"/>
                </a:solidFill>
                <a:latin typeface="Calibri"/>
                <a:ea typeface="ＭＳ Ｐゴシック" charset="0"/>
                <a:cs typeface="Calibri"/>
              </a:rPr>
              <a:t>BSC</a:t>
            </a:r>
          </a:p>
        </p:txBody>
      </p:sp>
      <p:sp>
        <p:nvSpPr>
          <p:cNvPr id="181" name="AutoShape 34"/>
          <p:cNvSpPr>
            <a:spLocks noChangeArrowheads="1"/>
          </p:cNvSpPr>
          <p:nvPr/>
        </p:nvSpPr>
        <p:spPr bwMode="auto">
          <a:xfrm>
            <a:off x="3916931" y="1362270"/>
            <a:ext cx="609600" cy="609600"/>
          </a:xfrm>
          <a:prstGeom prst="flowChartMagneticDisk">
            <a:avLst/>
          </a:prstGeom>
          <a:solidFill>
            <a:srgbClr val="FFC000"/>
          </a:solidFill>
          <a:ln w="9525">
            <a:solidFill>
              <a:schemeClr val="tx1"/>
            </a:solidFill>
            <a:round/>
            <a:headEnd/>
            <a:tailEnd/>
          </a:ln>
        </p:spPr>
        <p:txBody>
          <a:bodyPr wrap="none" anchor="ctr"/>
          <a:lstStyle/>
          <a:p>
            <a:pPr algn="ctr" fontAlgn="auto">
              <a:spcBef>
                <a:spcPts val="0"/>
              </a:spcBef>
              <a:spcAft>
                <a:spcPts val="0"/>
              </a:spcAft>
            </a:pPr>
            <a:r>
              <a:rPr lang="de-DE" sz="1600" dirty="0">
                <a:solidFill>
                  <a:prstClr val="black"/>
                </a:solidFill>
                <a:latin typeface="Calibri"/>
                <a:ea typeface="+mn-ea"/>
                <a:cs typeface="Calibri"/>
              </a:rPr>
              <a:t>AuC</a:t>
            </a:r>
          </a:p>
        </p:txBody>
      </p:sp>
      <p:sp>
        <p:nvSpPr>
          <p:cNvPr id="182" name="Rounded Rectangle 181"/>
          <p:cNvSpPr/>
          <p:nvPr/>
        </p:nvSpPr>
        <p:spPr>
          <a:xfrm>
            <a:off x="5479976" y="1412229"/>
            <a:ext cx="883518" cy="7953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latin typeface="Calibri"/>
                <a:cs typeface="Calibri"/>
              </a:rPr>
              <a:t>GMSC</a:t>
            </a:r>
          </a:p>
        </p:txBody>
      </p:sp>
      <p:sp>
        <p:nvSpPr>
          <p:cNvPr id="183" name="AutoShape 34"/>
          <p:cNvSpPr>
            <a:spLocks noChangeArrowheads="1"/>
          </p:cNvSpPr>
          <p:nvPr/>
        </p:nvSpPr>
        <p:spPr bwMode="auto">
          <a:xfrm>
            <a:off x="4647428" y="1360037"/>
            <a:ext cx="609600" cy="609600"/>
          </a:xfrm>
          <a:prstGeom prst="flowChartMagneticDisk">
            <a:avLst/>
          </a:prstGeom>
          <a:solidFill>
            <a:srgbClr val="FFC000"/>
          </a:solidFill>
          <a:ln w="9525">
            <a:solidFill>
              <a:schemeClr val="tx1"/>
            </a:solidFill>
            <a:round/>
            <a:headEnd/>
            <a:tailEnd/>
          </a:ln>
        </p:spPr>
        <p:txBody>
          <a:bodyPr wrap="none" anchor="ctr"/>
          <a:lstStyle/>
          <a:p>
            <a:pPr algn="ctr" fontAlgn="auto">
              <a:spcBef>
                <a:spcPts val="0"/>
              </a:spcBef>
              <a:spcAft>
                <a:spcPts val="0"/>
              </a:spcAft>
            </a:pPr>
            <a:r>
              <a:rPr lang="de-DE" sz="1600" dirty="0">
                <a:solidFill>
                  <a:prstClr val="black"/>
                </a:solidFill>
                <a:latin typeface="Calibri"/>
                <a:ea typeface="+mn-ea"/>
                <a:cs typeface="Calibri"/>
              </a:rPr>
              <a:t>EIR</a:t>
            </a:r>
          </a:p>
        </p:txBody>
      </p:sp>
      <p:sp>
        <p:nvSpPr>
          <p:cNvPr id="184" name="Rounded Rectangle 183"/>
          <p:cNvSpPr/>
          <p:nvPr/>
        </p:nvSpPr>
        <p:spPr>
          <a:xfrm>
            <a:off x="2984122" y="2607207"/>
            <a:ext cx="2013707" cy="408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latin typeface="Calibri"/>
                <a:cs typeface="Calibri"/>
              </a:rPr>
              <a:t>MSC</a:t>
            </a:r>
          </a:p>
        </p:txBody>
      </p:sp>
      <p:cxnSp>
        <p:nvCxnSpPr>
          <p:cNvPr id="185" name="Straight Connector 184"/>
          <p:cNvCxnSpPr>
            <a:stCxn id="181" idx="3"/>
            <a:endCxn id="184" idx="0"/>
          </p:cNvCxnSpPr>
          <p:nvPr/>
        </p:nvCxnSpPr>
        <p:spPr>
          <a:xfrm flipH="1">
            <a:off x="3990976" y="1971870"/>
            <a:ext cx="230755" cy="635337"/>
          </a:xfrm>
          <a:prstGeom prst="line">
            <a:avLst/>
          </a:prstGeom>
          <a:noFill/>
          <a:ln w="9525">
            <a:solidFill>
              <a:schemeClr val="tx1"/>
            </a:solidFill>
            <a:round/>
            <a:headEnd/>
            <a:tailEnd/>
          </a:ln>
        </p:spPr>
      </p:cxnSp>
      <p:cxnSp>
        <p:nvCxnSpPr>
          <p:cNvPr id="186" name="AutoShape 16"/>
          <p:cNvCxnSpPr>
            <a:cxnSpLocks noChangeShapeType="1"/>
            <a:stCxn id="180" idx="2"/>
            <a:endCxn id="124" idx="0"/>
          </p:cNvCxnSpPr>
          <p:nvPr/>
        </p:nvCxnSpPr>
        <p:spPr bwMode="auto">
          <a:xfrm>
            <a:off x="3058413" y="4067176"/>
            <a:ext cx="1905700" cy="20256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87" name="Straight Connector 186"/>
          <p:cNvCxnSpPr>
            <a:stCxn id="184" idx="3"/>
            <a:endCxn id="182" idx="2"/>
          </p:cNvCxnSpPr>
          <p:nvPr/>
        </p:nvCxnSpPr>
        <p:spPr>
          <a:xfrm flipV="1">
            <a:off x="4997829" y="2207567"/>
            <a:ext cx="923906" cy="603795"/>
          </a:xfrm>
          <a:prstGeom prst="line">
            <a:avLst/>
          </a:prstGeom>
          <a:noFill/>
          <a:ln w="9525">
            <a:solidFill>
              <a:schemeClr val="tx1"/>
            </a:solidFill>
            <a:round/>
            <a:headEnd/>
            <a:tailEnd/>
          </a:ln>
        </p:spPr>
      </p:cxnSp>
      <p:sp>
        <p:nvSpPr>
          <p:cNvPr id="188" name="Rounded Rectangle 187"/>
          <p:cNvSpPr/>
          <p:nvPr/>
        </p:nvSpPr>
        <p:spPr>
          <a:xfrm>
            <a:off x="1905000" y="2282595"/>
            <a:ext cx="741364" cy="73292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GB" dirty="0">
                <a:solidFill>
                  <a:prstClr val="white"/>
                </a:solidFill>
                <a:latin typeface="Calibri"/>
                <a:cs typeface="Calibri"/>
              </a:rPr>
              <a:t>OMC</a:t>
            </a:r>
          </a:p>
        </p:txBody>
      </p:sp>
      <p:sp>
        <p:nvSpPr>
          <p:cNvPr id="190" name="Text Box 31"/>
          <p:cNvSpPr txBox="1">
            <a:spLocks noChangeArrowheads="1"/>
          </p:cNvSpPr>
          <p:nvPr/>
        </p:nvSpPr>
        <p:spPr bwMode="auto">
          <a:xfrm>
            <a:off x="7668344" y="5877272"/>
            <a:ext cx="370088"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r" fontAlgn="auto">
              <a:spcBef>
                <a:spcPts val="0"/>
              </a:spcBef>
              <a:spcAft>
                <a:spcPts val="0"/>
              </a:spcAft>
            </a:pPr>
            <a:r>
              <a:rPr lang="de-DE" sz="1100" dirty="0">
                <a:solidFill>
                  <a:prstClr val="black"/>
                </a:solidFill>
                <a:latin typeface="Calibri"/>
                <a:cs typeface="Calibri"/>
              </a:rPr>
              <a:t>MS</a:t>
            </a:r>
          </a:p>
        </p:txBody>
      </p:sp>
      <p:sp>
        <p:nvSpPr>
          <p:cNvPr id="191" name="TextBox 190"/>
          <p:cNvSpPr txBox="1"/>
          <p:nvPr/>
        </p:nvSpPr>
        <p:spPr>
          <a:xfrm>
            <a:off x="2158466" y="5754152"/>
            <a:ext cx="452305" cy="307777"/>
          </a:xfrm>
          <a:prstGeom prst="rect">
            <a:avLst/>
          </a:prstGeom>
          <a:noFill/>
        </p:spPr>
        <p:txBody>
          <a:bodyPr wrap="none" rtlCol="0">
            <a:spAutoFit/>
          </a:bodyPr>
          <a:lstStyle/>
          <a:p>
            <a:pPr fontAlgn="auto">
              <a:spcBef>
                <a:spcPts val="0"/>
              </a:spcBef>
              <a:spcAft>
                <a:spcPts val="0"/>
              </a:spcAft>
            </a:pPr>
            <a:r>
              <a:rPr lang="en-GB" sz="1400" dirty="0">
                <a:solidFill>
                  <a:prstClr val="black"/>
                </a:solidFill>
                <a:latin typeface="Calibri"/>
                <a:ea typeface="+mn-ea"/>
                <a:cs typeface="Calibri"/>
              </a:rPr>
              <a:t>BTS</a:t>
            </a:r>
          </a:p>
        </p:txBody>
      </p:sp>
      <p:sp>
        <p:nvSpPr>
          <p:cNvPr id="192" name="TextBox 191"/>
          <p:cNvSpPr txBox="1"/>
          <p:nvPr/>
        </p:nvSpPr>
        <p:spPr>
          <a:xfrm>
            <a:off x="4079293" y="4964114"/>
            <a:ext cx="452305" cy="307777"/>
          </a:xfrm>
          <a:prstGeom prst="rect">
            <a:avLst/>
          </a:prstGeom>
          <a:noFill/>
        </p:spPr>
        <p:txBody>
          <a:bodyPr wrap="none" rtlCol="0">
            <a:spAutoFit/>
          </a:bodyPr>
          <a:lstStyle/>
          <a:p>
            <a:pPr fontAlgn="auto">
              <a:spcBef>
                <a:spcPts val="0"/>
              </a:spcBef>
              <a:spcAft>
                <a:spcPts val="0"/>
              </a:spcAft>
            </a:pPr>
            <a:r>
              <a:rPr lang="en-GB" sz="1400" dirty="0">
                <a:solidFill>
                  <a:prstClr val="black"/>
                </a:solidFill>
                <a:latin typeface="Calibri"/>
                <a:ea typeface="+mn-ea"/>
                <a:cs typeface="Calibri"/>
              </a:rPr>
              <a:t>BTS</a:t>
            </a:r>
          </a:p>
        </p:txBody>
      </p:sp>
      <p:sp>
        <p:nvSpPr>
          <p:cNvPr id="193" name="TextBox 192"/>
          <p:cNvSpPr txBox="1"/>
          <p:nvPr/>
        </p:nvSpPr>
        <p:spPr>
          <a:xfrm>
            <a:off x="5244380" y="4415632"/>
            <a:ext cx="452305" cy="307777"/>
          </a:xfrm>
          <a:prstGeom prst="rect">
            <a:avLst/>
          </a:prstGeom>
          <a:noFill/>
        </p:spPr>
        <p:txBody>
          <a:bodyPr wrap="none" rtlCol="0">
            <a:spAutoFit/>
          </a:bodyPr>
          <a:lstStyle/>
          <a:p>
            <a:pPr fontAlgn="auto">
              <a:spcBef>
                <a:spcPts val="0"/>
              </a:spcBef>
              <a:spcAft>
                <a:spcPts val="0"/>
              </a:spcAft>
            </a:pPr>
            <a:r>
              <a:rPr lang="en-GB" sz="1400" dirty="0">
                <a:solidFill>
                  <a:prstClr val="black"/>
                </a:solidFill>
                <a:latin typeface="Calibri"/>
                <a:ea typeface="+mn-ea"/>
                <a:cs typeface="Calibri"/>
              </a:rPr>
              <a:t>BTS</a:t>
            </a:r>
          </a:p>
        </p:txBody>
      </p:sp>
      <p:sp>
        <p:nvSpPr>
          <p:cNvPr id="194" name="TextBox 193"/>
          <p:cNvSpPr txBox="1"/>
          <p:nvPr/>
        </p:nvSpPr>
        <p:spPr>
          <a:xfrm>
            <a:off x="5176839" y="5776119"/>
            <a:ext cx="452305" cy="307777"/>
          </a:xfrm>
          <a:prstGeom prst="rect">
            <a:avLst/>
          </a:prstGeom>
          <a:noFill/>
        </p:spPr>
        <p:txBody>
          <a:bodyPr wrap="none" rtlCol="0">
            <a:spAutoFit/>
          </a:bodyPr>
          <a:lstStyle/>
          <a:p>
            <a:pPr fontAlgn="auto">
              <a:spcBef>
                <a:spcPts val="0"/>
              </a:spcBef>
              <a:spcAft>
                <a:spcPts val="0"/>
              </a:spcAft>
            </a:pPr>
            <a:r>
              <a:rPr lang="en-GB" sz="1400" dirty="0">
                <a:solidFill>
                  <a:prstClr val="black"/>
                </a:solidFill>
                <a:latin typeface="Calibri"/>
                <a:ea typeface="+mn-ea"/>
                <a:cs typeface="Calibri"/>
              </a:rPr>
              <a:t>BTS</a:t>
            </a:r>
          </a:p>
        </p:txBody>
      </p:sp>
      <p:sp>
        <p:nvSpPr>
          <p:cNvPr id="195" name="TextBox 194"/>
          <p:cNvSpPr txBox="1"/>
          <p:nvPr/>
        </p:nvSpPr>
        <p:spPr>
          <a:xfrm>
            <a:off x="6475414" y="5077712"/>
            <a:ext cx="452305" cy="307777"/>
          </a:xfrm>
          <a:prstGeom prst="rect">
            <a:avLst/>
          </a:prstGeom>
          <a:noFill/>
        </p:spPr>
        <p:txBody>
          <a:bodyPr wrap="none" rtlCol="0">
            <a:spAutoFit/>
          </a:bodyPr>
          <a:lstStyle/>
          <a:p>
            <a:pPr fontAlgn="auto">
              <a:spcBef>
                <a:spcPts val="0"/>
              </a:spcBef>
              <a:spcAft>
                <a:spcPts val="0"/>
              </a:spcAft>
            </a:pPr>
            <a:r>
              <a:rPr lang="en-GB" sz="1400" dirty="0">
                <a:solidFill>
                  <a:prstClr val="black"/>
                </a:solidFill>
                <a:latin typeface="Calibri"/>
                <a:ea typeface="+mn-ea"/>
                <a:cs typeface="Calibri"/>
              </a:rPr>
              <a:t>BTS</a:t>
            </a:r>
          </a:p>
        </p:txBody>
      </p:sp>
      <p:pic>
        <p:nvPicPr>
          <p:cNvPr id="196" name="Picture 9" descr="Image:GSMLogo.sv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80312" y="3364754"/>
            <a:ext cx="1563663" cy="543653"/>
          </a:xfrm>
          <a:prstGeom prst="rect">
            <a:avLst/>
          </a:prstGeom>
          <a:noFill/>
          <a:extLst>
            <a:ext uri="{909E8E84-426E-40dd-AFC4-6F175D3DCCD1}">
              <a14:hiddenFill xmlns:a14="http://schemas.microsoft.com/office/drawing/2010/main" xmlns="">
                <a:solidFill>
                  <a:srgbClr val="FFFFFF"/>
                </a:solidFill>
              </a14:hiddenFill>
            </a:ext>
          </a:extLst>
        </p:spPr>
      </p:pic>
      <p:pic>
        <p:nvPicPr>
          <p:cNvPr id="197" name="Picture 196" descr="images.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99893" y="5589240"/>
            <a:ext cx="532547" cy="544541"/>
          </a:xfrm>
          <a:prstGeom prst="rect">
            <a:avLst/>
          </a:prstGeom>
        </p:spPr>
      </p:pic>
      <p:grpSp>
        <p:nvGrpSpPr>
          <p:cNvPr id="198" name="Group 197"/>
          <p:cNvGrpSpPr/>
          <p:nvPr/>
        </p:nvGrpSpPr>
        <p:grpSpPr>
          <a:xfrm rot="20920202">
            <a:off x="7218193" y="5151944"/>
            <a:ext cx="741363" cy="622300"/>
            <a:chOff x="5939284" y="1548483"/>
            <a:chExt cx="741363" cy="622300"/>
          </a:xfrm>
        </p:grpSpPr>
        <p:sp>
          <p:nvSpPr>
            <p:cNvPr id="199" name="Line 21"/>
            <p:cNvSpPr>
              <a:spLocks noChangeShapeType="1"/>
            </p:cNvSpPr>
            <p:nvPr/>
          </p:nvSpPr>
          <p:spPr bwMode="auto">
            <a:xfrm flipH="1" flipV="1">
              <a:off x="6309172" y="1805658"/>
              <a:ext cx="371475" cy="365125"/>
            </a:xfrm>
            <a:prstGeom prst="line">
              <a:avLst/>
            </a:prstGeom>
            <a:noFill/>
            <a:ln w="19050">
              <a:solidFill>
                <a:srgbClr val="000000"/>
              </a:solidFill>
              <a:round/>
              <a:headEnd type="triangle" w="med" len="me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00" name="Line 22"/>
            <p:cNvSpPr>
              <a:spLocks noChangeShapeType="1"/>
            </p:cNvSpPr>
            <p:nvPr/>
          </p:nvSpPr>
          <p:spPr bwMode="auto">
            <a:xfrm flipH="1">
              <a:off x="6309172" y="1805658"/>
              <a:ext cx="0" cy="12065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sp>
          <p:nvSpPr>
            <p:cNvPr id="201" name="Line 23"/>
            <p:cNvSpPr>
              <a:spLocks noChangeShapeType="1"/>
            </p:cNvSpPr>
            <p:nvPr/>
          </p:nvSpPr>
          <p:spPr bwMode="auto">
            <a:xfrm flipH="1" flipV="1">
              <a:off x="5939284" y="1548483"/>
              <a:ext cx="371475" cy="365125"/>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fontAlgn="auto">
                <a:spcBef>
                  <a:spcPts val="0"/>
                </a:spcBef>
                <a:spcAft>
                  <a:spcPts val="0"/>
                </a:spcAft>
              </a:pPr>
              <a:endParaRPr lang="en-GB">
                <a:solidFill>
                  <a:prstClr val="black"/>
                </a:solidFill>
                <a:latin typeface="Calibri"/>
                <a:ea typeface="+mn-ea"/>
              </a:endParaRPr>
            </a:p>
          </p:txBody>
        </p:sp>
      </p:grpSp>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4</a:t>
            </a:fld>
            <a:endParaRPr lang="en-US"/>
          </a:p>
        </p:txBody>
      </p:sp>
    </p:spTree>
    <p:extLst>
      <p:ext uri="{BB962C8B-B14F-4D97-AF65-F5344CB8AC3E}">
        <p14:creationId xmlns:p14="http://schemas.microsoft.com/office/powerpoint/2010/main" val="61684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384"/>
            <a:ext cx="8489950" cy="1296988"/>
          </a:xfrm>
          <a:noFill/>
          <a:ln>
            <a:noFill/>
          </a:ln>
        </p:spPr>
        <p:txBody>
          <a:bodyPr vert="horz" wrap="square" lIns="91440" tIns="45720" rIns="91440" bIns="45720" numCol="1" anchor="t" anchorCtr="0" compatLnSpc="1">
            <a:prstTxWarp prst="textNoShape">
              <a:avLst/>
            </a:prstTxWarp>
          </a:bodyPr>
          <a:lstStyle/>
          <a:p>
            <a:r>
              <a:rPr lang="en-US" b="0" dirty="0">
                <a:solidFill>
                  <a:schemeClr val="bg1"/>
                </a:solidFill>
                <a:latin typeface="Calibri" charset="0"/>
                <a:ea typeface="Calibri" charset="0"/>
                <a:cs typeface="Calibri" charset="0"/>
              </a:rPr>
              <a:t>GSM Numbering : IMSI</a:t>
            </a:r>
            <a:endParaRPr lang="en-GB" b="0" dirty="0">
              <a:solidFill>
                <a:schemeClr val="bg1"/>
              </a:solidFill>
              <a:latin typeface="Calibri" charset="0"/>
              <a:ea typeface="Calibri" charset="0"/>
              <a:cs typeface="Calibri" charset="0"/>
            </a:endParaRPr>
          </a:p>
        </p:txBody>
      </p:sp>
      <p:sp>
        <p:nvSpPr>
          <p:cNvPr id="7" name="Text Box 6"/>
          <p:cNvSpPr txBox="1">
            <a:spLocks noChangeArrowheads="1"/>
          </p:cNvSpPr>
          <p:nvPr/>
        </p:nvSpPr>
        <p:spPr bwMode="auto">
          <a:xfrm>
            <a:off x="611188" y="2818929"/>
            <a:ext cx="813752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5750" indent="-285750">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buFont typeface="Arial" pitchFamily="34" charset="0"/>
              <a:buChar char="•"/>
            </a:pPr>
            <a:r>
              <a:rPr lang="fi-FI" sz="1600" dirty="0">
                <a:solidFill>
                  <a:prstClr val="black"/>
                </a:solidFill>
                <a:latin typeface="Calibri"/>
                <a:cs typeface="Calibri"/>
              </a:rPr>
              <a:t>MCC = Mobile Country Code (3 digits, e.g. 635 for Rwanda)</a:t>
            </a:r>
          </a:p>
          <a:p>
            <a:pPr fontAlgn="auto">
              <a:spcBef>
                <a:spcPts val="0"/>
              </a:spcBef>
              <a:spcAft>
                <a:spcPts val="0"/>
              </a:spcAft>
              <a:buFont typeface="Arial" pitchFamily="34" charset="0"/>
              <a:buChar char="•"/>
            </a:pPr>
            <a:r>
              <a:rPr lang="fi-FI" sz="1600" dirty="0">
                <a:solidFill>
                  <a:prstClr val="black"/>
                </a:solidFill>
                <a:latin typeface="Calibri"/>
                <a:cs typeface="Calibri"/>
              </a:rPr>
              <a:t>MNC = Mobile Network Code (2 digits, e.g. 10 for MTN, 12 for </a:t>
            </a:r>
            <a:r>
              <a:rPr lang="en-GB" sz="1600" dirty="0" err="1">
                <a:solidFill>
                  <a:prstClr val="black"/>
                </a:solidFill>
                <a:latin typeface="Calibri"/>
                <a:cs typeface="Calibri"/>
              </a:rPr>
              <a:t>Rwandatel</a:t>
            </a:r>
            <a:r>
              <a:rPr lang="en-GB" sz="1600" dirty="0">
                <a:solidFill>
                  <a:prstClr val="black"/>
                </a:solidFill>
                <a:latin typeface="Calibri"/>
                <a:cs typeface="Calibri"/>
              </a:rPr>
              <a:t>)</a:t>
            </a:r>
            <a:endParaRPr lang="fi-FI" sz="1600" dirty="0">
              <a:solidFill>
                <a:prstClr val="black"/>
              </a:solidFill>
              <a:latin typeface="Calibri"/>
              <a:cs typeface="Calibri"/>
            </a:endParaRPr>
          </a:p>
          <a:p>
            <a:pPr fontAlgn="auto">
              <a:spcBef>
                <a:spcPts val="0"/>
              </a:spcBef>
              <a:spcAft>
                <a:spcPts val="0"/>
              </a:spcAft>
              <a:buFont typeface="Arial" pitchFamily="34" charset="0"/>
              <a:buChar char="•"/>
            </a:pPr>
            <a:r>
              <a:rPr lang="fi-FI" sz="1600" dirty="0">
                <a:solidFill>
                  <a:prstClr val="black"/>
                </a:solidFill>
                <a:latin typeface="Calibri"/>
                <a:cs typeface="Calibri"/>
              </a:rPr>
              <a:t>MSIN = Mobile Subscriber Identity Number (</a:t>
            </a:r>
            <a:r>
              <a:rPr lang="fi-FI" sz="1600" dirty="0">
                <a:solidFill>
                  <a:prstClr val="black"/>
                </a:solidFill>
                <a:latin typeface="Calibri"/>
                <a:cs typeface="Calibri"/>
                <a:sym typeface="Symbol" pitchFamily="18" charset="2"/>
              </a:rPr>
              <a:t></a:t>
            </a:r>
            <a:r>
              <a:rPr lang="fi-FI" sz="1600" dirty="0">
                <a:solidFill>
                  <a:prstClr val="black"/>
                </a:solidFill>
                <a:latin typeface="Calibri"/>
                <a:cs typeface="Calibri"/>
              </a:rPr>
              <a:t>10 digits)</a:t>
            </a:r>
          </a:p>
        </p:txBody>
      </p:sp>
      <p:sp>
        <p:nvSpPr>
          <p:cNvPr id="8" name="Text Box 8"/>
          <p:cNvSpPr txBox="1">
            <a:spLocks noChangeArrowheads="1"/>
          </p:cNvSpPr>
          <p:nvPr/>
        </p:nvSpPr>
        <p:spPr bwMode="auto">
          <a:xfrm>
            <a:off x="2133600" y="1694979"/>
            <a:ext cx="493713" cy="404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200"/>
              </a:spcBef>
              <a:spcAft>
                <a:spcPts val="0"/>
              </a:spcAft>
            </a:pPr>
            <a:r>
              <a:rPr lang="fi-FI" sz="2000" b="1">
                <a:solidFill>
                  <a:prstClr val="black"/>
                </a:solidFill>
                <a:latin typeface="Calibri"/>
                <a:cs typeface="Calibri"/>
              </a:rPr>
              <a:t>= </a:t>
            </a:r>
          </a:p>
        </p:txBody>
      </p:sp>
      <p:sp>
        <p:nvSpPr>
          <p:cNvPr id="9" name="Text Box 10"/>
          <p:cNvSpPr txBox="1">
            <a:spLocks noChangeArrowheads="1"/>
          </p:cNvSpPr>
          <p:nvPr/>
        </p:nvSpPr>
        <p:spPr bwMode="auto">
          <a:xfrm>
            <a:off x="96838" y="2175991"/>
            <a:ext cx="2303462"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0"/>
              </a:spcBef>
              <a:spcAft>
                <a:spcPts val="0"/>
              </a:spcAft>
            </a:pPr>
            <a:r>
              <a:rPr lang="fi-FI" sz="1600" i="1">
                <a:solidFill>
                  <a:srgbClr val="FF00FF"/>
                </a:solidFill>
                <a:latin typeface="Calibri"/>
                <a:cs typeface="Calibri"/>
              </a:rPr>
              <a:t>E.212 numbering format</a:t>
            </a:r>
          </a:p>
        </p:txBody>
      </p:sp>
      <p:sp>
        <p:nvSpPr>
          <p:cNvPr id="10" name="Text Box 11"/>
          <p:cNvSpPr txBox="1">
            <a:spLocks noChangeArrowheads="1"/>
          </p:cNvSpPr>
          <p:nvPr/>
        </p:nvSpPr>
        <p:spPr bwMode="auto">
          <a:xfrm>
            <a:off x="323725" y="3789040"/>
            <a:ext cx="8640763" cy="2554545"/>
          </a:xfrm>
          <a:prstGeom prst="rect">
            <a:avLst/>
          </a:prstGeom>
          <a:solidFill>
            <a:schemeClr val="accent5">
              <a:lumMod val="20000"/>
              <a:lumOff val="80000"/>
            </a:schemeClr>
          </a:solidFill>
          <a:ln>
            <a:noFill/>
          </a:ln>
        </p:spPr>
        <p:txBody>
          <a:bodyPr>
            <a:spAutoFit/>
          </a:bodyPr>
          <a:lstStyle>
            <a:lvl1pPr>
              <a:defRPr sz="2000">
                <a:solidFill>
                  <a:schemeClr val="tx1"/>
                </a:solidFill>
                <a:latin typeface="Verdana" pitchFamily="34" charset="0"/>
              </a:defRPr>
            </a:lvl1pPr>
            <a:lvl2pPr marL="742950" indent="-285750">
              <a:defRPr sz="2000">
                <a:solidFill>
                  <a:schemeClr val="tx1"/>
                </a:solidFill>
                <a:latin typeface="Verdana" pitchFamily="34" charset="0"/>
              </a:defRPr>
            </a:lvl2pPr>
            <a:lvl3pPr marL="1143000" indent="-228600">
              <a:defRPr sz="2000">
                <a:solidFill>
                  <a:schemeClr val="tx1"/>
                </a:solidFill>
                <a:latin typeface="Verdana" pitchFamily="34" charset="0"/>
              </a:defRPr>
            </a:lvl3pPr>
            <a:lvl4pPr marL="1600200" indent="-228600">
              <a:defRPr sz="2000">
                <a:solidFill>
                  <a:schemeClr val="tx1"/>
                </a:solidFill>
                <a:latin typeface="Verdana" pitchFamily="34" charset="0"/>
              </a:defRPr>
            </a:lvl4pPr>
            <a:lvl5pPr marL="2057400" indent="-228600">
              <a:defRPr sz="2000">
                <a:solidFill>
                  <a:schemeClr val="tx1"/>
                </a:solidFill>
                <a:latin typeface="Verdana" pitchFamily="34" charset="0"/>
              </a:defRPr>
            </a:lvl5pPr>
            <a:lvl6pPr marL="2514600" indent="-228600" eaLnBrk="0" fontAlgn="base" hangingPunct="0">
              <a:spcBef>
                <a:spcPct val="0"/>
              </a:spcBef>
              <a:spcAft>
                <a:spcPct val="0"/>
              </a:spcAft>
              <a:defRPr sz="2000">
                <a:solidFill>
                  <a:schemeClr val="tx1"/>
                </a:solidFill>
                <a:latin typeface="Verdana" pitchFamily="34" charset="0"/>
              </a:defRPr>
            </a:lvl6pPr>
            <a:lvl7pPr marL="2971800" indent="-228600" eaLnBrk="0" fontAlgn="base" hangingPunct="0">
              <a:spcBef>
                <a:spcPct val="0"/>
              </a:spcBef>
              <a:spcAft>
                <a:spcPct val="0"/>
              </a:spcAft>
              <a:defRPr sz="2000">
                <a:solidFill>
                  <a:schemeClr val="tx1"/>
                </a:solidFill>
                <a:latin typeface="Verdana" pitchFamily="34" charset="0"/>
              </a:defRPr>
            </a:lvl7pPr>
            <a:lvl8pPr marL="3429000" indent="-228600" eaLnBrk="0" fontAlgn="base" hangingPunct="0">
              <a:spcBef>
                <a:spcPct val="0"/>
              </a:spcBef>
              <a:spcAft>
                <a:spcPct val="0"/>
              </a:spcAft>
              <a:defRPr sz="2000">
                <a:solidFill>
                  <a:schemeClr val="tx1"/>
                </a:solidFill>
                <a:latin typeface="Verdana" pitchFamily="34" charset="0"/>
              </a:defRPr>
            </a:lvl8pPr>
            <a:lvl9pPr marL="3886200" indent="-228600" eaLnBrk="0" fontAlgn="base" hangingPunct="0">
              <a:spcBef>
                <a:spcPct val="0"/>
              </a:spcBef>
              <a:spcAft>
                <a:spcPct val="0"/>
              </a:spcAft>
              <a:defRPr sz="2000">
                <a:solidFill>
                  <a:schemeClr val="tx1"/>
                </a:solidFill>
                <a:latin typeface="Verdana" pitchFamily="34" charset="0"/>
              </a:defRPr>
            </a:lvl9pPr>
          </a:lstStyle>
          <a:p>
            <a:pPr marL="342900" indent="-342900" fontAlgn="auto">
              <a:spcBef>
                <a:spcPts val="0"/>
              </a:spcBef>
              <a:spcAft>
                <a:spcPts val="1200"/>
              </a:spcAft>
              <a:buFont typeface="Arial" pitchFamily="34" charset="0"/>
              <a:buChar char="•"/>
              <a:defRPr/>
            </a:pPr>
            <a:r>
              <a:rPr lang="en-GB" altLang="zh-CN" dirty="0">
                <a:solidFill>
                  <a:prstClr val="black"/>
                </a:solidFill>
                <a:latin typeface="Calibri"/>
                <a:ea typeface="宋体"/>
                <a:cs typeface="Calibri"/>
              </a:rPr>
              <a:t>The IMSI is a unique identification associated with each GSM and UMTS mobile phone user.</a:t>
            </a:r>
          </a:p>
          <a:p>
            <a:pPr marL="342900" indent="-342900" fontAlgn="auto">
              <a:spcBef>
                <a:spcPts val="0"/>
              </a:spcBef>
              <a:spcAft>
                <a:spcPts val="1200"/>
              </a:spcAft>
              <a:buFont typeface="Arial" pitchFamily="34" charset="0"/>
              <a:buChar char="•"/>
              <a:defRPr/>
            </a:pPr>
            <a:r>
              <a:rPr lang="en-GB" altLang="zh-CN" dirty="0">
                <a:solidFill>
                  <a:prstClr val="black"/>
                </a:solidFill>
                <a:latin typeface="Calibri"/>
                <a:ea typeface="宋体"/>
                <a:cs typeface="Calibri"/>
              </a:rPr>
              <a:t>IMSI is stored as a 64 bit field in the SIM inside the phone and is sent by the phone to the network, where it is stored in the HLR.</a:t>
            </a:r>
          </a:p>
          <a:p>
            <a:pPr marL="342900" indent="-342900" fontAlgn="auto">
              <a:spcBef>
                <a:spcPts val="0"/>
              </a:spcBef>
              <a:spcAft>
                <a:spcPts val="1200"/>
              </a:spcAft>
              <a:buFont typeface="Arial" pitchFamily="34" charset="0"/>
              <a:buChar char="•"/>
              <a:defRPr/>
            </a:pPr>
            <a:r>
              <a:rPr lang="en-GB" altLang="zh-CN" dirty="0">
                <a:solidFill>
                  <a:prstClr val="black"/>
                </a:solidFill>
                <a:latin typeface="Calibri"/>
                <a:ea typeface="宋体"/>
                <a:cs typeface="Calibri"/>
              </a:rPr>
              <a:t>IMSI </a:t>
            </a:r>
            <a:r>
              <a:rPr lang="fi-FI" dirty="0">
                <a:solidFill>
                  <a:prstClr val="black"/>
                </a:solidFill>
                <a:latin typeface="Calibri"/>
                <a:cs typeface="Calibri"/>
              </a:rPr>
              <a:t>is based on the ITU-T E.212 numbering plan and cannot be used for routing a circuit-switched call (exchanges or switching centers do not understand such numbers).</a:t>
            </a:r>
          </a:p>
        </p:txBody>
      </p:sp>
      <p:sp>
        <p:nvSpPr>
          <p:cNvPr id="11" name="Rectangle 3"/>
          <p:cNvSpPr>
            <a:spLocks noChangeArrowheads="1"/>
          </p:cNvSpPr>
          <p:nvPr/>
        </p:nvSpPr>
        <p:spPr bwMode="auto">
          <a:xfrm>
            <a:off x="323850" y="810698"/>
            <a:ext cx="8424863" cy="369974"/>
          </a:xfrm>
          <a:prstGeom prst="rect">
            <a:avLst/>
          </a:prstGeom>
          <a:solidFill>
            <a:srgbClr val="CC99FF"/>
          </a:solidFill>
          <a:ln>
            <a:noFill/>
          </a:ln>
          <a:effectLst>
            <a:outerShdw blurRad="63500" dist="38099" dir="2700000" algn="ctr" rotWithShape="0">
              <a:schemeClr val="bg2">
                <a:alpha val="50000"/>
              </a:schemeClr>
            </a:outerShdw>
          </a:effectLst>
          <a:extLst>
            <a:ext uri="{91240B29-F687-4f45-9708-019B960494DF}">
              <a14:hiddenLine xmlns:a14="http://schemas.microsoft.com/office/drawing/2010/main" xmlns="" w="9525">
                <a:solidFill>
                  <a:schemeClr val="tx1"/>
                </a:solidFill>
                <a:miter lim="800000"/>
                <a:headEnd/>
                <a:tailEnd/>
              </a14:hiddenLine>
            </a:ext>
          </a:extLst>
        </p:spPr>
        <p:txBody>
          <a:bodyPr lIns="90488" tIns="46038" rIns="90488" bIns="46038" anchor="ctr" anchorCtr="1">
            <a:spAutoFit/>
          </a:bodyPr>
          <a:lstStyle/>
          <a:p>
            <a:pPr algn="ctr" fontAlgn="auto">
              <a:spcBef>
                <a:spcPts val="0"/>
              </a:spcBef>
              <a:spcAft>
                <a:spcPts val="0"/>
              </a:spcAft>
              <a:defRPr/>
            </a:pPr>
            <a:r>
              <a:rPr lang="en-US" altLang="zh-CN" b="1" dirty="0">
                <a:solidFill>
                  <a:srgbClr val="000000"/>
                </a:solidFill>
                <a:latin typeface="Calibri"/>
                <a:ea typeface="宋体" charset="0"/>
                <a:cs typeface="Calibri"/>
              </a:rPr>
              <a:t>International Mobile Subscriber Identification number (IMSI)</a:t>
            </a:r>
          </a:p>
        </p:txBody>
      </p:sp>
      <p:sp>
        <p:nvSpPr>
          <p:cNvPr id="12" name="Rounded Rectangle 11"/>
          <p:cNvSpPr/>
          <p:nvPr/>
        </p:nvSpPr>
        <p:spPr bwMode="auto">
          <a:xfrm>
            <a:off x="2551113" y="1633066"/>
            <a:ext cx="1081087" cy="576263"/>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fontAlgn="auto">
              <a:spcBef>
                <a:spcPts val="0"/>
              </a:spcBef>
              <a:spcAft>
                <a:spcPts val="0"/>
              </a:spcAft>
              <a:defRPr/>
            </a:pPr>
            <a:r>
              <a:rPr lang="en-GB" sz="2800" b="1" dirty="0">
                <a:solidFill>
                  <a:prstClr val="black"/>
                </a:solidFill>
                <a:latin typeface="Calibri"/>
                <a:ea typeface="ＭＳ Ｐゴシック" charset="0"/>
                <a:cs typeface="Calibri"/>
              </a:rPr>
              <a:t>MCC</a:t>
            </a:r>
          </a:p>
        </p:txBody>
      </p:sp>
      <p:sp>
        <p:nvSpPr>
          <p:cNvPr id="13" name="Rounded Rectangle 14"/>
          <p:cNvSpPr>
            <a:spLocks noChangeArrowheads="1"/>
          </p:cNvSpPr>
          <p:nvPr/>
        </p:nvSpPr>
        <p:spPr bwMode="auto">
          <a:xfrm>
            <a:off x="4140200" y="1623541"/>
            <a:ext cx="1079500" cy="576263"/>
          </a:xfrm>
          <a:prstGeom prst="roundRect">
            <a:avLst>
              <a:gd name="adj" fmla="val 16667"/>
            </a:avLst>
          </a:prstGeom>
          <a:solidFill>
            <a:srgbClr val="FFC000"/>
          </a:solidFill>
          <a:ln w="9525" algn="ctr">
            <a:solidFill>
              <a:schemeClr val="tx1"/>
            </a:solidFill>
            <a:round/>
            <a:headEnd/>
            <a:tailEnd/>
          </a:ln>
        </p:spPr>
        <p:txBody>
          <a:bodyPr/>
          <a:lstStyle/>
          <a:p>
            <a:pPr algn="ctr" fontAlgn="auto">
              <a:spcBef>
                <a:spcPts val="0"/>
              </a:spcBef>
              <a:spcAft>
                <a:spcPts val="0"/>
              </a:spcAft>
            </a:pPr>
            <a:r>
              <a:rPr lang="en-GB" sz="2800" b="1">
                <a:solidFill>
                  <a:prstClr val="black"/>
                </a:solidFill>
                <a:latin typeface="Calibri"/>
                <a:ea typeface="+mn-ea"/>
                <a:cs typeface="Calibri"/>
              </a:rPr>
              <a:t>MNC</a:t>
            </a:r>
          </a:p>
        </p:txBody>
      </p:sp>
      <p:sp>
        <p:nvSpPr>
          <p:cNvPr id="14" name="Rounded Rectangle 15"/>
          <p:cNvSpPr>
            <a:spLocks noChangeArrowheads="1"/>
          </p:cNvSpPr>
          <p:nvPr/>
        </p:nvSpPr>
        <p:spPr bwMode="auto">
          <a:xfrm>
            <a:off x="5724525" y="1623541"/>
            <a:ext cx="2592388" cy="576263"/>
          </a:xfrm>
          <a:prstGeom prst="roundRect">
            <a:avLst>
              <a:gd name="adj" fmla="val 16667"/>
            </a:avLst>
          </a:prstGeom>
          <a:solidFill>
            <a:srgbClr val="00B0F0"/>
          </a:solidFill>
          <a:ln w="9525" algn="ctr">
            <a:solidFill>
              <a:schemeClr val="tx1"/>
            </a:solidFill>
            <a:round/>
            <a:headEnd/>
            <a:tailEnd/>
          </a:ln>
        </p:spPr>
        <p:txBody>
          <a:bodyPr/>
          <a:lstStyle/>
          <a:p>
            <a:pPr algn="ctr" fontAlgn="auto">
              <a:spcBef>
                <a:spcPts val="0"/>
              </a:spcBef>
              <a:spcAft>
                <a:spcPts val="0"/>
              </a:spcAft>
            </a:pPr>
            <a:r>
              <a:rPr lang="en-GB" sz="2800" b="1">
                <a:solidFill>
                  <a:prstClr val="black"/>
                </a:solidFill>
                <a:latin typeface="Calibri"/>
                <a:ea typeface="+mn-ea"/>
                <a:cs typeface="Calibri"/>
              </a:rPr>
              <a:t>MSIN</a:t>
            </a:r>
          </a:p>
        </p:txBody>
      </p:sp>
      <p:sp>
        <p:nvSpPr>
          <p:cNvPr id="15" name="Rounded Rectangle 16"/>
          <p:cNvSpPr>
            <a:spLocks noChangeArrowheads="1"/>
          </p:cNvSpPr>
          <p:nvPr/>
        </p:nvSpPr>
        <p:spPr bwMode="auto">
          <a:xfrm>
            <a:off x="762000" y="1623541"/>
            <a:ext cx="1384300" cy="576263"/>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pPr algn="ctr" fontAlgn="auto">
              <a:spcBef>
                <a:spcPts val="0"/>
              </a:spcBef>
              <a:spcAft>
                <a:spcPts val="0"/>
              </a:spcAft>
            </a:pPr>
            <a:r>
              <a:rPr lang="en-GB" sz="2800" b="1" dirty="0">
                <a:solidFill>
                  <a:prstClr val="black"/>
                </a:solidFill>
                <a:latin typeface="Calibri"/>
                <a:ea typeface="+mn-ea"/>
                <a:cs typeface="Calibri"/>
              </a:rPr>
              <a:t>IMSI</a:t>
            </a:r>
          </a:p>
        </p:txBody>
      </p:sp>
      <p:sp>
        <p:nvSpPr>
          <p:cNvPr id="16" name="Text Box 8"/>
          <p:cNvSpPr txBox="1">
            <a:spLocks noChangeArrowheads="1"/>
          </p:cNvSpPr>
          <p:nvPr/>
        </p:nvSpPr>
        <p:spPr bwMode="auto">
          <a:xfrm>
            <a:off x="3635375" y="1694979"/>
            <a:ext cx="493713" cy="404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200"/>
              </a:spcBef>
              <a:spcAft>
                <a:spcPts val="0"/>
              </a:spcAft>
            </a:pPr>
            <a:r>
              <a:rPr lang="fi-FI" sz="2000" b="1">
                <a:solidFill>
                  <a:prstClr val="black"/>
                </a:solidFill>
                <a:latin typeface="Calibri"/>
                <a:cs typeface="Calibri"/>
              </a:rPr>
              <a:t>+</a:t>
            </a:r>
          </a:p>
        </p:txBody>
      </p:sp>
      <p:sp>
        <p:nvSpPr>
          <p:cNvPr id="17" name="Text Box 8"/>
          <p:cNvSpPr txBox="1">
            <a:spLocks noChangeArrowheads="1"/>
          </p:cNvSpPr>
          <p:nvPr/>
        </p:nvSpPr>
        <p:spPr bwMode="auto">
          <a:xfrm>
            <a:off x="5230813" y="1694979"/>
            <a:ext cx="493712" cy="404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200"/>
              </a:spcBef>
              <a:spcAft>
                <a:spcPts val="0"/>
              </a:spcAft>
            </a:pPr>
            <a:r>
              <a:rPr lang="fi-FI" sz="2000" b="1">
                <a:solidFill>
                  <a:prstClr val="black"/>
                </a:solidFill>
                <a:latin typeface="Calibri"/>
                <a:cs typeface="Calibri"/>
              </a:rPr>
              <a:t>+</a:t>
            </a:r>
          </a:p>
        </p:txBody>
      </p:sp>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5</a:t>
            </a:fld>
            <a:endParaRPr lang="en-US"/>
          </a:p>
        </p:txBody>
      </p:sp>
    </p:spTree>
    <p:extLst>
      <p:ext uri="{BB962C8B-B14F-4D97-AF65-F5344CB8AC3E}">
        <p14:creationId xmlns:p14="http://schemas.microsoft.com/office/powerpoint/2010/main" val="144313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27384"/>
            <a:ext cx="7410152" cy="576064"/>
          </a:xfrm>
          <a:noFill/>
          <a:ln>
            <a:noFill/>
          </a:ln>
        </p:spPr>
        <p:txBody>
          <a:bodyPr vert="horz" wrap="square" lIns="91440" tIns="45720" rIns="91440" bIns="45720" numCol="1" anchor="t" anchorCtr="0" compatLnSpc="1">
            <a:prstTxWarp prst="textNoShape">
              <a:avLst/>
            </a:prstTxWarp>
          </a:bodyPr>
          <a:lstStyle/>
          <a:p>
            <a:r>
              <a:rPr lang="en-US" b="0" dirty="0">
                <a:solidFill>
                  <a:schemeClr val="bg1"/>
                </a:solidFill>
                <a:latin typeface="Calibri" charset="0"/>
                <a:ea typeface="Calibri" charset="0"/>
                <a:cs typeface="Calibri" charset="0"/>
              </a:rPr>
              <a:t>GSM Numbering : MSISDN</a:t>
            </a:r>
            <a:endParaRPr lang="en-GB" b="0" dirty="0">
              <a:solidFill>
                <a:schemeClr val="bg1"/>
              </a:solidFill>
              <a:latin typeface="Calibri" charset="0"/>
              <a:ea typeface="Calibri" charset="0"/>
              <a:cs typeface="Calibri" charset="0"/>
            </a:endParaRPr>
          </a:p>
        </p:txBody>
      </p:sp>
      <p:sp>
        <p:nvSpPr>
          <p:cNvPr id="7" name="Text Box 34"/>
          <p:cNvSpPr txBox="1">
            <a:spLocks noChangeArrowheads="1"/>
          </p:cNvSpPr>
          <p:nvPr/>
        </p:nvSpPr>
        <p:spPr bwMode="auto">
          <a:xfrm>
            <a:off x="2590800" y="2662238"/>
            <a:ext cx="5942013" cy="911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285750" indent="-285750">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285750" indent="-28575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lvl="3" fontAlgn="auto">
              <a:spcBef>
                <a:spcPts val="0"/>
              </a:spcBef>
              <a:spcAft>
                <a:spcPts val="0"/>
              </a:spcAft>
              <a:buFont typeface="Arial" pitchFamily="34" charset="0"/>
              <a:buChar char="•"/>
            </a:pPr>
            <a:r>
              <a:rPr lang="fi-FI" sz="1600">
                <a:solidFill>
                  <a:prstClr val="black"/>
                </a:solidFill>
                <a:latin typeface="Calibri"/>
                <a:cs typeface="Calibri"/>
              </a:rPr>
              <a:t>CC = Country Code (1-3 digits, </a:t>
            </a:r>
            <a:r>
              <a:rPr lang="en-US" altLang="zh-CN" sz="2000">
                <a:solidFill>
                  <a:prstClr val="black"/>
                </a:solidFill>
                <a:latin typeface="Calibri"/>
                <a:ea typeface="SimSun" pitchFamily="2" charset="-122"/>
                <a:cs typeface="Calibri"/>
              </a:rPr>
              <a:t>e.g 250 for Rwanda)</a:t>
            </a:r>
            <a:endParaRPr lang="fi-FI" sz="1600">
              <a:solidFill>
                <a:prstClr val="black"/>
              </a:solidFill>
              <a:latin typeface="Calibri"/>
              <a:cs typeface="Calibri"/>
            </a:endParaRPr>
          </a:p>
          <a:p>
            <a:pPr fontAlgn="auto">
              <a:spcBef>
                <a:spcPts val="0"/>
              </a:spcBef>
              <a:spcAft>
                <a:spcPts val="0"/>
              </a:spcAft>
              <a:buFont typeface="Arial" pitchFamily="34" charset="0"/>
              <a:buChar char="•"/>
            </a:pPr>
            <a:r>
              <a:rPr lang="fi-FI" sz="1600">
                <a:solidFill>
                  <a:prstClr val="black"/>
                </a:solidFill>
                <a:latin typeface="Calibri"/>
                <a:cs typeface="Calibri"/>
              </a:rPr>
              <a:t>NDC = National Destination Code (1-3 digits)</a:t>
            </a:r>
          </a:p>
          <a:p>
            <a:pPr fontAlgn="auto">
              <a:spcBef>
                <a:spcPts val="0"/>
              </a:spcBef>
              <a:spcAft>
                <a:spcPts val="0"/>
              </a:spcAft>
              <a:buFont typeface="Arial" pitchFamily="34" charset="0"/>
              <a:buChar char="•"/>
            </a:pPr>
            <a:r>
              <a:rPr lang="fi-FI" sz="1600">
                <a:solidFill>
                  <a:prstClr val="black"/>
                </a:solidFill>
                <a:latin typeface="Calibri"/>
                <a:cs typeface="Calibri"/>
              </a:rPr>
              <a:t>SN = Subscriber Number </a:t>
            </a:r>
          </a:p>
        </p:txBody>
      </p:sp>
      <p:sp>
        <p:nvSpPr>
          <p:cNvPr id="8" name="Text Box 38"/>
          <p:cNvSpPr txBox="1">
            <a:spLocks noChangeArrowheads="1"/>
          </p:cNvSpPr>
          <p:nvPr/>
        </p:nvSpPr>
        <p:spPr bwMode="auto">
          <a:xfrm>
            <a:off x="179388" y="2665413"/>
            <a:ext cx="2303462"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0"/>
              </a:spcBef>
              <a:spcAft>
                <a:spcPts val="0"/>
              </a:spcAft>
            </a:pPr>
            <a:r>
              <a:rPr lang="fi-FI" sz="1600" i="1">
                <a:solidFill>
                  <a:srgbClr val="FF00FF"/>
                </a:solidFill>
                <a:latin typeface="Calibri"/>
                <a:cs typeface="Calibri"/>
              </a:rPr>
              <a:t>E.164 numbering format</a:t>
            </a:r>
          </a:p>
        </p:txBody>
      </p:sp>
      <p:sp>
        <p:nvSpPr>
          <p:cNvPr id="9" name="Text Box 43"/>
          <p:cNvSpPr txBox="1">
            <a:spLocks noChangeArrowheads="1"/>
          </p:cNvSpPr>
          <p:nvPr/>
        </p:nvSpPr>
        <p:spPr bwMode="auto">
          <a:xfrm>
            <a:off x="179388" y="3573016"/>
            <a:ext cx="8713787" cy="2862263"/>
          </a:xfrm>
          <a:prstGeom prst="rect">
            <a:avLst/>
          </a:prstGeom>
          <a:solidFill>
            <a:schemeClr val="accent5">
              <a:lumMod val="20000"/>
              <a:lumOff val="80000"/>
            </a:schemeClr>
          </a:solidFill>
          <a:ln>
            <a:noFill/>
          </a:ln>
        </p:spPr>
        <p:txBody>
          <a:bodyPr>
            <a:spAutoFit/>
          </a:bodyPr>
          <a:lstStyle>
            <a:lvl1pPr>
              <a:defRPr sz="2000">
                <a:solidFill>
                  <a:schemeClr val="tx1"/>
                </a:solidFill>
                <a:latin typeface="Verdana" pitchFamily="34" charset="0"/>
              </a:defRPr>
            </a:lvl1pPr>
            <a:lvl2pPr marL="742950" indent="-285750">
              <a:defRPr sz="2000">
                <a:solidFill>
                  <a:schemeClr val="tx1"/>
                </a:solidFill>
                <a:latin typeface="Verdana" pitchFamily="34" charset="0"/>
              </a:defRPr>
            </a:lvl2pPr>
            <a:lvl3pPr marL="1143000" indent="-228600">
              <a:defRPr sz="2000">
                <a:solidFill>
                  <a:schemeClr val="tx1"/>
                </a:solidFill>
                <a:latin typeface="Verdana" pitchFamily="34" charset="0"/>
              </a:defRPr>
            </a:lvl3pPr>
            <a:lvl4pPr marL="1600200" indent="-228600">
              <a:defRPr sz="2000">
                <a:solidFill>
                  <a:schemeClr val="tx1"/>
                </a:solidFill>
                <a:latin typeface="Verdana" pitchFamily="34" charset="0"/>
              </a:defRPr>
            </a:lvl4pPr>
            <a:lvl5pPr marL="2057400" indent="-228600">
              <a:defRPr sz="2000">
                <a:solidFill>
                  <a:schemeClr val="tx1"/>
                </a:solidFill>
                <a:latin typeface="Verdana" pitchFamily="34" charset="0"/>
              </a:defRPr>
            </a:lvl5pPr>
            <a:lvl6pPr marL="2514600" indent="-228600" eaLnBrk="0" fontAlgn="base" hangingPunct="0">
              <a:spcBef>
                <a:spcPct val="0"/>
              </a:spcBef>
              <a:spcAft>
                <a:spcPct val="0"/>
              </a:spcAft>
              <a:defRPr sz="2000">
                <a:solidFill>
                  <a:schemeClr val="tx1"/>
                </a:solidFill>
                <a:latin typeface="Verdana" pitchFamily="34" charset="0"/>
              </a:defRPr>
            </a:lvl6pPr>
            <a:lvl7pPr marL="2971800" indent="-228600" eaLnBrk="0" fontAlgn="base" hangingPunct="0">
              <a:spcBef>
                <a:spcPct val="0"/>
              </a:spcBef>
              <a:spcAft>
                <a:spcPct val="0"/>
              </a:spcAft>
              <a:defRPr sz="2000">
                <a:solidFill>
                  <a:schemeClr val="tx1"/>
                </a:solidFill>
                <a:latin typeface="Verdana" pitchFamily="34" charset="0"/>
              </a:defRPr>
            </a:lvl7pPr>
            <a:lvl8pPr marL="3429000" indent="-228600" eaLnBrk="0" fontAlgn="base" hangingPunct="0">
              <a:spcBef>
                <a:spcPct val="0"/>
              </a:spcBef>
              <a:spcAft>
                <a:spcPct val="0"/>
              </a:spcAft>
              <a:defRPr sz="2000">
                <a:solidFill>
                  <a:schemeClr val="tx1"/>
                </a:solidFill>
                <a:latin typeface="Verdana" pitchFamily="34" charset="0"/>
              </a:defRPr>
            </a:lvl8pPr>
            <a:lvl9pPr marL="3886200" indent="-228600" eaLnBrk="0" fontAlgn="base" hangingPunct="0">
              <a:spcBef>
                <a:spcPct val="0"/>
              </a:spcBef>
              <a:spcAft>
                <a:spcPct val="0"/>
              </a:spcAft>
              <a:defRPr sz="2000">
                <a:solidFill>
                  <a:schemeClr val="tx1"/>
                </a:solidFill>
                <a:latin typeface="Verdana" pitchFamily="34" charset="0"/>
              </a:defRPr>
            </a:lvl9pPr>
          </a:lstStyle>
          <a:p>
            <a:pPr marL="342900" lvl="2" indent="-342900" fontAlgn="auto">
              <a:spcBef>
                <a:spcPts val="0"/>
              </a:spcBef>
              <a:spcAft>
                <a:spcPts val="1200"/>
              </a:spcAft>
              <a:buFont typeface="Arial" pitchFamily="34" charset="0"/>
              <a:buChar char="•"/>
              <a:defRPr/>
            </a:pPr>
            <a:r>
              <a:rPr lang="en-GB" dirty="0">
                <a:solidFill>
                  <a:prstClr val="black"/>
                </a:solidFill>
                <a:latin typeface="Calibri"/>
                <a:ea typeface="SimSun" pitchFamily="2" charset="-122"/>
                <a:cs typeface="Calibri"/>
              </a:rPr>
              <a:t>The MSISDN is the number uniquely identifying a subscriber in a GSM or a UMTS mobile network. The MSISDN is basically the “telephone number” of the SIM card in a mobile/cellular phone. </a:t>
            </a:r>
          </a:p>
          <a:p>
            <a:pPr marL="342900" indent="-342900" fontAlgn="auto">
              <a:spcBef>
                <a:spcPts val="0"/>
              </a:spcBef>
              <a:spcAft>
                <a:spcPts val="1200"/>
              </a:spcAft>
              <a:buFont typeface="Arial" pitchFamily="34" charset="0"/>
              <a:buChar char="•"/>
              <a:defRPr/>
            </a:pPr>
            <a:r>
              <a:rPr lang="fi-FI" dirty="0">
                <a:solidFill>
                  <a:prstClr val="black"/>
                </a:solidFill>
                <a:latin typeface="Calibri"/>
                <a:cs typeface="Calibri"/>
              </a:rPr>
              <a:t>Mobile station ISDN (MSISDN) numbers are based on the ITU-T E.164 numbering plan and can therefore be used for routing a circuit-switched call.</a:t>
            </a:r>
          </a:p>
          <a:p>
            <a:pPr marL="342900" indent="-342900" fontAlgn="auto">
              <a:spcBef>
                <a:spcPts val="0"/>
              </a:spcBef>
              <a:spcAft>
                <a:spcPts val="1200"/>
              </a:spcAft>
              <a:buFont typeface="Arial" pitchFamily="34" charset="0"/>
              <a:buChar char="•"/>
              <a:defRPr/>
            </a:pPr>
            <a:r>
              <a:rPr lang="fi-FI" dirty="0">
                <a:solidFill>
                  <a:prstClr val="black"/>
                </a:solidFill>
                <a:latin typeface="Calibri"/>
                <a:cs typeface="Calibri"/>
              </a:rPr>
              <a:t>When the calling (PSTN or PLMN) user dials an MSISDN number, the call is routed to the gateway MSC (GMSC) located in the home network of the called (mobile) user.</a:t>
            </a:r>
          </a:p>
        </p:txBody>
      </p:sp>
      <p:sp>
        <p:nvSpPr>
          <p:cNvPr id="10" name="Rectangle 3"/>
          <p:cNvSpPr>
            <a:spLocks noChangeArrowheads="1"/>
          </p:cNvSpPr>
          <p:nvPr/>
        </p:nvSpPr>
        <p:spPr bwMode="auto">
          <a:xfrm>
            <a:off x="714375" y="771525"/>
            <a:ext cx="7632700" cy="522288"/>
          </a:xfrm>
          <a:prstGeom prst="rect">
            <a:avLst/>
          </a:prstGeom>
          <a:solidFill>
            <a:srgbClr val="CC99FF"/>
          </a:solidFill>
          <a:ln>
            <a:noFill/>
          </a:ln>
          <a:effectLst>
            <a:outerShdw blurRad="63500" dist="38099" dir="2700000" algn="ctr" rotWithShape="0">
              <a:schemeClr val="bg2">
                <a:alpha val="50000"/>
              </a:schemeClr>
            </a:outerShdw>
          </a:effectLst>
          <a:extLst>
            <a:ext uri="{91240B29-F687-4f45-9708-019B960494DF}">
              <a14:hiddenLine xmlns:a14="http://schemas.microsoft.com/office/drawing/2010/main" xmlns="" w="9525">
                <a:solidFill>
                  <a:schemeClr val="tx1"/>
                </a:solidFill>
                <a:miter lim="800000"/>
                <a:headEnd/>
                <a:tailEnd/>
              </a14:hiddenLine>
            </a:ext>
          </a:extLst>
        </p:spPr>
        <p:txBody>
          <a:bodyPr lIns="90488" tIns="46038" rIns="90488" bIns="46038" anchor="ctr" anchorCtr="1">
            <a:spAutoFit/>
          </a:bodyPr>
          <a:lstStyle/>
          <a:p>
            <a:pPr algn="ctr" fontAlgn="auto">
              <a:spcBef>
                <a:spcPts val="0"/>
              </a:spcBef>
              <a:spcAft>
                <a:spcPts val="0"/>
              </a:spcAft>
              <a:defRPr/>
            </a:pPr>
            <a:r>
              <a:rPr lang="en-US" altLang="zh-CN" sz="2800" b="1" dirty="0">
                <a:solidFill>
                  <a:prstClr val="black"/>
                </a:solidFill>
                <a:latin typeface="Calibri"/>
                <a:ea typeface="SimSun" pitchFamily="2" charset="-122"/>
                <a:cs typeface="Calibri"/>
              </a:rPr>
              <a:t>Mobile Subscriber ISDN Number</a:t>
            </a:r>
            <a:r>
              <a:rPr lang="zh-CN" altLang="en-US" sz="2800" b="1" dirty="0">
                <a:solidFill>
                  <a:prstClr val="black"/>
                </a:solidFill>
                <a:latin typeface="Calibri"/>
                <a:ea typeface="SimSun" pitchFamily="2" charset="-122"/>
                <a:cs typeface="Calibri"/>
              </a:rPr>
              <a:t>（</a:t>
            </a:r>
            <a:r>
              <a:rPr lang="en-US" altLang="zh-CN" sz="2800" b="1" dirty="0">
                <a:solidFill>
                  <a:prstClr val="black"/>
                </a:solidFill>
                <a:latin typeface="Calibri"/>
                <a:ea typeface="SimSun" pitchFamily="2" charset="-122"/>
                <a:cs typeface="Calibri"/>
              </a:rPr>
              <a:t>MSISDN</a:t>
            </a:r>
            <a:r>
              <a:rPr lang="zh-CN" altLang="en-US" sz="2800" b="1" dirty="0">
                <a:solidFill>
                  <a:prstClr val="black"/>
                </a:solidFill>
                <a:latin typeface="Calibri"/>
                <a:ea typeface="SimSun" pitchFamily="2" charset="-122"/>
                <a:cs typeface="Calibri"/>
              </a:rPr>
              <a:t>）</a:t>
            </a:r>
          </a:p>
        </p:txBody>
      </p:sp>
      <p:sp>
        <p:nvSpPr>
          <p:cNvPr id="11" name="Text Box 8"/>
          <p:cNvSpPr txBox="1">
            <a:spLocks noChangeArrowheads="1"/>
          </p:cNvSpPr>
          <p:nvPr/>
        </p:nvSpPr>
        <p:spPr bwMode="auto">
          <a:xfrm>
            <a:off x="2127250" y="1698625"/>
            <a:ext cx="493713"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200"/>
              </a:spcBef>
              <a:spcAft>
                <a:spcPts val="0"/>
              </a:spcAft>
            </a:pPr>
            <a:r>
              <a:rPr lang="fi-FI" sz="2000" b="1">
                <a:solidFill>
                  <a:prstClr val="black"/>
                </a:solidFill>
                <a:latin typeface="Calibri"/>
                <a:cs typeface="Calibri"/>
              </a:rPr>
              <a:t>= </a:t>
            </a:r>
          </a:p>
        </p:txBody>
      </p:sp>
      <p:sp>
        <p:nvSpPr>
          <p:cNvPr id="12" name="Rounded Rectangle 11"/>
          <p:cNvSpPr/>
          <p:nvPr/>
        </p:nvSpPr>
        <p:spPr bwMode="auto">
          <a:xfrm>
            <a:off x="2544763" y="1638300"/>
            <a:ext cx="1081087" cy="574675"/>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fontAlgn="auto">
              <a:spcBef>
                <a:spcPts val="0"/>
              </a:spcBef>
              <a:spcAft>
                <a:spcPts val="0"/>
              </a:spcAft>
              <a:defRPr/>
            </a:pPr>
            <a:r>
              <a:rPr lang="en-GB" sz="2800" b="1" dirty="0">
                <a:solidFill>
                  <a:prstClr val="black"/>
                </a:solidFill>
                <a:latin typeface="Calibri"/>
                <a:ea typeface="ＭＳ Ｐゴシック" charset="0"/>
                <a:cs typeface="Calibri"/>
              </a:rPr>
              <a:t>CC</a:t>
            </a:r>
          </a:p>
        </p:txBody>
      </p:sp>
      <p:sp>
        <p:nvSpPr>
          <p:cNvPr id="13" name="Rounded Rectangle 14"/>
          <p:cNvSpPr>
            <a:spLocks noChangeArrowheads="1"/>
          </p:cNvSpPr>
          <p:nvPr/>
        </p:nvSpPr>
        <p:spPr bwMode="auto">
          <a:xfrm>
            <a:off x="4133850" y="1628775"/>
            <a:ext cx="1079500" cy="576263"/>
          </a:xfrm>
          <a:prstGeom prst="roundRect">
            <a:avLst>
              <a:gd name="adj" fmla="val 16667"/>
            </a:avLst>
          </a:prstGeom>
          <a:solidFill>
            <a:srgbClr val="FFC000"/>
          </a:solidFill>
          <a:ln w="9525" algn="ctr">
            <a:solidFill>
              <a:schemeClr val="tx1"/>
            </a:solidFill>
            <a:round/>
            <a:headEnd/>
            <a:tailEnd/>
          </a:ln>
        </p:spPr>
        <p:txBody>
          <a:bodyPr/>
          <a:lstStyle/>
          <a:p>
            <a:pPr algn="ctr" fontAlgn="auto">
              <a:spcBef>
                <a:spcPts val="0"/>
              </a:spcBef>
              <a:spcAft>
                <a:spcPts val="0"/>
              </a:spcAft>
            </a:pPr>
            <a:r>
              <a:rPr lang="en-GB" sz="2800" b="1">
                <a:solidFill>
                  <a:prstClr val="black"/>
                </a:solidFill>
                <a:latin typeface="Calibri"/>
                <a:ea typeface="+mn-ea"/>
                <a:cs typeface="Calibri"/>
              </a:rPr>
              <a:t>NDC</a:t>
            </a:r>
          </a:p>
        </p:txBody>
      </p:sp>
      <p:sp>
        <p:nvSpPr>
          <p:cNvPr id="14" name="Rounded Rectangle 15"/>
          <p:cNvSpPr>
            <a:spLocks noChangeArrowheads="1"/>
          </p:cNvSpPr>
          <p:nvPr/>
        </p:nvSpPr>
        <p:spPr bwMode="auto">
          <a:xfrm>
            <a:off x="5718175" y="1628775"/>
            <a:ext cx="2592388" cy="576263"/>
          </a:xfrm>
          <a:prstGeom prst="roundRect">
            <a:avLst>
              <a:gd name="adj" fmla="val 16667"/>
            </a:avLst>
          </a:prstGeom>
          <a:solidFill>
            <a:srgbClr val="00B0F0"/>
          </a:solidFill>
          <a:ln w="9525" algn="ctr">
            <a:solidFill>
              <a:schemeClr val="tx1"/>
            </a:solidFill>
            <a:round/>
            <a:headEnd/>
            <a:tailEnd/>
          </a:ln>
        </p:spPr>
        <p:txBody>
          <a:bodyPr/>
          <a:lstStyle/>
          <a:p>
            <a:pPr algn="ctr" fontAlgn="auto">
              <a:spcBef>
                <a:spcPts val="0"/>
              </a:spcBef>
              <a:spcAft>
                <a:spcPts val="0"/>
              </a:spcAft>
            </a:pPr>
            <a:r>
              <a:rPr lang="en-GB" sz="2800" b="1">
                <a:solidFill>
                  <a:prstClr val="black"/>
                </a:solidFill>
                <a:latin typeface="Calibri"/>
                <a:ea typeface="+mn-ea"/>
                <a:cs typeface="Calibri"/>
              </a:rPr>
              <a:t>SN</a:t>
            </a:r>
          </a:p>
        </p:txBody>
      </p:sp>
      <p:sp>
        <p:nvSpPr>
          <p:cNvPr id="15" name="Rounded Rectangle 16"/>
          <p:cNvSpPr>
            <a:spLocks noChangeArrowheads="1"/>
          </p:cNvSpPr>
          <p:nvPr/>
        </p:nvSpPr>
        <p:spPr bwMode="auto">
          <a:xfrm>
            <a:off x="539750" y="1628775"/>
            <a:ext cx="1598613" cy="576263"/>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pPr algn="ctr" fontAlgn="auto">
              <a:spcBef>
                <a:spcPts val="0"/>
              </a:spcBef>
              <a:spcAft>
                <a:spcPts val="0"/>
              </a:spcAft>
            </a:pPr>
            <a:r>
              <a:rPr lang="en-GB" sz="2800" b="1">
                <a:solidFill>
                  <a:prstClr val="black"/>
                </a:solidFill>
                <a:latin typeface="Calibri"/>
                <a:ea typeface="+mn-ea"/>
                <a:cs typeface="Calibri"/>
              </a:rPr>
              <a:t>MSISDN</a:t>
            </a:r>
          </a:p>
        </p:txBody>
      </p:sp>
      <p:sp>
        <p:nvSpPr>
          <p:cNvPr id="16" name="Text Box 8"/>
          <p:cNvSpPr txBox="1">
            <a:spLocks noChangeArrowheads="1"/>
          </p:cNvSpPr>
          <p:nvPr/>
        </p:nvSpPr>
        <p:spPr bwMode="auto">
          <a:xfrm>
            <a:off x="3629025" y="1698625"/>
            <a:ext cx="493713"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200"/>
              </a:spcBef>
              <a:spcAft>
                <a:spcPts val="0"/>
              </a:spcAft>
            </a:pPr>
            <a:r>
              <a:rPr lang="fi-FI" sz="2000" b="1">
                <a:solidFill>
                  <a:prstClr val="black"/>
                </a:solidFill>
                <a:latin typeface="Calibri"/>
                <a:cs typeface="Calibri"/>
              </a:rPr>
              <a:t>+</a:t>
            </a:r>
          </a:p>
        </p:txBody>
      </p:sp>
      <p:sp>
        <p:nvSpPr>
          <p:cNvPr id="17" name="Text Box 8"/>
          <p:cNvSpPr txBox="1">
            <a:spLocks noChangeArrowheads="1"/>
          </p:cNvSpPr>
          <p:nvPr/>
        </p:nvSpPr>
        <p:spPr bwMode="auto">
          <a:xfrm>
            <a:off x="5224463" y="1698625"/>
            <a:ext cx="493712"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200"/>
              </a:spcBef>
              <a:spcAft>
                <a:spcPts val="0"/>
              </a:spcAft>
            </a:pPr>
            <a:r>
              <a:rPr lang="fi-FI" sz="2000" b="1">
                <a:solidFill>
                  <a:prstClr val="black"/>
                </a:solidFill>
                <a:latin typeface="Calibri"/>
                <a:cs typeface="Calibri"/>
              </a:rPr>
              <a:t>+</a:t>
            </a:r>
          </a:p>
        </p:txBody>
      </p:sp>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6</a:t>
            </a:fld>
            <a:endParaRPr lang="en-US"/>
          </a:p>
        </p:txBody>
      </p:sp>
    </p:spTree>
    <p:extLst>
      <p:ext uri="{BB962C8B-B14F-4D97-AF65-F5344CB8AC3E}">
        <p14:creationId xmlns:p14="http://schemas.microsoft.com/office/powerpoint/2010/main" val="393536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27384"/>
            <a:ext cx="7122120" cy="576064"/>
          </a:xfrm>
          <a:noFill/>
          <a:ln>
            <a:noFill/>
          </a:ln>
        </p:spPr>
        <p:txBody>
          <a:bodyPr vert="horz" wrap="square" lIns="91440" tIns="45720" rIns="91440" bIns="45720" numCol="1" anchor="t" anchorCtr="0" compatLnSpc="1">
            <a:prstTxWarp prst="textNoShape">
              <a:avLst/>
            </a:prstTxWarp>
          </a:bodyPr>
          <a:lstStyle/>
          <a:p>
            <a:r>
              <a:rPr lang="en-US" b="0" dirty="0">
                <a:solidFill>
                  <a:schemeClr val="bg1"/>
                </a:solidFill>
                <a:latin typeface="Calibri" charset="0"/>
                <a:ea typeface="Calibri" charset="0"/>
                <a:cs typeface="Calibri" charset="0"/>
              </a:rPr>
              <a:t>GSM Numbering : IMEI</a:t>
            </a:r>
            <a:endParaRPr lang="en-GB" b="0" dirty="0">
              <a:solidFill>
                <a:schemeClr val="bg1"/>
              </a:solidFill>
              <a:latin typeface="Calibri" charset="0"/>
              <a:ea typeface="Calibri" charset="0"/>
              <a:cs typeface="Calibri" charset="0"/>
            </a:endParaRPr>
          </a:p>
        </p:txBody>
      </p:sp>
      <p:sp>
        <p:nvSpPr>
          <p:cNvPr id="7" name="Rectangle 2"/>
          <p:cNvSpPr>
            <a:spLocks noChangeArrowheads="1"/>
          </p:cNvSpPr>
          <p:nvPr/>
        </p:nvSpPr>
        <p:spPr bwMode="auto">
          <a:xfrm>
            <a:off x="179388" y="865188"/>
            <a:ext cx="8713787" cy="463550"/>
          </a:xfrm>
          <a:prstGeom prst="rect">
            <a:avLst/>
          </a:prstGeom>
          <a:solidFill>
            <a:srgbClr val="CC99FF"/>
          </a:solidFill>
          <a:ln>
            <a:noFill/>
          </a:ln>
          <a:effectLst>
            <a:outerShdw blurRad="63500" dist="38099" dir="2700000" algn="ctr" rotWithShape="0">
              <a:schemeClr val="bg2">
                <a:alpha val="50000"/>
              </a:schemeClr>
            </a:outerShdw>
          </a:effectLst>
          <a:extLst>
            <a:ext uri="{91240B29-F687-4f45-9708-019B960494DF}">
              <a14:hiddenLine xmlns:a14="http://schemas.microsoft.com/office/drawing/2010/main" xmlns="" w="9525">
                <a:solidFill>
                  <a:schemeClr val="tx1"/>
                </a:solidFill>
                <a:miter lim="800000"/>
                <a:headEnd/>
                <a:tailEnd/>
              </a14:hiddenLine>
            </a:ext>
          </a:extLst>
        </p:spPr>
        <p:txBody>
          <a:bodyPr lIns="90488" tIns="46038" rIns="90488" bIns="46038" anchor="ctr" anchorCtr="1">
            <a:spAutoFit/>
          </a:bodyPr>
          <a:lstStyle/>
          <a:p>
            <a:pPr algn="ctr" fontAlgn="auto">
              <a:spcBef>
                <a:spcPts val="0"/>
              </a:spcBef>
              <a:spcAft>
                <a:spcPts val="0"/>
              </a:spcAft>
              <a:defRPr/>
            </a:pPr>
            <a:r>
              <a:rPr lang="en-US" altLang="zh-CN" b="1" dirty="0">
                <a:solidFill>
                  <a:prstClr val="black"/>
                </a:solidFill>
                <a:latin typeface="Calibri" pitchFamily="34" charset="0"/>
                <a:ea typeface="宋体" charset="0"/>
                <a:cs typeface="Calibri" pitchFamily="34" charset="0"/>
              </a:rPr>
              <a:t>International Mobile Equipment Identification code (IMEI)</a:t>
            </a:r>
          </a:p>
        </p:txBody>
      </p:sp>
      <p:sp>
        <p:nvSpPr>
          <p:cNvPr id="8" name="Rectangle 3"/>
          <p:cNvSpPr>
            <a:spLocks noChangeArrowheads="1"/>
          </p:cNvSpPr>
          <p:nvPr/>
        </p:nvSpPr>
        <p:spPr bwMode="auto">
          <a:xfrm>
            <a:off x="349250" y="1916113"/>
            <a:ext cx="7237413" cy="304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6038" rIns="90488" bIns="46038" anchor="ctr" anchorCtr="1">
            <a:spAutoFit/>
          </a:bodyPr>
          <a:lstStyle/>
          <a:p>
            <a:pPr lvl="2" fontAlgn="auto">
              <a:spcBef>
                <a:spcPts val="0"/>
              </a:spcBef>
              <a:spcAft>
                <a:spcPts val="0"/>
              </a:spcAft>
              <a:defRPr/>
            </a:pPr>
            <a:endParaRPr lang="en-US" altLang="zh-CN" dirty="0">
              <a:solidFill>
                <a:prstClr val="black"/>
              </a:solidFill>
              <a:latin typeface="Calibri" pitchFamily="34" charset="0"/>
              <a:ea typeface="宋体" charset="0"/>
              <a:cs typeface="Calibri" pitchFamily="34" charset="0"/>
            </a:endParaRPr>
          </a:p>
          <a:p>
            <a:pPr lvl="2" fontAlgn="auto">
              <a:spcBef>
                <a:spcPts val="0"/>
              </a:spcBef>
              <a:spcAft>
                <a:spcPts val="0"/>
              </a:spcAft>
              <a:defRPr/>
            </a:pPr>
            <a:endParaRPr lang="en-US" altLang="zh-CN" dirty="0">
              <a:solidFill>
                <a:prstClr val="black"/>
              </a:solidFill>
              <a:latin typeface="Calibri" pitchFamily="34" charset="0"/>
              <a:ea typeface="宋体" charset="0"/>
              <a:cs typeface="Calibri" pitchFamily="34" charset="0"/>
            </a:endParaRPr>
          </a:p>
          <a:p>
            <a:pPr lvl="2" fontAlgn="auto">
              <a:spcBef>
                <a:spcPts val="0"/>
              </a:spcBef>
              <a:spcAft>
                <a:spcPts val="0"/>
              </a:spcAft>
              <a:defRPr/>
            </a:pPr>
            <a:endParaRPr lang="en-US" altLang="zh-CN" dirty="0">
              <a:solidFill>
                <a:prstClr val="black"/>
              </a:solidFill>
              <a:latin typeface="Calibri" pitchFamily="34" charset="0"/>
              <a:ea typeface="宋体" charset="0"/>
              <a:cs typeface="Calibri" pitchFamily="34" charset="0"/>
            </a:endParaRPr>
          </a:p>
          <a:p>
            <a:pPr marL="2286000" lvl="4" indent="-457200" fontAlgn="auto">
              <a:spcBef>
                <a:spcPts val="0"/>
              </a:spcBef>
              <a:spcAft>
                <a:spcPts val="0"/>
              </a:spcAft>
              <a:buFont typeface="Arial" pitchFamily="34" charset="0"/>
              <a:buChar char="•"/>
              <a:defRPr/>
            </a:pPr>
            <a:r>
              <a:rPr lang="en-US" altLang="zh-CN" dirty="0">
                <a:solidFill>
                  <a:prstClr val="black"/>
                </a:solidFill>
                <a:latin typeface="Calibri" pitchFamily="34" charset="0"/>
                <a:ea typeface="宋体" charset="0"/>
                <a:cs typeface="Calibri" pitchFamily="34" charset="0"/>
              </a:rPr>
              <a:t>TAC=model ratification code, 6 digits</a:t>
            </a:r>
          </a:p>
          <a:p>
            <a:pPr marL="2286000" lvl="4" indent="-457200" fontAlgn="auto">
              <a:spcBef>
                <a:spcPts val="0"/>
              </a:spcBef>
              <a:spcAft>
                <a:spcPts val="0"/>
              </a:spcAft>
              <a:buFont typeface="Arial" pitchFamily="34" charset="0"/>
              <a:buChar char="•"/>
              <a:defRPr/>
            </a:pPr>
            <a:r>
              <a:rPr lang="en-US" altLang="zh-CN" dirty="0">
                <a:solidFill>
                  <a:prstClr val="black"/>
                </a:solidFill>
                <a:latin typeface="Calibri" pitchFamily="34" charset="0"/>
                <a:ea typeface="宋体" charset="0"/>
                <a:cs typeface="Calibri" pitchFamily="34" charset="0"/>
              </a:rPr>
              <a:t>FAC=factory assembling code, 2 digits</a:t>
            </a:r>
          </a:p>
          <a:p>
            <a:pPr marL="2286000" lvl="4" indent="-457200" fontAlgn="auto">
              <a:spcBef>
                <a:spcPts val="0"/>
              </a:spcBef>
              <a:spcAft>
                <a:spcPts val="0"/>
              </a:spcAft>
              <a:buFont typeface="Arial" pitchFamily="34" charset="0"/>
              <a:buChar char="•"/>
              <a:defRPr/>
            </a:pPr>
            <a:r>
              <a:rPr lang="en-US" altLang="zh-CN" dirty="0">
                <a:solidFill>
                  <a:prstClr val="black"/>
                </a:solidFill>
                <a:latin typeface="Calibri" pitchFamily="34" charset="0"/>
                <a:ea typeface="宋体" charset="0"/>
                <a:cs typeface="Calibri" pitchFamily="34" charset="0"/>
              </a:rPr>
              <a:t>SNR=sequence code, 6 digits</a:t>
            </a:r>
          </a:p>
          <a:p>
            <a:pPr marL="2286000" lvl="4" indent="-457200" fontAlgn="auto">
              <a:spcBef>
                <a:spcPts val="0"/>
              </a:spcBef>
              <a:spcAft>
                <a:spcPts val="0"/>
              </a:spcAft>
              <a:buFont typeface="Arial" pitchFamily="34" charset="0"/>
              <a:buChar char="•"/>
              <a:defRPr/>
            </a:pPr>
            <a:r>
              <a:rPr lang="en-US" altLang="zh-CN" dirty="0">
                <a:solidFill>
                  <a:prstClr val="black"/>
                </a:solidFill>
                <a:latin typeface="Calibri" pitchFamily="34" charset="0"/>
                <a:ea typeface="宋体" charset="0"/>
                <a:cs typeface="Calibri" pitchFamily="34" charset="0"/>
              </a:rPr>
              <a:t>SP=reserved, 1 digit</a:t>
            </a:r>
          </a:p>
          <a:p>
            <a:pPr fontAlgn="auto">
              <a:spcBef>
                <a:spcPts val="0"/>
              </a:spcBef>
              <a:spcAft>
                <a:spcPts val="0"/>
              </a:spcAft>
              <a:defRPr/>
            </a:pPr>
            <a:endParaRPr lang="en-US" altLang="zh-CN" dirty="0">
              <a:solidFill>
                <a:prstClr val="black"/>
              </a:solidFill>
              <a:latin typeface="Calibri" pitchFamily="34" charset="0"/>
              <a:ea typeface="宋体" charset="0"/>
              <a:cs typeface="Calibri" pitchFamily="34" charset="0"/>
            </a:endParaRPr>
          </a:p>
        </p:txBody>
      </p:sp>
      <p:sp>
        <p:nvSpPr>
          <p:cNvPr id="9" name="Rounded Rectangle 8"/>
          <p:cNvSpPr/>
          <p:nvPr/>
        </p:nvSpPr>
        <p:spPr bwMode="auto">
          <a:xfrm>
            <a:off x="2843213" y="2060575"/>
            <a:ext cx="1081087" cy="576263"/>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fontAlgn="auto">
              <a:spcBef>
                <a:spcPts val="0"/>
              </a:spcBef>
              <a:spcAft>
                <a:spcPts val="0"/>
              </a:spcAft>
              <a:defRPr/>
            </a:pPr>
            <a:r>
              <a:rPr lang="en-GB" sz="2800" b="1" dirty="0">
                <a:solidFill>
                  <a:prstClr val="black"/>
                </a:solidFill>
                <a:latin typeface="Calibri" pitchFamily="34" charset="0"/>
                <a:ea typeface="ＭＳ Ｐゴシック" charset="0"/>
                <a:cs typeface="Calibri" pitchFamily="34" charset="0"/>
              </a:rPr>
              <a:t>TAC</a:t>
            </a:r>
          </a:p>
        </p:txBody>
      </p:sp>
      <p:sp>
        <p:nvSpPr>
          <p:cNvPr id="10" name="Rounded Rectangle 5"/>
          <p:cNvSpPr>
            <a:spLocks noChangeArrowheads="1"/>
          </p:cNvSpPr>
          <p:nvPr/>
        </p:nvSpPr>
        <p:spPr bwMode="auto">
          <a:xfrm>
            <a:off x="4427538" y="2060575"/>
            <a:ext cx="1081087" cy="576263"/>
          </a:xfrm>
          <a:prstGeom prst="roundRect">
            <a:avLst>
              <a:gd name="adj" fmla="val 16667"/>
            </a:avLst>
          </a:prstGeom>
          <a:solidFill>
            <a:srgbClr val="FFC000"/>
          </a:solidFill>
          <a:ln w="9525" algn="ctr">
            <a:solidFill>
              <a:schemeClr val="tx1"/>
            </a:solidFill>
            <a:round/>
            <a:headEnd/>
            <a:tailEnd/>
          </a:ln>
        </p:spPr>
        <p:txBody>
          <a:bodyPr/>
          <a:lstStyle/>
          <a:p>
            <a:pPr algn="ctr" fontAlgn="auto">
              <a:spcBef>
                <a:spcPts val="0"/>
              </a:spcBef>
              <a:spcAft>
                <a:spcPts val="0"/>
              </a:spcAft>
            </a:pPr>
            <a:r>
              <a:rPr lang="en-GB" sz="2800" b="1">
                <a:solidFill>
                  <a:prstClr val="black"/>
                </a:solidFill>
                <a:latin typeface="Calibri" pitchFamily="34" charset="0"/>
                <a:ea typeface="+mn-ea"/>
                <a:cs typeface="Calibri" pitchFamily="34" charset="0"/>
              </a:rPr>
              <a:t>FAC</a:t>
            </a:r>
          </a:p>
        </p:txBody>
      </p:sp>
      <p:sp>
        <p:nvSpPr>
          <p:cNvPr id="11" name="Rounded Rectangle 6"/>
          <p:cNvSpPr>
            <a:spLocks noChangeArrowheads="1"/>
          </p:cNvSpPr>
          <p:nvPr/>
        </p:nvSpPr>
        <p:spPr bwMode="auto">
          <a:xfrm>
            <a:off x="6011863" y="2060575"/>
            <a:ext cx="1081087" cy="576263"/>
          </a:xfrm>
          <a:prstGeom prst="roundRect">
            <a:avLst>
              <a:gd name="adj" fmla="val 16667"/>
            </a:avLst>
          </a:prstGeom>
          <a:solidFill>
            <a:srgbClr val="00B0F0"/>
          </a:solidFill>
          <a:ln w="9525" algn="ctr">
            <a:solidFill>
              <a:schemeClr val="tx1"/>
            </a:solidFill>
            <a:round/>
            <a:headEnd/>
            <a:tailEnd/>
          </a:ln>
        </p:spPr>
        <p:txBody>
          <a:bodyPr/>
          <a:lstStyle/>
          <a:p>
            <a:pPr algn="ctr" fontAlgn="auto">
              <a:spcBef>
                <a:spcPts val="0"/>
              </a:spcBef>
              <a:spcAft>
                <a:spcPts val="0"/>
              </a:spcAft>
            </a:pPr>
            <a:r>
              <a:rPr lang="en-GB" sz="2800" b="1">
                <a:solidFill>
                  <a:prstClr val="black"/>
                </a:solidFill>
                <a:latin typeface="Calibri" pitchFamily="34" charset="0"/>
                <a:ea typeface="+mn-ea"/>
                <a:cs typeface="Calibri" pitchFamily="34" charset="0"/>
              </a:rPr>
              <a:t>SNR</a:t>
            </a:r>
          </a:p>
        </p:txBody>
      </p:sp>
      <p:sp>
        <p:nvSpPr>
          <p:cNvPr id="12" name="Rounded Rectangle 7"/>
          <p:cNvSpPr>
            <a:spLocks noChangeArrowheads="1"/>
          </p:cNvSpPr>
          <p:nvPr/>
        </p:nvSpPr>
        <p:spPr bwMode="auto">
          <a:xfrm>
            <a:off x="7596188" y="2060575"/>
            <a:ext cx="1079500" cy="576263"/>
          </a:xfrm>
          <a:prstGeom prst="roundRect">
            <a:avLst>
              <a:gd name="adj" fmla="val 16667"/>
            </a:avLst>
          </a:prstGeom>
          <a:solidFill>
            <a:srgbClr val="92D050"/>
          </a:solidFill>
          <a:ln w="9525" algn="ctr">
            <a:solidFill>
              <a:schemeClr val="tx1"/>
            </a:solidFill>
            <a:round/>
            <a:headEnd/>
            <a:tailEnd/>
          </a:ln>
        </p:spPr>
        <p:txBody>
          <a:bodyPr/>
          <a:lstStyle/>
          <a:p>
            <a:pPr algn="ctr" fontAlgn="auto">
              <a:spcBef>
                <a:spcPts val="0"/>
              </a:spcBef>
              <a:spcAft>
                <a:spcPts val="0"/>
              </a:spcAft>
            </a:pPr>
            <a:r>
              <a:rPr lang="en-GB" sz="2800" b="1">
                <a:solidFill>
                  <a:prstClr val="black"/>
                </a:solidFill>
                <a:latin typeface="Calibri" pitchFamily="34" charset="0"/>
                <a:ea typeface="+mn-ea"/>
                <a:cs typeface="Calibri" pitchFamily="34" charset="0"/>
              </a:rPr>
              <a:t>SP</a:t>
            </a:r>
          </a:p>
        </p:txBody>
      </p:sp>
      <p:sp>
        <p:nvSpPr>
          <p:cNvPr id="13" name="Rounded Rectangle 9"/>
          <p:cNvSpPr>
            <a:spLocks noChangeArrowheads="1"/>
          </p:cNvSpPr>
          <p:nvPr/>
        </p:nvSpPr>
        <p:spPr bwMode="auto">
          <a:xfrm>
            <a:off x="1258888" y="2060575"/>
            <a:ext cx="1081087" cy="576263"/>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pPr algn="ctr" fontAlgn="auto">
              <a:spcBef>
                <a:spcPts val="0"/>
              </a:spcBef>
              <a:spcAft>
                <a:spcPts val="0"/>
              </a:spcAft>
            </a:pPr>
            <a:r>
              <a:rPr lang="en-GB" sz="2800" b="1" dirty="0">
                <a:solidFill>
                  <a:prstClr val="black"/>
                </a:solidFill>
                <a:latin typeface="Calibri" pitchFamily="34" charset="0"/>
                <a:ea typeface="+mn-ea"/>
                <a:cs typeface="Calibri" pitchFamily="34" charset="0"/>
              </a:rPr>
              <a:t>IMEI</a:t>
            </a:r>
          </a:p>
        </p:txBody>
      </p:sp>
      <p:sp>
        <p:nvSpPr>
          <p:cNvPr id="14" name="Text Box 8"/>
          <p:cNvSpPr txBox="1">
            <a:spLocks noChangeArrowheads="1"/>
          </p:cNvSpPr>
          <p:nvPr/>
        </p:nvSpPr>
        <p:spPr bwMode="auto">
          <a:xfrm>
            <a:off x="2343150" y="2160588"/>
            <a:ext cx="493713" cy="404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200"/>
              </a:spcBef>
              <a:spcAft>
                <a:spcPts val="0"/>
              </a:spcAft>
            </a:pPr>
            <a:r>
              <a:rPr lang="fi-FI" sz="2000" b="1">
                <a:solidFill>
                  <a:prstClr val="black"/>
                </a:solidFill>
                <a:latin typeface="Calibri" pitchFamily="34" charset="0"/>
                <a:cs typeface="Calibri" pitchFamily="34" charset="0"/>
              </a:rPr>
              <a:t>= </a:t>
            </a:r>
          </a:p>
        </p:txBody>
      </p:sp>
      <p:sp>
        <p:nvSpPr>
          <p:cNvPr id="15" name="Text Box 8"/>
          <p:cNvSpPr txBox="1">
            <a:spLocks noChangeArrowheads="1"/>
          </p:cNvSpPr>
          <p:nvPr/>
        </p:nvSpPr>
        <p:spPr bwMode="auto">
          <a:xfrm>
            <a:off x="3924300" y="2160588"/>
            <a:ext cx="493713" cy="404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200"/>
              </a:spcBef>
              <a:spcAft>
                <a:spcPts val="0"/>
              </a:spcAft>
            </a:pPr>
            <a:r>
              <a:rPr lang="fi-FI" sz="2000" b="1">
                <a:solidFill>
                  <a:prstClr val="black"/>
                </a:solidFill>
                <a:latin typeface="Calibri" pitchFamily="34" charset="0"/>
                <a:cs typeface="Calibri" pitchFamily="34" charset="0"/>
              </a:rPr>
              <a:t>+</a:t>
            </a:r>
          </a:p>
        </p:txBody>
      </p:sp>
      <p:sp>
        <p:nvSpPr>
          <p:cNvPr id="16" name="Text Box 8"/>
          <p:cNvSpPr txBox="1">
            <a:spLocks noChangeArrowheads="1"/>
          </p:cNvSpPr>
          <p:nvPr/>
        </p:nvSpPr>
        <p:spPr bwMode="auto">
          <a:xfrm>
            <a:off x="5518150" y="2160588"/>
            <a:ext cx="493713" cy="404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200"/>
              </a:spcBef>
              <a:spcAft>
                <a:spcPts val="0"/>
              </a:spcAft>
            </a:pPr>
            <a:r>
              <a:rPr lang="fi-FI" sz="2000" b="1">
                <a:solidFill>
                  <a:prstClr val="black"/>
                </a:solidFill>
                <a:latin typeface="Calibri" pitchFamily="34" charset="0"/>
                <a:cs typeface="Calibri" pitchFamily="34" charset="0"/>
              </a:rPr>
              <a:t>+</a:t>
            </a:r>
          </a:p>
        </p:txBody>
      </p:sp>
      <p:sp>
        <p:nvSpPr>
          <p:cNvPr id="17" name="Text Box 8"/>
          <p:cNvSpPr txBox="1">
            <a:spLocks noChangeArrowheads="1"/>
          </p:cNvSpPr>
          <p:nvPr/>
        </p:nvSpPr>
        <p:spPr bwMode="auto">
          <a:xfrm>
            <a:off x="7092950" y="2160588"/>
            <a:ext cx="493713" cy="404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200"/>
              </a:spcBef>
              <a:spcAft>
                <a:spcPts val="0"/>
              </a:spcAft>
            </a:pPr>
            <a:r>
              <a:rPr lang="fi-FI" sz="2000" b="1">
                <a:solidFill>
                  <a:prstClr val="black"/>
                </a:solidFill>
                <a:latin typeface="Calibri" pitchFamily="34" charset="0"/>
                <a:cs typeface="Calibri" pitchFamily="34" charset="0"/>
              </a:rPr>
              <a:t>+</a:t>
            </a:r>
          </a:p>
        </p:txBody>
      </p:sp>
      <p:sp>
        <p:nvSpPr>
          <p:cNvPr id="18" name="TextBox 17"/>
          <p:cNvSpPr txBox="1"/>
          <p:nvPr/>
        </p:nvSpPr>
        <p:spPr>
          <a:xfrm>
            <a:off x="312738" y="4725144"/>
            <a:ext cx="8580437" cy="1631216"/>
          </a:xfrm>
          <a:prstGeom prst="rect">
            <a:avLst/>
          </a:prstGeom>
          <a:solidFill>
            <a:schemeClr val="accent5">
              <a:lumMod val="20000"/>
              <a:lumOff val="80000"/>
            </a:schemeClr>
          </a:solidFill>
        </p:spPr>
        <p:txBody>
          <a:bodyPr>
            <a:spAutoFit/>
          </a:bodyPr>
          <a:lstStyle/>
          <a:p>
            <a:pPr marL="342900" indent="-342900" fontAlgn="auto">
              <a:spcBef>
                <a:spcPts val="600"/>
              </a:spcBef>
              <a:spcAft>
                <a:spcPts val="600"/>
              </a:spcAft>
              <a:buFont typeface="Arial" pitchFamily="34" charset="0"/>
              <a:buChar char="•"/>
              <a:defRPr/>
            </a:pPr>
            <a:r>
              <a:rPr lang="en-GB" sz="2000" dirty="0">
                <a:solidFill>
                  <a:prstClr val="black"/>
                </a:solidFill>
                <a:latin typeface="Calibri" pitchFamily="34" charset="0"/>
                <a:ea typeface="+mn-ea"/>
                <a:cs typeface="Calibri" pitchFamily="34" charset="0"/>
              </a:rPr>
              <a:t>The IMEI uniquely identifies every Mobile Station</a:t>
            </a:r>
          </a:p>
          <a:p>
            <a:pPr marL="342900" indent="-342900" fontAlgn="auto">
              <a:spcBef>
                <a:spcPts val="600"/>
              </a:spcBef>
              <a:spcAft>
                <a:spcPts val="600"/>
              </a:spcAft>
              <a:buFont typeface="Arial" pitchFamily="34" charset="0"/>
              <a:buChar char="•"/>
              <a:defRPr/>
            </a:pPr>
            <a:r>
              <a:rPr lang="en-GB" sz="2000" dirty="0">
                <a:solidFill>
                  <a:prstClr val="black"/>
                </a:solidFill>
                <a:latin typeface="Calibri" pitchFamily="34" charset="0"/>
                <a:ea typeface="+mn-ea"/>
                <a:cs typeface="Calibri" pitchFamily="34" charset="0"/>
              </a:rPr>
              <a:t>The IMEI is a decimal number of 15 digits.</a:t>
            </a:r>
          </a:p>
          <a:p>
            <a:pPr marL="342900" indent="-342900" fontAlgn="auto">
              <a:spcBef>
                <a:spcPts val="600"/>
              </a:spcBef>
              <a:spcAft>
                <a:spcPts val="600"/>
              </a:spcAft>
              <a:buFont typeface="Arial" pitchFamily="34" charset="0"/>
              <a:buChar char="•"/>
              <a:defRPr/>
            </a:pPr>
            <a:r>
              <a:rPr lang="en-GB" sz="2000" dirty="0">
                <a:solidFill>
                  <a:prstClr val="black"/>
                </a:solidFill>
                <a:latin typeface="Calibri" pitchFamily="34" charset="0"/>
                <a:ea typeface="+mn-ea"/>
                <a:cs typeface="Calibri" pitchFamily="34" charset="0"/>
              </a:rPr>
              <a:t>The IMEI is programmed into the MS at the factory and is not changed throughout the live of the equipment.</a:t>
            </a:r>
          </a:p>
        </p:txBody>
      </p:sp>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7</a:t>
            </a:fld>
            <a:endParaRPr lang="en-US"/>
          </a:p>
        </p:txBody>
      </p:sp>
    </p:spTree>
    <p:extLst>
      <p:ext uri="{BB962C8B-B14F-4D97-AF65-F5344CB8AC3E}">
        <p14:creationId xmlns:p14="http://schemas.microsoft.com/office/powerpoint/2010/main" val="227001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384"/>
            <a:ext cx="7488832" cy="576064"/>
          </a:xfrm>
          <a:noFill/>
          <a:ln>
            <a:noFill/>
          </a:ln>
        </p:spPr>
        <p:txBody>
          <a:bodyPr vert="horz" wrap="square" lIns="91440" tIns="45720" rIns="91440" bIns="45720" numCol="1" anchor="t" anchorCtr="0" compatLnSpc="1">
            <a:prstTxWarp prst="textNoShape">
              <a:avLst/>
            </a:prstTxWarp>
          </a:bodyPr>
          <a:lstStyle/>
          <a:p>
            <a:r>
              <a:rPr lang="en-US" b="0" dirty="0">
                <a:solidFill>
                  <a:schemeClr val="bg1"/>
                </a:solidFill>
                <a:latin typeface="Calibri" charset="0"/>
                <a:ea typeface="Calibri" charset="0"/>
                <a:cs typeface="Calibri" charset="0"/>
              </a:rPr>
              <a:t>GSM Numbering : MSRN</a:t>
            </a:r>
            <a:endParaRPr lang="en-GB" b="0" dirty="0">
              <a:solidFill>
                <a:schemeClr val="bg1"/>
              </a:solidFill>
              <a:latin typeface="Calibri" charset="0"/>
              <a:ea typeface="Calibri" charset="0"/>
              <a:cs typeface="Calibri" charset="0"/>
            </a:endParaRPr>
          </a:p>
        </p:txBody>
      </p:sp>
      <p:sp>
        <p:nvSpPr>
          <p:cNvPr id="7" name="Text Box 6"/>
          <p:cNvSpPr txBox="1">
            <a:spLocks noChangeArrowheads="1"/>
          </p:cNvSpPr>
          <p:nvPr/>
        </p:nvSpPr>
        <p:spPr bwMode="auto">
          <a:xfrm>
            <a:off x="2590800" y="2514600"/>
            <a:ext cx="5562600" cy="911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fontAlgn="auto">
              <a:spcBef>
                <a:spcPts val="0"/>
              </a:spcBef>
              <a:spcAft>
                <a:spcPts val="0"/>
              </a:spcAft>
            </a:pPr>
            <a:r>
              <a:rPr lang="fi-FI" sz="1600" dirty="0">
                <a:solidFill>
                  <a:prstClr val="black"/>
                </a:solidFill>
                <a:latin typeface="Calibri"/>
                <a:cs typeface="Calibri"/>
              </a:rPr>
              <a:t>CC = Country </a:t>
            </a:r>
            <a:r>
              <a:rPr lang="fi-FI" sz="1600" dirty="0" err="1">
                <a:solidFill>
                  <a:prstClr val="black"/>
                </a:solidFill>
                <a:latin typeface="Calibri"/>
                <a:cs typeface="Calibri"/>
              </a:rPr>
              <a:t>Code</a:t>
            </a:r>
            <a:r>
              <a:rPr lang="fi-FI" sz="1600" dirty="0">
                <a:solidFill>
                  <a:prstClr val="black"/>
                </a:solidFill>
                <a:latin typeface="Calibri"/>
                <a:cs typeface="Calibri"/>
              </a:rPr>
              <a:t> (1-3 </a:t>
            </a:r>
            <a:r>
              <a:rPr lang="fi-FI" sz="1600" dirty="0" err="1">
                <a:solidFill>
                  <a:prstClr val="black"/>
                </a:solidFill>
                <a:latin typeface="Calibri"/>
                <a:cs typeface="Calibri"/>
              </a:rPr>
              <a:t>digits</a:t>
            </a:r>
            <a:r>
              <a:rPr lang="fi-FI" sz="1600" dirty="0">
                <a:solidFill>
                  <a:prstClr val="black"/>
                </a:solidFill>
                <a:latin typeface="Calibri"/>
                <a:cs typeface="Calibri"/>
              </a:rPr>
              <a:t>)</a:t>
            </a:r>
          </a:p>
          <a:p>
            <a:pPr fontAlgn="auto">
              <a:spcBef>
                <a:spcPts val="0"/>
              </a:spcBef>
              <a:spcAft>
                <a:spcPts val="0"/>
              </a:spcAft>
            </a:pPr>
            <a:r>
              <a:rPr lang="fi-FI" sz="1600" dirty="0">
                <a:solidFill>
                  <a:prstClr val="black"/>
                </a:solidFill>
                <a:latin typeface="Calibri"/>
                <a:cs typeface="Calibri"/>
              </a:rPr>
              <a:t>NDC = National </a:t>
            </a:r>
            <a:r>
              <a:rPr lang="fi-FI" sz="1600" dirty="0" err="1">
                <a:solidFill>
                  <a:prstClr val="black"/>
                </a:solidFill>
                <a:latin typeface="Calibri"/>
                <a:cs typeface="Calibri"/>
              </a:rPr>
              <a:t>Destination</a:t>
            </a:r>
            <a:r>
              <a:rPr lang="fi-FI" sz="1600" dirty="0">
                <a:solidFill>
                  <a:prstClr val="black"/>
                </a:solidFill>
                <a:latin typeface="Calibri"/>
                <a:cs typeface="Calibri"/>
              </a:rPr>
              <a:t> </a:t>
            </a:r>
            <a:r>
              <a:rPr lang="fi-FI" sz="1600" dirty="0" err="1">
                <a:solidFill>
                  <a:prstClr val="black"/>
                </a:solidFill>
                <a:latin typeface="Calibri"/>
                <a:cs typeface="Calibri"/>
              </a:rPr>
              <a:t>Code</a:t>
            </a:r>
            <a:r>
              <a:rPr lang="fi-FI" sz="1600" dirty="0">
                <a:solidFill>
                  <a:prstClr val="black"/>
                </a:solidFill>
                <a:latin typeface="Calibri"/>
                <a:cs typeface="Calibri"/>
              </a:rPr>
              <a:t> (1-3 </a:t>
            </a:r>
            <a:r>
              <a:rPr lang="fi-FI" sz="1600" dirty="0" err="1">
                <a:solidFill>
                  <a:prstClr val="black"/>
                </a:solidFill>
                <a:latin typeface="Calibri"/>
                <a:cs typeface="Calibri"/>
              </a:rPr>
              <a:t>digits</a:t>
            </a:r>
            <a:r>
              <a:rPr lang="fi-FI" sz="1600" dirty="0">
                <a:solidFill>
                  <a:prstClr val="black"/>
                </a:solidFill>
                <a:latin typeface="Calibri"/>
                <a:cs typeface="Calibri"/>
              </a:rPr>
              <a:t>)</a:t>
            </a:r>
          </a:p>
          <a:p>
            <a:pPr fontAlgn="auto">
              <a:spcBef>
                <a:spcPts val="0"/>
              </a:spcBef>
              <a:spcAft>
                <a:spcPts val="0"/>
              </a:spcAft>
            </a:pPr>
            <a:r>
              <a:rPr lang="fi-FI" sz="1600" dirty="0">
                <a:solidFill>
                  <a:prstClr val="black"/>
                </a:solidFill>
                <a:latin typeface="Calibri"/>
                <a:cs typeface="Calibri"/>
              </a:rPr>
              <a:t>TN = </a:t>
            </a:r>
            <a:r>
              <a:rPr lang="fi-FI" sz="1600" dirty="0" err="1">
                <a:solidFill>
                  <a:prstClr val="black"/>
                </a:solidFill>
                <a:latin typeface="Calibri"/>
                <a:cs typeface="Calibri"/>
              </a:rPr>
              <a:t>Temporary</a:t>
            </a:r>
            <a:r>
              <a:rPr lang="fi-FI" sz="1600" dirty="0">
                <a:solidFill>
                  <a:prstClr val="black"/>
                </a:solidFill>
                <a:latin typeface="Calibri"/>
                <a:cs typeface="Calibri"/>
              </a:rPr>
              <a:t> </a:t>
            </a:r>
            <a:r>
              <a:rPr lang="fi-FI" sz="1600" dirty="0" err="1">
                <a:solidFill>
                  <a:prstClr val="black"/>
                </a:solidFill>
                <a:latin typeface="Calibri"/>
                <a:cs typeface="Calibri"/>
              </a:rPr>
              <a:t>Number</a:t>
            </a:r>
            <a:r>
              <a:rPr lang="fi-FI" sz="1600" dirty="0">
                <a:solidFill>
                  <a:prstClr val="black"/>
                </a:solidFill>
                <a:latin typeface="Calibri"/>
                <a:cs typeface="Calibri"/>
              </a:rPr>
              <a:t> </a:t>
            </a:r>
          </a:p>
        </p:txBody>
      </p:sp>
      <p:sp>
        <p:nvSpPr>
          <p:cNvPr id="8" name="Text Box 10"/>
          <p:cNvSpPr txBox="1">
            <a:spLocks noChangeArrowheads="1"/>
          </p:cNvSpPr>
          <p:nvPr/>
        </p:nvSpPr>
        <p:spPr bwMode="auto">
          <a:xfrm>
            <a:off x="287338" y="2603500"/>
            <a:ext cx="2303462"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0"/>
              </a:spcBef>
              <a:spcAft>
                <a:spcPts val="0"/>
              </a:spcAft>
            </a:pPr>
            <a:r>
              <a:rPr lang="fi-FI" sz="1600" i="1" dirty="0">
                <a:solidFill>
                  <a:srgbClr val="FF00FF"/>
                </a:solidFill>
                <a:latin typeface="Calibri"/>
                <a:cs typeface="Calibri"/>
              </a:rPr>
              <a:t>E.164 </a:t>
            </a:r>
            <a:r>
              <a:rPr lang="fi-FI" sz="1600" i="1" dirty="0" err="1">
                <a:solidFill>
                  <a:srgbClr val="FF00FF"/>
                </a:solidFill>
                <a:latin typeface="Calibri"/>
                <a:cs typeface="Calibri"/>
              </a:rPr>
              <a:t>numbering</a:t>
            </a:r>
            <a:r>
              <a:rPr lang="fi-FI" sz="1600" i="1" dirty="0">
                <a:solidFill>
                  <a:srgbClr val="FF00FF"/>
                </a:solidFill>
                <a:latin typeface="Calibri"/>
                <a:cs typeface="Calibri"/>
              </a:rPr>
              <a:t> </a:t>
            </a:r>
            <a:r>
              <a:rPr lang="fi-FI" sz="1600" i="1" dirty="0" err="1">
                <a:solidFill>
                  <a:srgbClr val="FF00FF"/>
                </a:solidFill>
                <a:latin typeface="Calibri"/>
                <a:cs typeface="Calibri"/>
              </a:rPr>
              <a:t>format</a:t>
            </a:r>
            <a:endParaRPr lang="fi-FI" sz="1600" i="1" dirty="0">
              <a:solidFill>
                <a:srgbClr val="FF00FF"/>
              </a:solidFill>
              <a:latin typeface="Calibri"/>
              <a:cs typeface="Calibri"/>
            </a:endParaRPr>
          </a:p>
        </p:txBody>
      </p:sp>
      <p:sp>
        <p:nvSpPr>
          <p:cNvPr id="9" name="Text Box 11"/>
          <p:cNvSpPr txBox="1">
            <a:spLocks noChangeArrowheads="1"/>
          </p:cNvSpPr>
          <p:nvPr/>
        </p:nvSpPr>
        <p:spPr bwMode="auto">
          <a:xfrm>
            <a:off x="179388" y="3716338"/>
            <a:ext cx="8785225" cy="2246769"/>
          </a:xfrm>
          <a:prstGeom prst="rect">
            <a:avLst/>
          </a:prstGeom>
          <a:solidFill>
            <a:schemeClr val="accent5">
              <a:lumMod val="20000"/>
              <a:lumOff val="80000"/>
            </a:schemeClr>
          </a:solidFill>
          <a:ln>
            <a:noFill/>
          </a:ln>
        </p:spPr>
        <p:txBody>
          <a:bodyPr>
            <a:spAutoFit/>
          </a:bodyPr>
          <a:lstStyle>
            <a:lvl1pPr>
              <a:defRPr sz="2000">
                <a:solidFill>
                  <a:schemeClr val="tx1"/>
                </a:solidFill>
                <a:latin typeface="Verdana" pitchFamily="34" charset="0"/>
              </a:defRPr>
            </a:lvl1pPr>
            <a:lvl2pPr marL="742950" indent="-285750">
              <a:defRPr sz="2000">
                <a:solidFill>
                  <a:schemeClr val="tx1"/>
                </a:solidFill>
                <a:latin typeface="Verdana" pitchFamily="34" charset="0"/>
              </a:defRPr>
            </a:lvl2pPr>
            <a:lvl3pPr marL="1143000" indent="-228600">
              <a:defRPr sz="2000">
                <a:solidFill>
                  <a:schemeClr val="tx1"/>
                </a:solidFill>
                <a:latin typeface="Verdana" pitchFamily="34" charset="0"/>
              </a:defRPr>
            </a:lvl3pPr>
            <a:lvl4pPr marL="1600200" indent="-228600">
              <a:defRPr sz="2000">
                <a:solidFill>
                  <a:schemeClr val="tx1"/>
                </a:solidFill>
                <a:latin typeface="Verdana" pitchFamily="34" charset="0"/>
              </a:defRPr>
            </a:lvl4pPr>
            <a:lvl5pPr marL="2057400" indent="-228600">
              <a:defRPr sz="2000">
                <a:solidFill>
                  <a:schemeClr val="tx1"/>
                </a:solidFill>
                <a:latin typeface="Verdana" pitchFamily="34" charset="0"/>
              </a:defRPr>
            </a:lvl5pPr>
            <a:lvl6pPr marL="2514600" indent="-228600" eaLnBrk="0" fontAlgn="base" hangingPunct="0">
              <a:spcBef>
                <a:spcPct val="0"/>
              </a:spcBef>
              <a:spcAft>
                <a:spcPct val="0"/>
              </a:spcAft>
              <a:defRPr sz="2000">
                <a:solidFill>
                  <a:schemeClr val="tx1"/>
                </a:solidFill>
                <a:latin typeface="Verdana" pitchFamily="34" charset="0"/>
              </a:defRPr>
            </a:lvl6pPr>
            <a:lvl7pPr marL="2971800" indent="-228600" eaLnBrk="0" fontAlgn="base" hangingPunct="0">
              <a:spcBef>
                <a:spcPct val="0"/>
              </a:spcBef>
              <a:spcAft>
                <a:spcPct val="0"/>
              </a:spcAft>
              <a:defRPr sz="2000">
                <a:solidFill>
                  <a:schemeClr val="tx1"/>
                </a:solidFill>
                <a:latin typeface="Verdana" pitchFamily="34" charset="0"/>
              </a:defRPr>
            </a:lvl7pPr>
            <a:lvl8pPr marL="3429000" indent="-228600" eaLnBrk="0" fontAlgn="base" hangingPunct="0">
              <a:spcBef>
                <a:spcPct val="0"/>
              </a:spcBef>
              <a:spcAft>
                <a:spcPct val="0"/>
              </a:spcAft>
              <a:defRPr sz="2000">
                <a:solidFill>
                  <a:schemeClr val="tx1"/>
                </a:solidFill>
                <a:latin typeface="Verdana" pitchFamily="34" charset="0"/>
              </a:defRPr>
            </a:lvl8pPr>
            <a:lvl9pPr marL="3886200" indent="-228600" eaLnBrk="0" fontAlgn="base" hangingPunct="0">
              <a:spcBef>
                <a:spcPct val="0"/>
              </a:spcBef>
              <a:spcAft>
                <a:spcPct val="0"/>
              </a:spcAft>
              <a:defRPr sz="2000">
                <a:solidFill>
                  <a:schemeClr val="tx1"/>
                </a:solidFill>
                <a:latin typeface="Verdana" pitchFamily="34" charset="0"/>
              </a:defRPr>
            </a:lvl9pPr>
          </a:lstStyle>
          <a:p>
            <a:pPr marL="342900" indent="-342900" fontAlgn="auto">
              <a:spcBef>
                <a:spcPts val="0"/>
              </a:spcBef>
              <a:spcAft>
                <a:spcPts val="1200"/>
              </a:spcAft>
              <a:buFont typeface="Arial" pitchFamily="34" charset="0"/>
              <a:buChar char="•"/>
              <a:defRPr/>
            </a:pPr>
            <a:r>
              <a:rPr lang="en-GB" dirty="0">
                <a:solidFill>
                  <a:prstClr val="black"/>
                </a:solidFill>
                <a:latin typeface="Calibri"/>
                <a:ea typeface="+mn-ea"/>
                <a:cs typeface="Calibri"/>
              </a:rPr>
              <a:t>The MSRN is temporarily allocated to the subscriber by the VLR according to the request by the HLR when this subscriber is called.</a:t>
            </a:r>
          </a:p>
          <a:p>
            <a:pPr marL="342900" indent="-342900" fontAlgn="auto">
              <a:spcBef>
                <a:spcPts val="0"/>
              </a:spcBef>
              <a:spcAft>
                <a:spcPts val="1200"/>
              </a:spcAft>
              <a:buFont typeface="Arial" pitchFamily="34" charset="0"/>
              <a:buChar char="•"/>
              <a:defRPr/>
            </a:pPr>
            <a:r>
              <a:rPr lang="en-GB" dirty="0">
                <a:solidFill>
                  <a:prstClr val="black"/>
                </a:solidFill>
                <a:latin typeface="Calibri"/>
                <a:ea typeface="+mn-ea"/>
                <a:cs typeface="Calibri"/>
              </a:rPr>
              <a:t>The MSRN is a temporary number which is only used for call set-up then immediately released to be assigned to other subscriber.</a:t>
            </a:r>
            <a:endParaRPr lang="fi-FI" dirty="0">
              <a:solidFill>
                <a:prstClr val="black"/>
              </a:solidFill>
              <a:latin typeface="Calibri"/>
              <a:ea typeface="+mn-ea"/>
              <a:cs typeface="Calibri"/>
            </a:endParaRPr>
          </a:p>
          <a:p>
            <a:pPr marL="342900" indent="-342900" fontAlgn="auto">
              <a:spcBef>
                <a:spcPts val="0"/>
              </a:spcBef>
              <a:spcAft>
                <a:spcPts val="1200"/>
              </a:spcAft>
              <a:buFont typeface="Arial" pitchFamily="34" charset="0"/>
              <a:buChar char="•"/>
              <a:defRPr/>
            </a:pPr>
            <a:r>
              <a:rPr lang="fi-FI" dirty="0">
                <a:solidFill>
                  <a:prstClr val="black"/>
                </a:solidFill>
                <a:latin typeface="Calibri"/>
                <a:ea typeface="+mn-ea"/>
                <a:cs typeface="Calibri"/>
              </a:rPr>
              <a:t>MSRN are also based on the ITU-T E.164 numbering plan and is in the same format as the MSISDN.</a:t>
            </a:r>
          </a:p>
        </p:txBody>
      </p:sp>
      <p:sp>
        <p:nvSpPr>
          <p:cNvPr id="10" name="Rectangle 2"/>
          <p:cNvSpPr>
            <a:spLocks noChangeArrowheads="1"/>
          </p:cNvSpPr>
          <p:nvPr/>
        </p:nvSpPr>
        <p:spPr bwMode="auto">
          <a:xfrm>
            <a:off x="684213" y="814388"/>
            <a:ext cx="7418387" cy="523875"/>
          </a:xfrm>
          <a:prstGeom prst="rect">
            <a:avLst/>
          </a:prstGeom>
          <a:solidFill>
            <a:srgbClr val="CC99FF"/>
          </a:solidFill>
          <a:ln>
            <a:noFill/>
          </a:ln>
          <a:effectLst>
            <a:outerShdw blurRad="63500" dist="38099" dir="2700000" algn="ctr" rotWithShape="0">
              <a:schemeClr val="bg2">
                <a:alpha val="50000"/>
              </a:schemeClr>
            </a:outerShdw>
          </a:effectLst>
          <a:extLst>
            <a:ext uri="{91240B29-F687-4f45-9708-019B960494DF}">
              <a14:hiddenLine xmlns:a14="http://schemas.microsoft.com/office/drawing/2010/main" xmlns="" w="9525">
                <a:solidFill>
                  <a:schemeClr val="tx1"/>
                </a:solidFill>
                <a:miter lim="800000"/>
                <a:headEnd/>
                <a:tailEnd/>
              </a14:hiddenLine>
            </a:ext>
          </a:extLst>
        </p:spPr>
        <p:txBody>
          <a:bodyPr lIns="90488" tIns="46038" rIns="90488" bIns="46038" anchor="ctr" anchorCtr="1">
            <a:spAutoFit/>
          </a:bodyPr>
          <a:lstStyle/>
          <a:p>
            <a:pPr algn="ctr" fontAlgn="auto">
              <a:spcBef>
                <a:spcPts val="0"/>
              </a:spcBef>
              <a:spcAft>
                <a:spcPts val="0"/>
              </a:spcAft>
              <a:defRPr/>
            </a:pPr>
            <a:r>
              <a:rPr lang="en-US" altLang="zh-CN" sz="2800" b="1" dirty="0">
                <a:solidFill>
                  <a:prstClr val="black"/>
                </a:solidFill>
                <a:latin typeface="Calibri"/>
                <a:ea typeface="宋体" charset="0"/>
                <a:cs typeface="Calibri"/>
              </a:rPr>
              <a:t>Mobile Subscriber Roaming Number (MSRN)</a:t>
            </a:r>
          </a:p>
        </p:txBody>
      </p:sp>
      <p:sp>
        <p:nvSpPr>
          <p:cNvPr id="11" name="Rounded Rectangle 10"/>
          <p:cNvSpPr/>
          <p:nvPr/>
        </p:nvSpPr>
        <p:spPr bwMode="auto">
          <a:xfrm>
            <a:off x="2484438" y="1773238"/>
            <a:ext cx="1079500" cy="576262"/>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fontAlgn="auto">
              <a:spcBef>
                <a:spcPts val="0"/>
              </a:spcBef>
              <a:spcAft>
                <a:spcPts val="0"/>
              </a:spcAft>
              <a:defRPr/>
            </a:pPr>
            <a:r>
              <a:rPr lang="en-GB" sz="2800" b="1" dirty="0">
                <a:solidFill>
                  <a:prstClr val="black"/>
                </a:solidFill>
                <a:latin typeface="Calibri"/>
                <a:ea typeface="ＭＳ Ｐゴシック" charset="0"/>
                <a:cs typeface="Calibri"/>
              </a:rPr>
              <a:t>CC</a:t>
            </a:r>
          </a:p>
        </p:txBody>
      </p:sp>
      <p:sp>
        <p:nvSpPr>
          <p:cNvPr id="12" name="Rounded Rectangle 14"/>
          <p:cNvSpPr>
            <a:spLocks noChangeArrowheads="1"/>
          </p:cNvSpPr>
          <p:nvPr/>
        </p:nvSpPr>
        <p:spPr bwMode="auto">
          <a:xfrm>
            <a:off x="4067175" y="1773238"/>
            <a:ext cx="1081088" cy="576262"/>
          </a:xfrm>
          <a:prstGeom prst="roundRect">
            <a:avLst>
              <a:gd name="adj" fmla="val 16667"/>
            </a:avLst>
          </a:prstGeom>
          <a:solidFill>
            <a:srgbClr val="FFC000"/>
          </a:solidFill>
          <a:ln w="9525" algn="ctr">
            <a:solidFill>
              <a:schemeClr val="tx1"/>
            </a:solidFill>
            <a:round/>
            <a:headEnd/>
            <a:tailEnd/>
          </a:ln>
        </p:spPr>
        <p:txBody>
          <a:bodyPr/>
          <a:lstStyle/>
          <a:p>
            <a:pPr algn="ctr" fontAlgn="auto">
              <a:spcBef>
                <a:spcPts val="0"/>
              </a:spcBef>
              <a:spcAft>
                <a:spcPts val="0"/>
              </a:spcAft>
            </a:pPr>
            <a:r>
              <a:rPr lang="en-GB" sz="2800" b="1">
                <a:solidFill>
                  <a:prstClr val="black"/>
                </a:solidFill>
                <a:latin typeface="Calibri"/>
                <a:ea typeface="+mn-ea"/>
                <a:cs typeface="Calibri"/>
              </a:rPr>
              <a:t>NDC</a:t>
            </a:r>
          </a:p>
        </p:txBody>
      </p:sp>
      <p:sp>
        <p:nvSpPr>
          <p:cNvPr id="13" name="Rounded Rectangle 15"/>
          <p:cNvSpPr>
            <a:spLocks noChangeArrowheads="1"/>
          </p:cNvSpPr>
          <p:nvPr/>
        </p:nvSpPr>
        <p:spPr bwMode="auto">
          <a:xfrm>
            <a:off x="5651500" y="1773238"/>
            <a:ext cx="3097213" cy="576262"/>
          </a:xfrm>
          <a:prstGeom prst="roundRect">
            <a:avLst>
              <a:gd name="adj" fmla="val 16667"/>
            </a:avLst>
          </a:prstGeom>
          <a:pattFill prst="wdUpDiag">
            <a:fgClr>
              <a:srgbClr val="00B0F0"/>
            </a:fgClr>
            <a:bgClr>
              <a:schemeClr val="bg1"/>
            </a:bgClr>
          </a:pattFill>
          <a:ln w="9525" algn="ctr">
            <a:solidFill>
              <a:schemeClr val="tx1"/>
            </a:solidFill>
            <a:round/>
            <a:headEnd/>
            <a:tailEnd/>
          </a:ln>
        </p:spPr>
        <p:txBody>
          <a:bodyPr/>
          <a:lstStyle/>
          <a:p>
            <a:pPr algn="ctr" fontAlgn="auto">
              <a:spcBef>
                <a:spcPts val="0"/>
              </a:spcBef>
              <a:spcAft>
                <a:spcPts val="0"/>
              </a:spcAft>
            </a:pPr>
            <a:r>
              <a:rPr lang="en-GB" sz="2800" b="1">
                <a:solidFill>
                  <a:prstClr val="black"/>
                </a:solidFill>
                <a:latin typeface="Calibri"/>
                <a:ea typeface="+mn-ea"/>
                <a:cs typeface="Calibri"/>
              </a:rPr>
              <a:t>TN</a:t>
            </a:r>
          </a:p>
        </p:txBody>
      </p:sp>
      <p:sp>
        <p:nvSpPr>
          <p:cNvPr id="14" name="Text Box 8"/>
          <p:cNvSpPr txBox="1">
            <a:spLocks noChangeArrowheads="1"/>
          </p:cNvSpPr>
          <p:nvPr/>
        </p:nvSpPr>
        <p:spPr bwMode="auto">
          <a:xfrm>
            <a:off x="1984375" y="1843088"/>
            <a:ext cx="493713" cy="404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200"/>
              </a:spcBef>
              <a:spcAft>
                <a:spcPts val="0"/>
              </a:spcAft>
            </a:pPr>
            <a:r>
              <a:rPr lang="fi-FI" sz="2000" b="1">
                <a:solidFill>
                  <a:prstClr val="black"/>
                </a:solidFill>
                <a:latin typeface="Calibri"/>
                <a:cs typeface="Calibri"/>
              </a:rPr>
              <a:t>= </a:t>
            </a:r>
          </a:p>
        </p:txBody>
      </p:sp>
      <p:sp>
        <p:nvSpPr>
          <p:cNvPr id="15" name="Rounded Rectangle 18"/>
          <p:cNvSpPr>
            <a:spLocks noChangeArrowheads="1"/>
          </p:cNvSpPr>
          <p:nvPr/>
        </p:nvSpPr>
        <p:spPr bwMode="auto">
          <a:xfrm>
            <a:off x="395288" y="1773238"/>
            <a:ext cx="1600200" cy="576262"/>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pPr algn="ctr" fontAlgn="auto">
              <a:spcBef>
                <a:spcPts val="0"/>
              </a:spcBef>
              <a:spcAft>
                <a:spcPts val="0"/>
              </a:spcAft>
            </a:pPr>
            <a:r>
              <a:rPr lang="en-GB" sz="2800" b="1">
                <a:solidFill>
                  <a:prstClr val="black"/>
                </a:solidFill>
                <a:latin typeface="Calibri"/>
                <a:ea typeface="+mn-ea"/>
                <a:cs typeface="Calibri"/>
              </a:rPr>
              <a:t>MSRN</a:t>
            </a:r>
          </a:p>
        </p:txBody>
      </p:sp>
      <p:sp>
        <p:nvSpPr>
          <p:cNvPr id="16" name="Text Box 8"/>
          <p:cNvSpPr txBox="1">
            <a:spLocks noChangeArrowheads="1"/>
          </p:cNvSpPr>
          <p:nvPr/>
        </p:nvSpPr>
        <p:spPr bwMode="auto">
          <a:xfrm>
            <a:off x="3563938" y="1843088"/>
            <a:ext cx="493712" cy="404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200"/>
              </a:spcBef>
              <a:spcAft>
                <a:spcPts val="0"/>
              </a:spcAft>
            </a:pPr>
            <a:r>
              <a:rPr lang="fi-FI" sz="2000" b="1">
                <a:solidFill>
                  <a:prstClr val="black"/>
                </a:solidFill>
                <a:latin typeface="Calibri"/>
                <a:cs typeface="Calibri"/>
              </a:rPr>
              <a:t>+</a:t>
            </a:r>
          </a:p>
        </p:txBody>
      </p:sp>
      <p:sp>
        <p:nvSpPr>
          <p:cNvPr id="17" name="Text Box 8"/>
          <p:cNvSpPr txBox="1">
            <a:spLocks noChangeArrowheads="1"/>
          </p:cNvSpPr>
          <p:nvPr/>
        </p:nvSpPr>
        <p:spPr bwMode="auto">
          <a:xfrm>
            <a:off x="5157788" y="1843088"/>
            <a:ext cx="493712" cy="404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Times" charset="0"/>
                <a:ea typeface="MS PGothic" pitchFamily="34" charset="-128"/>
              </a:defRPr>
            </a:lvl1pPr>
            <a:lvl2pPr marL="742950" indent="-285750">
              <a:defRPr sz="2400">
                <a:solidFill>
                  <a:schemeClr val="tx1"/>
                </a:solidFill>
                <a:latin typeface="Times" charset="0"/>
                <a:ea typeface="MS PGothic" pitchFamily="34" charset="-128"/>
              </a:defRPr>
            </a:lvl2pPr>
            <a:lvl3pPr marL="1143000" indent="-228600">
              <a:defRPr sz="2400">
                <a:solidFill>
                  <a:schemeClr val="tx1"/>
                </a:solidFill>
                <a:latin typeface="Times" charset="0"/>
                <a:ea typeface="MS PGothic" pitchFamily="34" charset="-128"/>
              </a:defRPr>
            </a:lvl3pPr>
            <a:lvl4pPr marL="1600200" indent="-228600">
              <a:defRPr sz="2400">
                <a:solidFill>
                  <a:schemeClr val="tx1"/>
                </a:solidFill>
                <a:latin typeface="Times" charset="0"/>
                <a:ea typeface="MS PGothic" pitchFamily="34" charset="-128"/>
              </a:defRPr>
            </a:lvl4pPr>
            <a:lvl5pPr marL="2057400" indent="-228600">
              <a:defRPr sz="2400">
                <a:solidFill>
                  <a:schemeClr val="tx1"/>
                </a:solidFill>
                <a:latin typeface="Times" charset="0"/>
                <a:ea typeface="MS PGothic" pitchFamily="34" charset="-128"/>
              </a:defRPr>
            </a:lvl5pPr>
            <a:lvl6pPr marL="2514600" indent="-228600" eaLnBrk="0" fontAlgn="base" hangingPunct="0">
              <a:spcBef>
                <a:spcPct val="0"/>
              </a:spcBef>
              <a:spcAft>
                <a:spcPct val="0"/>
              </a:spcAft>
              <a:defRPr sz="2400">
                <a:solidFill>
                  <a:schemeClr val="tx1"/>
                </a:solidFill>
                <a:latin typeface="Times" charset="0"/>
                <a:ea typeface="MS PGothic" pitchFamily="34" charset="-128"/>
              </a:defRPr>
            </a:lvl6pPr>
            <a:lvl7pPr marL="2971800" indent="-228600" eaLnBrk="0" fontAlgn="base" hangingPunct="0">
              <a:spcBef>
                <a:spcPct val="0"/>
              </a:spcBef>
              <a:spcAft>
                <a:spcPct val="0"/>
              </a:spcAft>
              <a:defRPr sz="2400">
                <a:solidFill>
                  <a:schemeClr val="tx1"/>
                </a:solidFill>
                <a:latin typeface="Times" charset="0"/>
                <a:ea typeface="MS PGothic" pitchFamily="34" charset="-128"/>
              </a:defRPr>
            </a:lvl7pPr>
            <a:lvl8pPr marL="3429000" indent="-228600" eaLnBrk="0" fontAlgn="base" hangingPunct="0">
              <a:spcBef>
                <a:spcPct val="0"/>
              </a:spcBef>
              <a:spcAft>
                <a:spcPct val="0"/>
              </a:spcAft>
              <a:defRPr sz="2400">
                <a:solidFill>
                  <a:schemeClr val="tx1"/>
                </a:solidFill>
                <a:latin typeface="Times" charset="0"/>
                <a:ea typeface="MS PGothic" pitchFamily="34" charset="-128"/>
              </a:defRPr>
            </a:lvl8pPr>
            <a:lvl9pPr marL="3886200" indent="-228600" eaLnBrk="0" fontAlgn="base" hangingPunct="0">
              <a:spcBef>
                <a:spcPct val="0"/>
              </a:spcBef>
              <a:spcAft>
                <a:spcPct val="0"/>
              </a:spcAft>
              <a:defRPr sz="2400">
                <a:solidFill>
                  <a:schemeClr val="tx1"/>
                </a:solidFill>
                <a:latin typeface="Times" charset="0"/>
                <a:ea typeface="MS PGothic" pitchFamily="34" charset="-128"/>
              </a:defRPr>
            </a:lvl9pPr>
          </a:lstStyle>
          <a:p>
            <a:pPr algn="ctr" fontAlgn="auto">
              <a:spcBef>
                <a:spcPts val="200"/>
              </a:spcBef>
              <a:spcAft>
                <a:spcPts val="0"/>
              </a:spcAft>
            </a:pPr>
            <a:r>
              <a:rPr lang="fi-FI" sz="2000" b="1">
                <a:solidFill>
                  <a:prstClr val="black"/>
                </a:solidFill>
                <a:latin typeface="Calibri"/>
                <a:cs typeface="Calibri"/>
              </a:rPr>
              <a:t>+</a:t>
            </a:r>
          </a:p>
        </p:txBody>
      </p:sp>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8</a:t>
            </a:fld>
            <a:endParaRPr lang="en-US"/>
          </a:p>
        </p:txBody>
      </p:sp>
    </p:spTree>
    <p:extLst>
      <p:ext uri="{BB962C8B-B14F-4D97-AF65-F5344CB8AC3E}">
        <p14:creationId xmlns:p14="http://schemas.microsoft.com/office/powerpoint/2010/main" val="188063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384"/>
            <a:ext cx="7992888" cy="576064"/>
          </a:xfrm>
          <a:noFill/>
          <a:ln>
            <a:noFill/>
          </a:ln>
        </p:spPr>
        <p:txBody>
          <a:bodyPr vert="horz" wrap="square" lIns="91440" tIns="45720" rIns="91440" bIns="45720" numCol="1" anchor="t" anchorCtr="0" compatLnSpc="1">
            <a:prstTxWarp prst="textNoShape">
              <a:avLst/>
            </a:prstTxWarp>
          </a:bodyPr>
          <a:lstStyle/>
          <a:p>
            <a:r>
              <a:rPr lang="en-US" b="0" dirty="0">
                <a:solidFill>
                  <a:schemeClr val="bg1"/>
                </a:solidFill>
                <a:latin typeface="Calibri" charset="0"/>
                <a:ea typeface="Calibri" charset="0"/>
                <a:cs typeface="Calibri" charset="0"/>
              </a:rPr>
              <a:t>GSM Numbering : TMSI</a:t>
            </a:r>
            <a:endParaRPr lang="en-GB" b="0" dirty="0">
              <a:solidFill>
                <a:schemeClr val="bg1"/>
              </a:solidFill>
              <a:latin typeface="Calibri" charset="0"/>
              <a:ea typeface="Calibri" charset="0"/>
              <a:cs typeface="Calibri" charset="0"/>
            </a:endParaRPr>
          </a:p>
        </p:txBody>
      </p:sp>
      <p:sp>
        <p:nvSpPr>
          <p:cNvPr id="7" name="Rectangle 2"/>
          <p:cNvSpPr>
            <a:spLocks noChangeArrowheads="1"/>
          </p:cNvSpPr>
          <p:nvPr/>
        </p:nvSpPr>
        <p:spPr bwMode="auto">
          <a:xfrm>
            <a:off x="179388" y="1066800"/>
            <a:ext cx="8785225" cy="461963"/>
          </a:xfrm>
          <a:prstGeom prst="rect">
            <a:avLst/>
          </a:prstGeom>
          <a:solidFill>
            <a:srgbClr val="CC99FF"/>
          </a:solidFill>
          <a:ln>
            <a:noFill/>
          </a:ln>
          <a:effectLst>
            <a:outerShdw blurRad="63500" dist="38099" dir="2700000" algn="ctr" rotWithShape="0">
              <a:schemeClr val="bg2">
                <a:alpha val="50000"/>
              </a:schemeClr>
            </a:outerShdw>
          </a:effectLst>
          <a:extLst>
            <a:ext uri="{91240B29-F687-4f45-9708-019B960494DF}">
              <a14:hiddenLine xmlns:a14="http://schemas.microsoft.com/office/drawing/2010/main" xmlns="" w="9525">
                <a:solidFill>
                  <a:schemeClr val="tx1"/>
                </a:solidFill>
                <a:miter lim="800000"/>
                <a:headEnd/>
                <a:tailEnd/>
              </a14:hiddenLine>
            </a:ext>
          </a:extLst>
        </p:spPr>
        <p:txBody>
          <a:bodyPr lIns="90488" tIns="46038" rIns="90488" bIns="46038" anchor="ctr" anchorCtr="1">
            <a:spAutoFit/>
          </a:bodyPr>
          <a:lstStyle/>
          <a:p>
            <a:pPr algn="ctr" fontAlgn="auto">
              <a:spcBef>
                <a:spcPts val="0"/>
              </a:spcBef>
              <a:spcAft>
                <a:spcPts val="0"/>
              </a:spcAft>
              <a:defRPr/>
            </a:pPr>
            <a:r>
              <a:rPr lang="en-US" altLang="zh-CN" b="1" dirty="0">
                <a:solidFill>
                  <a:prstClr val="black"/>
                </a:solidFill>
                <a:latin typeface="Calibri" pitchFamily="34" charset="0"/>
                <a:ea typeface="宋体" charset="0"/>
                <a:cs typeface="Calibri" pitchFamily="34" charset="0"/>
              </a:rPr>
              <a:t>Temporarily Mobile Subscriber Identification Number (TMSI)</a:t>
            </a:r>
          </a:p>
        </p:txBody>
      </p:sp>
      <p:sp>
        <p:nvSpPr>
          <p:cNvPr id="8" name="TextBox 7"/>
          <p:cNvSpPr txBox="1"/>
          <p:nvPr/>
        </p:nvSpPr>
        <p:spPr>
          <a:xfrm>
            <a:off x="431540" y="1916832"/>
            <a:ext cx="8280920" cy="4062651"/>
          </a:xfrm>
          <a:prstGeom prst="rect">
            <a:avLst/>
          </a:prstGeom>
          <a:solidFill>
            <a:schemeClr val="accent5">
              <a:lumMod val="20000"/>
              <a:lumOff val="80000"/>
            </a:schemeClr>
          </a:solidFill>
        </p:spPr>
        <p:txBody>
          <a:bodyPr wrap="square" rtlCol="0">
            <a:spAutoFit/>
          </a:bodyPr>
          <a:lstStyle/>
          <a:p>
            <a:pPr marL="285750" indent="-285750" fontAlgn="auto">
              <a:spcBef>
                <a:spcPts val="600"/>
              </a:spcBef>
              <a:spcAft>
                <a:spcPts val="600"/>
              </a:spcAft>
              <a:buFont typeface="Arial" pitchFamily="34" charset="0"/>
              <a:buChar char="•"/>
            </a:pPr>
            <a:r>
              <a:rPr lang="en-GB" dirty="0">
                <a:solidFill>
                  <a:prstClr val="black"/>
                </a:solidFill>
                <a:latin typeface="Calibri"/>
                <a:ea typeface="+mn-ea"/>
              </a:rPr>
              <a:t>The TMSI is a 32-bit number (4 octets) that is temporarily assigned to a </a:t>
            </a:r>
            <a:r>
              <a:rPr lang="en-GB" b="1" dirty="0">
                <a:solidFill>
                  <a:srgbClr val="FF0000"/>
                </a:solidFill>
                <a:latin typeface="Calibri"/>
              </a:rPr>
              <a:t>MS</a:t>
            </a:r>
            <a:r>
              <a:rPr lang="en-GB" dirty="0">
                <a:solidFill>
                  <a:prstClr val="black"/>
                </a:solidFill>
                <a:latin typeface="Calibri"/>
                <a:ea typeface="+mn-ea"/>
              </a:rPr>
              <a:t>  by the </a:t>
            </a:r>
            <a:r>
              <a:rPr lang="en-GB" b="1" dirty="0">
                <a:solidFill>
                  <a:srgbClr val="FF0000"/>
                </a:solidFill>
                <a:latin typeface="Calibri"/>
              </a:rPr>
              <a:t>VLR</a:t>
            </a:r>
            <a:r>
              <a:rPr lang="en-GB" dirty="0">
                <a:solidFill>
                  <a:prstClr val="black"/>
                </a:solidFill>
                <a:latin typeface="Calibri"/>
                <a:ea typeface="+mn-ea"/>
              </a:rPr>
              <a:t> and is used to ensure security of the </a:t>
            </a:r>
            <a:r>
              <a:rPr lang="en-GB" b="1" dirty="0">
                <a:solidFill>
                  <a:srgbClr val="FF0000"/>
                </a:solidFill>
                <a:latin typeface="Calibri"/>
              </a:rPr>
              <a:t>IMSI</a:t>
            </a:r>
            <a:r>
              <a:rPr lang="en-GB" dirty="0">
                <a:solidFill>
                  <a:prstClr val="black"/>
                </a:solidFill>
                <a:latin typeface="Calibri"/>
                <a:ea typeface="+mn-ea"/>
              </a:rPr>
              <a:t> by substituting for the IMSI in over the air communication .</a:t>
            </a:r>
          </a:p>
          <a:p>
            <a:pPr marL="285750" indent="-285750" fontAlgn="auto">
              <a:spcBef>
                <a:spcPts val="600"/>
              </a:spcBef>
              <a:spcAft>
                <a:spcPts val="600"/>
              </a:spcAft>
              <a:buFont typeface="Arial" pitchFamily="34" charset="0"/>
              <a:buChar char="•"/>
            </a:pPr>
            <a:r>
              <a:rPr lang="en-GB" dirty="0">
                <a:solidFill>
                  <a:prstClr val="black"/>
                </a:solidFill>
                <a:latin typeface="Calibri"/>
                <a:ea typeface="+mn-ea"/>
              </a:rPr>
              <a:t>The TMSI It is designed to protect the privacy of the subscriber and prevent the IMSI from being discovered.</a:t>
            </a:r>
          </a:p>
          <a:p>
            <a:pPr marL="285750" indent="-285750" fontAlgn="auto">
              <a:spcBef>
                <a:spcPts val="600"/>
              </a:spcBef>
              <a:spcAft>
                <a:spcPts val="600"/>
              </a:spcAft>
              <a:buFont typeface="Arial" pitchFamily="34" charset="0"/>
              <a:buChar char="•"/>
            </a:pPr>
            <a:r>
              <a:rPr lang="en-GB" dirty="0">
                <a:solidFill>
                  <a:prstClr val="black"/>
                </a:solidFill>
                <a:latin typeface="Calibri"/>
                <a:ea typeface="+mn-ea"/>
              </a:rPr>
              <a:t>The VLR will assign the TMSI to a MS when it registers in that </a:t>
            </a:r>
            <a:r>
              <a:rPr lang="en-GB" b="1" dirty="0">
                <a:solidFill>
                  <a:srgbClr val="FF0000"/>
                </a:solidFill>
                <a:latin typeface="Calibri"/>
              </a:rPr>
              <a:t>Location Area</a:t>
            </a:r>
            <a:r>
              <a:rPr lang="en-GB" dirty="0">
                <a:solidFill>
                  <a:prstClr val="black"/>
                </a:solidFill>
                <a:latin typeface="Calibri"/>
                <a:ea typeface="+mn-ea"/>
              </a:rPr>
              <a:t>.</a:t>
            </a:r>
          </a:p>
          <a:p>
            <a:pPr marL="285750" indent="-285750" fontAlgn="auto">
              <a:spcBef>
                <a:spcPts val="600"/>
              </a:spcBef>
              <a:spcAft>
                <a:spcPts val="600"/>
              </a:spcAft>
              <a:buFont typeface="Arial" pitchFamily="34" charset="0"/>
              <a:buChar char="•"/>
            </a:pPr>
            <a:r>
              <a:rPr lang="en-GB" dirty="0">
                <a:solidFill>
                  <a:prstClr val="black"/>
                </a:solidFill>
                <a:latin typeface="Calibri"/>
                <a:ea typeface="+mn-ea"/>
              </a:rPr>
              <a:t>The network may also require the VLR to assign a new TMSI to a MS periodically or even every time it completes a transaction.</a:t>
            </a:r>
          </a:p>
          <a:p>
            <a:pPr marL="285750" indent="-285750" fontAlgn="auto">
              <a:spcBef>
                <a:spcPts val="600"/>
              </a:spcBef>
              <a:spcAft>
                <a:spcPts val="600"/>
              </a:spcAft>
              <a:buFont typeface="Arial" pitchFamily="34" charset="0"/>
              <a:buChar char="•"/>
            </a:pPr>
            <a:r>
              <a:rPr lang="en-GB" dirty="0">
                <a:solidFill>
                  <a:prstClr val="black"/>
                </a:solidFill>
                <a:latin typeface="Calibri"/>
                <a:ea typeface="+mn-ea"/>
              </a:rPr>
              <a:t>The TMSI is stored on the </a:t>
            </a:r>
            <a:r>
              <a:rPr lang="en-GB" b="1" dirty="0">
                <a:solidFill>
                  <a:srgbClr val="FF0000"/>
                </a:solidFill>
                <a:latin typeface="Calibri"/>
                <a:ea typeface="+mn-ea"/>
              </a:rPr>
              <a:t>SIM</a:t>
            </a:r>
            <a:r>
              <a:rPr lang="en-GB" dirty="0">
                <a:solidFill>
                  <a:prstClr val="black"/>
                </a:solidFill>
                <a:latin typeface="Calibri"/>
                <a:ea typeface="+mn-ea"/>
              </a:rPr>
              <a:t> card.</a:t>
            </a:r>
          </a:p>
          <a:p>
            <a:pPr marL="285750" indent="-285750" fontAlgn="auto">
              <a:spcBef>
                <a:spcPts val="600"/>
              </a:spcBef>
              <a:spcAft>
                <a:spcPts val="600"/>
              </a:spcAft>
              <a:buFont typeface="Arial" pitchFamily="34" charset="0"/>
              <a:buChar char="•"/>
            </a:pPr>
            <a:r>
              <a:rPr lang="en-GB" dirty="0">
                <a:solidFill>
                  <a:prstClr val="black"/>
                </a:solidFill>
                <a:latin typeface="Calibri"/>
                <a:ea typeface="+mn-ea"/>
              </a:rPr>
              <a:t>The TMSI is always assigned when in cipher mode. (traffic is encrypted).</a:t>
            </a:r>
          </a:p>
          <a:p>
            <a:pPr marL="285750" indent="-285750" fontAlgn="auto">
              <a:spcBef>
                <a:spcPts val="600"/>
              </a:spcBef>
              <a:spcAft>
                <a:spcPts val="600"/>
              </a:spcAft>
              <a:buFont typeface="Arial" pitchFamily="34" charset="0"/>
              <a:buChar char="•"/>
            </a:pPr>
            <a:r>
              <a:rPr lang="en-GB" dirty="0">
                <a:solidFill>
                  <a:prstClr val="black"/>
                </a:solidFill>
                <a:latin typeface="Calibri"/>
                <a:ea typeface="+mn-ea"/>
              </a:rPr>
              <a:t>The TMSI is the same format as the IMSI</a:t>
            </a:r>
          </a:p>
        </p:txBody>
      </p:sp>
      <p:sp>
        <p:nvSpPr>
          <p:cNvPr id="3" name="Slide Number Placeholder 2"/>
          <p:cNvSpPr>
            <a:spLocks noGrp="1"/>
          </p:cNvSpPr>
          <p:nvPr>
            <p:ph type="sldNum" sz="quarter" idx="10"/>
          </p:nvPr>
        </p:nvSpPr>
        <p:spPr/>
        <p:txBody>
          <a:bodyPr/>
          <a:lstStyle/>
          <a:p>
            <a:pPr>
              <a:defRPr/>
            </a:pPr>
            <a:fld id="{43082905-CC6B-4BD3-AD40-E9FC57740F1B}" type="slidenum">
              <a:rPr lang="en-US" smtClean="0"/>
              <a:pPr>
                <a:defRPr/>
              </a:pPr>
              <a:t>9</a:t>
            </a:fld>
            <a:endParaRPr lang="en-US"/>
          </a:p>
        </p:txBody>
      </p:sp>
    </p:spTree>
    <p:extLst>
      <p:ext uri="{BB962C8B-B14F-4D97-AF65-F5344CB8AC3E}">
        <p14:creationId xmlns:p14="http://schemas.microsoft.com/office/powerpoint/2010/main" val="314736393"/>
      </p:ext>
    </p:extLst>
  </p:cSld>
  <p:clrMapOvr>
    <a:masterClrMapping/>
  </p:clrMapOvr>
</p:sld>
</file>

<file path=ppt/theme/theme1.xml><?xml version="1.0" encoding="utf-8"?>
<a:theme xmlns:a="http://schemas.openxmlformats.org/drawingml/2006/main" name="Custom Design">
  <a:themeElements>
    <a:clrScheme name="Custom Design 15">
      <a:dk1>
        <a:srgbClr val="000000"/>
      </a:dk1>
      <a:lt1>
        <a:srgbClr val="FFFFFF"/>
      </a:lt1>
      <a:dk2>
        <a:srgbClr val="52425B"/>
      </a:dk2>
      <a:lt2>
        <a:srgbClr val="808080"/>
      </a:lt2>
      <a:accent1>
        <a:srgbClr val="7FA1AC"/>
      </a:accent1>
      <a:accent2>
        <a:srgbClr val="911853"/>
      </a:accent2>
      <a:accent3>
        <a:srgbClr val="FFFFFF"/>
      </a:accent3>
      <a:accent4>
        <a:srgbClr val="000000"/>
      </a:accent4>
      <a:accent5>
        <a:srgbClr val="C0CDD2"/>
      </a:accent5>
      <a:accent6>
        <a:srgbClr val="83154A"/>
      </a:accent6>
      <a:hlink>
        <a:srgbClr val="4B4620"/>
      </a:hlink>
      <a:folHlink>
        <a:srgbClr val="B25D86"/>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52425B"/>
        </a:dk2>
        <a:lt2>
          <a:srgbClr val="808080"/>
        </a:lt2>
        <a:accent1>
          <a:srgbClr val="7FA1AC"/>
        </a:accent1>
        <a:accent2>
          <a:srgbClr val="911853"/>
        </a:accent2>
        <a:accent3>
          <a:srgbClr val="FFFFFF"/>
        </a:accent3>
        <a:accent4>
          <a:srgbClr val="000000"/>
        </a:accent4>
        <a:accent5>
          <a:srgbClr val="C0CDD2"/>
        </a:accent5>
        <a:accent6>
          <a:srgbClr val="83154A"/>
        </a:accent6>
        <a:hlink>
          <a:srgbClr val="4B4620"/>
        </a:hlink>
        <a:folHlink>
          <a:srgbClr val="B25D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2681</TotalTime>
  <Words>3436</Words>
  <Application>Microsoft Office PowerPoint</Application>
  <PresentationFormat>On-screen Show (4:3)</PresentationFormat>
  <Paragraphs>576</Paragraphs>
  <Slides>35</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Times New Roman</vt:lpstr>
      <vt:lpstr>Verdana</vt:lpstr>
      <vt:lpstr>Wingdings</vt:lpstr>
      <vt:lpstr>Custom Design</vt:lpstr>
      <vt:lpstr>Mobile Communications Systems (MCS)  GSM System Operation</vt:lpstr>
      <vt:lpstr>Contents</vt:lpstr>
      <vt:lpstr>Suggested reference texts</vt:lpstr>
      <vt:lpstr>Recap : GSM Network Overview</vt:lpstr>
      <vt:lpstr>GSM Numbering : IMSI</vt:lpstr>
      <vt:lpstr>GSM Numbering : MSISDN</vt:lpstr>
      <vt:lpstr>GSM Numbering : IMEI</vt:lpstr>
      <vt:lpstr>GSM Numbering : MSRN</vt:lpstr>
      <vt:lpstr>GSM Numbering : TMSI</vt:lpstr>
      <vt:lpstr>GSM Numbering : LAI</vt:lpstr>
      <vt:lpstr>Location Management in GSM</vt:lpstr>
      <vt:lpstr>Mobile Originated Call – Steps 1 &amp; 2</vt:lpstr>
      <vt:lpstr>Mobile Originated Call – Steps 5 &amp; 6</vt:lpstr>
      <vt:lpstr>Summary of MOC messaging</vt:lpstr>
      <vt:lpstr>Mobile Terminated Call – Step 1</vt:lpstr>
      <vt:lpstr>Mobile Terminated Call – Step 2</vt:lpstr>
      <vt:lpstr>Mobile Terminated Call – Step 3</vt:lpstr>
      <vt:lpstr>Mobile Terminated Call – Step 4</vt:lpstr>
      <vt:lpstr>Mobile Terminated Call – Step 5</vt:lpstr>
      <vt:lpstr>Mobile Terminated Call – Step 6</vt:lpstr>
      <vt:lpstr>Summary of MTC messaging</vt:lpstr>
      <vt:lpstr>Handover</vt:lpstr>
      <vt:lpstr>Types of GSM handover</vt:lpstr>
      <vt:lpstr>Handover decision</vt:lpstr>
      <vt:lpstr>Handover procedure</vt:lpstr>
      <vt:lpstr>Mobile Speech coding</vt:lpstr>
      <vt:lpstr>Mobile voice codec algorithms</vt:lpstr>
      <vt:lpstr>Mobile Speech coding standards</vt:lpstr>
      <vt:lpstr>GSM authentication</vt:lpstr>
      <vt:lpstr>GSM Roaming</vt:lpstr>
      <vt:lpstr>GSM Roaming</vt:lpstr>
      <vt:lpstr>GSM Roaming</vt:lpstr>
      <vt:lpstr>GSM Roaming : MT calls</vt:lpstr>
      <vt:lpstr>GSM Roaming billing</vt:lpstr>
      <vt:lpstr>GSM Roaming : billing</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Simon Brown</dc:creator>
  <cp:lastModifiedBy>Poole, Clive</cp:lastModifiedBy>
  <cp:revision>176</cp:revision>
  <dcterms:created xsi:type="dcterms:W3CDTF">2005-07-13T12:26:50Z</dcterms:created>
  <dcterms:modified xsi:type="dcterms:W3CDTF">2020-10-31T19:50:20Z</dcterms:modified>
</cp:coreProperties>
</file>