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4" r:id="rId2"/>
  </p:sldMasterIdLst>
  <p:notesMasterIdLst>
    <p:notesMasterId r:id="rId56"/>
  </p:notesMasterIdLst>
  <p:handoutMasterIdLst>
    <p:handoutMasterId r:id="rId57"/>
  </p:handoutMasterIdLst>
  <p:sldIdLst>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 id="479" r:id="rId16"/>
    <p:sldId id="480" r:id="rId17"/>
    <p:sldId id="481" r:id="rId18"/>
    <p:sldId id="478" r:id="rId19"/>
    <p:sldId id="482" r:id="rId20"/>
    <p:sldId id="483" r:id="rId21"/>
    <p:sldId id="484" r:id="rId22"/>
    <p:sldId id="485" r:id="rId23"/>
    <p:sldId id="486" r:id="rId24"/>
    <p:sldId id="487"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1920">
          <p15:clr>
            <a:srgbClr val="A4A3A4"/>
          </p15:clr>
        </p15:guide>
        <p15:guide id="2" pos="43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9900"/>
    <a:srgbClr val="777777"/>
    <a:srgbClr val="969696"/>
    <a:srgbClr val="33CC33"/>
    <a:srgbClr val="FF0066"/>
    <a:srgbClr val="3366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slideViewPr>
    <p:cSldViewPr snapToGrid="0">
      <p:cViewPr varScale="1">
        <p:scale>
          <a:sx n="152" d="100"/>
          <a:sy n="152" d="100"/>
        </p:scale>
        <p:origin x="-1328" y="-112"/>
      </p:cViewPr>
      <p:guideLst>
        <p:guide orient="horz"/>
        <p:guide/>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2646"/>
    </p:cViewPr>
  </p:sorterViewPr>
  <p:notesViewPr>
    <p:cSldViewPr snapToGrid="0">
      <p:cViewPr>
        <p:scale>
          <a:sx n="50" d="100"/>
          <a:sy n="50" d="100"/>
        </p:scale>
        <p:origin x="-1992" y="-228"/>
      </p:cViewPr>
      <p:guideLst>
        <p:guide orient="horz" pos="1920"/>
        <p:guide pos="43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225550" y="908050"/>
            <a:ext cx="4546600" cy="3427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27651" name="Rectangle 3"/>
          <p:cNvSpPr>
            <a:spLocks noChangeArrowheads="1"/>
          </p:cNvSpPr>
          <p:nvPr/>
        </p:nvSpPr>
        <p:spPr bwMode="auto">
          <a:xfrm>
            <a:off x="1225550" y="4946650"/>
            <a:ext cx="4546600"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27652" name="Line 5"/>
          <p:cNvSpPr>
            <a:spLocks noChangeShapeType="1"/>
          </p:cNvSpPr>
          <p:nvPr/>
        </p:nvSpPr>
        <p:spPr bwMode="auto">
          <a:xfrm>
            <a:off x="153988" y="8959850"/>
            <a:ext cx="66754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idx="2"/>
          </p:nvPr>
        </p:nvSpPr>
        <p:spPr bwMode="auto">
          <a:xfrm>
            <a:off x="838200" y="249238"/>
            <a:ext cx="5418138" cy="4064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406400" y="4457700"/>
            <a:ext cx="6143625" cy="4330700"/>
          </a:xfrm>
          <a:prstGeom prst="rect">
            <a:avLst/>
          </a:prstGeom>
          <a:noFill/>
          <a:ln w="9525">
            <a:noFill/>
            <a:miter lim="800000"/>
            <a:headEnd/>
            <a:tailEnd/>
          </a:ln>
          <a:effectLst/>
        </p:spPr>
        <p:txBody>
          <a:bodyPr vert="horz" wrap="square" lIns="96814" tIns="50787" rIns="96814" bIns="50787" numCol="1" anchor="t" anchorCtr="1"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6" name="Rectangle 4"/>
          <p:cNvSpPr>
            <a:spLocks noChangeArrowheads="1"/>
          </p:cNvSpPr>
          <p:nvPr/>
        </p:nvSpPr>
        <p:spPr bwMode="auto">
          <a:xfrm>
            <a:off x="6273800" y="8764588"/>
            <a:ext cx="4508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2055" name="Rectangle 7"/>
          <p:cNvSpPr>
            <a:spLocks noGrp="1" noChangeArrowheads="1"/>
          </p:cNvSpPr>
          <p:nvPr>
            <p:ph type="sldNum" sz="quarter" idx="5"/>
          </p:nvPr>
        </p:nvSpPr>
        <p:spPr bwMode="auto">
          <a:xfrm>
            <a:off x="5949950" y="8837613"/>
            <a:ext cx="817563" cy="293687"/>
          </a:xfrm>
          <a:prstGeom prst="rect">
            <a:avLst/>
          </a:prstGeom>
          <a:noFill/>
          <a:ln w="9525">
            <a:noFill/>
            <a:miter lim="800000"/>
            <a:headEnd/>
            <a:tailEnd/>
          </a:ln>
          <a:effectLst/>
        </p:spPr>
        <p:txBody>
          <a:bodyPr vert="horz" wrap="square" lIns="19045" tIns="0" rIns="19045" bIns="0" numCol="1" anchor="b" anchorCtr="0" compatLnSpc="1">
            <a:prstTxWarp prst="textNoShape">
              <a:avLst/>
            </a:prstTxWarp>
          </a:bodyPr>
          <a:lstStyle>
            <a:lvl1pPr algn="r" eaLnBrk="0" hangingPunct="0">
              <a:defRPr sz="800"/>
            </a:lvl1pPr>
          </a:lstStyle>
          <a:p>
            <a:fld id="{792F85E0-AB50-40F7-A5C4-A8B91F63FC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latin typeface="Calibri" panose="020F0502020204030204" pitchFamily="34" charset="0"/>
              <a:ea typeface="ＭＳ Ｐゴシック" panose="020B0600070205080204" pitchFamily="34" charset="-128"/>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958900-9665-4B63-8AC1-13F1695F6E46}" type="slidenum">
              <a:rPr lang="en-GB" altLang="en-US" sz="1200"/>
              <a:pPr eaLnBrk="1" hangingPunct="1"/>
              <a:t>1</a:t>
            </a:fld>
            <a:endParaRPr lang="en-GB"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046A28-C2B5-4AF5-8908-E84A132F1CD5}" type="slidenum">
              <a:rPr lang="en-US" altLang="en-US" sz="1200"/>
              <a:pPr eaLnBrk="1" hangingPunct="1"/>
              <a:t>10</a:t>
            </a:fld>
            <a:endParaRPr lang="en-US" alt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477A905-B0E7-40E3-A67F-A6FBEDD34350}" type="slidenum">
              <a:rPr lang="en-US" altLang="en-US" sz="1200"/>
              <a:pPr eaLnBrk="1" hangingPunct="1"/>
              <a:t>11</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8177ABB-9BED-4088-B76A-9E6E66ED2A42}" type="slidenum">
              <a:rPr lang="en-GB" altLang="en-US" sz="1200"/>
              <a:pPr eaLnBrk="1" hangingPunct="1"/>
              <a:t>12</a:t>
            </a:fld>
            <a:endParaRPr lang="en-GB"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52FA0A6-C7B4-4F72-B790-01930AA1B06C}" type="slidenum">
              <a:rPr lang="en-GB" altLang="en-US" sz="1200"/>
              <a:pPr eaLnBrk="1" hangingPunct="1"/>
              <a:t>13</a:t>
            </a:fld>
            <a:endParaRPr lang="en-GB"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67EA14-AB31-4A3F-998E-1D95A39F0898}" type="slidenum">
              <a:rPr lang="en-US" altLang="en-US" sz="1200"/>
              <a:pPr eaLnBrk="1" hangingPunct="1"/>
              <a:t>14</a:t>
            </a:fld>
            <a:endParaRPr lang="en-US" alt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751176-490D-4E66-A60C-EEB87C75BCC8}" type="slidenum">
              <a:rPr lang="en-US" altLang="en-US" sz="1200"/>
              <a:pPr eaLnBrk="1" hangingPunct="1"/>
              <a:t>15</a:t>
            </a:fld>
            <a:endParaRPr lang="en-US" alt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C478374-AFD7-410D-93DD-4412EC7D9C52}" type="slidenum">
              <a:rPr lang="en-US" altLang="en-US" sz="1200"/>
              <a:pPr eaLnBrk="1" hangingPunct="1"/>
              <a:t>16</a:t>
            </a:fld>
            <a:endParaRPr lang="en-US" alt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87B0B4-EBCA-4643-B9BC-472E224E7F4F}" type="slidenum">
              <a:rPr lang="en-GB" altLang="en-US" sz="1200"/>
              <a:pPr eaLnBrk="1" hangingPunct="1"/>
              <a:t>2</a:t>
            </a:fld>
            <a:endParaRPr lang="en-GB"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ACBD5F9-307F-4CA2-AF37-A71C4F4C416F}" type="slidenum">
              <a:rPr lang="en-US" altLang="en-US" sz="1200"/>
              <a:pPr eaLnBrk="1" hangingPunct="1"/>
              <a:t>20</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7FDD7D-FB6D-4149-A553-DEB06603F75B}" type="slidenum">
              <a:rPr lang="en-US" altLang="en-US" sz="1200"/>
              <a:pPr eaLnBrk="1" hangingPunct="1"/>
              <a:t>21</a:t>
            </a:fld>
            <a:endParaRPr lang="en-US" alt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8A7B74-8198-4884-B9AD-B9C8AB7A2D07}" type="slidenum">
              <a:rPr lang="en-US" altLang="en-US" sz="1200"/>
              <a:pPr eaLnBrk="1" hangingPunct="1"/>
              <a:t>22</a:t>
            </a:fld>
            <a:endParaRPr lang="en-US" alt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100AA7-0BD7-440D-B989-28D3991F70AE}" type="slidenum">
              <a:rPr lang="en-US" altLang="en-US" sz="1200"/>
              <a:pPr eaLnBrk="1" hangingPunct="1"/>
              <a:t>23</a:t>
            </a:fld>
            <a:endParaRPr lang="en-US" alt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B47F931-61C7-4E01-8CE1-FEF1A51F1B4E}" type="slidenum">
              <a:rPr lang="en-US" altLang="en-US" sz="1200"/>
              <a:pPr eaLnBrk="1" hangingPunct="1"/>
              <a:t>24</a:t>
            </a:fld>
            <a:endParaRPr lang="en-US" altLang="en-US" sz="12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276194-F135-41D8-BBA0-6F8339300E92}" type="slidenum">
              <a:rPr lang="en-US" altLang="en-US" sz="1200"/>
              <a:pPr eaLnBrk="1" hangingPunct="1"/>
              <a:t>25</a:t>
            </a:fld>
            <a:endParaRPr lang="en-US" altLang="en-US" sz="12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6FCB79A-41EE-47B1-B60E-46B21FFF66C2}" type="slidenum">
              <a:rPr lang="en-GB" altLang="en-US" sz="1200"/>
              <a:pPr eaLnBrk="1" hangingPunct="1"/>
              <a:t>26</a:t>
            </a:fld>
            <a:endParaRPr lang="en-GB"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79004C-A77F-4635-AAD9-E7538187DE26}" type="slidenum">
              <a:rPr lang="en-GB" altLang="en-US" sz="1200"/>
              <a:pPr eaLnBrk="1" hangingPunct="1"/>
              <a:t>27</a:t>
            </a:fld>
            <a:endParaRPr lang="en-GB"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D6223B4-AC45-487D-86B2-F33B534AD530}" type="slidenum">
              <a:rPr lang="en-GB" altLang="en-US" sz="1200"/>
              <a:pPr eaLnBrk="1" hangingPunct="1"/>
              <a:t>28</a:t>
            </a:fld>
            <a:endParaRPr lang="en-GB"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E4D9D5-48C5-4088-A45D-4327355886A0}" type="slidenum">
              <a:rPr lang="en-US" altLang="en-US" sz="1200"/>
              <a:pPr eaLnBrk="1" hangingPunct="1"/>
              <a:t>29</a:t>
            </a:fld>
            <a:endParaRPr lang="en-US" alt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BED663F-7297-4833-BB0E-C403E6E54C2B}" type="slidenum">
              <a:rPr lang="en-US" altLang="en-US" sz="1200"/>
              <a:pPr eaLnBrk="1" hangingPunct="1"/>
              <a:t>3</a:t>
            </a:fld>
            <a:endParaRPr lang="en-US" alt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0BF590-27E7-4105-82B1-D57256A83997}" type="slidenum">
              <a:rPr lang="en-GB" altLang="en-US" sz="1200"/>
              <a:pPr eaLnBrk="1" hangingPunct="1"/>
              <a:t>4</a:t>
            </a:fld>
            <a:endParaRPr lang="en-GB"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1174750" y="700088"/>
            <a:ext cx="4643438" cy="3465512"/>
          </a:xfrm>
          <a:ln/>
        </p:spPr>
      </p:sp>
      <p:sp>
        <p:nvSpPr>
          <p:cNvPr id="116738" name="Rectangle 3"/>
          <p:cNvSpPr>
            <a:spLocks noGrp="1" noChangeArrowheads="1"/>
          </p:cNvSpPr>
          <p:nvPr>
            <p:ph type="body" idx="1"/>
          </p:nvPr>
        </p:nvSpPr>
        <p:spPr>
          <a:xfrm>
            <a:off x="933450" y="4403725"/>
            <a:ext cx="5118100"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1174750" y="700088"/>
            <a:ext cx="4643438" cy="3465512"/>
          </a:xfrm>
          <a:ln/>
        </p:spPr>
      </p:sp>
      <p:sp>
        <p:nvSpPr>
          <p:cNvPr id="118786" name="Rectangle 3"/>
          <p:cNvSpPr>
            <a:spLocks noGrp="1" noChangeArrowheads="1"/>
          </p:cNvSpPr>
          <p:nvPr>
            <p:ph type="body" idx="1"/>
          </p:nvPr>
        </p:nvSpPr>
        <p:spPr>
          <a:xfrm>
            <a:off x="933450" y="4403725"/>
            <a:ext cx="5118100"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noChangeArrowheads="1"/>
          </p:cNvSpPr>
          <p:nvPr/>
        </p:nvSpPr>
        <p:spPr bwMode="auto">
          <a:xfrm>
            <a:off x="3956050" y="8804275"/>
            <a:ext cx="30273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68" tIns="46435" rIns="92868" bIns="46435"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fld id="{DC7DA56A-085C-4488-A104-68F12EE21472}" type="slidenum">
              <a:rPr lang="en-US" altLang="en-US" sz="1100"/>
              <a:pPr algn="r" eaLnBrk="1" hangingPunct="1"/>
              <a:t>45</a:t>
            </a:fld>
            <a:endParaRPr lang="en-US" altLang="en-US" sz="11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E55694-04B7-4DD4-8A47-4DFD1E5FEF9F}" type="slidenum">
              <a:rPr lang="en-GB" altLang="en-US" sz="1200"/>
              <a:pPr eaLnBrk="1" hangingPunct="1"/>
              <a:t>46</a:t>
            </a:fld>
            <a:endParaRPr lang="en-GB"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F8C94BC-1786-499D-AF48-52DEC014B13A}" type="slidenum">
              <a:rPr lang="en-GB" altLang="en-US" sz="1200"/>
              <a:pPr eaLnBrk="1" hangingPunct="1"/>
              <a:t>47</a:t>
            </a:fld>
            <a:endParaRPr lang="en-GB" alt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a:ln/>
        </p:spPr>
      </p:sp>
      <p:sp>
        <p:nvSpPr>
          <p:cNvPr id="126978" name="Rectangle 3"/>
          <p:cNvSpPr>
            <a:spLocks noGrp="1"/>
          </p:cNvSpPr>
          <p:nvPr>
            <p:ph type="body" idx="1"/>
          </p:nvPr>
        </p:nvSpPr>
        <p:spPr>
          <a:xfrm>
            <a:off x="730250" y="4249738"/>
            <a:ext cx="5524500" cy="4506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alibri" panose="020F0502020204030204" pitchFamily="34" charset="0"/>
                <a:ea typeface="ＭＳ Ｐゴシック" panose="020B0600070205080204" pitchFamily="34" charset="-128"/>
              </a:rPr>
              <a:t>New technologies are being pursued to address the DS bottleneck conundrum.</a:t>
            </a:r>
          </a:p>
          <a:p>
            <a:pPr eaLnBrk="1" hangingPunct="1"/>
            <a:r>
              <a:rPr lang="en-US" altLang="en-US">
                <a:latin typeface="Calibri" panose="020F0502020204030204" pitchFamily="34" charset="0"/>
                <a:ea typeface="ＭＳ Ｐゴシック" panose="020B0600070205080204" pitchFamily="34" charset="-128"/>
              </a:rPr>
              <a:t>DOCSIS 3.0 uses a channel bonding technique to achieve higher capacity links, enable faster high speed data (HSD) service, and provide M x N MAC domains to enable video over IP solutions.</a:t>
            </a:r>
          </a:p>
          <a:p>
            <a:pPr eaLnBrk="1" hangingPunct="1"/>
            <a:r>
              <a:rPr lang="en-US" altLang="en-US">
                <a:latin typeface="Calibri" panose="020F0502020204030204" pitchFamily="34" charset="0"/>
                <a:ea typeface="ＭＳ Ｐゴシック" panose="020B0600070205080204" pitchFamily="34" charset="-128"/>
              </a:rPr>
              <a:t>The idea of multiple grants per request or outstanding requests with DOCSIS 3.0 is also a good idea for US speed, but still doesn't fix the CPU issue on the CM.</a:t>
            </a:r>
          </a:p>
          <a:p>
            <a:pPr eaLnBrk="1" hangingPunct="1"/>
            <a:r>
              <a:rPr lang="en-US" altLang="en-US">
                <a:latin typeface="Calibri" panose="020F0502020204030204" pitchFamily="34" charset="0"/>
                <a:ea typeface="ＭＳ Ｐゴシック" panose="020B0600070205080204" pitchFamily="34" charset="-128"/>
              </a:rPr>
              <a:t>The modular CMTS (M-CMTS) architecture is promoted to achieve better DOCSIS economics, lower cost DS PHY, and de-couple DS and US ports.  One day we may see fiber optic nodes with DOCSIS physical layer chips embedded so we can use ingress cancellation at the node, digital links from the node back to the headend without the need to amplify, and no more laser clipping.  Of course, this means all traffic needs to be DOCSIS-based on the US!</a:t>
            </a:r>
          </a:p>
          <a:p>
            <a:pPr eaLnBrk="1" hangingPunct="1"/>
            <a:r>
              <a:rPr lang="en-US" altLang="en-US">
                <a:latin typeface="Calibri" panose="020F0502020204030204" pitchFamily="34" charset="0"/>
                <a:ea typeface="ＭＳ Ｐゴシック" panose="020B0600070205080204" pitchFamily="34" charset="-128"/>
              </a:rPr>
              <a:t>The integrated-CMTS idea is a way to use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off-the-shelf</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 external QAM boxes and the existing CMTS just for US connectivity.  This allows return on invest and no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fork-lift</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 upgrades of the CMST chassis and/or limited cabling changes.</a:t>
            </a:r>
            <a:endParaRPr lang="en-US"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xfrm>
            <a:off x="855663" y="242888"/>
            <a:ext cx="5330825" cy="3979862"/>
          </a:xfrm>
          <a:ln/>
        </p:spPr>
      </p:sp>
      <p:sp>
        <p:nvSpPr>
          <p:cNvPr id="129026" name="Rectangle 3"/>
          <p:cNvSpPr>
            <a:spLocks noGrp="1" noChangeArrowheads="1"/>
          </p:cNvSpPr>
          <p:nvPr>
            <p:ph type="body" idx="1"/>
          </p:nvPr>
        </p:nvSpPr>
        <p:spPr>
          <a:xfrm>
            <a:off x="403225" y="4367213"/>
            <a:ext cx="6099175" cy="4240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DE29A65-15A2-44A6-A33D-B16FCDEA3EFF}" type="slidenum">
              <a:rPr lang="en-US" altLang="en-US" sz="1200"/>
              <a:pPr eaLnBrk="1" hangingPunct="1"/>
              <a:t>5</a:t>
            </a:fld>
            <a:endParaRPr lang="en-US" altLang="en-US" sz="12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86F714D-BF9C-414E-9E0C-60A70DF6D8E7}" type="slidenum">
              <a:rPr lang="en-GB" altLang="en-US" sz="1200"/>
              <a:pPr eaLnBrk="1" hangingPunct="1"/>
              <a:t>50</a:t>
            </a:fld>
            <a:endParaRPr lang="en-GB"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490AA3-1424-43C9-80C1-F1127706F186}" type="slidenum">
              <a:rPr lang="en-GB" altLang="en-US" sz="1200"/>
              <a:pPr eaLnBrk="1" hangingPunct="1"/>
              <a:t>51</a:t>
            </a:fld>
            <a:endParaRPr lang="en-GB"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394BFFB-10E6-46DC-9FA9-1F15A4F2A44F}" type="slidenum">
              <a:rPr lang="en-GB" altLang="en-US" sz="1200"/>
              <a:pPr eaLnBrk="1" hangingPunct="1"/>
              <a:t>52</a:t>
            </a:fld>
            <a:endParaRPr lang="en-GB"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Calibri" panose="020F0502020204030204" pitchFamily="34" charset="0"/>
              <a:ea typeface="ＭＳ Ｐゴシック" panose="020B0600070205080204" pitchFamily="34" charset="-128"/>
            </a:endParaRP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DEB9E86-B7A5-47E4-8B68-36F22DAFAC42}" type="slidenum">
              <a:rPr lang="en-GB" altLang="en-US" sz="1200"/>
              <a:pPr eaLnBrk="1" hangingPunct="1"/>
              <a:t>53</a:t>
            </a:fld>
            <a:endParaRPr lang="en-GB"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C2CFA4C-8ECB-4FC6-B96D-B246911D786A}" type="slidenum">
              <a:rPr lang="en-US" altLang="en-US" sz="1200"/>
              <a:pPr eaLnBrk="1" hangingPunct="1"/>
              <a:t>6</a:t>
            </a:fld>
            <a:endParaRPr lang="en-US" alt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CD1726E-BAE6-44B5-B12D-17140D59A0E8}" type="slidenum">
              <a:rPr lang="en-US" altLang="en-US" sz="1200"/>
              <a:pPr eaLnBrk="1" hangingPunct="1"/>
              <a:t>7</a:t>
            </a:fld>
            <a:endParaRPr lang="en-US" alt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F58C11D-5A03-46F0-9C05-A8AF01812CFB}" type="slidenum">
              <a:rPr lang="en-US" altLang="en-US" sz="1200"/>
              <a:pPr eaLnBrk="1" hangingPunct="1"/>
              <a:t>8</a:t>
            </a:fld>
            <a:endParaRPr lang="en-US" alt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90E9B47-29EC-48BF-B6B8-984DB5C2820F}" type="slidenum">
              <a:rPr lang="en-US" altLang="en-US" sz="1200"/>
              <a:pPr eaLnBrk="1" hangingPunct="1"/>
              <a:t>9</a:t>
            </a:fld>
            <a:endParaRPr lang="en-US" alt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DarkRed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490" name="Rectangle 2"/>
          <p:cNvSpPr>
            <a:spLocks noGrp="1" noChangeArrowheads="1"/>
          </p:cNvSpPr>
          <p:nvPr>
            <p:ph type="ctrTitle"/>
          </p:nvPr>
        </p:nvSpPr>
        <p:spPr>
          <a:xfrm>
            <a:off x="323850" y="1484313"/>
            <a:ext cx="8496300" cy="1368425"/>
          </a:xfrm>
        </p:spPr>
        <p:txBody>
          <a:bodyPr/>
          <a:lstStyle>
            <a:lvl1pPr>
              <a:defRPr/>
            </a:lvl1pPr>
          </a:lstStyle>
          <a:p>
            <a:r>
              <a:rPr lang="en-GB"/>
              <a:t>Click to edit Master title style</a:t>
            </a:r>
          </a:p>
        </p:txBody>
      </p:sp>
      <p:sp>
        <p:nvSpPr>
          <p:cNvPr id="575491"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GB"/>
              <a:t>Click to edit Master subtitle style</a:t>
            </a:r>
          </a:p>
        </p:txBody>
      </p:sp>
      <p:sp>
        <p:nvSpPr>
          <p:cNvPr id="5" name="Footer Placeholder 4"/>
          <p:cNvSpPr>
            <a:spLocks noGrp="1" noChangeArrowheads="1"/>
          </p:cNvSpPr>
          <p:nvPr>
            <p:ph type="ftr" sz="quarter" idx="10"/>
          </p:nvPr>
        </p:nvSpPr>
        <p:spPr bwMode="auto">
          <a:xfrm>
            <a:off x="323850" y="6245225"/>
            <a:ext cx="8496300"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176658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B9B60E65-89CF-4518-99B5-22E4108D936E}" type="slidenum">
              <a:rPr lang="en-GB" altLang="en-US"/>
              <a:pPr/>
              <a:t>‹#›</a:t>
            </a:fld>
            <a:endParaRPr lang="en-GB" altLang="en-US"/>
          </a:p>
        </p:txBody>
      </p:sp>
    </p:spTree>
    <p:extLst>
      <p:ext uri="{BB962C8B-B14F-4D97-AF65-F5344CB8AC3E}">
        <p14:creationId xmlns:p14="http://schemas.microsoft.com/office/powerpoint/2010/main" val="270188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ACF96718-7680-4D07-BFD1-290FEE31917E}" type="slidenum">
              <a:rPr lang="en-GB" altLang="en-US"/>
              <a:pPr/>
              <a:t>‹#›</a:t>
            </a:fld>
            <a:endParaRPr lang="en-GB" altLang="en-US"/>
          </a:p>
        </p:txBody>
      </p:sp>
    </p:spTree>
    <p:extLst>
      <p:ext uri="{BB962C8B-B14F-4D97-AF65-F5344CB8AC3E}">
        <p14:creationId xmlns:p14="http://schemas.microsoft.com/office/powerpoint/2010/main" val="14988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dGreen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107950" y="115888"/>
            <a:ext cx="4464050" cy="930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r>
              <a:rPr lang="en-GB" sz="1000">
                <a:solidFill>
                  <a:schemeClr val="bg1"/>
                </a:solidFill>
              </a:rPr>
              <a:t>UCL DEPARTMENT OF ELECTRONIC AND ELECTRICAL ENGINEERING</a:t>
            </a:r>
          </a:p>
          <a:p>
            <a:pPr eaLnBrk="1" hangingPunct="1">
              <a:spcBef>
                <a:spcPct val="50000"/>
              </a:spcBef>
              <a:defRPr/>
            </a:pPr>
            <a:r>
              <a:rPr lang="en-GB" sz="1000">
                <a:solidFill>
                  <a:schemeClr val="bg1"/>
                </a:solidFill>
              </a:rPr>
              <a:t>INTEGRATED GRADUATE DEVELOPMENT PROGRAMME</a:t>
            </a:r>
          </a:p>
          <a:p>
            <a:pPr eaLnBrk="1" hangingPunct="1">
              <a:spcBef>
                <a:spcPct val="50000"/>
              </a:spcBef>
              <a:defRPr/>
            </a:pPr>
            <a:r>
              <a:rPr lang="en-GB" sz="1000">
                <a:solidFill>
                  <a:schemeClr val="bg1"/>
                </a:solidFill>
              </a:rPr>
              <a:t>MSC TECHNOLOGIES FOR BROADBAND COMMUNICATIONS</a:t>
            </a:r>
          </a:p>
          <a:p>
            <a:pPr eaLnBrk="1" hangingPunct="1">
              <a:spcBef>
                <a:spcPct val="50000"/>
              </a:spcBef>
              <a:defRPr/>
            </a:pPr>
            <a:endParaRPr lang="en-GB" sz="1000">
              <a:solidFill>
                <a:schemeClr val="bg1"/>
              </a:solidFill>
            </a:endParaRPr>
          </a:p>
        </p:txBody>
      </p:sp>
      <p:sp>
        <p:nvSpPr>
          <p:cNvPr id="582658" name="Rectangle 2"/>
          <p:cNvSpPr>
            <a:spLocks noGrp="1" noChangeArrowheads="1"/>
          </p:cNvSpPr>
          <p:nvPr>
            <p:ph type="ctrTitle"/>
          </p:nvPr>
        </p:nvSpPr>
        <p:spPr>
          <a:xfrm>
            <a:off x="323850" y="1484313"/>
            <a:ext cx="8496300" cy="1368425"/>
          </a:xfrm>
        </p:spPr>
        <p:txBody>
          <a:bodyPr/>
          <a:lstStyle>
            <a:lvl1pPr>
              <a:defRPr/>
            </a:lvl1pPr>
          </a:lstStyle>
          <a:p>
            <a:r>
              <a:rPr lang="en-GB"/>
              <a:t>Click to edit Master title style</a:t>
            </a:r>
          </a:p>
        </p:txBody>
      </p:sp>
      <p:sp>
        <p:nvSpPr>
          <p:cNvPr id="58265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GB"/>
              <a:t>Click to edit Master subtitle style</a:t>
            </a:r>
          </a:p>
        </p:txBody>
      </p:sp>
      <p:sp>
        <p:nvSpPr>
          <p:cNvPr id="6" name="Rectangle 4"/>
          <p:cNvSpPr>
            <a:spLocks noGrp="1" noChangeArrowheads="1"/>
          </p:cNvSpPr>
          <p:nvPr>
            <p:ph type="ftr" sz="quarter" idx="10"/>
          </p:nvPr>
        </p:nvSpPr>
        <p:spPr bwMode="auto">
          <a:xfrm>
            <a:off x="323850" y="6245225"/>
            <a:ext cx="8496300"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400">
                <a:latin typeface="Arial" charset="0"/>
                <a:ea typeface="ＭＳ Ｐゴシック" pitchFamily="-12" charset="-128"/>
                <a:cs typeface="+mn-cs"/>
              </a:defRPr>
            </a:lvl1pPr>
          </a:lstStyle>
          <a:p>
            <a:pPr>
              <a:defRPr/>
            </a:pPr>
            <a:endParaRPr lang="en-GB"/>
          </a:p>
        </p:txBody>
      </p:sp>
    </p:spTree>
    <p:extLst>
      <p:ext uri="{BB962C8B-B14F-4D97-AF65-F5344CB8AC3E}">
        <p14:creationId xmlns:p14="http://schemas.microsoft.com/office/powerpoint/2010/main" val="145898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8527" y="522035"/>
            <a:ext cx="8489950" cy="636011"/>
          </a:xfrm>
        </p:spPr>
        <p:txBody>
          <a:bodyPr/>
          <a:lstStyle/>
          <a:p>
            <a:r>
              <a:rPr lang="en-US"/>
              <a:t>Click to edit Master title style</a:t>
            </a:r>
            <a:endParaRPr lang="en-GB"/>
          </a:p>
        </p:txBody>
      </p:sp>
      <p:sp>
        <p:nvSpPr>
          <p:cNvPr id="3" name="Content Placeholder 2"/>
          <p:cNvSpPr>
            <a:spLocks noGrp="1"/>
          </p:cNvSpPr>
          <p:nvPr>
            <p:ph idx="1"/>
          </p:nvPr>
        </p:nvSpPr>
        <p:spPr>
          <a:xfrm>
            <a:off x="118527" y="1338543"/>
            <a:ext cx="8489950" cy="5024486"/>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p:cNvSpPr>
            <a:spLocks noGrp="1" noChangeArrowheads="1"/>
          </p:cNvSpPr>
          <p:nvPr>
            <p:ph type="sldNum" sz="quarter" idx="10"/>
          </p:nvPr>
        </p:nvSpPr>
        <p:spPr>
          <a:ln/>
        </p:spPr>
        <p:txBody>
          <a:bodyPr/>
          <a:lstStyle>
            <a:lvl1pPr>
              <a:defRPr/>
            </a:lvl1pPr>
          </a:lstStyle>
          <a:p>
            <a:fld id="{F119F7AA-7A50-47AC-8E54-F5F856F656C7}" type="slidenum">
              <a:rPr lang="en-GB" altLang="en-US"/>
              <a:pPr/>
              <a:t>‹#›</a:t>
            </a:fld>
            <a:endParaRPr lang="en-GB" altLang="en-US"/>
          </a:p>
        </p:txBody>
      </p:sp>
    </p:spTree>
    <p:extLst>
      <p:ext uri="{BB962C8B-B14F-4D97-AF65-F5344CB8AC3E}">
        <p14:creationId xmlns:p14="http://schemas.microsoft.com/office/powerpoint/2010/main" val="27522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6855EAA5-CFDF-48B0-BA1B-E6E86C70E92F}" type="slidenum">
              <a:rPr lang="en-GB" altLang="en-US"/>
              <a:pPr/>
              <a:t>‹#›</a:t>
            </a:fld>
            <a:endParaRPr lang="en-GB" altLang="en-US"/>
          </a:p>
        </p:txBody>
      </p:sp>
    </p:spTree>
    <p:extLst>
      <p:ext uri="{BB962C8B-B14F-4D97-AF65-F5344CB8AC3E}">
        <p14:creationId xmlns:p14="http://schemas.microsoft.com/office/powerpoint/2010/main" val="147758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1825D9B4-30EA-451F-BA03-54BAC464FA5D}" type="slidenum">
              <a:rPr lang="en-GB" altLang="en-US"/>
              <a:pPr/>
              <a:t>‹#›</a:t>
            </a:fld>
            <a:endParaRPr lang="en-GB" altLang="en-US"/>
          </a:p>
        </p:txBody>
      </p:sp>
    </p:spTree>
    <p:extLst>
      <p:ext uri="{BB962C8B-B14F-4D97-AF65-F5344CB8AC3E}">
        <p14:creationId xmlns:p14="http://schemas.microsoft.com/office/powerpoint/2010/main" val="307135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324155AD-FEBC-47D9-9279-C5808DAF1FE5}" type="slidenum">
              <a:rPr lang="en-GB" altLang="en-US"/>
              <a:pPr/>
              <a:t>‹#›</a:t>
            </a:fld>
            <a:endParaRPr lang="en-GB" altLang="en-US"/>
          </a:p>
        </p:txBody>
      </p:sp>
    </p:spTree>
    <p:extLst>
      <p:ext uri="{BB962C8B-B14F-4D97-AF65-F5344CB8AC3E}">
        <p14:creationId xmlns:p14="http://schemas.microsoft.com/office/powerpoint/2010/main" val="8094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536C95C6-70F6-4422-A60F-7A4FA86808D1}" type="slidenum">
              <a:rPr lang="en-GB" altLang="en-US"/>
              <a:pPr/>
              <a:t>‹#›</a:t>
            </a:fld>
            <a:endParaRPr lang="en-GB" altLang="en-US"/>
          </a:p>
        </p:txBody>
      </p:sp>
    </p:spTree>
    <p:extLst>
      <p:ext uri="{BB962C8B-B14F-4D97-AF65-F5344CB8AC3E}">
        <p14:creationId xmlns:p14="http://schemas.microsoft.com/office/powerpoint/2010/main" val="3368666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612A0FC4-2500-42F6-8610-EB5889487FCB}" type="slidenum">
              <a:rPr lang="en-GB" altLang="en-US"/>
              <a:pPr/>
              <a:t>‹#›</a:t>
            </a:fld>
            <a:endParaRPr lang="en-GB" altLang="en-US"/>
          </a:p>
        </p:txBody>
      </p:sp>
    </p:spTree>
    <p:extLst>
      <p:ext uri="{BB962C8B-B14F-4D97-AF65-F5344CB8AC3E}">
        <p14:creationId xmlns:p14="http://schemas.microsoft.com/office/powerpoint/2010/main" val="475124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06511C73-DD8E-408E-8B9F-06DFD43B819E}" type="slidenum">
              <a:rPr lang="en-GB" altLang="en-US"/>
              <a:pPr/>
              <a:t>‹#›</a:t>
            </a:fld>
            <a:endParaRPr lang="en-GB" altLang="en-US"/>
          </a:p>
        </p:txBody>
      </p:sp>
    </p:spTree>
    <p:extLst>
      <p:ext uri="{BB962C8B-B14F-4D97-AF65-F5344CB8AC3E}">
        <p14:creationId xmlns:p14="http://schemas.microsoft.com/office/powerpoint/2010/main" val="25188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4C03779C-2E78-4330-95D5-396DCAE8C989}" type="slidenum">
              <a:rPr lang="en-GB" altLang="en-US"/>
              <a:pPr/>
              <a:t>‹#›</a:t>
            </a:fld>
            <a:endParaRPr lang="en-GB" altLang="en-US"/>
          </a:p>
        </p:txBody>
      </p:sp>
    </p:spTree>
    <p:extLst>
      <p:ext uri="{BB962C8B-B14F-4D97-AF65-F5344CB8AC3E}">
        <p14:creationId xmlns:p14="http://schemas.microsoft.com/office/powerpoint/2010/main" val="2003553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E4E29C60-15A1-4F54-ADCE-D9AE83061CFD}" type="slidenum">
              <a:rPr lang="en-GB" altLang="en-US"/>
              <a:pPr/>
              <a:t>‹#›</a:t>
            </a:fld>
            <a:endParaRPr lang="en-GB" altLang="en-US"/>
          </a:p>
        </p:txBody>
      </p:sp>
    </p:spTree>
    <p:extLst>
      <p:ext uri="{BB962C8B-B14F-4D97-AF65-F5344CB8AC3E}">
        <p14:creationId xmlns:p14="http://schemas.microsoft.com/office/powerpoint/2010/main" val="3627524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257D3E73-16CF-45D0-BBBA-B79C82F776A0}" type="slidenum">
              <a:rPr lang="en-GB" altLang="en-US"/>
              <a:pPr/>
              <a:t>‹#›</a:t>
            </a:fld>
            <a:endParaRPr lang="en-GB" altLang="en-US"/>
          </a:p>
        </p:txBody>
      </p:sp>
    </p:spTree>
    <p:extLst>
      <p:ext uri="{BB962C8B-B14F-4D97-AF65-F5344CB8AC3E}">
        <p14:creationId xmlns:p14="http://schemas.microsoft.com/office/powerpoint/2010/main" val="2166165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EBEA5360-8021-447A-95A0-E93197537C96}" type="slidenum">
              <a:rPr lang="en-GB" altLang="en-US"/>
              <a:pPr/>
              <a:t>‹#›</a:t>
            </a:fld>
            <a:endParaRPr lang="en-GB" altLang="en-US"/>
          </a:p>
        </p:txBody>
      </p:sp>
    </p:spTree>
    <p:extLst>
      <p:ext uri="{BB962C8B-B14F-4D97-AF65-F5344CB8AC3E}">
        <p14:creationId xmlns:p14="http://schemas.microsoft.com/office/powerpoint/2010/main" val="3449773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12969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30200" y="2708275"/>
            <a:ext cx="4168775" cy="345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651375" y="2708275"/>
            <a:ext cx="4168775" cy="3457575"/>
          </a:xfrm>
        </p:spPr>
        <p:txBody>
          <a:bodyPr rtlCol="0">
            <a:normAutofit/>
          </a:bodyPr>
          <a:lstStyle/>
          <a:p>
            <a:pPr lvl="0"/>
            <a:endParaRPr lang="en-GB" noProof="0"/>
          </a:p>
        </p:txBody>
      </p:sp>
      <p:sp>
        <p:nvSpPr>
          <p:cNvPr id="5" name="Slide Number Placeholder 4"/>
          <p:cNvSpPr>
            <a:spLocks noGrp="1" noChangeArrowheads="1"/>
          </p:cNvSpPr>
          <p:nvPr>
            <p:ph type="sldNum" sz="quarter" idx="10"/>
          </p:nvPr>
        </p:nvSpPr>
        <p:spPr/>
        <p:txBody>
          <a:bodyPr/>
          <a:lstStyle>
            <a:lvl1pPr>
              <a:defRPr/>
            </a:lvl1pPr>
          </a:lstStyle>
          <a:p>
            <a:fld id="{CF401799-0C2A-494D-B0C1-1074AFCB3E1E}" type="slidenum">
              <a:rPr lang="en-US" altLang="en-US"/>
              <a:pPr/>
              <a:t>‹#›</a:t>
            </a:fld>
            <a:endParaRPr lang="en-US" altLang="en-US"/>
          </a:p>
        </p:txBody>
      </p:sp>
    </p:spTree>
    <p:extLst>
      <p:ext uri="{BB962C8B-B14F-4D97-AF65-F5344CB8AC3E}">
        <p14:creationId xmlns:p14="http://schemas.microsoft.com/office/powerpoint/2010/main" val="26602318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549275"/>
            <a:ext cx="8489950" cy="8651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30200" y="1700213"/>
            <a:ext cx="4168775" cy="446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700213"/>
            <a:ext cx="4168775" cy="446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noChangeArrowheads="1"/>
          </p:cNvSpPr>
          <p:nvPr>
            <p:ph type="sldNum" sz="quarter" idx="10"/>
          </p:nvPr>
        </p:nvSpPr>
        <p:spPr/>
        <p:txBody>
          <a:bodyPr/>
          <a:lstStyle>
            <a:lvl1pPr>
              <a:defRPr/>
            </a:lvl1pPr>
          </a:lstStyle>
          <a:p>
            <a:fld id="{582782DE-CCF8-4045-9B98-1060E5B121FF}" type="slidenum">
              <a:rPr lang="en-US" altLang="en-US"/>
              <a:pPr/>
              <a:t>‹#›</a:t>
            </a:fld>
            <a:endParaRPr lang="en-US" altLang="en-US"/>
          </a:p>
        </p:txBody>
      </p:sp>
    </p:spTree>
    <p:extLst>
      <p:ext uri="{BB962C8B-B14F-4D97-AF65-F5344CB8AC3E}">
        <p14:creationId xmlns:p14="http://schemas.microsoft.com/office/powerpoint/2010/main" val="310264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BEB57F8B-C8A3-4192-A0FA-7861A8E6EB35}" type="slidenum">
              <a:rPr lang="en-GB" altLang="en-US"/>
              <a:pPr/>
              <a:t>‹#›</a:t>
            </a:fld>
            <a:endParaRPr lang="en-GB" altLang="en-US"/>
          </a:p>
        </p:txBody>
      </p:sp>
    </p:spTree>
    <p:extLst>
      <p:ext uri="{BB962C8B-B14F-4D97-AF65-F5344CB8AC3E}">
        <p14:creationId xmlns:p14="http://schemas.microsoft.com/office/powerpoint/2010/main" val="339875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AAA095A5-0BBD-4856-BE7E-84103988730F}" type="slidenum">
              <a:rPr lang="en-GB" altLang="en-US"/>
              <a:pPr/>
              <a:t>‹#›</a:t>
            </a:fld>
            <a:endParaRPr lang="en-GB" altLang="en-US"/>
          </a:p>
        </p:txBody>
      </p:sp>
    </p:spTree>
    <p:extLst>
      <p:ext uri="{BB962C8B-B14F-4D97-AF65-F5344CB8AC3E}">
        <p14:creationId xmlns:p14="http://schemas.microsoft.com/office/powerpoint/2010/main" val="184000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0DF157D7-CA5C-4EF8-A450-9C3318588AD1}" type="slidenum">
              <a:rPr lang="en-GB" altLang="en-US"/>
              <a:pPr/>
              <a:t>‹#›</a:t>
            </a:fld>
            <a:endParaRPr lang="en-GB" altLang="en-US"/>
          </a:p>
        </p:txBody>
      </p:sp>
    </p:spTree>
    <p:extLst>
      <p:ext uri="{BB962C8B-B14F-4D97-AF65-F5344CB8AC3E}">
        <p14:creationId xmlns:p14="http://schemas.microsoft.com/office/powerpoint/2010/main" val="315586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EFDFC659-58EA-441D-A3F2-9CFA6B292015}" type="slidenum">
              <a:rPr lang="en-GB" altLang="en-US"/>
              <a:pPr/>
              <a:t>‹#›</a:t>
            </a:fld>
            <a:endParaRPr lang="en-GB" altLang="en-US"/>
          </a:p>
        </p:txBody>
      </p:sp>
    </p:spTree>
    <p:extLst>
      <p:ext uri="{BB962C8B-B14F-4D97-AF65-F5344CB8AC3E}">
        <p14:creationId xmlns:p14="http://schemas.microsoft.com/office/powerpoint/2010/main" val="267856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A13125F7-4D81-41D7-8EEA-CCEBBA9E5257}" type="slidenum">
              <a:rPr lang="en-GB" altLang="en-US"/>
              <a:pPr/>
              <a:t>‹#›</a:t>
            </a:fld>
            <a:endParaRPr lang="en-GB" altLang="en-US"/>
          </a:p>
        </p:txBody>
      </p:sp>
    </p:spTree>
    <p:extLst>
      <p:ext uri="{BB962C8B-B14F-4D97-AF65-F5344CB8AC3E}">
        <p14:creationId xmlns:p14="http://schemas.microsoft.com/office/powerpoint/2010/main" val="321812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6C6B244A-8099-4A1A-A8EF-6438F5D74C7F}" type="slidenum">
              <a:rPr lang="en-GB" altLang="en-US"/>
              <a:pPr/>
              <a:t>‹#›</a:t>
            </a:fld>
            <a:endParaRPr lang="en-GB" altLang="en-US"/>
          </a:p>
        </p:txBody>
      </p:sp>
    </p:spTree>
    <p:extLst>
      <p:ext uri="{BB962C8B-B14F-4D97-AF65-F5344CB8AC3E}">
        <p14:creationId xmlns:p14="http://schemas.microsoft.com/office/powerpoint/2010/main" val="4145791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C84BB966-A64A-4B83-BEB8-F8CE96335C60}" type="slidenum">
              <a:rPr lang="en-GB" altLang="en-US"/>
              <a:pPr/>
              <a:t>‹#›</a:t>
            </a:fld>
            <a:endParaRPr lang="en-GB" altLang="en-US"/>
          </a:p>
        </p:txBody>
      </p:sp>
    </p:spTree>
    <p:extLst>
      <p:ext uri="{BB962C8B-B14F-4D97-AF65-F5344CB8AC3E}">
        <p14:creationId xmlns:p14="http://schemas.microsoft.com/office/powerpoint/2010/main" val="164205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9D1DD"/>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330200" y="2708275"/>
            <a:ext cx="84899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p:txBody>
      </p:sp>
      <p:sp>
        <p:nvSpPr>
          <p:cNvPr id="574468" name="Rectangle 4"/>
          <p:cNvSpPr>
            <a:spLocks noGrp="1" noChangeArrowheads="1"/>
          </p:cNvSpPr>
          <p:nvPr>
            <p:ph type="sldNum" sz="quarter" idx="4"/>
          </p:nvPr>
        </p:nvSpPr>
        <p:spPr bwMode="auto">
          <a:xfrm>
            <a:off x="7812088"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CC25BA2-7970-47F1-B581-F6B6FAB4C674}" type="slidenum">
              <a:rPr lang="en-GB" altLang="en-US"/>
              <a:pPr/>
              <a:t>‹#›</a:t>
            </a:fld>
            <a:endParaRPr lang="en-GB" altLang="en-US"/>
          </a:p>
        </p:txBody>
      </p:sp>
      <p:pic>
        <p:nvPicPr>
          <p:cNvPr id="1029" name="Picture 5" descr="DarkRed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71" name="Text Box 7"/>
          <p:cNvSpPr txBox="1">
            <a:spLocks noChangeArrowheads="1"/>
          </p:cNvSpPr>
          <p:nvPr userDrawn="1"/>
        </p:nvSpPr>
        <p:spPr bwMode="auto">
          <a:xfrm>
            <a:off x="0" y="6583363"/>
            <a:ext cx="1235075" cy="274637"/>
          </a:xfrm>
          <a:prstGeom prst="rect">
            <a:avLst/>
          </a:prstGeom>
          <a:noFill/>
          <a:ln w="12700">
            <a:noFill/>
            <a:miter lim="800000"/>
            <a:headEnd/>
            <a:tailEnd/>
          </a:ln>
          <a:effec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GB" altLang="en-US" sz="1200" b="1">
                <a:effectLst>
                  <a:outerShdw blurRad="38100" dist="38100" dir="2700000" algn="tl">
                    <a:srgbClr val="FFFFFF"/>
                  </a:outerShdw>
                </a:effectLst>
                <a:cs typeface="Arial" panose="020B0604020202020204" pitchFamily="34" charset="0"/>
              </a:rPr>
              <a:t>© UCL 2005</a:t>
            </a:r>
            <a:endParaRPr lang="en-GB" altLang="en-US" sz="1200" b="1">
              <a:effectLst>
                <a:outerShdw blurRad="38100" dist="38100" dir="2700000" algn="tl">
                  <a:srgbClr val="FFFFFF"/>
                </a:outerShdw>
              </a:effectLst>
            </a:endParaRPr>
          </a:p>
        </p:txBody>
      </p:sp>
    </p:spTree>
  </p:cSld>
  <p:clrMap bg1="lt1" tx1="dk1" bg2="lt2" tx2="dk2" accent1="accent1" accent2="accent2" accent3="accent3" accent4="accent4" accent5="accent5" accent6="accent6" hlink="hlink" folHlink="folHlink"/>
  <p:sldLayoutIdLst>
    <p:sldLayoutId id="2147483918"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rtl="0" eaLnBrk="0" fontAlgn="base" hangingPunct="0">
        <a:spcBef>
          <a:spcPct val="0"/>
        </a:spcBef>
        <a:spcAft>
          <a:spcPct val="0"/>
        </a:spcAft>
        <a:defRPr sz="30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6E8D7"/>
            </a:gs>
            <a:gs pos="100000">
              <a:schemeClr val="bg1"/>
            </a:gs>
          </a:gsLst>
          <a:lin ang="5400000" scaled="1"/>
        </a:gra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330200" y="908050"/>
            <a:ext cx="84899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3315" name="Rectangle 3"/>
          <p:cNvSpPr>
            <a:spLocks noGrp="1" noChangeArrowheads="1"/>
          </p:cNvSpPr>
          <p:nvPr>
            <p:ph type="body" idx="1"/>
          </p:nvPr>
        </p:nvSpPr>
        <p:spPr bwMode="auto">
          <a:xfrm>
            <a:off x="330200" y="2708275"/>
            <a:ext cx="84899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81636" name="Rectangle 4"/>
          <p:cNvSpPr>
            <a:spLocks noGrp="1" noChangeArrowheads="1"/>
          </p:cNvSpPr>
          <p:nvPr>
            <p:ph type="sldNum" sz="quarter" idx="4"/>
          </p:nvPr>
        </p:nvSpPr>
        <p:spPr bwMode="auto">
          <a:xfrm>
            <a:off x="7812088"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05568B-8303-40EC-A19D-981348E8763F}" type="slidenum">
              <a:rPr lang="en-GB" altLang="en-US"/>
              <a:pPr/>
              <a:t>‹#›</a:t>
            </a:fld>
            <a:endParaRPr lang="en-GB" altLang="en-US"/>
          </a:p>
        </p:txBody>
      </p:sp>
      <p:pic>
        <p:nvPicPr>
          <p:cNvPr id="13317" name="Picture 5" descr="MidGreen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1638" name="Text Box 6"/>
          <p:cNvSpPr txBox="1">
            <a:spLocks noChangeArrowheads="1"/>
          </p:cNvSpPr>
          <p:nvPr userDrawn="1"/>
        </p:nvSpPr>
        <p:spPr bwMode="auto">
          <a:xfrm>
            <a:off x="0" y="6583363"/>
            <a:ext cx="1235075" cy="274637"/>
          </a:xfrm>
          <a:prstGeom prst="rect">
            <a:avLst/>
          </a:prstGeom>
          <a:noFill/>
          <a:ln w="12700">
            <a:noFill/>
            <a:miter lim="800000"/>
            <a:headEnd/>
            <a:tailEnd/>
          </a:ln>
          <a:effec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GB" altLang="en-US" sz="1200" b="1">
                <a:cs typeface="Arial" panose="020B0604020202020204" pitchFamily="34" charset="0"/>
              </a:rPr>
              <a:t>© UCL 2011</a:t>
            </a:r>
            <a:endParaRPr lang="en-GB" altLang="en-US" sz="1200" b="1"/>
          </a:p>
        </p:txBody>
      </p:sp>
    </p:spTree>
  </p:cSld>
  <p:clrMap bg1="lt1" tx1="dk1" bg2="lt2" tx2="dk2" accent1="accent1" accent2="accent2" accent3="accent3" accent4="accent4" accent5="accent5" accent6="accent6" hlink="hlink" folHlink="folHlink"/>
  <p:sldLayoutIdLst>
    <p:sldLayoutId id="2147483919"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20" r:id="rId12"/>
    <p:sldLayoutId id="2147483921" r:id="rId13"/>
  </p:sldLayoutIdLst>
  <p:txStyles>
    <p:titleStyle>
      <a:lvl1pPr algn="l" rtl="0" eaLnBrk="0" fontAlgn="base" hangingPunct="0">
        <a:spcBef>
          <a:spcPct val="0"/>
        </a:spcBef>
        <a:spcAft>
          <a:spcPct val="0"/>
        </a:spcAft>
        <a:defRPr sz="30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3.wmf"/><Relationship Id="rId3" Type="http://schemas.openxmlformats.org/officeDocument/2006/relationships/notesSlide" Target="../notesSlides/notesSlide30.xml"/><Relationship Id="rId7" Type="http://schemas.openxmlformats.org/officeDocument/2006/relationships/image" Target="../media/image20.wmf"/><Relationship Id="rId12"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1.wmf"/><Relationship Id="rId1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24.png"/><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25.png"/><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26.png"/><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29.png"/><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ctrTitle"/>
          </p:nvPr>
        </p:nvSpPr>
        <p:spPr/>
        <p:txBody>
          <a:bodyPr/>
          <a:lstStyle/>
          <a:p>
            <a:pPr eaLnBrk="1" hangingPunct="1"/>
            <a:r>
              <a:rPr lang="en-US" altLang="en-US">
                <a:latin typeface="Calibri" panose="020F0502020204030204" pitchFamily="34" charset="0"/>
                <a:ea typeface="ＭＳ Ｐゴシック" panose="020B0600070205080204" pitchFamily="34" charset="-128"/>
              </a:rPr>
              <a:t>Wireline Systems</a:t>
            </a:r>
          </a:p>
        </p:txBody>
      </p:sp>
      <p:sp>
        <p:nvSpPr>
          <p:cNvPr id="3075" name="Rectangle 3"/>
          <p:cNvSpPr>
            <a:spLocks noGrp="1" noChangeArrowheads="1"/>
          </p:cNvSpPr>
          <p:nvPr>
            <p:ph type="subTitle" idx="1"/>
          </p:nvPr>
        </p:nvSpPr>
        <p:spPr/>
        <p:txBody>
          <a:bodyPr rtlCol="0">
            <a:normAutofit/>
          </a:bodyPr>
          <a:lstStyle/>
          <a:p>
            <a:pPr eaLnBrk="1" fontAlgn="auto" hangingPunct="1">
              <a:spcAft>
                <a:spcPts val="0"/>
              </a:spcAft>
              <a:buFont typeface="Arial"/>
              <a:buNone/>
              <a:defRPr/>
            </a:pPr>
            <a:r>
              <a:rPr lang="en-US" dirty="0" err="1">
                <a:ea typeface="+mn-ea"/>
                <a:cs typeface="+mn-cs"/>
              </a:rPr>
              <a:t>Dr</a:t>
            </a:r>
            <a:r>
              <a:rPr lang="en-US" dirty="0">
                <a:ea typeface="+mn-ea"/>
                <a:cs typeface="+mn-cs"/>
              </a:rPr>
              <a:t> Cyril Renaud</a:t>
            </a:r>
          </a:p>
          <a:p>
            <a:pPr eaLnBrk="1" fontAlgn="auto" hangingPunct="1">
              <a:spcAft>
                <a:spcPts val="0"/>
              </a:spcAft>
              <a:buFont typeface="Arial"/>
              <a:buNone/>
              <a:defRPr/>
            </a:pPr>
            <a:r>
              <a:rPr lang="en-US" dirty="0" err="1">
                <a:ea typeface="+mn-ea"/>
                <a:cs typeface="+mn-cs"/>
              </a:rPr>
              <a:t>c.renaud@ucl.ac.uk</a:t>
            </a: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Near-End Crosstalk</a:t>
            </a:r>
            <a:endParaRPr lang="en-US" altLang="en-US">
              <a:latin typeface="Calibri" panose="020F0502020204030204" pitchFamily="34" charset="0"/>
              <a:ea typeface="ＭＳ Ｐゴシック" panose="020B0600070205080204" pitchFamily="34" charset="-128"/>
            </a:endParaRPr>
          </a:p>
        </p:txBody>
      </p:sp>
      <p:sp>
        <p:nvSpPr>
          <p:cNvPr id="48130" name="Rectangle 3"/>
          <p:cNvSpPr>
            <a:spLocks noGrp="1" noChangeArrowheads="1"/>
          </p:cNvSpPr>
          <p:nvPr>
            <p:ph idx="1"/>
          </p:nvPr>
        </p:nvSpPr>
        <p:spPr>
          <a:xfrm>
            <a:off x="468313" y="5275263"/>
            <a:ext cx="6389687" cy="1368425"/>
          </a:xfrm>
        </p:spPr>
        <p:txBody>
          <a:bodyPr/>
          <a:lstStyle/>
          <a:p>
            <a:pPr eaLnBrk="1" hangingPunct="1">
              <a:lnSpc>
                <a:spcPct val="90000"/>
              </a:lnSpc>
            </a:pPr>
            <a:r>
              <a:rPr lang="en-GB" altLang="en-US" sz="3000">
                <a:latin typeface="Calibri" panose="020F0502020204030204" pitchFamily="34" charset="0"/>
                <a:ea typeface="ＭＳ Ｐゴシック" panose="020B0600070205080204" pitchFamily="34" charset="-128"/>
              </a:rPr>
              <a:t>Major problem for systems that share the same frequency band upstream and downstream</a:t>
            </a:r>
            <a:endParaRPr lang="en-US" altLang="en-US" sz="3000">
              <a:latin typeface="Calibri" panose="020F0502020204030204" pitchFamily="34" charset="0"/>
              <a:ea typeface="ＭＳ Ｐゴシック" panose="020B0600070205080204" pitchFamily="34" charset="-128"/>
            </a:endParaRPr>
          </a:p>
        </p:txBody>
      </p:sp>
      <p:sp>
        <p:nvSpPr>
          <p:cNvPr id="48131" name="Oval 4"/>
          <p:cNvSpPr>
            <a:spLocks noChangeArrowheads="1"/>
          </p:cNvSpPr>
          <p:nvPr/>
        </p:nvSpPr>
        <p:spPr bwMode="auto">
          <a:xfrm>
            <a:off x="1690688" y="1379538"/>
            <a:ext cx="1008062" cy="374491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32" name="Oval 5"/>
          <p:cNvSpPr>
            <a:spLocks noChangeArrowheads="1"/>
          </p:cNvSpPr>
          <p:nvPr/>
        </p:nvSpPr>
        <p:spPr bwMode="auto">
          <a:xfrm>
            <a:off x="6802438" y="1379538"/>
            <a:ext cx="1008062" cy="374491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33" name="Line 6"/>
          <p:cNvSpPr>
            <a:spLocks noChangeShapeType="1"/>
          </p:cNvSpPr>
          <p:nvPr/>
        </p:nvSpPr>
        <p:spPr bwMode="auto">
          <a:xfrm>
            <a:off x="2193925" y="1379538"/>
            <a:ext cx="5113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4" name="Line 7"/>
          <p:cNvSpPr>
            <a:spLocks noChangeShapeType="1"/>
          </p:cNvSpPr>
          <p:nvPr/>
        </p:nvSpPr>
        <p:spPr bwMode="auto">
          <a:xfrm>
            <a:off x="2193925" y="5124450"/>
            <a:ext cx="5113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35" name="Group 8"/>
          <p:cNvGrpSpPr>
            <a:grpSpLocks/>
          </p:cNvGrpSpPr>
          <p:nvPr/>
        </p:nvGrpSpPr>
        <p:grpSpPr bwMode="auto">
          <a:xfrm>
            <a:off x="1401763" y="1955800"/>
            <a:ext cx="6481762" cy="358775"/>
            <a:chOff x="793" y="1616"/>
            <a:chExt cx="4083" cy="226"/>
          </a:xfrm>
        </p:grpSpPr>
        <p:sp>
          <p:nvSpPr>
            <p:cNvPr id="48150" name="Oval 9"/>
            <p:cNvSpPr>
              <a:spLocks noChangeArrowheads="1"/>
            </p:cNvSpPr>
            <p:nvPr/>
          </p:nvSpPr>
          <p:spPr bwMode="auto">
            <a:xfrm>
              <a:off x="793"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51" name="Oval 10"/>
            <p:cNvSpPr>
              <a:spLocks noChangeArrowheads="1"/>
            </p:cNvSpPr>
            <p:nvPr/>
          </p:nvSpPr>
          <p:spPr bwMode="auto">
            <a:xfrm>
              <a:off x="147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52" name="Oval 11"/>
            <p:cNvSpPr>
              <a:spLocks noChangeArrowheads="1"/>
            </p:cNvSpPr>
            <p:nvPr/>
          </p:nvSpPr>
          <p:spPr bwMode="auto">
            <a:xfrm>
              <a:off x="419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53" name="Oval 12"/>
            <p:cNvSpPr>
              <a:spLocks noChangeArrowheads="1"/>
            </p:cNvSpPr>
            <p:nvPr/>
          </p:nvSpPr>
          <p:spPr bwMode="auto">
            <a:xfrm>
              <a:off x="351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54" name="Oval 13"/>
            <p:cNvSpPr>
              <a:spLocks noChangeArrowheads="1"/>
            </p:cNvSpPr>
            <p:nvPr/>
          </p:nvSpPr>
          <p:spPr bwMode="auto">
            <a:xfrm>
              <a:off x="283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55" name="Oval 14"/>
            <p:cNvSpPr>
              <a:spLocks noChangeArrowheads="1"/>
            </p:cNvSpPr>
            <p:nvPr/>
          </p:nvSpPr>
          <p:spPr bwMode="auto">
            <a:xfrm>
              <a:off x="215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grpSp>
        <p:nvGrpSpPr>
          <p:cNvPr id="48136" name="Group 15"/>
          <p:cNvGrpSpPr>
            <a:grpSpLocks/>
          </p:cNvGrpSpPr>
          <p:nvPr/>
        </p:nvGrpSpPr>
        <p:grpSpPr bwMode="auto">
          <a:xfrm>
            <a:off x="1330325" y="4043363"/>
            <a:ext cx="6481763" cy="358775"/>
            <a:chOff x="793" y="1616"/>
            <a:chExt cx="4083" cy="226"/>
          </a:xfrm>
        </p:grpSpPr>
        <p:sp>
          <p:nvSpPr>
            <p:cNvPr id="48144" name="Oval 16"/>
            <p:cNvSpPr>
              <a:spLocks noChangeArrowheads="1"/>
            </p:cNvSpPr>
            <p:nvPr/>
          </p:nvSpPr>
          <p:spPr bwMode="auto">
            <a:xfrm>
              <a:off x="793"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5" name="Oval 17"/>
            <p:cNvSpPr>
              <a:spLocks noChangeArrowheads="1"/>
            </p:cNvSpPr>
            <p:nvPr/>
          </p:nvSpPr>
          <p:spPr bwMode="auto">
            <a:xfrm>
              <a:off x="147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6" name="Oval 18"/>
            <p:cNvSpPr>
              <a:spLocks noChangeArrowheads="1"/>
            </p:cNvSpPr>
            <p:nvPr/>
          </p:nvSpPr>
          <p:spPr bwMode="auto">
            <a:xfrm>
              <a:off x="419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7" name="Oval 19"/>
            <p:cNvSpPr>
              <a:spLocks noChangeArrowheads="1"/>
            </p:cNvSpPr>
            <p:nvPr/>
          </p:nvSpPr>
          <p:spPr bwMode="auto">
            <a:xfrm>
              <a:off x="351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8" name="Oval 20"/>
            <p:cNvSpPr>
              <a:spLocks noChangeArrowheads="1"/>
            </p:cNvSpPr>
            <p:nvPr/>
          </p:nvSpPr>
          <p:spPr bwMode="auto">
            <a:xfrm>
              <a:off x="283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9" name="Oval 21"/>
            <p:cNvSpPr>
              <a:spLocks noChangeArrowheads="1"/>
            </p:cNvSpPr>
            <p:nvPr/>
          </p:nvSpPr>
          <p:spPr bwMode="auto">
            <a:xfrm>
              <a:off x="215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sp>
        <p:nvSpPr>
          <p:cNvPr id="48137" name="AutoShape 22"/>
          <p:cNvSpPr>
            <a:spLocks noChangeArrowheads="1"/>
          </p:cNvSpPr>
          <p:nvPr/>
        </p:nvSpPr>
        <p:spPr bwMode="auto">
          <a:xfrm rot="5400000">
            <a:off x="2662238" y="1919288"/>
            <a:ext cx="2303462" cy="251936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30" y="10806"/>
                </a:moveTo>
                <a:cubicBezTo>
                  <a:pt x="19530" y="10804"/>
                  <a:pt x="19531" y="10802"/>
                  <a:pt x="19531" y="10800"/>
                </a:cubicBezTo>
                <a:cubicBezTo>
                  <a:pt x="19531" y="5978"/>
                  <a:pt x="15621" y="2069"/>
                  <a:pt x="10800" y="2069"/>
                </a:cubicBezTo>
                <a:cubicBezTo>
                  <a:pt x="5978" y="2069"/>
                  <a:pt x="2069" y="5978"/>
                  <a:pt x="2069" y="10800"/>
                </a:cubicBezTo>
                <a:cubicBezTo>
                  <a:pt x="2068" y="10801"/>
                  <a:pt x="2069" y="10803"/>
                  <a:pt x="2069" y="10804"/>
                </a:cubicBezTo>
                <a:lnTo>
                  <a:pt x="0" y="10805"/>
                </a:lnTo>
                <a:cubicBezTo>
                  <a:pt x="0" y="10803"/>
                  <a:pt x="0" y="10801"/>
                  <a:pt x="0" y="10800"/>
                </a:cubicBezTo>
                <a:cubicBezTo>
                  <a:pt x="0" y="4835"/>
                  <a:pt x="4835" y="0"/>
                  <a:pt x="10800" y="0"/>
                </a:cubicBezTo>
                <a:cubicBezTo>
                  <a:pt x="16764" y="0"/>
                  <a:pt x="21600" y="4835"/>
                  <a:pt x="21600" y="10800"/>
                </a:cubicBezTo>
                <a:cubicBezTo>
                  <a:pt x="21600" y="10802"/>
                  <a:pt x="21599" y="10805"/>
                  <a:pt x="21599" y="10808"/>
                </a:cubicBezTo>
                <a:lnTo>
                  <a:pt x="24299" y="10810"/>
                </a:lnTo>
                <a:lnTo>
                  <a:pt x="20562" y="14542"/>
                </a:lnTo>
                <a:lnTo>
                  <a:pt x="16830" y="10804"/>
                </a:lnTo>
                <a:lnTo>
                  <a:pt x="19530" y="10806"/>
                </a:lnTo>
                <a:close/>
              </a:path>
            </a:pathLst>
          </a:custGeom>
          <a:solidFill>
            <a:schemeClr val="accent1"/>
          </a:solidFill>
          <a:ln w="12700">
            <a:solidFill>
              <a:srgbClr val="99CCFF"/>
            </a:solidFill>
            <a:miter lim="800000"/>
            <a:headEnd/>
            <a:tailEnd/>
          </a:ln>
        </p:spPr>
        <p:txBody>
          <a:bodyPr wrap="none" anchor="ctr"/>
          <a:lstStyle/>
          <a:p>
            <a:endParaRPr lang="en-US"/>
          </a:p>
        </p:txBody>
      </p:sp>
      <p:sp>
        <p:nvSpPr>
          <p:cNvPr id="48138" name="Rectangle 23"/>
          <p:cNvSpPr>
            <a:spLocks noChangeArrowheads="1"/>
          </p:cNvSpPr>
          <p:nvPr/>
        </p:nvSpPr>
        <p:spPr bwMode="auto">
          <a:xfrm>
            <a:off x="1546225" y="2027238"/>
            <a:ext cx="2303463" cy="215900"/>
          </a:xfrm>
          <a:prstGeom prst="rect">
            <a:avLst/>
          </a:prstGeom>
          <a:solidFill>
            <a:schemeClr val="accent1"/>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204824" name="Text Box 24"/>
          <p:cNvSpPr txBox="1">
            <a:spLocks noChangeArrowheads="1"/>
          </p:cNvSpPr>
          <p:nvPr/>
        </p:nvSpPr>
        <p:spPr bwMode="auto">
          <a:xfrm>
            <a:off x="5146675" y="2819400"/>
            <a:ext cx="936625" cy="396875"/>
          </a:xfrm>
          <a:prstGeom prst="rect">
            <a:avLst/>
          </a:prstGeom>
          <a:noFill/>
          <a:ln w="12700">
            <a:noFill/>
            <a:miter lim="800000"/>
            <a:headEnd/>
            <a:tailEnd/>
          </a:ln>
          <a:effectLst/>
        </p:spPr>
        <p:txBody>
          <a:bodyPr>
            <a:spAutoFit/>
          </a:bodyPr>
          <a:lstStyle/>
          <a:p>
            <a:pPr algn="ctr" eaLnBrk="0" hangingPunct="0">
              <a:spcBef>
                <a:spcPct val="50000"/>
              </a:spcBef>
              <a:defRPr/>
            </a:pPr>
            <a:r>
              <a:rPr lang="en-GB" sz="2000" b="1">
                <a:effectLst>
                  <a:outerShdw blurRad="38100" dist="38100" dir="2700000" algn="tl">
                    <a:srgbClr val="C0C0C0"/>
                  </a:outerShdw>
                </a:effectLst>
                <a:ea typeface="ＭＳ Ｐゴシック" pitchFamily="-112" charset="-128"/>
              </a:rPr>
              <a:t>NEXT</a:t>
            </a:r>
            <a:endParaRPr lang="en-US" sz="2000" b="1">
              <a:effectLst>
                <a:outerShdw blurRad="38100" dist="38100" dir="2700000" algn="tl">
                  <a:srgbClr val="C0C0C0"/>
                </a:outerShdw>
              </a:effectLst>
              <a:ea typeface="ＭＳ Ｐゴシック" pitchFamily="-112" charset="-128"/>
            </a:endParaRPr>
          </a:p>
        </p:txBody>
      </p:sp>
      <p:sp>
        <p:nvSpPr>
          <p:cNvPr id="48140" name="AutoShape 25"/>
          <p:cNvSpPr>
            <a:spLocks noChangeArrowheads="1"/>
          </p:cNvSpPr>
          <p:nvPr/>
        </p:nvSpPr>
        <p:spPr bwMode="auto">
          <a:xfrm>
            <a:off x="538163" y="1739900"/>
            <a:ext cx="720725" cy="792163"/>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1" name="AutoShape 26"/>
          <p:cNvSpPr>
            <a:spLocks noChangeArrowheads="1"/>
          </p:cNvSpPr>
          <p:nvPr/>
        </p:nvSpPr>
        <p:spPr bwMode="auto">
          <a:xfrm>
            <a:off x="8027988" y="1739900"/>
            <a:ext cx="720725" cy="792163"/>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2" name="AutoShape 27"/>
          <p:cNvSpPr>
            <a:spLocks noChangeArrowheads="1"/>
          </p:cNvSpPr>
          <p:nvPr/>
        </p:nvSpPr>
        <p:spPr bwMode="auto">
          <a:xfrm flipH="1">
            <a:off x="538163" y="3827463"/>
            <a:ext cx="720725" cy="792162"/>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48143" name="AutoShape 28"/>
          <p:cNvSpPr>
            <a:spLocks noChangeArrowheads="1"/>
          </p:cNvSpPr>
          <p:nvPr/>
        </p:nvSpPr>
        <p:spPr bwMode="auto">
          <a:xfrm flipH="1">
            <a:off x="7954963" y="3827463"/>
            <a:ext cx="720725" cy="792162"/>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Far-End Crosstalk</a:t>
            </a:r>
            <a:endParaRPr lang="en-US" altLang="en-US">
              <a:latin typeface="Calibri" panose="020F0502020204030204" pitchFamily="34" charset="0"/>
              <a:ea typeface="ＭＳ Ｐゴシック" panose="020B0600070205080204" pitchFamily="34" charset="-128"/>
            </a:endParaRPr>
          </a:p>
        </p:txBody>
      </p:sp>
      <p:sp>
        <p:nvSpPr>
          <p:cNvPr id="50178" name="Rectangle 3"/>
          <p:cNvSpPr>
            <a:spLocks noGrp="1" noChangeArrowheads="1"/>
          </p:cNvSpPr>
          <p:nvPr>
            <p:ph idx="1"/>
          </p:nvPr>
        </p:nvSpPr>
        <p:spPr>
          <a:xfrm>
            <a:off x="142875" y="5229225"/>
            <a:ext cx="6318250" cy="1368425"/>
          </a:xfrm>
        </p:spPr>
        <p:txBody>
          <a:bodyPr/>
          <a:lstStyle/>
          <a:p>
            <a:pPr eaLnBrk="1" hangingPunct="1">
              <a:lnSpc>
                <a:spcPct val="90000"/>
              </a:lnSpc>
            </a:pPr>
            <a:r>
              <a:rPr lang="en-GB" altLang="en-US" sz="3000">
                <a:latin typeface="Calibri" panose="020F0502020204030204" pitchFamily="34" charset="0"/>
                <a:ea typeface="ＭＳ Ｐゴシック" panose="020B0600070205080204" pitchFamily="34" charset="-128"/>
              </a:rPr>
              <a:t>Less severe than NEXT as the FEXT noise is attenuated due to the transmission over the cable length</a:t>
            </a:r>
            <a:endParaRPr lang="en-US" altLang="en-US" sz="3000">
              <a:latin typeface="Calibri" panose="020F0502020204030204" pitchFamily="34" charset="0"/>
              <a:ea typeface="ＭＳ Ｐゴシック" panose="020B0600070205080204" pitchFamily="34" charset="-128"/>
            </a:endParaRPr>
          </a:p>
        </p:txBody>
      </p:sp>
      <p:sp>
        <p:nvSpPr>
          <p:cNvPr id="50179" name="Oval 4"/>
          <p:cNvSpPr>
            <a:spLocks noChangeArrowheads="1"/>
          </p:cNvSpPr>
          <p:nvPr/>
        </p:nvSpPr>
        <p:spPr bwMode="auto">
          <a:xfrm>
            <a:off x="1690688" y="1379538"/>
            <a:ext cx="1008062" cy="374491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80" name="Oval 5"/>
          <p:cNvSpPr>
            <a:spLocks noChangeArrowheads="1"/>
          </p:cNvSpPr>
          <p:nvPr/>
        </p:nvSpPr>
        <p:spPr bwMode="auto">
          <a:xfrm>
            <a:off x="6802438" y="1379538"/>
            <a:ext cx="1008062" cy="374491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81" name="Line 6"/>
          <p:cNvSpPr>
            <a:spLocks noChangeShapeType="1"/>
          </p:cNvSpPr>
          <p:nvPr/>
        </p:nvSpPr>
        <p:spPr bwMode="auto">
          <a:xfrm>
            <a:off x="2193925" y="1379538"/>
            <a:ext cx="5113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Line 7"/>
          <p:cNvSpPr>
            <a:spLocks noChangeShapeType="1"/>
          </p:cNvSpPr>
          <p:nvPr/>
        </p:nvSpPr>
        <p:spPr bwMode="auto">
          <a:xfrm>
            <a:off x="2193925" y="5124450"/>
            <a:ext cx="5113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0183" name="Group 8"/>
          <p:cNvGrpSpPr>
            <a:grpSpLocks/>
          </p:cNvGrpSpPr>
          <p:nvPr/>
        </p:nvGrpSpPr>
        <p:grpSpPr bwMode="auto">
          <a:xfrm>
            <a:off x="1401763" y="1955800"/>
            <a:ext cx="6481762" cy="358775"/>
            <a:chOff x="793" y="1616"/>
            <a:chExt cx="4083" cy="226"/>
          </a:xfrm>
        </p:grpSpPr>
        <p:sp>
          <p:nvSpPr>
            <p:cNvPr id="50197" name="Oval 9"/>
            <p:cNvSpPr>
              <a:spLocks noChangeArrowheads="1"/>
            </p:cNvSpPr>
            <p:nvPr/>
          </p:nvSpPr>
          <p:spPr bwMode="auto">
            <a:xfrm>
              <a:off x="793"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8" name="Oval 10"/>
            <p:cNvSpPr>
              <a:spLocks noChangeArrowheads="1"/>
            </p:cNvSpPr>
            <p:nvPr/>
          </p:nvSpPr>
          <p:spPr bwMode="auto">
            <a:xfrm>
              <a:off x="147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9" name="Oval 11"/>
            <p:cNvSpPr>
              <a:spLocks noChangeArrowheads="1"/>
            </p:cNvSpPr>
            <p:nvPr/>
          </p:nvSpPr>
          <p:spPr bwMode="auto">
            <a:xfrm>
              <a:off x="419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200" name="Oval 12"/>
            <p:cNvSpPr>
              <a:spLocks noChangeArrowheads="1"/>
            </p:cNvSpPr>
            <p:nvPr/>
          </p:nvSpPr>
          <p:spPr bwMode="auto">
            <a:xfrm>
              <a:off x="351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201" name="Oval 13"/>
            <p:cNvSpPr>
              <a:spLocks noChangeArrowheads="1"/>
            </p:cNvSpPr>
            <p:nvPr/>
          </p:nvSpPr>
          <p:spPr bwMode="auto">
            <a:xfrm>
              <a:off x="283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202" name="Oval 14"/>
            <p:cNvSpPr>
              <a:spLocks noChangeArrowheads="1"/>
            </p:cNvSpPr>
            <p:nvPr/>
          </p:nvSpPr>
          <p:spPr bwMode="auto">
            <a:xfrm>
              <a:off x="215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grpSp>
        <p:nvGrpSpPr>
          <p:cNvPr id="50184" name="Group 15"/>
          <p:cNvGrpSpPr>
            <a:grpSpLocks/>
          </p:cNvGrpSpPr>
          <p:nvPr/>
        </p:nvGrpSpPr>
        <p:grpSpPr bwMode="auto">
          <a:xfrm>
            <a:off x="1330325" y="4043363"/>
            <a:ext cx="6481763" cy="358775"/>
            <a:chOff x="793" y="1616"/>
            <a:chExt cx="4083" cy="226"/>
          </a:xfrm>
        </p:grpSpPr>
        <p:sp>
          <p:nvSpPr>
            <p:cNvPr id="50191" name="Oval 16"/>
            <p:cNvSpPr>
              <a:spLocks noChangeArrowheads="1"/>
            </p:cNvSpPr>
            <p:nvPr/>
          </p:nvSpPr>
          <p:spPr bwMode="auto">
            <a:xfrm>
              <a:off x="793"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2" name="Oval 17"/>
            <p:cNvSpPr>
              <a:spLocks noChangeArrowheads="1"/>
            </p:cNvSpPr>
            <p:nvPr/>
          </p:nvSpPr>
          <p:spPr bwMode="auto">
            <a:xfrm>
              <a:off x="147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3" name="Oval 18"/>
            <p:cNvSpPr>
              <a:spLocks noChangeArrowheads="1"/>
            </p:cNvSpPr>
            <p:nvPr/>
          </p:nvSpPr>
          <p:spPr bwMode="auto">
            <a:xfrm>
              <a:off x="419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4" name="Oval 19"/>
            <p:cNvSpPr>
              <a:spLocks noChangeArrowheads="1"/>
            </p:cNvSpPr>
            <p:nvPr/>
          </p:nvSpPr>
          <p:spPr bwMode="auto">
            <a:xfrm>
              <a:off x="351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5" name="Oval 20"/>
            <p:cNvSpPr>
              <a:spLocks noChangeArrowheads="1"/>
            </p:cNvSpPr>
            <p:nvPr/>
          </p:nvSpPr>
          <p:spPr bwMode="auto">
            <a:xfrm>
              <a:off x="283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96" name="Oval 21"/>
            <p:cNvSpPr>
              <a:spLocks noChangeArrowheads="1"/>
            </p:cNvSpPr>
            <p:nvPr/>
          </p:nvSpPr>
          <p:spPr bwMode="auto">
            <a:xfrm>
              <a:off x="215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sp>
        <p:nvSpPr>
          <p:cNvPr id="205846" name="Text Box 22"/>
          <p:cNvSpPr txBox="1">
            <a:spLocks noChangeArrowheads="1"/>
          </p:cNvSpPr>
          <p:nvPr/>
        </p:nvSpPr>
        <p:spPr bwMode="auto">
          <a:xfrm>
            <a:off x="4572000" y="2924175"/>
            <a:ext cx="936625" cy="396875"/>
          </a:xfrm>
          <a:prstGeom prst="rect">
            <a:avLst/>
          </a:prstGeom>
          <a:noFill/>
          <a:ln w="12700">
            <a:noFill/>
            <a:miter lim="800000"/>
            <a:headEnd/>
            <a:tailEnd/>
          </a:ln>
          <a:effectLst/>
        </p:spPr>
        <p:txBody>
          <a:bodyPr>
            <a:spAutoFit/>
          </a:bodyPr>
          <a:lstStyle/>
          <a:p>
            <a:pPr algn="ctr" eaLnBrk="0" hangingPunct="0">
              <a:spcBef>
                <a:spcPct val="50000"/>
              </a:spcBef>
              <a:defRPr/>
            </a:pPr>
            <a:r>
              <a:rPr lang="en-GB" sz="2000" b="1">
                <a:effectLst>
                  <a:outerShdw blurRad="38100" dist="38100" dir="2700000" algn="tl">
                    <a:srgbClr val="C0C0C0"/>
                  </a:outerShdw>
                </a:effectLst>
                <a:ea typeface="ＭＳ Ｐゴシック" pitchFamily="-112" charset="-128"/>
              </a:rPr>
              <a:t>FEXT</a:t>
            </a:r>
            <a:endParaRPr lang="en-US" sz="2000" b="1">
              <a:effectLst>
                <a:outerShdw blurRad="38100" dist="38100" dir="2700000" algn="tl">
                  <a:srgbClr val="C0C0C0"/>
                </a:outerShdw>
              </a:effectLst>
              <a:ea typeface="ＭＳ Ｐゴシック" pitchFamily="-112" charset="-128"/>
            </a:endParaRPr>
          </a:p>
        </p:txBody>
      </p:sp>
      <p:sp>
        <p:nvSpPr>
          <p:cNvPr id="50186" name="AutoShape 23"/>
          <p:cNvSpPr>
            <a:spLocks noChangeArrowheads="1"/>
          </p:cNvSpPr>
          <p:nvPr/>
        </p:nvSpPr>
        <p:spPr bwMode="auto">
          <a:xfrm>
            <a:off x="538163" y="1739900"/>
            <a:ext cx="720725" cy="792163"/>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87" name="AutoShape 24"/>
          <p:cNvSpPr>
            <a:spLocks noChangeArrowheads="1"/>
          </p:cNvSpPr>
          <p:nvPr/>
        </p:nvSpPr>
        <p:spPr bwMode="auto">
          <a:xfrm>
            <a:off x="8027988" y="1739900"/>
            <a:ext cx="720725" cy="792163"/>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88" name="AutoShape 25"/>
          <p:cNvSpPr>
            <a:spLocks noChangeArrowheads="1"/>
          </p:cNvSpPr>
          <p:nvPr/>
        </p:nvSpPr>
        <p:spPr bwMode="auto">
          <a:xfrm>
            <a:off x="538163" y="3827463"/>
            <a:ext cx="720725" cy="792162"/>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50189" name="AutoShape 26"/>
          <p:cNvSpPr>
            <a:spLocks noChangeArrowheads="1"/>
          </p:cNvSpPr>
          <p:nvPr/>
        </p:nvSpPr>
        <p:spPr bwMode="auto">
          <a:xfrm>
            <a:off x="7954963" y="3827463"/>
            <a:ext cx="720725" cy="792162"/>
          </a:xfrm>
          <a:prstGeom prst="rightArrow">
            <a:avLst>
              <a:gd name="adj1" fmla="val 50000"/>
              <a:gd name="adj2" fmla="val 25000"/>
            </a:avLst>
          </a:prstGeom>
          <a:solidFill>
            <a:schemeClr val="accent2"/>
          </a:solidFill>
          <a:ln w="12700">
            <a:solidFill>
              <a:srgbClr val="99CCFF"/>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cxnSp>
        <p:nvCxnSpPr>
          <p:cNvPr id="50190" name="AutoShape 27"/>
          <p:cNvCxnSpPr>
            <a:cxnSpLocks noChangeShapeType="1"/>
          </p:cNvCxnSpPr>
          <p:nvPr/>
        </p:nvCxnSpPr>
        <p:spPr bwMode="auto">
          <a:xfrm>
            <a:off x="1979613" y="2205038"/>
            <a:ext cx="4752975" cy="2087562"/>
          </a:xfrm>
          <a:prstGeom prst="curvedConnector3">
            <a:avLst>
              <a:gd name="adj1" fmla="val 50000"/>
            </a:avLst>
          </a:prstGeom>
          <a:noFill/>
          <a:ln w="1778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Co-axial Cable</a:t>
            </a:r>
          </a:p>
        </p:txBody>
      </p:sp>
      <p:sp>
        <p:nvSpPr>
          <p:cNvPr id="52226" name="Content Placeholder 2"/>
          <p:cNvSpPr>
            <a:spLocks noGrp="1"/>
          </p:cNvSpPr>
          <p:nvPr>
            <p:ph idx="1"/>
          </p:nvPr>
        </p:nvSpPr>
        <p:spPr>
          <a:xfrm>
            <a:off x="119063" y="1338263"/>
            <a:ext cx="8489950" cy="5024437"/>
          </a:xfrm>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pic>
        <p:nvPicPr>
          <p:cNvPr id="5222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7587591">
            <a:off x="5759450" y="2336800"/>
            <a:ext cx="508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67151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Wireline Systems</a:t>
            </a:r>
          </a:p>
        </p:txBody>
      </p:sp>
      <p:sp>
        <p:nvSpPr>
          <p:cNvPr id="54274" name="Content Placeholder 2"/>
          <p:cNvSpPr>
            <a:spLocks noGrp="1"/>
          </p:cNvSpPr>
          <p:nvPr>
            <p:ph idx="1"/>
          </p:nvPr>
        </p:nvSpPr>
        <p:spPr>
          <a:xfrm>
            <a:off x="119063" y="1338263"/>
            <a:ext cx="8489950" cy="5024437"/>
          </a:xfrm>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ISDN</a:t>
            </a:r>
          </a:p>
        </p:txBody>
      </p:sp>
      <p:sp>
        <p:nvSpPr>
          <p:cNvPr id="56322" name="Rectangle 3"/>
          <p:cNvSpPr>
            <a:spLocks noGrp="1" noChangeArrowheads="1"/>
          </p:cNvSpPr>
          <p:nvPr>
            <p:ph idx="1"/>
          </p:nvPr>
        </p:nvSpPr>
        <p:spPr>
          <a:xfrm>
            <a:off x="614363" y="1752600"/>
            <a:ext cx="8224837" cy="4283075"/>
          </a:xfrm>
        </p:spPr>
        <p:txBody>
          <a:bodyPr/>
          <a:lstStyle/>
          <a:p>
            <a:pPr eaLnBrk="1" hangingPunct="1">
              <a:lnSpc>
                <a:spcPct val="115000"/>
              </a:lnSpc>
            </a:pPr>
            <a:r>
              <a:rPr lang="en-GB" altLang="en-US" b="1">
                <a:latin typeface="Calibri" panose="020F0502020204030204" pitchFamily="34" charset="0"/>
                <a:ea typeface="ＭＳ Ｐゴシック" panose="020B0600070205080204" pitchFamily="34" charset="-128"/>
              </a:rPr>
              <a:t>An ISDN connection provides two 64 kbit/s bearer (B) channels and one 16 kbit/s data (D) channel</a:t>
            </a:r>
          </a:p>
          <a:p>
            <a:pPr eaLnBrk="1" hangingPunct="1">
              <a:lnSpc>
                <a:spcPct val="115000"/>
              </a:lnSpc>
            </a:pPr>
            <a:r>
              <a:rPr lang="en-GB" altLang="en-US" b="1">
                <a:latin typeface="Calibri" panose="020F0502020204030204" pitchFamily="34" charset="0"/>
                <a:ea typeface="ＭＳ Ｐゴシック" panose="020B0600070205080204" pitchFamily="34" charset="-128"/>
              </a:rPr>
              <a:t>Some extra overhead pushes the raw data rate at the customer interface (U-interface) to 192 kbit/s</a:t>
            </a:r>
          </a:p>
          <a:p>
            <a:pPr eaLnBrk="1" hangingPunct="1">
              <a:lnSpc>
                <a:spcPct val="115000"/>
              </a:lnSpc>
            </a:pPr>
            <a:r>
              <a:rPr lang="en-GB" altLang="en-US" b="1">
                <a:latin typeface="Calibri" panose="020F0502020204030204" pitchFamily="34" charset="0"/>
                <a:ea typeface="ＭＳ Ｐゴシック" panose="020B0600070205080204" pitchFamily="34" charset="-128"/>
              </a:rPr>
              <a:t>ISDN uses a 2B1Q (2 data bits are mapped to  4-levels) signal format</a:t>
            </a:r>
          </a:p>
          <a:p>
            <a:pPr eaLnBrk="1" hangingPunct="1">
              <a:lnSpc>
                <a:spcPct val="115000"/>
              </a:lnSpc>
            </a:pPr>
            <a:r>
              <a:rPr lang="en-GB" altLang="en-US" b="1">
                <a:latin typeface="Calibri" panose="020F0502020204030204" pitchFamily="34" charset="0"/>
                <a:ea typeface="ＭＳ Ｐゴシック" panose="020B0600070205080204" pitchFamily="34" charset="-128"/>
              </a:rPr>
              <a:t>This limits the spectrum to about 120 kHz and can typically be supported over an access connection of about 5 km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Primary rate ISDN access</a:t>
            </a:r>
          </a:p>
        </p:txBody>
      </p:sp>
      <p:sp>
        <p:nvSpPr>
          <p:cNvPr id="58370" name="Rectangle 3"/>
          <p:cNvSpPr>
            <a:spLocks noGrp="1" noChangeArrowheads="1"/>
          </p:cNvSpPr>
          <p:nvPr>
            <p:ph idx="1"/>
          </p:nvPr>
        </p:nvSpPr>
        <p:spPr>
          <a:xfrm>
            <a:off x="457200" y="1536700"/>
            <a:ext cx="8293100" cy="4775200"/>
          </a:xfrm>
        </p:spPr>
        <p:txBody>
          <a:bodyPr/>
          <a:lstStyle/>
          <a:p>
            <a:pPr eaLnBrk="1" hangingPunct="1">
              <a:lnSpc>
                <a:spcPct val="115000"/>
              </a:lnSpc>
            </a:pPr>
            <a:r>
              <a:rPr lang="en-GB" altLang="en-US" b="1">
                <a:latin typeface="Calibri" panose="020F0502020204030204" pitchFamily="34" charset="0"/>
                <a:ea typeface="ＭＳ Ｐゴシック" panose="020B0600070205080204" pitchFamily="34" charset="-128"/>
              </a:rPr>
              <a:t>30 B channels and a 64 kbit/s D channel can be provided at 2.048 Mbit/s in a frame of 125 </a:t>
            </a:r>
            <a:r>
              <a:rPr lang="en-GB" altLang="en-US" b="1">
                <a:latin typeface="Calibri" panose="020F0502020204030204" pitchFamily="34" charset="0"/>
                <a:ea typeface="ＭＳ Ｐゴシック" panose="020B0600070205080204" pitchFamily="34" charset="-128"/>
                <a:sym typeface="Symbol" panose="05050102010706020507" pitchFamily="18" charset="2"/>
              </a:rPr>
              <a:t>s duration</a:t>
            </a:r>
            <a:endParaRPr lang="en-GB" altLang="en-US" b="1">
              <a:latin typeface="Calibri" panose="020F0502020204030204" pitchFamily="34" charset="0"/>
              <a:ea typeface="ＭＳ Ｐゴシック" panose="020B0600070205080204" pitchFamily="34" charset="-128"/>
            </a:endParaRPr>
          </a:p>
          <a:p>
            <a:pPr eaLnBrk="1" hangingPunct="1">
              <a:lnSpc>
                <a:spcPct val="115000"/>
              </a:lnSpc>
            </a:pPr>
            <a:r>
              <a:rPr lang="en-GB" altLang="en-US" b="1">
                <a:latin typeface="Calibri" panose="020F0502020204030204" pitchFamily="34" charset="0"/>
                <a:ea typeface="ＭＳ Ｐゴシック" panose="020B0600070205080204" pitchFamily="34" charset="-128"/>
              </a:rPr>
              <a:t>TS0 is used for synchronisation and TS16 provides the D channel</a:t>
            </a:r>
          </a:p>
          <a:p>
            <a:pPr eaLnBrk="1" hangingPunct="1">
              <a:lnSpc>
                <a:spcPct val="115000"/>
              </a:lnSpc>
            </a:pPr>
            <a:r>
              <a:rPr lang="en-GB" altLang="en-US" b="1">
                <a:latin typeface="Calibri" panose="020F0502020204030204" pitchFamily="34" charset="0"/>
                <a:ea typeface="ＭＳ Ｐゴシック" panose="020B0600070205080204" pitchFamily="34" charset="-128"/>
              </a:rPr>
              <a:t>The customer is provided with half width 3V pulses on a twisted copper pair coded with HDB3 (or 2.37V pulses on a 75 </a:t>
            </a:r>
            <a:r>
              <a:rPr lang="en-GB" altLang="en-US" b="1">
                <a:latin typeface="Calibri" panose="020F0502020204030204" pitchFamily="34" charset="0"/>
                <a:ea typeface="ＭＳ Ｐゴシック" panose="020B0600070205080204" pitchFamily="34" charset="-128"/>
                <a:sym typeface="Symbol" panose="05050102010706020507" pitchFamily="18" charset="2"/>
              </a:rPr>
              <a:t> coaxial cable)</a:t>
            </a:r>
          </a:p>
          <a:p>
            <a:pPr eaLnBrk="1" hangingPunct="1">
              <a:lnSpc>
                <a:spcPct val="115000"/>
              </a:lnSpc>
            </a:pPr>
            <a:r>
              <a:rPr lang="en-GB" altLang="en-US" b="1">
                <a:latin typeface="Calibri" panose="020F0502020204030204" pitchFamily="34" charset="0"/>
                <a:ea typeface="ＭＳ Ｐゴシック" panose="020B0600070205080204" pitchFamily="34" charset="-128"/>
                <a:sym typeface="Symbol" panose="05050102010706020507" pitchFamily="18" charset="2"/>
              </a:rPr>
              <a:t>Data is sent in both directions simultaneously using echo-cancelled hybrid (ECH) transmission, and adaptive equalisation</a:t>
            </a:r>
            <a:endParaRPr lang="en-GB" altLang="en-US" b="1">
              <a:latin typeface="Calibri" panose="020F0502020204030204" pitchFamily="34" charset="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04800" y="459419"/>
            <a:ext cx="8489950" cy="1296987"/>
          </a:xfrm>
        </p:spPr>
        <p:txBody>
          <a:bodyPr/>
          <a:lstStyle/>
          <a:p>
            <a:pPr eaLnBrk="1" hangingPunct="1"/>
            <a:r>
              <a:rPr lang="en-GB" altLang="en-US">
                <a:latin typeface="Calibri" panose="020F0502020204030204" pitchFamily="34" charset="0"/>
                <a:ea typeface="ＭＳ Ｐゴシック" panose="020B0600070205080204" pitchFamily="34" charset="-128"/>
              </a:rPr>
              <a:t>xDSL technologies</a:t>
            </a:r>
          </a:p>
        </p:txBody>
      </p:sp>
      <p:sp>
        <p:nvSpPr>
          <p:cNvPr id="60418" name="Rectangle 3"/>
          <p:cNvSpPr>
            <a:spLocks noGrp="1" noChangeArrowheads="1"/>
          </p:cNvSpPr>
          <p:nvPr>
            <p:ph idx="1"/>
          </p:nvPr>
        </p:nvSpPr>
        <p:spPr>
          <a:xfrm>
            <a:off x="199641" y="1514475"/>
            <a:ext cx="8224837" cy="5343525"/>
          </a:xfrm>
        </p:spPr>
        <p:txBody>
          <a:bodyPr/>
          <a:lstStyle/>
          <a:p>
            <a:pPr eaLnBrk="1" hangingPunct="1">
              <a:lnSpc>
                <a:spcPct val="85000"/>
              </a:lnSpc>
            </a:pPr>
            <a:r>
              <a:rPr lang="en-GB" altLang="en-US" b="1">
                <a:latin typeface="Calibri" panose="020F0502020204030204" pitchFamily="34" charset="0"/>
                <a:ea typeface="ＭＳ Ｐゴシック" panose="020B0600070205080204" pitchFamily="34" charset="-128"/>
              </a:rPr>
              <a:t>Basic digital subscriber line configuration is to have 2 modems</a:t>
            </a:r>
          </a:p>
          <a:p>
            <a:pPr lvl="1" eaLnBrk="1" hangingPunct="1">
              <a:lnSpc>
                <a:spcPct val="85000"/>
              </a:lnSpc>
            </a:pPr>
            <a:r>
              <a:rPr lang="en-GB" altLang="en-US" b="1">
                <a:latin typeface="Calibri" panose="020F0502020204030204" pitchFamily="34" charset="0"/>
                <a:ea typeface="ＭＳ Ｐゴシック" panose="020B0600070205080204" pitchFamily="34" charset="-128"/>
              </a:rPr>
              <a:t> one at the customer end and the other in the network</a:t>
            </a:r>
          </a:p>
          <a:p>
            <a:pPr eaLnBrk="1" hangingPunct="1">
              <a:lnSpc>
                <a:spcPct val="85000"/>
              </a:lnSpc>
            </a:pPr>
            <a:r>
              <a:rPr lang="en-GB" altLang="en-US" b="1">
                <a:latin typeface="Calibri" panose="020F0502020204030204" pitchFamily="34" charset="0"/>
                <a:ea typeface="ＭＳ Ｐゴシック" panose="020B0600070205080204" pitchFamily="34" charset="-128"/>
              </a:rPr>
              <a:t>xDSL allows a subscriber line to support both POTS and high speed data</a:t>
            </a:r>
          </a:p>
          <a:p>
            <a:pPr eaLnBrk="1" hangingPunct="1">
              <a:lnSpc>
                <a:spcPct val="85000"/>
              </a:lnSpc>
            </a:pPr>
            <a:r>
              <a:rPr lang="en-GB" altLang="en-US" b="1">
                <a:latin typeface="Calibri" panose="020F0502020204030204" pitchFamily="34" charset="0"/>
                <a:ea typeface="ＭＳ Ｐゴシック" panose="020B0600070205080204" pitchFamily="34" charset="-128"/>
              </a:rPr>
              <a:t>Variants include:</a:t>
            </a:r>
          </a:p>
          <a:p>
            <a:pPr lvl="1" eaLnBrk="1" hangingPunct="1">
              <a:lnSpc>
                <a:spcPct val="65000"/>
              </a:lnSpc>
            </a:pPr>
            <a:r>
              <a:rPr lang="en-GB" altLang="en-US" b="1">
                <a:latin typeface="Calibri" panose="020F0502020204030204" pitchFamily="34" charset="0"/>
                <a:ea typeface="ＭＳ Ｐゴシック" panose="020B0600070205080204" pitchFamily="34" charset="-128"/>
              </a:rPr>
              <a:t> HDSL - high data rate DSL</a:t>
            </a:r>
          </a:p>
          <a:p>
            <a:pPr lvl="1" eaLnBrk="1" hangingPunct="1">
              <a:lnSpc>
                <a:spcPct val="65000"/>
              </a:lnSpc>
            </a:pPr>
            <a:r>
              <a:rPr lang="en-GB" altLang="en-US" b="1">
                <a:latin typeface="Calibri" panose="020F0502020204030204" pitchFamily="34" charset="0"/>
                <a:ea typeface="ＭＳ Ｐゴシック" panose="020B0600070205080204" pitchFamily="34" charset="-128"/>
              </a:rPr>
              <a:t> SDSL - single line DSL</a:t>
            </a:r>
          </a:p>
          <a:p>
            <a:pPr lvl="1" eaLnBrk="1" hangingPunct="1">
              <a:lnSpc>
                <a:spcPct val="65000"/>
              </a:lnSpc>
            </a:pPr>
            <a:r>
              <a:rPr lang="en-GB" altLang="en-US" b="1">
                <a:latin typeface="Calibri" panose="020F0502020204030204" pitchFamily="34" charset="0"/>
                <a:ea typeface="ＭＳ Ｐゴシック" panose="020B0600070205080204" pitchFamily="34" charset="-128"/>
              </a:rPr>
              <a:t> RADSL - rate adaptive DSL</a:t>
            </a:r>
          </a:p>
          <a:p>
            <a:pPr lvl="1" eaLnBrk="1" hangingPunct="1">
              <a:lnSpc>
                <a:spcPct val="65000"/>
              </a:lnSpc>
            </a:pPr>
            <a:r>
              <a:rPr lang="en-GB" altLang="en-US" b="1">
                <a:latin typeface="Calibri" panose="020F0502020204030204" pitchFamily="34" charset="0"/>
                <a:ea typeface="ＭＳ Ｐゴシック" panose="020B0600070205080204" pitchFamily="34" charset="-128"/>
              </a:rPr>
              <a:t> ADSL - asymmetric DSL</a:t>
            </a:r>
          </a:p>
          <a:p>
            <a:pPr lvl="1" eaLnBrk="1" hangingPunct="1">
              <a:lnSpc>
                <a:spcPct val="65000"/>
              </a:lnSpc>
            </a:pPr>
            <a:r>
              <a:rPr lang="en-GB" altLang="en-US" b="1">
                <a:latin typeface="Calibri" panose="020F0502020204030204" pitchFamily="34" charset="0"/>
                <a:ea typeface="ＭＳ Ｐゴシック" panose="020B0600070205080204" pitchFamily="34" charset="-128"/>
              </a:rPr>
              <a:t> VDSL - very high rate DSL</a:t>
            </a:r>
          </a:p>
        </p:txBody>
      </p:sp>
      <p:sp>
        <p:nvSpPr>
          <p:cNvPr id="60419" name="Ink 4"/>
          <p:cNvSpPr>
            <a:spLocks noRot="1" noChangeAspect="1" noEditPoints="1" noChangeArrowheads="1" noChangeShapeType="1" noTextEdit="1"/>
          </p:cNvSpPr>
          <p:nvPr/>
        </p:nvSpPr>
        <p:spPr bwMode="auto">
          <a:xfrm>
            <a:off x="1222375" y="6753225"/>
            <a:ext cx="17463" cy="1588"/>
          </a:xfrm>
          <a:custGeom>
            <a:avLst/>
            <a:gdLst>
              <a:gd name="T0" fmla="*/ 2147483647 w 48"/>
              <a:gd name="T1" fmla="*/ 2147483647 h 7"/>
              <a:gd name="T2" fmla="*/ 2147483647 w 48"/>
              <a:gd name="T3" fmla="*/ 2147483647 h 7"/>
              <a:gd name="T4" fmla="*/ 2147483647 w 48"/>
              <a:gd name="T5" fmla="*/ 2147483647 h 7"/>
              <a:gd name="T6" fmla="*/ 0 w 48"/>
              <a:gd name="T7" fmla="*/ 2147483647 h 7"/>
              <a:gd name="T8" fmla="*/ 0 60000 65536"/>
              <a:gd name="T9" fmla="*/ 0 60000 65536"/>
              <a:gd name="T10" fmla="*/ 0 60000 65536"/>
              <a:gd name="T11" fmla="*/ 0 60000 65536"/>
              <a:gd name="T12" fmla="*/ 0 w 48"/>
              <a:gd name="T13" fmla="*/ 0 h 7"/>
              <a:gd name="T14" fmla="*/ 48 w 48"/>
              <a:gd name="T15" fmla="*/ 7 h 7"/>
            </a:gdLst>
            <a:ahLst/>
            <a:cxnLst>
              <a:cxn ang="T8">
                <a:pos x="T0" y="T1"/>
              </a:cxn>
              <a:cxn ang="T9">
                <a:pos x="T2" y="T3"/>
              </a:cxn>
              <a:cxn ang="T10">
                <a:pos x="T4" y="T5"/>
              </a:cxn>
              <a:cxn ang="T11">
                <a:pos x="T6" y="T7"/>
              </a:cxn>
            </a:cxnLst>
            <a:rect l="T12" t="T13" r="T14" b="T15"/>
            <a:pathLst>
              <a:path w="48" h="7" extrusionOk="0">
                <a:moveTo>
                  <a:pt x="47" y="0"/>
                </a:moveTo>
              </a:path>
            </a:pathLst>
          </a:custGeom>
          <a:noFill/>
          <a:ln w="1905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266700" y="1395413"/>
            <a:ext cx="3276600" cy="2754312"/>
          </a:xfrm>
          <a:prstGeom prst="rect">
            <a:avLst/>
          </a:prstGeom>
          <a:solidFill>
            <a:srgbClr val="CCECF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466" name="Rectangle 3"/>
          <p:cNvSpPr>
            <a:spLocks noChangeArrowheads="1"/>
          </p:cNvSpPr>
          <p:nvPr/>
        </p:nvSpPr>
        <p:spPr bwMode="auto">
          <a:xfrm>
            <a:off x="5219700" y="1700213"/>
            <a:ext cx="3657600" cy="2449512"/>
          </a:xfrm>
          <a:prstGeom prst="rect">
            <a:avLst/>
          </a:prstGeom>
          <a:solidFill>
            <a:srgbClr val="CCECF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467" name="Rectangle 5"/>
          <p:cNvSpPr>
            <a:spLocks noGrp="1" noChangeArrowheads="1"/>
          </p:cNvSpPr>
          <p:nvPr>
            <p:ph type="title"/>
          </p:nvPr>
        </p:nvSpPr>
        <p:spPr>
          <a:xfrm>
            <a:off x="228600" y="381000"/>
            <a:ext cx="8447088" cy="830263"/>
          </a:xfrm>
        </p:spPr>
        <p:txBody>
          <a:bodyPr/>
          <a:lstStyle/>
          <a:p>
            <a:pPr eaLnBrk="1" hangingPunct="1"/>
            <a:r>
              <a:rPr lang="en-US" altLang="en-US">
                <a:latin typeface="Calibri" panose="020F0502020204030204" pitchFamily="34" charset="0"/>
                <a:ea typeface="ＭＳ Ｐゴシック" panose="020B0600070205080204" pitchFamily="34" charset="-128"/>
              </a:rPr>
              <a:t>ADSL over POTS Reference Model</a:t>
            </a:r>
          </a:p>
        </p:txBody>
      </p:sp>
      <p:grpSp>
        <p:nvGrpSpPr>
          <p:cNvPr id="62468" name="Group 6"/>
          <p:cNvGrpSpPr>
            <a:grpSpLocks/>
          </p:cNvGrpSpPr>
          <p:nvPr/>
        </p:nvGrpSpPr>
        <p:grpSpPr bwMode="auto">
          <a:xfrm>
            <a:off x="2859088" y="2181225"/>
            <a:ext cx="55562" cy="849313"/>
            <a:chOff x="1730" y="1604"/>
            <a:chExt cx="35" cy="535"/>
          </a:xfrm>
        </p:grpSpPr>
        <p:sp>
          <p:nvSpPr>
            <p:cNvPr id="62541" name="Oval 7"/>
            <p:cNvSpPr>
              <a:spLocks noChangeArrowheads="1"/>
            </p:cNvSpPr>
            <p:nvPr/>
          </p:nvSpPr>
          <p:spPr bwMode="auto">
            <a:xfrm rot="-5400000">
              <a:off x="1704" y="2078"/>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2" name="Oval 8"/>
            <p:cNvSpPr>
              <a:spLocks noChangeArrowheads="1"/>
            </p:cNvSpPr>
            <p:nvPr/>
          </p:nvSpPr>
          <p:spPr bwMode="auto">
            <a:xfrm rot="-5400000">
              <a:off x="1705" y="1900"/>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3" name="Oval 9"/>
            <p:cNvSpPr>
              <a:spLocks noChangeArrowheads="1"/>
            </p:cNvSpPr>
            <p:nvPr/>
          </p:nvSpPr>
          <p:spPr bwMode="auto">
            <a:xfrm rot="-5400000">
              <a:off x="1705" y="1811"/>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4" name="Oval 10"/>
            <p:cNvSpPr>
              <a:spLocks noChangeArrowheads="1"/>
            </p:cNvSpPr>
            <p:nvPr/>
          </p:nvSpPr>
          <p:spPr bwMode="auto">
            <a:xfrm rot="-5400000">
              <a:off x="1704" y="1630"/>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5" name="Oval 11"/>
            <p:cNvSpPr>
              <a:spLocks noChangeArrowheads="1"/>
            </p:cNvSpPr>
            <p:nvPr/>
          </p:nvSpPr>
          <p:spPr bwMode="auto">
            <a:xfrm rot="-5400000">
              <a:off x="1705" y="1988"/>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6" name="Oval 12"/>
            <p:cNvSpPr>
              <a:spLocks noChangeArrowheads="1"/>
            </p:cNvSpPr>
            <p:nvPr/>
          </p:nvSpPr>
          <p:spPr bwMode="auto">
            <a:xfrm rot="-5400000">
              <a:off x="1705" y="1721"/>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sp>
        <p:nvSpPr>
          <p:cNvPr id="62469" name="Line 13"/>
          <p:cNvSpPr>
            <a:spLocks noChangeShapeType="1"/>
          </p:cNvSpPr>
          <p:nvPr/>
        </p:nvSpPr>
        <p:spPr bwMode="auto">
          <a:xfrm>
            <a:off x="7048500" y="3071813"/>
            <a:ext cx="10334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2470" name="Group 14"/>
          <p:cNvGrpSpPr>
            <a:grpSpLocks/>
          </p:cNvGrpSpPr>
          <p:nvPr/>
        </p:nvGrpSpPr>
        <p:grpSpPr bwMode="auto">
          <a:xfrm rot="5400000">
            <a:off x="5945187" y="2841626"/>
            <a:ext cx="55563" cy="417512"/>
            <a:chOff x="3464" y="1618"/>
            <a:chExt cx="35" cy="263"/>
          </a:xfrm>
        </p:grpSpPr>
        <p:sp>
          <p:nvSpPr>
            <p:cNvPr id="62538" name="Oval 15" descr="50%"/>
            <p:cNvSpPr>
              <a:spLocks noChangeArrowheads="1"/>
            </p:cNvSpPr>
            <p:nvPr/>
          </p:nvSpPr>
          <p:spPr bwMode="auto">
            <a:xfrm rot="-5400000">
              <a:off x="3439" y="1820"/>
              <a:ext cx="86"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9" name="Oval 16" descr="50%"/>
            <p:cNvSpPr>
              <a:spLocks noChangeArrowheads="1"/>
            </p:cNvSpPr>
            <p:nvPr/>
          </p:nvSpPr>
          <p:spPr bwMode="auto">
            <a:xfrm rot="-5400000">
              <a:off x="3439" y="1734"/>
              <a:ext cx="85"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40" name="Oval 17" descr="50%"/>
            <p:cNvSpPr>
              <a:spLocks noChangeArrowheads="1"/>
            </p:cNvSpPr>
            <p:nvPr/>
          </p:nvSpPr>
          <p:spPr bwMode="auto">
            <a:xfrm rot="-5400000">
              <a:off x="3438" y="1644"/>
              <a:ext cx="87"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grpSp>
        <p:nvGrpSpPr>
          <p:cNvPr id="62471" name="Group 18"/>
          <p:cNvGrpSpPr>
            <a:grpSpLocks/>
          </p:cNvGrpSpPr>
          <p:nvPr/>
        </p:nvGrpSpPr>
        <p:grpSpPr bwMode="auto">
          <a:xfrm>
            <a:off x="5588000" y="2498725"/>
            <a:ext cx="55563" cy="417513"/>
            <a:chOff x="3464" y="1618"/>
            <a:chExt cx="35" cy="263"/>
          </a:xfrm>
        </p:grpSpPr>
        <p:sp>
          <p:nvSpPr>
            <p:cNvPr id="62535" name="Oval 19" descr="50%"/>
            <p:cNvSpPr>
              <a:spLocks noChangeArrowheads="1"/>
            </p:cNvSpPr>
            <p:nvPr/>
          </p:nvSpPr>
          <p:spPr bwMode="auto">
            <a:xfrm rot="-5400000">
              <a:off x="3439" y="1820"/>
              <a:ext cx="86"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6" name="Oval 20" descr="50%"/>
            <p:cNvSpPr>
              <a:spLocks noChangeArrowheads="1"/>
            </p:cNvSpPr>
            <p:nvPr/>
          </p:nvSpPr>
          <p:spPr bwMode="auto">
            <a:xfrm rot="-5400000">
              <a:off x="3439" y="1734"/>
              <a:ext cx="85"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7" name="Oval 21" descr="50%"/>
            <p:cNvSpPr>
              <a:spLocks noChangeArrowheads="1"/>
            </p:cNvSpPr>
            <p:nvPr/>
          </p:nvSpPr>
          <p:spPr bwMode="auto">
            <a:xfrm rot="-5400000">
              <a:off x="3438" y="1644"/>
              <a:ext cx="87" cy="35"/>
            </a:xfrm>
            <a:prstGeom prst="ellipse">
              <a:avLst/>
            </a:prstGeom>
            <a:noFill/>
            <a:ln w="12700">
              <a:solidFill>
                <a:srgbClr val="063DE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grpSp>
        <p:nvGrpSpPr>
          <p:cNvPr id="62472" name="Group 22"/>
          <p:cNvGrpSpPr>
            <a:grpSpLocks/>
          </p:cNvGrpSpPr>
          <p:nvPr/>
        </p:nvGrpSpPr>
        <p:grpSpPr bwMode="auto">
          <a:xfrm>
            <a:off x="3052763" y="3022600"/>
            <a:ext cx="2398712" cy="55563"/>
            <a:chOff x="1880" y="1989"/>
            <a:chExt cx="1511" cy="35"/>
          </a:xfrm>
        </p:grpSpPr>
        <p:sp>
          <p:nvSpPr>
            <p:cNvPr id="62518" name="Oval 23"/>
            <p:cNvSpPr>
              <a:spLocks noChangeArrowheads="1"/>
            </p:cNvSpPr>
            <p:nvPr/>
          </p:nvSpPr>
          <p:spPr bwMode="auto">
            <a:xfrm>
              <a:off x="2058" y="1989"/>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19" name="Oval 24"/>
            <p:cNvSpPr>
              <a:spLocks noChangeArrowheads="1"/>
            </p:cNvSpPr>
            <p:nvPr/>
          </p:nvSpPr>
          <p:spPr bwMode="auto">
            <a:xfrm>
              <a:off x="2148"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0" name="Oval 25"/>
            <p:cNvSpPr>
              <a:spLocks noChangeArrowheads="1"/>
            </p:cNvSpPr>
            <p:nvPr/>
          </p:nvSpPr>
          <p:spPr bwMode="auto">
            <a:xfrm>
              <a:off x="2234" y="1989"/>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1" name="Oval 26"/>
            <p:cNvSpPr>
              <a:spLocks noChangeArrowheads="1"/>
            </p:cNvSpPr>
            <p:nvPr/>
          </p:nvSpPr>
          <p:spPr bwMode="auto">
            <a:xfrm>
              <a:off x="2325"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2" name="Oval 27"/>
            <p:cNvSpPr>
              <a:spLocks noChangeArrowheads="1"/>
            </p:cNvSpPr>
            <p:nvPr/>
          </p:nvSpPr>
          <p:spPr bwMode="auto">
            <a:xfrm>
              <a:off x="2413"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3" name="Oval 28"/>
            <p:cNvSpPr>
              <a:spLocks noChangeArrowheads="1"/>
            </p:cNvSpPr>
            <p:nvPr/>
          </p:nvSpPr>
          <p:spPr bwMode="auto">
            <a:xfrm>
              <a:off x="2501"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4" name="Oval 29"/>
            <p:cNvSpPr>
              <a:spLocks noChangeArrowheads="1"/>
            </p:cNvSpPr>
            <p:nvPr/>
          </p:nvSpPr>
          <p:spPr bwMode="auto">
            <a:xfrm>
              <a:off x="2590"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5" name="Oval 30"/>
            <p:cNvSpPr>
              <a:spLocks noChangeArrowheads="1"/>
            </p:cNvSpPr>
            <p:nvPr/>
          </p:nvSpPr>
          <p:spPr bwMode="auto">
            <a:xfrm>
              <a:off x="1880"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6" name="Oval 31"/>
            <p:cNvSpPr>
              <a:spLocks noChangeArrowheads="1"/>
            </p:cNvSpPr>
            <p:nvPr/>
          </p:nvSpPr>
          <p:spPr bwMode="auto">
            <a:xfrm>
              <a:off x="1969" y="1989"/>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7" name="Oval 32"/>
            <p:cNvSpPr>
              <a:spLocks noChangeArrowheads="1"/>
            </p:cNvSpPr>
            <p:nvPr/>
          </p:nvSpPr>
          <p:spPr bwMode="auto">
            <a:xfrm>
              <a:off x="2679" y="1989"/>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8" name="Oval 33"/>
            <p:cNvSpPr>
              <a:spLocks noChangeArrowheads="1"/>
            </p:cNvSpPr>
            <p:nvPr/>
          </p:nvSpPr>
          <p:spPr bwMode="auto">
            <a:xfrm>
              <a:off x="2768"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29" name="Oval 34"/>
            <p:cNvSpPr>
              <a:spLocks noChangeArrowheads="1"/>
            </p:cNvSpPr>
            <p:nvPr/>
          </p:nvSpPr>
          <p:spPr bwMode="auto">
            <a:xfrm>
              <a:off x="2856" y="1989"/>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0" name="Oval 35"/>
            <p:cNvSpPr>
              <a:spLocks noChangeArrowheads="1"/>
            </p:cNvSpPr>
            <p:nvPr/>
          </p:nvSpPr>
          <p:spPr bwMode="auto">
            <a:xfrm>
              <a:off x="3035" y="1989"/>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1" name="Oval 36"/>
            <p:cNvSpPr>
              <a:spLocks noChangeArrowheads="1"/>
            </p:cNvSpPr>
            <p:nvPr/>
          </p:nvSpPr>
          <p:spPr bwMode="auto">
            <a:xfrm>
              <a:off x="3124"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2" name="Oval 37"/>
            <p:cNvSpPr>
              <a:spLocks noChangeArrowheads="1"/>
            </p:cNvSpPr>
            <p:nvPr/>
          </p:nvSpPr>
          <p:spPr bwMode="auto">
            <a:xfrm>
              <a:off x="3304" y="1989"/>
              <a:ext cx="87"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3" name="Oval 38"/>
            <p:cNvSpPr>
              <a:spLocks noChangeArrowheads="1"/>
            </p:cNvSpPr>
            <p:nvPr/>
          </p:nvSpPr>
          <p:spPr bwMode="auto">
            <a:xfrm>
              <a:off x="2947" y="1989"/>
              <a:ext cx="86"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534" name="Oval 39"/>
            <p:cNvSpPr>
              <a:spLocks noChangeArrowheads="1"/>
            </p:cNvSpPr>
            <p:nvPr/>
          </p:nvSpPr>
          <p:spPr bwMode="auto">
            <a:xfrm>
              <a:off x="3214" y="1989"/>
              <a:ext cx="85" cy="35"/>
            </a:xfrm>
            <a:prstGeom prst="ellipse">
              <a:avLst/>
            </a:prstGeom>
            <a:solidFill>
              <a:schemeClr val="bg1"/>
            </a:solidFill>
            <a:ln w="12700">
              <a:solidFill>
                <a:srgbClr val="063DE8"/>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sp>
        <p:nvSpPr>
          <p:cNvPr id="62473" name="Line 40"/>
          <p:cNvSpPr>
            <a:spLocks noChangeShapeType="1"/>
          </p:cNvSpPr>
          <p:nvPr/>
        </p:nvSpPr>
        <p:spPr bwMode="auto">
          <a:xfrm>
            <a:off x="2497138" y="3051175"/>
            <a:ext cx="285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41"/>
          <p:cNvSpPr>
            <a:spLocks noChangeShapeType="1"/>
          </p:cNvSpPr>
          <p:nvPr/>
        </p:nvSpPr>
        <p:spPr bwMode="auto">
          <a:xfrm flipH="1">
            <a:off x="342900" y="3300413"/>
            <a:ext cx="977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5" name="AutoShape 42"/>
          <p:cNvSpPr>
            <a:spLocks noChangeArrowheads="1"/>
          </p:cNvSpPr>
          <p:nvPr/>
        </p:nvSpPr>
        <p:spPr bwMode="auto">
          <a:xfrm rot="-5400000" flipH="1" flipV="1">
            <a:off x="764381" y="2931319"/>
            <a:ext cx="1531938" cy="730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DADADA"/>
          </a:solidFill>
          <a:ln w="12700">
            <a:solidFill>
              <a:schemeClr val="tx1"/>
            </a:solidFill>
            <a:miter lim="800000"/>
            <a:headEnd/>
            <a:tailEnd/>
          </a:ln>
        </p:spPr>
        <p:txBody>
          <a:bodyPr wrap="none" anchor="ctr"/>
          <a:lstStyle/>
          <a:p>
            <a:endParaRPr lang="en-US"/>
          </a:p>
        </p:txBody>
      </p:sp>
      <p:sp>
        <p:nvSpPr>
          <p:cNvPr id="62476" name="Rectangle 43"/>
          <p:cNvSpPr>
            <a:spLocks noChangeArrowheads="1"/>
          </p:cNvSpPr>
          <p:nvPr/>
        </p:nvSpPr>
        <p:spPr bwMode="auto">
          <a:xfrm>
            <a:off x="1181100" y="3452813"/>
            <a:ext cx="7143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550" tIns="41275" rIns="82550" bIns="41275">
            <a:spAutoFit/>
          </a:bodyP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DSLAM</a:t>
            </a:r>
          </a:p>
        </p:txBody>
      </p:sp>
      <p:sp>
        <p:nvSpPr>
          <p:cNvPr id="62477" name="Rectangle 44"/>
          <p:cNvSpPr>
            <a:spLocks noChangeArrowheads="1"/>
          </p:cNvSpPr>
          <p:nvPr/>
        </p:nvSpPr>
        <p:spPr bwMode="auto">
          <a:xfrm>
            <a:off x="1697038" y="2782888"/>
            <a:ext cx="879475" cy="536575"/>
          </a:xfrm>
          <a:prstGeom prst="rect">
            <a:avLst/>
          </a:prstGeom>
          <a:solidFill>
            <a:srgbClr val="FFFF99"/>
          </a:solidFill>
          <a:ln w="12700">
            <a:solidFill>
              <a:schemeClr val="tx1"/>
            </a:solidFill>
            <a:miter lim="800000"/>
            <a:headEnd/>
            <a:tailEnd/>
          </a:ln>
        </p:spPr>
        <p:txBody>
          <a:bodyPr wrap="none" lIns="82550" tIns="41275" rIns="82550" bIns="41275" anchor="ct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1">
                <a:latin typeface="Times New Roman" panose="02020603050405020304" pitchFamily="18" charset="0"/>
              </a:rPr>
              <a:t>ATU-C</a:t>
            </a:r>
          </a:p>
        </p:txBody>
      </p:sp>
      <p:sp>
        <p:nvSpPr>
          <p:cNvPr id="62478" name="Rectangle 45"/>
          <p:cNvSpPr>
            <a:spLocks noChangeArrowheads="1"/>
          </p:cNvSpPr>
          <p:nvPr/>
        </p:nvSpPr>
        <p:spPr bwMode="auto">
          <a:xfrm>
            <a:off x="6600825" y="2455863"/>
            <a:ext cx="828675" cy="1189037"/>
          </a:xfrm>
          <a:prstGeom prst="rect">
            <a:avLst/>
          </a:prstGeom>
          <a:solidFill>
            <a:srgbClr val="DADADA"/>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479" name="Rectangle 46"/>
          <p:cNvSpPr>
            <a:spLocks noChangeArrowheads="1"/>
          </p:cNvSpPr>
          <p:nvPr/>
        </p:nvSpPr>
        <p:spPr bwMode="auto">
          <a:xfrm>
            <a:off x="7000875" y="3783013"/>
            <a:ext cx="4778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550" tIns="41275" rIns="82550" bIns="41275">
            <a:spAutoFit/>
          </a:bodyP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t>CPE</a:t>
            </a:r>
          </a:p>
        </p:txBody>
      </p:sp>
      <p:sp>
        <p:nvSpPr>
          <p:cNvPr id="62480" name="Rectangle 47"/>
          <p:cNvSpPr>
            <a:spLocks noChangeArrowheads="1"/>
          </p:cNvSpPr>
          <p:nvPr/>
        </p:nvSpPr>
        <p:spPr bwMode="auto">
          <a:xfrm>
            <a:off x="6156325" y="2782888"/>
            <a:ext cx="877888" cy="536575"/>
          </a:xfrm>
          <a:prstGeom prst="rect">
            <a:avLst/>
          </a:prstGeom>
          <a:solidFill>
            <a:srgbClr val="FFFF99"/>
          </a:solidFill>
          <a:ln w="12700">
            <a:solidFill>
              <a:schemeClr val="tx1"/>
            </a:solidFill>
            <a:miter lim="800000"/>
            <a:headEnd/>
            <a:tailEnd/>
          </a:ln>
        </p:spPr>
        <p:txBody>
          <a:bodyPr wrap="none" lIns="82550" tIns="41275" rIns="82550" bIns="41275" anchor="ct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1">
                <a:latin typeface="Times New Roman" panose="02020603050405020304" pitchFamily="18" charset="0"/>
              </a:rPr>
              <a:t>ATU-R</a:t>
            </a:r>
          </a:p>
        </p:txBody>
      </p:sp>
      <p:sp>
        <p:nvSpPr>
          <p:cNvPr id="62481" name="Rectangle 48"/>
          <p:cNvSpPr>
            <a:spLocks noChangeArrowheads="1"/>
          </p:cNvSpPr>
          <p:nvPr/>
        </p:nvSpPr>
        <p:spPr bwMode="auto">
          <a:xfrm>
            <a:off x="2708275" y="2886075"/>
            <a:ext cx="358775" cy="330200"/>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482" name="Rectangle 49"/>
          <p:cNvSpPr>
            <a:spLocks noChangeArrowheads="1"/>
          </p:cNvSpPr>
          <p:nvPr/>
        </p:nvSpPr>
        <p:spPr bwMode="auto">
          <a:xfrm>
            <a:off x="5435600" y="2886075"/>
            <a:ext cx="358775" cy="330200"/>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aphicFrame>
        <p:nvGraphicFramePr>
          <p:cNvPr id="62483" name="Object 2">
            <a:hlinkClick r:id="" action="ppaction://ole?verb=0"/>
          </p:cNvPr>
          <p:cNvGraphicFramePr>
            <a:graphicFrameLocks/>
          </p:cNvGraphicFramePr>
          <p:nvPr/>
        </p:nvGraphicFramePr>
        <p:xfrm>
          <a:off x="5314950" y="1968500"/>
          <a:ext cx="601663" cy="549275"/>
        </p:xfrm>
        <a:graphic>
          <a:graphicData uri="http://schemas.openxmlformats.org/presentationml/2006/ole">
            <mc:AlternateContent xmlns:mc="http://schemas.openxmlformats.org/markup-compatibility/2006">
              <mc:Choice xmlns:v="urn:schemas-microsoft-com:vml" Requires="v">
                <p:oleObj spid="_x0000_s3073" name="ClipArt" r:id="rId4" imgW="4686102" imgH="4251881" progId="">
                  <p:embed/>
                </p:oleObj>
              </mc:Choice>
              <mc:Fallback>
                <p:oleObj name="ClipArt" r:id="rId4" imgW="4686102" imgH="4251881" progId="">
                  <p:embed/>
                  <p:pic>
                    <p:nvPicPr>
                      <p:cNvPr id="62483" name="Object 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4950" y="1968500"/>
                        <a:ext cx="601663" cy="549275"/>
                      </a:xfrm>
                      <a:prstGeom prst="rect">
                        <a:avLst/>
                      </a:prstGeom>
                      <a:solidFill>
                        <a:srgbClr val="FF33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2484" name="Object 3">
            <a:hlinkClick r:id="" action="ppaction://ole?verb=0"/>
          </p:cNvPr>
          <p:cNvGraphicFramePr>
            <a:graphicFrameLocks/>
          </p:cNvGraphicFramePr>
          <p:nvPr/>
        </p:nvGraphicFramePr>
        <p:xfrm>
          <a:off x="7734300" y="2614613"/>
          <a:ext cx="914400" cy="685800"/>
        </p:xfrm>
        <a:graphic>
          <a:graphicData uri="http://schemas.openxmlformats.org/presentationml/2006/ole">
            <mc:AlternateContent xmlns:mc="http://schemas.openxmlformats.org/markup-compatibility/2006">
              <mc:Choice xmlns:v="urn:schemas-microsoft-com:vml" Requires="v">
                <p:oleObj spid="_x0000_s3074" name="ClipArt" r:id="rId6" imgW="3999906" imgH="3186930" progId="">
                  <p:embed/>
                </p:oleObj>
              </mc:Choice>
              <mc:Fallback>
                <p:oleObj name="ClipArt" r:id="rId6" imgW="3999906" imgH="3186930" progId="">
                  <p:embed/>
                  <p:pic>
                    <p:nvPicPr>
                      <p:cNvPr id="62484" name="Object 3">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4300" y="2614613"/>
                        <a:ext cx="9144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85" name="Rectangle 52"/>
          <p:cNvSpPr>
            <a:spLocks noChangeArrowheads="1"/>
          </p:cNvSpPr>
          <p:nvPr/>
        </p:nvSpPr>
        <p:spPr bwMode="auto">
          <a:xfrm>
            <a:off x="261938" y="3008313"/>
            <a:ext cx="8270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550" tIns="41275" rIns="82550" bIns="41275">
            <a:spAutoFit/>
          </a:bodyP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b="1">
                <a:latin typeface="Times New Roman" panose="02020603050405020304" pitchFamily="18" charset="0"/>
              </a:rPr>
              <a:t>Network</a:t>
            </a:r>
          </a:p>
        </p:txBody>
      </p:sp>
      <p:sp>
        <p:nvSpPr>
          <p:cNvPr id="62486" name="Rectangle 53"/>
          <p:cNvSpPr>
            <a:spLocks noChangeArrowheads="1"/>
          </p:cNvSpPr>
          <p:nvPr/>
        </p:nvSpPr>
        <p:spPr bwMode="auto">
          <a:xfrm>
            <a:off x="179388" y="4149725"/>
            <a:ext cx="4267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spAutoFit/>
          </a:bodyPr>
          <a:lstStyle>
            <a:lvl1pPr defTabSz="7397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397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397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397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397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397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b="1">
                <a:latin typeface="Times New Roman" panose="02020603050405020304" pitchFamily="18" charset="0"/>
              </a:rPr>
              <a:t>DSLAM - </a:t>
            </a:r>
            <a:r>
              <a:rPr lang="en-US" altLang="en-US" sz="1200">
                <a:latin typeface="Times New Roman" panose="02020603050405020304" pitchFamily="18" charset="0"/>
              </a:rPr>
              <a:t>Digital Subscriber Line Access Multiplexer</a:t>
            </a:r>
            <a:endParaRPr lang="en-US" altLang="en-US" sz="1400">
              <a:latin typeface="Times New Roman" panose="02020603050405020304" pitchFamily="18" charset="0"/>
            </a:endParaRPr>
          </a:p>
        </p:txBody>
      </p:sp>
      <p:sp>
        <p:nvSpPr>
          <p:cNvPr id="62487" name="Line 54"/>
          <p:cNvSpPr>
            <a:spLocks noChangeShapeType="1"/>
          </p:cNvSpPr>
          <p:nvPr/>
        </p:nvSpPr>
        <p:spPr bwMode="auto">
          <a:xfrm>
            <a:off x="3700463" y="2701925"/>
            <a:ext cx="1193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55"/>
          <p:cNvSpPr>
            <a:spLocks noChangeShapeType="1"/>
          </p:cNvSpPr>
          <p:nvPr/>
        </p:nvSpPr>
        <p:spPr bwMode="auto">
          <a:xfrm flipH="1">
            <a:off x="3675063" y="3578225"/>
            <a:ext cx="1244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9" name="Rectangle 56"/>
          <p:cNvSpPr>
            <a:spLocks noChangeArrowheads="1"/>
          </p:cNvSpPr>
          <p:nvPr/>
        </p:nvSpPr>
        <p:spPr bwMode="auto">
          <a:xfrm>
            <a:off x="3660775" y="2281238"/>
            <a:ext cx="1090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a:solidFill>
                  <a:srgbClr val="000000"/>
                </a:solidFill>
                <a:latin typeface="Times New Roman" panose="02020603050405020304" pitchFamily="18" charset="0"/>
              </a:rPr>
              <a:t>up to 8 Mbit/s</a:t>
            </a:r>
          </a:p>
        </p:txBody>
      </p:sp>
      <p:sp>
        <p:nvSpPr>
          <p:cNvPr id="62490" name="Rectangle 57"/>
          <p:cNvSpPr>
            <a:spLocks noChangeArrowheads="1"/>
          </p:cNvSpPr>
          <p:nvPr/>
        </p:nvSpPr>
        <p:spPr bwMode="auto">
          <a:xfrm>
            <a:off x="3736975" y="3689350"/>
            <a:ext cx="11826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a:solidFill>
                  <a:srgbClr val="000000"/>
                </a:solidFill>
                <a:latin typeface="Times New Roman" panose="02020603050405020304" pitchFamily="18" charset="0"/>
              </a:rPr>
              <a:t>up to 640 kbit/s</a:t>
            </a:r>
          </a:p>
        </p:txBody>
      </p:sp>
      <p:sp>
        <p:nvSpPr>
          <p:cNvPr id="62491" name="Rectangle 58"/>
          <p:cNvSpPr>
            <a:spLocks noChangeArrowheads="1"/>
          </p:cNvSpPr>
          <p:nvPr/>
        </p:nvSpPr>
        <p:spPr bwMode="auto">
          <a:xfrm>
            <a:off x="1304925" y="1077913"/>
            <a:ext cx="12715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1">
                <a:latin typeface="Times New Roman" panose="02020603050405020304" pitchFamily="18" charset="0"/>
              </a:rPr>
              <a:t>Central Office</a:t>
            </a:r>
          </a:p>
        </p:txBody>
      </p:sp>
      <p:sp>
        <p:nvSpPr>
          <p:cNvPr id="62492" name="Rectangle 59"/>
          <p:cNvSpPr>
            <a:spLocks noChangeArrowheads="1"/>
          </p:cNvSpPr>
          <p:nvPr/>
        </p:nvSpPr>
        <p:spPr bwMode="auto">
          <a:xfrm>
            <a:off x="6289675" y="1077913"/>
            <a:ext cx="16589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400" b="1">
                <a:latin typeface="Times New Roman" panose="02020603050405020304" pitchFamily="18" charset="0"/>
              </a:rPr>
              <a:t>Customer Premises</a:t>
            </a:r>
          </a:p>
        </p:txBody>
      </p:sp>
      <p:sp>
        <p:nvSpPr>
          <p:cNvPr id="62493" name="Rectangle 60"/>
          <p:cNvSpPr>
            <a:spLocks noChangeArrowheads="1"/>
          </p:cNvSpPr>
          <p:nvPr/>
        </p:nvSpPr>
        <p:spPr bwMode="auto">
          <a:xfrm>
            <a:off x="3813175" y="3079750"/>
            <a:ext cx="9064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i="1">
                <a:latin typeface="Times New Roman" panose="02020603050405020304" pitchFamily="18" charset="0"/>
              </a:rPr>
              <a:t>twisted pair</a:t>
            </a:r>
          </a:p>
        </p:txBody>
      </p:sp>
      <p:sp>
        <p:nvSpPr>
          <p:cNvPr id="62494" name="Rectangle 61"/>
          <p:cNvSpPr>
            <a:spLocks noChangeArrowheads="1"/>
          </p:cNvSpPr>
          <p:nvPr/>
        </p:nvSpPr>
        <p:spPr bwMode="auto">
          <a:xfrm>
            <a:off x="2543175" y="3238500"/>
            <a:ext cx="647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a:solidFill>
                  <a:srgbClr val="000000"/>
                </a:solidFill>
                <a:latin typeface="Times New Roman" panose="02020603050405020304" pitchFamily="18" charset="0"/>
              </a:rPr>
              <a:t>splitter</a:t>
            </a:r>
          </a:p>
        </p:txBody>
      </p:sp>
      <p:sp>
        <p:nvSpPr>
          <p:cNvPr id="62495" name="Rectangle 62"/>
          <p:cNvSpPr>
            <a:spLocks noChangeArrowheads="1"/>
          </p:cNvSpPr>
          <p:nvPr/>
        </p:nvSpPr>
        <p:spPr bwMode="auto">
          <a:xfrm>
            <a:off x="5270500" y="3238500"/>
            <a:ext cx="647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a:solidFill>
                  <a:srgbClr val="000000"/>
                </a:solidFill>
                <a:latin typeface="Times New Roman" panose="02020603050405020304" pitchFamily="18" charset="0"/>
              </a:rPr>
              <a:t>splitter</a:t>
            </a:r>
          </a:p>
        </p:txBody>
      </p:sp>
      <p:sp>
        <p:nvSpPr>
          <p:cNvPr id="62496" name="AutoShape 63"/>
          <p:cNvSpPr>
            <a:spLocks noChangeArrowheads="1"/>
          </p:cNvSpPr>
          <p:nvPr/>
        </p:nvSpPr>
        <p:spPr bwMode="auto">
          <a:xfrm>
            <a:off x="2552700" y="1547813"/>
            <a:ext cx="838200" cy="609600"/>
          </a:xfrm>
          <a:prstGeom prst="cube">
            <a:avLst>
              <a:gd name="adj" fmla="val 25000"/>
            </a:avLst>
          </a:prstGeom>
          <a:solidFill>
            <a:srgbClr val="FF330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2497" name="Rectangle 64"/>
          <p:cNvSpPr>
            <a:spLocks noChangeArrowheads="1"/>
          </p:cNvSpPr>
          <p:nvPr/>
        </p:nvSpPr>
        <p:spPr bwMode="auto">
          <a:xfrm>
            <a:off x="2552700" y="1700213"/>
            <a:ext cx="673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solidFill>
                  <a:srgbClr val="000000"/>
                </a:solidFill>
              </a:rPr>
              <a:t>PSTN</a:t>
            </a:r>
          </a:p>
          <a:p>
            <a:pPr algn="ctr" eaLnBrk="1" hangingPunct="1"/>
            <a:r>
              <a:rPr lang="en-US" altLang="en-US" sz="1200" b="1">
                <a:solidFill>
                  <a:srgbClr val="000000"/>
                </a:solidFill>
              </a:rPr>
              <a:t>Switch</a:t>
            </a:r>
          </a:p>
        </p:txBody>
      </p:sp>
      <p:sp>
        <p:nvSpPr>
          <p:cNvPr id="62498" name="Line 66"/>
          <p:cNvSpPr>
            <a:spLocks noChangeAspect="1" noChangeShapeType="1"/>
          </p:cNvSpPr>
          <p:nvPr/>
        </p:nvSpPr>
        <p:spPr bwMode="auto">
          <a:xfrm>
            <a:off x="455613" y="4475163"/>
            <a:ext cx="0" cy="169703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9" name="Line 67"/>
          <p:cNvSpPr>
            <a:spLocks noChangeAspect="1" noChangeShapeType="1"/>
          </p:cNvSpPr>
          <p:nvPr/>
        </p:nvSpPr>
        <p:spPr bwMode="auto">
          <a:xfrm>
            <a:off x="214313" y="5989638"/>
            <a:ext cx="70913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500" name="AutoShape 68"/>
          <p:cNvSpPr>
            <a:spLocks noChangeAspect="1" noChangeArrowheads="1"/>
          </p:cNvSpPr>
          <p:nvPr/>
        </p:nvSpPr>
        <p:spPr bwMode="auto">
          <a:xfrm flipV="1">
            <a:off x="1470025" y="5241925"/>
            <a:ext cx="1003300" cy="749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FFFF99"/>
          </a:solidFill>
          <a:ln w="12700">
            <a:solidFill>
              <a:schemeClr val="tx1"/>
            </a:solidFill>
            <a:miter lim="800000"/>
            <a:headEnd/>
            <a:tailEnd/>
          </a:ln>
        </p:spPr>
        <p:txBody>
          <a:bodyPr wrap="none" anchor="ctr"/>
          <a:lstStyle/>
          <a:p>
            <a:endParaRPr lang="en-US"/>
          </a:p>
        </p:txBody>
      </p:sp>
      <p:sp>
        <p:nvSpPr>
          <p:cNvPr id="62501" name="AutoShape 69"/>
          <p:cNvSpPr>
            <a:spLocks noChangeAspect="1" noChangeArrowheads="1"/>
          </p:cNvSpPr>
          <p:nvPr/>
        </p:nvSpPr>
        <p:spPr bwMode="auto">
          <a:xfrm flipV="1">
            <a:off x="2559050" y="4868863"/>
            <a:ext cx="3775075" cy="11223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908 w 21600"/>
              <a:gd name="T13" fmla="*/ 2908 h 21600"/>
              <a:gd name="T14" fmla="*/ 18692 w 21600"/>
              <a:gd name="T15" fmla="*/ 18692 h 21600"/>
            </a:gdLst>
            <a:ahLst/>
            <a:cxnLst>
              <a:cxn ang="T8">
                <a:pos x="T0" y="T1"/>
              </a:cxn>
              <a:cxn ang="T9">
                <a:pos x="T2" y="T3"/>
              </a:cxn>
              <a:cxn ang="T10">
                <a:pos x="T4" y="T5"/>
              </a:cxn>
              <a:cxn ang="T11">
                <a:pos x="T6" y="T7"/>
              </a:cxn>
            </a:cxnLst>
            <a:rect l="T12" t="T13" r="T14" b="T15"/>
            <a:pathLst>
              <a:path w="21600" h="21600">
                <a:moveTo>
                  <a:pt x="0" y="0"/>
                </a:moveTo>
                <a:lnTo>
                  <a:pt x="2216" y="21600"/>
                </a:lnTo>
                <a:lnTo>
                  <a:pt x="19384" y="21600"/>
                </a:lnTo>
                <a:lnTo>
                  <a:pt x="21600" y="0"/>
                </a:lnTo>
                <a:lnTo>
                  <a:pt x="0" y="0"/>
                </a:lnTo>
                <a:close/>
              </a:path>
            </a:pathLst>
          </a:custGeom>
          <a:solidFill>
            <a:srgbClr val="FF3300"/>
          </a:solidFill>
          <a:ln w="12700">
            <a:solidFill>
              <a:schemeClr val="tx1"/>
            </a:solidFill>
            <a:miter lim="800000"/>
            <a:headEnd/>
            <a:tailEnd/>
          </a:ln>
        </p:spPr>
        <p:txBody>
          <a:bodyPr wrap="none" anchor="ctr"/>
          <a:lstStyle/>
          <a:p>
            <a:endParaRPr lang="en-US"/>
          </a:p>
        </p:txBody>
      </p:sp>
      <p:sp>
        <p:nvSpPr>
          <p:cNvPr id="62502" name="Line 70"/>
          <p:cNvSpPr>
            <a:spLocks noChangeAspect="1" noChangeShapeType="1"/>
          </p:cNvSpPr>
          <p:nvPr/>
        </p:nvSpPr>
        <p:spPr bwMode="auto">
          <a:xfrm>
            <a:off x="6332538" y="5992813"/>
            <a:ext cx="0" cy="4492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3" name="Line 71"/>
          <p:cNvSpPr>
            <a:spLocks noChangeAspect="1" noChangeShapeType="1"/>
          </p:cNvSpPr>
          <p:nvPr/>
        </p:nvSpPr>
        <p:spPr bwMode="auto">
          <a:xfrm>
            <a:off x="1473200" y="5992813"/>
            <a:ext cx="0" cy="4508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4" name="Rectangle 72"/>
          <p:cNvSpPr>
            <a:spLocks noChangeAspect="1" noChangeArrowheads="1"/>
          </p:cNvSpPr>
          <p:nvPr/>
        </p:nvSpPr>
        <p:spPr bwMode="auto">
          <a:xfrm>
            <a:off x="542925" y="4581525"/>
            <a:ext cx="18732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600" b="1" i="1">
                <a:latin typeface="Times New Roman" panose="02020603050405020304" pitchFamily="18" charset="0"/>
              </a:rPr>
              <a:t>Spectrum allocation</a:t>
            </a:r>
          </a:p>
        </p:txBody>
      </p:sp>
      <p:sp>
        <p:nvSpPr>
          <p:cNvPr id="62505" name="Rectangle 73"/>
          <p:cNvSpPr>
            <a:spLocks noChangeAspect="1" noChangeArrowheads="1"/>
          </p:cNvSpPr>
          <p:nvPr/>
        </p:nvSpPr>
        <p:spPr bwMode="auto">
          <a:xfrm>
            <a:off x="298450" y="6329363"/>
            <a:ext cx="8191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600" b="1">
                <a:latin typeface="Times New Roman" panose="02020603050405020304" pitchFamily="18" charset="0"/>
              </a:rPr>
              <a:t>4 kHz</a:t>
            </a:r>
          </a:p>
        </p:txBody>
      </p:sp>
      <p:sp>
        <p:nvSpPr>
          <p:cNvPr id="62506" name="Rectangle 74"/>
          <p:cNvSpPr>
            <a:spLocks noChangeAspect="1" noChangeArrowheads="1"/>
          </p:cNvSpPr>
          <p:nvPr/>
        </p:nvSpPr>
        <p:spPr bwMode="auto">
          <a:xfrm>
            <a:off x="900113" y="6548438"/>
            <a:ext cx="7207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600" b="1">
                <a:latin typeface="Times New Roman" panose="02020603050405020304" pitchFamily="18" charset="0"/>
              </a:rPr>
              <a:t>POTS</a:t>
            </a:r>
            <a:r>
              <a:rPr lang="en-GB" altLang="en-US" sz="1600" b="1">
                <a:latin typeface="FuturaA Bk BT" charset="0"/>
              </a:rPr>
              <a:t> </a:t>
            </a:r>
          </a:p>
        </p:txBody>
      </p:sp>
      <p:sp>
        <p:nvSpPr>
          <p:cNvPr id="62507" name="Rectangle 75"/>
          <p:cNvSpPr>
            <a:spLocks noChangeAspect="1" noChangeArrowheads="1"/>
          </p:cNvSpPr>
          <p:nvPr/>
        </p:nvSpPr>
        <p:spPr bwMode="auto">
          <a:xfrm>
            <a:off x="6611938" y="6054725"/>
            <a:ext cx="10842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pPr>
            <a:r>
              <a:rPr lang="en-GB" altLang="en-US" sz="1600" b="1" i="1">
                <a:latin typeface="Times New Roman" panose="02020603050405020304" pitchFamily="18" charset="0"/>
              </a:rPr>
              <a:t>Frequency</a:t>
            </a:r>
          </a:p>
        </p:txBody>
      </p:sp>
      <p:sp>
        <p:nvSpPr>
          <p:cNvPr id="62508" name="Rectangle 76"/>
          <p:cNvSpPr>
            <a:spLocks noChangeAspect="1" noChangeArrowheads="1"/>
          </p:cNvSpPr>
          <p:nvPr/>
        </p:nvSpPr>
        <p:spPr bwMode="auto">
          <a:xfrm>
            <a:off x="5426075" y="6329363"/>
            <a:ext cx="9271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pPr>
            <a:r>
              <a:rPr lang="en-GB" altLang="en-US" sz="1600" b="1">
                <a:latin typeface="Times New Roman" panose="02020603050405020304" pitchFamily="18" charset="0"/>
              </a:rPr>
              <a:t>1.1 MHz</a:t>
            </a:r>
          </a:p>
        </p:txBody>
      </p:sp>
      <p:sp>
        <p:nvSpPr>
          <p:cNvPr id="62509" name="Rectangle 79"/>
          <p:cNvSpPr>
            <a:spLocks noChangeAspect="1" noChangeArrowheads="1"/>
          </p:cNvSpPr>
          <p:nvPr/>
        </p:nvSpPr>
        <p:spPr bwMode="auto">
          <a:xfrm>
            <a:off x="1465263" y="6329363"/>
            <a:ext cx="12033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600" b="1">
                <a:latin typeface="Times New Roman" panose="02020603050405020304" pitchFamily="18" charset="0"/>
              </a:rPr>
              <a:t>32 kHz</a:t>
            </a:r>
          </a:p>
        </p:txBody>
      </p:sp>
      <p:sp>
        <p:nvSpPr>
          <p:cNvPr id="62510" name="Line 80"/>
          <p:cNvSpPr>
            <a:spLocks noChangeAspect="1" noChangeShapeType="1"/>
          </p:cNvSpPr>
          <p:nvPr/>
        </p:nvSpPr>
        <p:spPr bwMode="auto">
          <a:xfrm flipH="1">
            <a:off x="1492250" y="6621463"/>
            <a:ext cx="5143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511" name="Line 81"/>
          <p:cNvSpPr>
            <a:spLocks noChangeAspect="1" noChangeShapeType="1"/>
          </p:cNvSpPr>
          <p:nvPr/>
        </p:nvSpPr>
        <p:spPr bwMode="auto">
          <a:xfrm>
            <a:off x="5683250" y="6621463"/>
            <a:ext cx="4921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512" name="Rectangle 82"/>
          <p:cNvSpPr>
            <a:spLocks noChangeAspect="1" noChangeArrowheads="1"/>
          </p:cNvSpPr>
          <p:nvPr/>
        </p:nvSpPr>
        <p:spPr bwMode="auto">
          <a:xfrm>
            <a:off x="501650" y="4868863"/>
            <a:ext cx="6953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400" b="1">
                <a:latin typeface="Times New Roman" panose="02020603050405020304" pitchFamily="18" charset="0"/>
              </a:rPr>
              <a:t>POTS </a:t>
            </a:r>
          </a:p>
        </p:txBody>
      </p:sp>
      <p:sp>
        <p:nvSpPr>
          <p:cNvPr id="62513" name="Rectangle 83"/>
          <p:cNvSpPr>
            <a:spLocks noChangeAspect="1" noChangeArrowheads="1"/>
          </p:cNvSpPr>
          <p:nvPr/>
        </p:nvSpPr>
        <p:spPr bwMode="auto">
          <a:xfrm>
            <a:off x="1746250" y="5475288"/>
            <a:ext cx="4556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400" b="1">
                <a:latin typeface="Times New Roman" panose="02020603050405020304" pitchFamily="18" charset="0"/>
              </a:rPr>
              <a:t>UP </a:t>
            </a:r>
          </a:p>
        </p:txBody>
      </p:sp>
      <p:sp>
        <p:nvSpPr>
          <p:cNvPr id="62514" name="Rectangle 84"/>
          <p:cNvSpPr>
            <a:spLocks noChangeAspect="1" noChangeArrowheads="1"/>
          </p:cNvSpPr>
          <p:nvPr/>
        </p:nvSpPr>
        <p:spPr bwMode="auto">
          <a:xfrm>
            <a:off x="4052888" y="5289550"/>
            <a:ext cx="84931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50000"/>
              </a:spcBef>
            </a:pPr>
            <a:r>
              <a:rPr lang="en-GB" altLang="en-US" sz="1400" b="1">
                <a:latin typeface="Times New Roman" panose="02020603050405020304" pitchFamily="18" charset="0"/>
              </a:rPr>
              <a:t>DOWN</a:t>
            </a:r>
          </a:p>
        </p:txBody>
      </p:sp>
      <p:sp>
        <p:nvSpPr>
          <p:cNvPr id="62515" name="Line 85"/>
          <p:cNvSpPr>
            <a:spLocks noChangeAspect="1" noChangeShapeType="1"/>
          </p:cNvSpPr>
          <p:nvPr/>
        </p:nvSpPr>
        <p:spPr bwMode="auto">
          <a:xfrm>
            <a:off x="436563" y="62611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6" name="Freeform 86"/>
          <p:cNvSpPr>
            <a:spLocks noChangeAspect="1"/>
          </p:cNvSpPr>
          <p:nvPr/>
        </p:nvSpPr>
        <p:spPr bwMode="auto">
          <a:xfrm>
            <a:off x="436563" y="6234113"/>
            <a:ext cx="441325" cy="1587"/>
          </a:xfrm>
          <a:custGeom>
            <a:avLst/>
            <a:gdLst>
              <a:gd name="T0" fmla="*/ 2147483647 w 309"/>
              <a:gd name="T1" fmla="*/ 0 h 1"/>
              <a:gd name="T2" fmla="*/ 0 w 309"/>
              <a:gd name="T3" fmla="*/ 0 h 1"/>
              <a:gd name="T4" fmla="*/ 0 60000 65536"/>
              <a:gd name="T5" fmla="*/ 0 60000 65536"/>
              <a:gd name="T6" fmla="*/ 0 w 309"/>
              <a:gd name="T7" fmla="*/ 0 h 1"/>
              <a:gd name="T8" fmla="*/ 309 w 309"/>
              <a:gd name="T9" fmla="*/ 1 h 1"/>
            </a:gdLst>
            <a:ahLst/>
            <a:cxnLst>
              <a:cxn ang="T4">
                <a:pos x="T0" y="T1"/>
              </a:cxn>
              <a:cxn ang="T5">
                <a:pos x="T2" y="T3"/>
              </a:cxn>
            </a:cxnLst>
            <a:rect l="T6" t="T7" r="T8" b="T9"/>
            <a:pathLst>
              <a:path w="309" h="1">
                <a:moveTo>
                  <a:pt x="309" y="0"/>
                </a:moveTo>
                <a:lnTo>
                  <a:pt x="0" y="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517" name="Arc 87"/>
          <p:cNvSpPr>
            <a:spLocks/>
          </p:cNvSpPr>
          <p:nvPr/>
        </p:nvSpPr>
        <p:spPr bwMode="auto">
          <a:xfrm>
            <a:off x="450850" y="5173663"/>
            <a:ext cx="620713" cy="828675"/>
          </a:xfrm>
          <a:custGeom>
            <a:avLst/>
            <a:gdLst>
              <a:gd name="T0" fmla="*/ 0 w 21597"/>
              <a:gd name="T1" fmla="*/ 0 h 21600"/>
              <a:gd name="T2" fmla="*/ 2147483647 w 21597"/>
              <a:gd name="T3" fmla="*/ 2147483647 h 21600"/>
              <a:gd name="T4" fmla="*/ 0 w 21597"/>
              <a:gd name="T5" fmla="*/ 2147483647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800" y="0"/>
                  <a:pt x="21416" y="9470"/>
                  <a:pt x="21597" y="21268"/>
                </a:cubicBezTo>
              </a:path>
              <a:path w="21597" h="21600" stroke="0" extrusionOk="0">
                <a:moveTo>
                  <a:pt x="-1" y="0"/>
                </a:moveTo>
                <a:cubicBezTo>
                  <a:pt x="11800" y="0"/>
                  <a:pt x="21416" y="9470"/>
                  <a:pt x="21597" y="21268"/>
                </a:cubicBezTo>
                <a:lnTo>
                  <a:pt x="0" y="21600"/>
                </a:lnTo>
                <a:lnTo>
                  <a:pt x="-1" y="0"/>
                </a:lnTo>
                <a:close/>
              </a:path>
            </a:pathLst>
          </a:custGeom>
          <a:solidFill>
            <a:srgbClr val="00FFFF"/>
          </a:solidFill>
          <a:ln w="9525">
            <a:solidFill>
              <a:schemeClr val="tx1"/>
            </a:solidFill>
            <a:round/>
            <a:headEnd/>
            <a:tailEnd/>
          </a:ln>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title"/>
          </p:nvPr>
        </p:nvSpPr>
        <p:spPr>
          <a:xfrm>
            <a:off x="304800" y="457200"/>
            <a:ext cx="8489950" cy="904875"/>
          </a:xfrm>
        </p:spPr>
        <p:txBody>
          <a:bodyPr/>
          <a:lstStyle/>
          <a:p>
            <a:pPr eaLnBrk="1" hangingPunct="1"/>
            <a:r>
              <a:rPr lang="en-US" altLang="en-US">
                <a:latin typeface="Calibri" panose="020F0502020204030204" pitchFamily="34" charset="0"/>
                <a:ea typeface="ＭＳ Ｐゴシック" panose="020B0600070205080204" pitchFamily="34" charset="-128"/>
              </a:rPr>
              <a:t>DMT Technology</a:t>
            </a:r>
          </a:p>
        </p:txBody>
      </p:sp>
      <p:sp>
        <p:nvSpPr>
          <p:cNvPr id="64514" name="Rectangle 4"/>
          <p:cNvSpPr>
            <a:spLocks noChangeAspect="1" noChangeArrowheads="1"/>
          </p:cNvSpPr>
          <p:nvPr/>
        </p:nvSpPr>
        <p:spPr bwMode="auto">
          <a:xfrm>
            <a:off x="2263775" y="5072063"/>
            <a:ext cx="1357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spectrum used</a:t>
            </a:r>
          </a:p>
          <a:p>
            <a:pPr algn="ctr" eaLnBrk="1" hangingPunct="1"/>
            <a:r>
              <a:rPr lang="en-US" altLang="en-US" sz="1200" b="1">
                <a:latin typeface="Times New Roman" panose="02020603050405020304" pitchFamily="18" charset="0"/>
              </a:rPr>
              <a:t>for upstream data</a:t>
            </a:r>
          </a:p>
        </p:txBody>
      </p:sp>
      <p:sp>
        <p:nvSpPr>
          <p:cNvPr id="64515" name="Rectangle 5"/>
          <p:cNvSpPr>
            <a:spLocks noChangeAspect="1" noChangeArrowheads="1"/>
          </p:cNvSpPr>
          <p:nvPr/>
        </p:nvSpPr>
        <p:spPr bwMode="auto">
          <a:xfrm>
            <a:off x="4495800" y="5072063"/>
            <a:ext cx="1543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spectrum used</a:t>
            </a:r>
          </a:p>
          <a:p>
            <a:pPr algn="ctr" eaLnBrk="1" hangingPunct="1"/>
            <a:r>
              <a:rPr lang="en-US" altLang="en-US" sz="1200" b="1">
                <a:latin typeface="Times New Roman" panose="02020603050405020304" pitchFamily="18" charset="0"/>
              </a:rPr>
              <a:t>for downstream data</a:t>
            </a:r>
          </a:p>
        </p:txBody>
      </p:sp>
      <p:sp>
        <p:nvSpPr>
          <p:cNvPr id="64516" name="Rectangle 6"/>
          <p:cNvSpPr>
            <a:spLocks noChangeAspect="1" noChangeArrowheads="1"/>
          </p:cNvSpPr>
          <p:nvPr/>
        </p:nvSpPr>
        <p:spPr bwMode="auto">
          <a:xfrm>
            <a:off x="228600" y="5643563"/>
            <a:ext cx="4700588"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a:latin typeface="Times New Roman" panose="02020603050405020304" pitchFamily="18" charset="0"/>
              </a:rPr>
              <a:t>Total bandwidth = 1.1 MHz = 255 Tones</a:t>
            </a:r>
          </a:p>
          <a:p>
            <a:pPr eaLnBrk="1" hangingPunct="1"/>
            <a:r>
              <a:rPr lang="en-US" altLang="en-US" sz="1600" b="1">
                <a:latin typeface="Times New Roman" panose="02020603050405020304" pitchFamily="18" charset="0"/>
              </a:rPr>
              <a:t>Each tone is QAM modulated and individually optimised with respect to the noise in the channel</a:t>
            </a:r>
          </a:p>
          <a:p>
            <a:pPr eaLnBrk="1" hangingPunct="1"/>
            <a:r>
              <a:rPr lang="en-US" altLang="en-US" sz="1600" b="1">
                <a:latin typeface="Times New Roman" panose="02020603050405020304" pitchFamily="18" charset="0"/>
              </a:rPr>
              <a:t>Tones may be switched off if the noise is too high </a:t>
            </a:r>
          </a:p>
        </p:txBody>
      </p:sp>
      <p:grpSp>
        <p:nvGrpSpPr>
          <p:cNvPr id="64517" name="Group 7"/>
          <p:cNvGrpSpPr>
            <a:grpSpLocks/>
          </p:cNvGrpSpPr>
          <p:nvPr/>
        </p:nvGrpSpPr>
        <p:grpSpPr bwMode="auto">
          <a:xfrm>
            <a:off x="417513" y="1643063"/>
            <a:ext cx="8543925" cy="3375025"/>
            <a:chOff x="293" y="1662"/>
            <a:chExt cx="5382" cy="2126"/>
          </a:xfrm>
        </p:grpSpPr>
        <p:sp>
          <p:nvSpPr>
            <p:cNvPr id="64518" name="Rectangle 8"/>
            <p:cNvSpPr>
              <a:spLocks noChangeAspect="1" noChangeArrowheads="1"/>
            </p:cNvSpPr>
            <p:nvPr/>
          </p:nvSpPr>
          <p:spPr bwMode="auto">
            <a:xfrm>
              <a:off x="1585" y="2430"/>
              <a:ext cx="48" cy="1048"/>
            </a:xfrm>
            <a:prstGeom prst="rect">
              <a:avLst/>
            </a:prstGeom>
            <a:solidFill>
              <a:srgbClr val="CCFF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19" name="Rectangle 9"/>
            <p:cNvSpPr>
              <a:spLocks noChangeAspect="1" noChangeArrowheads="1"/>
            </p:cNvSpPr>
            <p:nvPr/>
          </p:nvSpPr>
          <p:spPr bwMode="auto">
            <a:xfrm>
              <a:off x="1698" y="2430"/>
              <a:ext cx="47" cy="1048"/>
            </a:xfrm>
            <a:prstGeom prst="rect">
              <a:avLst/>
            </a:prstGeom>
            <a:solidFill>
              <a:srgbClr val="CCFF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0" name="Rectangle 10"/>
            <p:cNvSpPr>
              <a:spLocks noChangeAspect="1" noChangeArrowheads="1"/>
            </p:cNvSpPr>
            <p:nvPr/>
          </p:nvSpPr>
          <p:spPr bwMode="auto">
            <a:xfrm>
              <a:off x="1809" y="2377"/>
              <a:ext cx="47" cy="1101"/>
            </a:xfrm>
            <a:prstGeom prst="rect">
              <a:avLst/>
            </a:prstGeom>
            <a:solidFill>
              <a:srgbClr val="CCFF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1" name="Rectangle 11"/>
            <p:cNvSpPr>
              <a:spLocks noChangeAspect="1" noChangeArrowheads="1"/>
            </p:cNvSpPr>
            <p:nvPr/>
          </p:nvSpPr>
          <p:spPr bwMode="auto">
            <a:xfrm>
              <a:off x="1921" y="2430"/>
              <a:ext cx="47" cy="1048"/>
            </a:xfrm>
            <a:prstGeom prst="rect">
              <a:avLst/>
            </a:prstGeom>
            <a:solidFill>
              <a:srgbClr val="CCFF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2" name="Rectangle 12"/>
            <p:cNvSpPr>
              <a:spLocks noChangeAspect="1" noChangeArrowheads="1"/>
            </p:cNvSpPr>
            <p:nvPr/>
          </p:nvSpPr>
          <p:spPr bwMode="auto">
            <a:xfrm>
              <a:off x="2033" y="2377"/>
              <a:ext cx="48" cy="110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3" name="Rectangle 13"/>
            <p:cNvSpPr>
              <a:spLocks noChangeAspect="1" noChangeArrowheads="1"/>
            </p:cNvSpPr>
            <p:nvPr/>
          </p:nvSpPr>
          <p:spPr bwMode="auto">
            <a:xfrm>
              <a:off x="2145" y="2430"/>
              <a:ext cx="48" cy="1048"/>
            </a:xfrm>
            <a:prstGeom prst="rect">
              <a:avLst/>
            </a:prstGeom>
            <a:solidFill>
              <a:srgbClr val="CCFF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4" name="Rectangle 14" descr="Scacchi piccoli"/>
            <p:cNvSpPr>
              <a:spLocks noChangeAspect="1" noChangeArrowheads="1"/>
            </p:cNvSpPr>
            <p:nvPr/>
          </p:nvSpPr>
          <p:spPr bwMode="auto">
            <a:xfrm>
              <a:off x="2426" y="2430"/>
              <a:ext cx="46"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5" name="Rectangle 15" descr="Scacchi piccoli"/>
            <p:cNvSpPr>
              <a:spLocks noChangeAspect="1" noChangeArrowheads="1"/>
            </p:cNvSpPr>
            <p:nvPr/>
          </p:nvSpPr>
          <p:spPr bwMode="auto">
            <a:xfrm>
              <a:off x="2537" y="2483"/>
              <a:ext cx="48" cy="995"/>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6" name="Rectangle 16" descr="Scacchi piccoli"/>
            <p:cNvSpPr>
              <a:spLocks noChangeAspect="1" noChangeArrowheads="1"/>
            </p:cNvSpPr>
            <p:nvPr/>
          </p:nvSpPr>
          <p:spPr bwMode="auto">
            <a:xfrm>
              <a:off x="2650" y="2377"/>
              <a:ext cx="47"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7" name="Rectangle 17" descr="Scacchi piccoli"/>
            <p:cNvSpPr>
              <a:spLocks noChangeAspect="1" noChangeArrowheads="1"/>
            </p:cNvSpPr>
            <p:nvPr/>
          </p:nvSpPr>
          <p:spPr bwMode="auto">
            <a:xfrm>
              <a:off x="2762" y="2430"/>
              <a:ext cx="47"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8" name="Rectangle 18" descr="Scacchi piccoli"/>
            <p:cNvSpPr>
              <a:spLocks noChangeAspect="1" noChangeArrowheads="1"/>
            </p:cNvSpPr>
            <p:nvPr/>
          </p:nvSpPr>
          <p:spPr bwMode="auto">
            <a:xfrm>
              <a:off x="2874" y="2483"/>
              <a:ext cx="47" cy="995"/>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29" name="Rectangle 19" descr="Scacchi piccoli"/>
            <p:cNvSpPr>
              <a:spLocks noChangeAspect="1" noChangeArrowheads="1"/>
            </p:cNvSpPr>
            <p:nvPr/>
          </p:nvSpPr>
          <p:spPr bwMode="auto">
            <a:xfrm>
              <a:off x="2986" y="2377"/>
              <a:ext cx="48"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0" name="Rectangle 20" descr="Scacchi piccoli"/>
            <p:cNvSpPr>
              <a:spLocks noChangeAspect="1" noChangeArrowheads="1"/>
            </p:cNvSpPr>
            <p:nvPr/>
          </p:nvSpPr>
          <p:spPr bwMode="auto">
            <a:xfrm>
              <a:off x="3099" y="2430"/>
              <a:ext cx="47"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1" name="Rectangle 21" descr="Scacchi piccoli"/>
            <p:cNvSpPr>
              <a:spLocks noChangeAspect="1" noChangeArrowheads="1"/>
            </p:cNvSpPr>
            <p:nvPr/>
          </p:nvSpPr>
          <p:spPr bwMode="auto">
            <a:xfrm>
              <a:off x="3210" y="2430"/>
              <a:ext cx="47"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2" name="Rectangle 22" descr="Scacchi piccoli"/>
            <p:cNvSpPr>
              <a:spLocks noChangeAspect="1" noChangeArrowheads="1"/>
            </p:cNvSpPr>
            <p:nvPr/>
          </p:nvSpPr>
          <p:spPr bwMode="auto">
            <a:xfrm>
              <a:off x="3322" y="2377"/>
              <a:ext cx="47"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3" name="Rectangle 23" descr="Scacchi piccoli"/>
            <p:cNvSpPr>
              <a:spLocks noChangeAspect="1" noChangeArrowheads="1"/>
            </p:cNvSpPr>
            <p:nvPr/>
          </p:nvSpPr>
          <p:spPr bwMode="auto">
            <a:xfrm>
              <a:off x="3434" y="2377"/>
              <a:ext cx="48"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4" name="Rectangle 24" descr="Scacchi piccoli"/>
            <p:cNvSpPr>
              <a:spLocks noChangeAspect="1" noChangeArrowheads="1"/>
            </p:cNvSpPr>
            <p:nvPr/>
          </p:nvSpPr>
          <p:spPr bwMode="auto">
            <a:xfrm>
              <a:off x="3547" y="2430"/>
              <a:ext cx="47"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5" name="Rectangle 25"/>
            <p:cNvSpPr>
              <a:spLocks noChangeAspect="1" noChangeArrowheads="1"/>
            </p:cNvSpPr>
            <p:nvPr/>
          </p:nvSpPr>
          <p:spPr bwMode="auto">
            <a:xfrm>
              <a:off x="3659" y="2430"/>
              <a:ext cx="47" cy="1048"/>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6" name="Rectangle 26"/>
            <p:cNvSpPr>
              <a:spLocks noChangeAspect="1" noChangeArrowheads="1"/>
            </p:cNvSpPr>
            <p:nvPr/>
          </p:nvSpPr>
          <p:spPr bwMode="auto">
            <a:xfrm>
              <a:off x="3771" y="2430"/>
              <a:ext cx="47" cy="1048"/>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7" name="Rectangle 27" descr="Scacchi piccoli"/>
            <p:cNvSpPr>
              <a:spLocks noChangeAspect="1" noChangeArrowheads="1"/>
            </p:cNvSpPr>
            <p:nvPr/>
          </p:nvSpPr>
          <p:spPr bwMode="auto">
            <a:xfrm>
              <a:off x="3882" y="2483"/>
              <a:ext cx="48" cy="995"/>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8" name="Rectangle 28" descr="Scacchi piccoli"/>
            <p:cNvSpPr>
              <a:spLocks noChangeAspect="1" noChangeArrowheads="1"/>
            </p:cNvSpPr>
            <p:nvPr/>
          </p:nvSpPr>
          <p:spPr bwMode="auto">
            <a:xfrm>
              <a:off x="3995" y="2430"/>
              <a:ext cx="47" cy="1048"/>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39" name="Rectangle 29" descr="Scacchi piccoli"/>
            <p:cNvSpPr>
              <a:spLocks noChangeAspect="1" noChangeArrowheads="1"/>
            </p:cNvSpPr>
            <p:nvPr/>
          </p:nvSpPr>
          <p:spPr bwMode="auto">
            <a:xfrm>
              <a:off x="4107" y="2377"/>
              <a:ext cx="47"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40" name="Rectangle 30" descr="Scacchi piccoli"/>
            <p:cNvSpPr>
              <a:spLocks noChangeAspect="1" noChangeArrowheads="1"/>
            </p:cNvSpPr>
            <p:nvPr/>
          </p:nvSpPr>
          <p:spPr bwMode="auto">
            <a:xfrm>
              <a:off x="4219" y="2483"/>
              <a:ext cx="47" cy="995"/>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41" name="Rectangle 31" descr="Scacchi piccoli"/>
            <p:cNvSpPr>
              <a:spLocks noChangeAspect="1" noChangeArrowheads="1"/>
            </p:cNvSpPr>
            <p:nvPr/>
          </p:nvSpPr>
          <p:spPr bwMode="auto">
            <a:xfrm>
              <a:off x="4331" y="2377"/>
              <a:ext cx="48" cy="1101"/>
            </a:xfrm>
            <a:prstGeom prst="rect">
              <a:avLst/>
            </a:prstGeom>
            <a:pattFill prst="smCheck">
              <a:fgClr>
                <a:srgbClr val="F35B1B"/>
              </a:fgClr>
              <a:bgClr>
                <a:schemeClr val="bg1"/>
              </a:bgClr>
            </a:patt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4542" name="Line 32"/>
            <p:cNvSpPr>
              <a:spLocks noChangeAspect="1" noChangeShapeType="1"/>
            </p:cNvSpPr>
            <p:nvPr/>
          </p:nvSpPr>
          <p:spPr bwMode="auto">
            <a:xfrm flipV="1">
              <a:off x="542" y="1988"/>
              <a:ext cx="0" cy="16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3" name="Line 33"/>
            <p:cNvSpPr>
              <a:spLocks noChangeAspect="1" noChangeShapeType="1"/>
            </p:cNvSpPr>
            <p:nvPr/>
          </p:nvSpPr>
          <p:spPr bwMode="auto">
            <a:xfrm>
              <a:off x="1603" y="3746"/>
              <a:ext cx="577"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4" name="Line 34"/>
            <p:cNvSpPr>
              <a:spLocks noChangeAspect="1" noChangeShapeType="1"/>
            </p:cNvSpPr>
            <p:nvPr/>
          </p:nvSpPr>
          <p:spPr bwMode="auto">
            <a:xfrm>
              <a:off x="2444" y="3746"/>
              <a:ext cx="1921"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45" name="Line 35"/>
            <p:cNvSpPr>
              <a:spLocks noChangeAspect="1" noChangeShapeType="1"/>
            </p:cNvSpPr>
            <p:nvPr/>
          </p:nvSpPr>
          <p:spPr bwMode="auto">
            <a:xfrm>
              <a:off x="1581" y="3504"/>
              <a:ext cx="0" cy="2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6" name="Line 36"/>
            <p:cNvSpPr>
              <a:spLocks noChangeAspect="1" noChangeShapeType="1"/>
            </p:cNvSpPr>
            <p:nvPr/>
          </p:nvSpPr>
          <p:spPr bwMode="auto">
            <a:xfrm>
              <a:off x="2197" y="3715"/>
              <a:ext cx="0" cy="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7" name="Line 37"/>
            <p:cNvSpPr>
              <a:spLocks noChangeAspect="1" noChangeShapeType="1"/>
            </p:cNvSpPr>
            <p:nvPr/>
          </p:nvSpPr>
          <p:spPr bwMode="auto">
            <a:xfrm>
              <a:off x="2424" y="3715"/>
              <a:ext cx="0" cy="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8" name="Line 38"/>
            <p:cNvSpPr>
              <a:spLocks noChangeAspect="1" noChangeShapeType="1"/>
            </p:cNvSpPr>
            <p:nvPr/>
          </p:nvSpPr>
          <p:spPr bwMode="auto">
            <a:xfrm>
              <a:off x="4383" y="3715"/>
              <a:ext cx="0" cy="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49" name="Rectangle 39"/>
            <p:cNvSpPr>
              <a:spLocks noChangeAspect="1" noChangeArrowheads="1"/>
            </p:cNvSpPr>
            <p:nvPr/>
          </p:nvSpPr>
          <p:spPr bwMode="auto">
            <a:xfrm>
              <a:off x="800" y="3617"/>
              <a:ext cx="35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4 kHz</a:t>
              </a:r>
            </a:p>
          </p:txBody>
        </p:sp>
        <p:sp>
          <p:nvSpPr>
            <p:cNvPr id="64550" name="Rectangle 40"/>
            <p:cNvSpPr>
              <a:spLocks noChangeAspect="1" noChangeArrowheads="1"/>
            </p:cNvSpPr>
            <p:nvPr/>
          </p:nvSpPr>
          <p:spPr bwMode="auto">
            <a:xfrm>
              <a:off x="1435" y="3511"/>
              <a:ext cx="405" cy="17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32 kHz</a:t>
              </a:r>
            </a:p>
          </p:txBody>
        </p:sp>
        <p:sp>
          <p:nvSpPr>
            <p:cNvPr id="64551" name="Rectangle 41"/>
            <p:cNvSpPr>
              <a:spLocks noChangeAspect="1" noChangeArrowheads="1"/>
            </p:cNvSpPr>
            <p:nvPr/>
          </p:nvSpPr>
          <p:spPr bwMode="auto">
            <a:xfrm>
              <a:off x="1438" y="1873"/>
              <a:ext cx="6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tone spacing</a:t>
              </a:r>
            </a:p>
            <a:p>
              <a:pPr algn="ctr" eaLnBrk="1" hangingPunct="1"/>
              <a:r>
                <a:rPr lang="en-US" altLang="en-US" sz="1200" b="1">
                  <a:latin typeface="Times New Roman" panose="02020603050405020304" pitchFamily="18" charset="0"/>
                </a:rPr>
                <a:t>(4.3 kHz)</a:t>
              </a:r>
            </a:p>
          </p:txBody>
        </p:sp>
        <p:sp>
          <p:nvSpPr>
            <p:cNvPr id="64552" name="Rectangle 42"/>
            <p:cNvSpPr>
              <a:spLocks noChangeAspect="1" noChangeArrowheads="1"/>
            </p:cNvSpPr>
            <p:nvPr/>
          </p:nvSpPr>
          <p:spPr bwMode="auto">
            <a:xfrm>
              <a:off x="293" y="1662"/>
              <a:ext cx="4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power</a:t>
              </a:r>
            </a:p>
            <a:p>
              <a:pPr algn="ctr" eaLnBrk="1" hangingPunct="1"/>
              <a:r>
                <a:rPr lang="en-US" altLang="en-US" sz="1200" b="1">
                  <a:latin typeface="Times New Roman" panose="02020603050405020304" pitchFamily="18" charset="0"/>
                </a:rPr>
                <a:t>spectrum</a:t>
              </a:r>
            </a:p>
          </p:txBody>
        </p:sp>
        <p:sp>
          <p:nvSpPr>
            <p:cNvPr id="64553" name="Line 43"/>
            <p:cNvSpPr>
              <a:spLocks noChangeAspect="1" noChangeShapeType="1"/>
            </p:cNvSpPr>
            <p:nvPr/>
          </p:nvSpPr>
          <p:spPr bwMode="auto">
            <a:xfrm>
              <a:off x="1510" y="2267"/>
              <a:ext cx="18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54" name="Line 44"/>
            <p:cNvSpPr>
              <a:spLocks noChangeAspect="1" noChangeShapeType="1"/>
            </p:cNvSpPr>
            <p:nvPr/>
          </p:nvSpPr>
          <p:spPr bwMode="auto">
            <a:xfrm>
              <a:off x="1693" y="2236"/>
              <a:ext cx="0"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5" name="Line 45"/>
            <p:cNvSpPr>
              <a:spLocks noChangeAspect="1" noChangeShapeType="1"/>
            </p:cNvSpPr>
            <p:nvPr/>
          </p:nvSpPr>
          <p:spPr bwMode="auto">
            <a:xfrm>
              <a:off x="1804" y="2236"/>
              <a:ext cx="0"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6" name="Line 46"/>
            <p:cNvSpPr>
              <a:spLocks noChangeAspect="1" noChangeShapeType="1"/>
            </p:cNvSpPr>
            <p:nvPr/>
          </p:nvSpPr>
          <p:spPr bwMode="auto">
            <a:xfrm flipH="1">
              <a:off x="1804" y="2267"/>
              <a:ext cx="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57" name="Line 47"/>
            <p:cNvSpPr>
              <a:spLocks noChangeAspect="1" noChangeShapeType="1"/>
            </p:cNvSpPr>
            <p:nvPr/>
          </p:nvSpPr>
          <p:spPr bwMode="auto">
            <a:xfrm>
              <a:off x="1603" y="2320"/>
              <a:ext cx="30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8" name="Line 48"/>
            <p:cNvSpPr>
              <a:spLocks noChangeAspect="1" noChangeShapeType="1"/>
            </p:cNvSpPr>
            <p:nvPr/>
          </p:nvSpPr>
          <p:spPr bwMode="auto">
            <a:xfrm>
              <a:off x="1603" y="2531"/>
              <a:ext cx="30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9" name="Line 49"/>
            <p:cNvSpPr>
              <a:spLocks noChangeAspect="1" noChangeShapeType="1"/>
            </p:cNvSpPr>
            <p:nvPr/>
          </p:nvSpPr>
          <p:spPr bwMode="auto">
            <a:xfrm>
              <a:off x="4550" y="2157"/>
              <a:ext cx="0" cy="1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60" name="Line 50"/>
            <p:cNvSpPr>
              <a:spLocks noChangeAspect="1" noChangeShapeType="1"/>
            </p:cNvSpPr>
            <p:nvPr/>
          </p:nvSpPr>
          <p:spPr bwMode="auto">
            <a:xfrm flipV="1">
              <a:off x="4550" y="2525"/>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61" name="Rectangle 51"/>
            <p:cNvSpPr>
              <a:spLocks noChangeAspect="1" noChangeArrowheads="1"/>
            </p:cNvSpPr>
            <p:nvPr/>
          </p:nvSpPr>
          <p:spPr bwMode="auto">
            <a:xfrm>
              <a:off x="4151" y="3511"/>
              <a:ext cx="46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1.1 MHz</a:t>
              </a:r>
            </a:p>
          </p:txBody>
        </p:sp>
        <p:sp>
          <p:nvSpPr>
            <p:cNvPr id="64562" name="Rectangle 52"/>
            <p:cNvSpPr>
              <a:spLocks noChangeAspect="1" noChangeArrowheads="1"/>
            </p:cNvSpPr>
            <p:nvPr/>
          </p:nvSpPr>
          <p:spPr bwMode="auto">
            <a:xfrm>
              <a:off x="4774" y="2401"/>
              <a:ext cx="90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max 3 dB variation</a:t>
              </a:r>
            </a:p>
          </p:txBody>
        </p:sp>
        <p:sp>
          <p:nvSpPr>
            <p:cNvPr id="64563" name="Rectangle 53"/>
            <p:cNvSpPr>
              <a:spLocks noChangeAspect="1" noChangeArrowheads="1"/>
            </p:cNvSpPr>
            <p:nvPr/>
          </p:nvSpPr>
          <p:spPr bwMode="auto">
            <a:xfrm>
              <a:off x="4568" y="3247"/>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frequency</a:t>
              </a:r>
            </a:p>
          </p:txBody>
        </p:sp>
        <p:sp>
          <p:nvSpPr>
            <p:cNvPr id="64564" name="Line 54"/>
            <p:cNvSpPr>
              <a:spLocks noChangeAspect="1" noChangeShapeType="1"/>
            </p:cNvSpPr>
            <p:nvPr/>
          </p:nvSpPr>
          <p:spPr bwMode="auto">
            <a:xfrm>
              <a:off x="990" y="3504"/>
              <a:ext cx="0"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565" name="Group 55"/>
            <p:cNvGrpSpPr>
              <a:grpSpLocks noChangeAspect="1"/>
            </p:cNvGrpSpPr>
            <p:nvPr/>
          </p:nvGrpSpPr>
          <p:grpSpPr bwMode="auto">
            <a:xfrm>
              <a:off x="567" y="2345"/>
              <a:ext cx="414" cy="1138"/>
              <a:chOff x="698" y="2231"/>
              <a:chExt cx="376" cy="1034"/>
            </a:xfrm>
          </p:grpSpPr>
          <p:sp>
            <p:nvSpPr>
              <p:cNvPr id="64568" name="Arc 56" descr="50%"/>
              <p:cNvSpPr>
                <a:spLocks noChangeAspect="1"/>
              </p:cNvSpPr>
              <p:nvPr/>
            </p:nvSpPr>
            <p:spPr bwMode="auto">
              <a:xfrm>
                <a:off x="698" y="2231"/>
                <a:ext cx="376" cy="1034"/>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79"/>
                    </a:moveTo>
                    <a:cubicBezTo>
                      <a:pt x="11" y="9657"/>
                      <a:pt x="9678" y="-1"/>
                      <a:pt x="21600" y="0"/>
                    </a:cubicBezTo>
                    <a:cubicBezTo>
                      <a:pt x="33529" y="0"/>
                      <a:pt x="43200" y="9670"/>
                      <a:pt x="43200" y="21600"/>
                    </a:cubicBezTo>
                  </a:path>
                  <a:path w="43200" h="21600" stroke="0" extrusionOk="0">
                    <a:moveTo>
                      <a:pt x="0" y="21579"/>
                    </a:moveTo>
                    <a:cubicBezTo>
                      <a:pt x="11" y="9657"/>
                      <a:pt x="9678" y="-1"/>
                      <a:pt x="21600" y="0"/>
                    </a:cubicBezTo>
                    <a:cubicBezTo>
                      <a:pt x="33529" y="0"/>
                      <a:pt x="43200" y="9670"/>
                      <a:pt x="43200" y="21600"/>
                    </a:cubicBezTo>
                    <a:lnTo>
                      <a:pt x="21600" y="21600"/>
                    </a:lnTo>
                    <a:lnTo>
                      <a:pt x="0" y="21579"/>
                    </a:lnTo>
                    <a:close/>
                  </a:path>
                </a:pathLst>
              </a:custGeom>
              <a:pattFill prst="pct50">
                <a:fgClr>
                  <a:schemeClr val="folHlink"/>
                </a:fgClr>
                <a:bgClr>
                  <a:schemeClr val="bg1"/>
                </a:bgClr>
              </a:pattFill>
              <a:ln w="12700" cap="rnd">
                <a:solidFill>
                  <a:schemeClr val="tx1"/>
                </a:solidFill>
                <a:round/>
                <a:headEnd/>
                <a:tailEnd/>
              </a:ln>
            </p:spPr>
            <p:txBody>
              <a:bodyPr wrap="none" anchor="ctr"/>
              <a:lstStyle/>
              <a:p>
                <a:endParaRPr lang="en-US"/>
              </a:p>
            </p:txBody>
          </p:sp>
          <p:sp>
            <p:nvSpPr>
              <p:cNvPr id="64569" name="Rectangle 57"/>
              <p:cNvSpPr>
                <a:spLocks noChangeAspect="1" noChangeArrowheads="1"/>
              </p:cNvSpPr>
              <p:nvPr/>
            </p:nvSpPr>
            <p:spPr bwMode="auto">
              <a:xfrm>
                <a:off x="715" y="2984"/>
                <a:ext cx="3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200" b="1">
                    <a:latin typeface="Times New Roman" panose="02020603050405020304" pitchFamily="18" charset="0"/>
                  </a:rPr>
                  <a:t>POTS</a:t>
                </a:r>
              </a:p>
            </p:txBody>
          </p:sp>
        </p:grpSp>
        <p:sp>
          <p:nvSpPr>
            <p:cNvPr id="64566" name="Line 58"/>
            <p:cNvSpPr>
              <a:spLocks noChangeAspect="1" noChangeShapeType="1"/>
            </p:cNvSpPr>
            <p:nvPr/>
          </p:nvSpPr>
          <p:spPr bwMode="auto">
            <a:xfrm>
              <a:off x="395" y="3482"/>
              <a:ext cx="449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67" name="Line 59"/>
            <p:cNvSpPr>
              <a:spLocks noChangeShapeType="1"/>
            </p:cNvSpPr>
            <p:nvPr/>
          </p:nvSpPr>
          <p:spPr bwMode="auto">
            <a:xfrm>
              <a:off x="2592" y="1968"/>
              <a:ext cx="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6562"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66563" name="Rectangle 5"/>
          <p:cNvSpPr>
            <a:spLocks noGrp="1" noChangeArrowheads="1"/>
          </p:cNvSpPr>
          <p:nvPr>
            <p:ph type="title"/>
          </p:nvPr>
        </p:nvSpPr>
        <p:spPr>
          <a:xfrm>
            <a:off x="323850" y="549275"/>
            <a:ext cx="7772400" cy="866775"/>
          </a:xfrm>
        </p:spPr>
        <p:txBody>
          <a:bodyPr/>
          <a:lstStyle/>
          <a:p>
            <a:pPr eaLnBrk="1" hangingPunct="1"/>
            <a:r>
              <a:rPr lang="en-US" altLang="en-US">
                <a:latin typeface="Calibri" panose="020F0502020204030204" pitchFamily="34" charset="0"/>
                <a:ea typeface="ＭＳ Ｐゴシック" panose="020B0600070205080204" pitchFamily="34" charset="-128"/>
              </a:rPr>
              <a:t>ADSL key advantages </a:t>
            </a:r>
          </a:p>
        </p:txBody>
      </p:sp>
      <p:sp>
        <p:nvSpPr>
          <p:cNvPr id="66564" name="Rectangle 6"/>
          <p:cNvSpPr>
            <a:spLocks noGrp="1" noChangeArrowheads="1"/>
          </p:cNvSpPr>
          <p:nvPr>
            <p:ph idx="1"/>
          </p:nvPr>
        </p:nvSpPr>
        <p:spPr>
          <a:xfrm>
            <a:off x="708025" y="1404938"/>
            <a:ext cx="7772400" cy="4114800"/>
          </a:xfrm>
        </p:spPr>
        <p:txBody>
          <a:bodyPr/>
          <a:lstStyle/>
          <a:p>
            <a:pPr eaLnBrk="1" hangingPunct="1">
              <a:lnSpc>
                <a:spcPct val="90000"/>
              </a:lnSpc>
            </a:pPr>
            <a:r>
              <a:rPr lang="en-US" altLang="en-US" sz="2000">
                <a:latin typeface="Calibri" panose="020F0502020204030204" pitchFamily="34" charset="0"/>
                <a:ea typeface="ＭＳ Ｐゴシック" panose="020B0600070205080204" pitchFamily="34" charset="-128"/>
              </a:rPr>
              <a:t>No cable deployment</a:t>
            </a:r>
          </a:p>
          <a:p>
            <a:pPr lvl="1" eaLnBrk="1" hangingPunct="1">
              <a:lnSpc>
                <a:spcPct val="90000"/>
              </a:lnSpc>
            </a:pPr>
            <a:r>
              <a:rPr lang="en-US" altLang="en-US" sz="2000">
                <a:latin typeface="Calibri" panose="020F0502020204030204" pitchFamily="34" charset="0"/>
                <a:ea typeface="ＭＳ Ｐゴシック" panose="020B0600070205080204" pitchFamily="34" charset="-128"/>
              </a:rPr>
              <a:t>Low installation cost: no civil engineering works are required</a:t>
            </a:r>
          </a:p>
          <a:p>
            <a:pPr lvl="1" eaLnBrk="1" hangingPunct="1">
              <a:lnSpc>
                <a:spcPct val="90000"/>
              </a:lnSpc>
            </a:pPr>
            <a:r>
              <a:rPr lang="en-US" altLang="en-US" sz="2000">
                <a:latin typeface="Calibri" panose="020F0502020204030204" pitchFamily="34" charset="0"/>
                <a:ea typeface="ＭＳ Ｐゴシック" panose="020B0600070205080204" pitchFamily="34" charset="-128"/>
              </a:rPr>
              <a:t>Fast connection of new users</a:t>
            </a:r>
          </a:p>
          <a:p>
            <a:pPr eaLnBrk="1" hangingPunct="1">
              <a:lnSpc>
                <a:spcPct val="90000"/>
              </a:lnSpc>
            </a:pPr>
            <a:r>
              <a:rPr lang="en-US" altLang="en-US" sz="2000">
                <a:latin typeface="Calibri" panose="020F0502020204030204" pitchFamily="34" charset="0"/>
                <a:ea typeface="ＭＳ Ｐゴシック" panose="020B0600070205080204" pitchFamily="34" charset="-128"/>
              </a:rPr>
              <a:t>Per-user basis introduction capability</a:t>
            </a:r>
          </a:p>
          <a:p>
            <a:pPr lvl="1" eaLnBrk="1" hangingPunct="1">
              <a:lnSpc>
                <a:spcPct val="90000"/>
              </a:lnSpc>
            </a:pPr>
            <a:r>
              <a:rPr lang="en-US" altLang="en-US" sz="2000">
                <a:latin typeface="Calibri" panose="020F0502020204030204" pitchFamily="34" charset="0"/>
                <a:ea typeface="ＭＳ Ｐゴシック" panose="020B0600070205080204" pitchFamily="34" charset="-128"/>
              </a:rPr>
              <a:t>Investment nearly proportional to service demand </a:t>
            </a:r>
          </a:p>
          <a:p>
            <a:pPr eaLnBrk="1" hangingPunct="1">
              <a:lnSpc>
                <a:spcPct val="90000"/>
              </a:lnSpc>
            </a:pPr>
            <a:r>
              <a:rPr lang="en-US" altLang="en-US" sz="2000">
                <a:latin typeface="Calibri" panose="020F0502020204030204" pitchFamily="34" charset="0"/>
                <a:ea typeface="ＭＳ Ｐゴシック" panose="020B0600070205080204" pitchFamily="34" charset="-128"/>
              </a:rPr>
              <a:t>Second virtual line</a:t>
            </a:r>
          </a:p>
          <a:p>
            <a:pPr lvl="1" eaLnBrk="1" hangingPunct="1">
              <a:lnSpc>
                <a:spcPct val="90000"/>
              </a:lnSpc>
            </a:pPr>
            <a:r>
              <a:rPr lang="en-US" altLang="en-US" sz="2000">
                <a:latin typeface="Calibri" panose="020F0502020204030204" pitchFamily="34" charset="0"/>
                <a:ea typeface="ＭＳ Ｐゴシック" panose="020B0600070205080204" pitchFamily="34" charset="-128"/>
              </a:rPr>
              <a:t>line available for telephone calls even when surfing</a:t>
            </a:r>
          </a:p>
          <a:p>
            <a:pPr eaLnBrk="1" hangingPunct="1">
              <a:lnSpc>
                <a:spcPct val="90000"/>
              </a:lnSpc>
            </a:pPr>
            <a:r>
              <a:rPr lang="en-US" altLang="en-US" sz="2000">
                <a:latin typeface="Calibri" panose="020F0502020204030204" pitchFamily="34" charset="0"/>
                <a:ea typeface="ＭＳ Ｐゴシック" panose="020B0600070205080204" pitchFamily="34" charset="-128"/>
              </a:rPr>
              <a:t>Always on Connection</a:t>
            </a:r>
          </a:p>
          <a:p>
            <a:pPr lvl="1" eaLnBrk="1" hangingPunct="1">
              <a:lnSpc>
                <a:spcPct val="80000"/>
              </a:lnSpc>
            </a:pPr>
            <a:r>
              <a:rPr lang="en-US" altLang="en-US" sz="2000">
                <a:latin typeface="Calibri" panose="020F0502020204030204" pitchFamily="34" charset="0"/>
                <a:ea typeface="ＭＳ Ｐゴシック" panose="020B0600070205080204" pitchFamily="34" charset="-128"/>
              </a:rPr>
              <a:t>LAN like</a:t>
            </a:r>
          </a:p>
          <a:p>
            <a:pPr lvl="1" eaLnBrk="1" hangingPunct="1">
              <a:lnSpc>
                <a:spcPct val="80000"/>
              </a:lnSpc>
            </a:pPr>
            <a:r>
              <a:rPr lang="en-US" altLang="en-US" sz="2000">
                <a:latin typeface="Calibri" panose="020F0502020204030204" pitchFamily="34" charset="0"/>
                <a:ea typeface="ＭＳ Ｐゴシック" panose="020B0600070205080204" pitchFamily="34" charset="-128"/>
              </a:rPr>
              <a:t>resources used only when data are really transmitted</a:t>
            </a:r>
          </a:p>
          <a:p>
            <a:pPr eaLnBrk="1" hangingPunct="1">
              <a:lnSpc>
                <a:spcPct val="90000"/>
              </a:lnSpc>
            </a:pPr>
            <a:r>
              <a:rPr lang="en-US" altLang="en-US" sz="2000">
                <a:latin typeface="Calibri" panose="020F0502020204030204" pitchFamily="34" charset="0"/>
                <a:ea typeface="ＭＳ Ｐゴシック" panose="020B0600070205080204" pitchFamily="34" charset="-128"/>
              </a:rPr>
              <a:t>High peak bitrate</a:t>
            </a:r>
          </a:p>
          <a:p>
            <a:pPr eaLnBrk="1" hangingPunct="1">
              <a:lnSpc>
                <a:spcPct val="90000"/>
              </a:lnSpc>
            </a:pPr>
            <a:r>
              <a:rPr lang="en-US" altLang="en-US" sz="2000">
                <a:latin typeface="Calibri" panose="020F0502020204030204" pitchFamily="34" charset="0"/>
                <a:ea typeface="ＭＳ Ｐゴシック" panose="020B0600070205080204" pitchFamily="34" charset="-128"/>
              </a:rPr>
              <a:t>Bitrate scalability from 100 kbit up to 8 Mbit/s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Overview</a:t>
            </a:r>
          </a:p>
        </p:txBody>
      </p:sp>
      <p:sp>
        <p:nvSpPr>
          <p:cNvPr id="31746" name="Rectangle 8"/>
          <p:cNvSpPr>
            <a:spLocks noGrp="1" noChangeArrowheads="1"/>
          </p:cNvSpPr>
          <p:nvPr>
            <p:ph idx="1"/>
          </p:nvPr>
        </p:nvSpPr>
        <p:spPr>
          <a:xfrm>
            <a:off x="119063" y="1338263"/>
            <a:ext cx="8489950" cy="5024437"/>
          </a:xfrm>
        </p:spPr>
        <p:txBody>
          <a:bodyPr/>
          <a:lstStyle/>
          <a:p>
            <a:pPr eaLnBrk="1" hangingPunct="1">
              <a:lnSpc>
                <a:spcPct val="90000"/>
              </a:lnSpc>
            </a:pPr>
            <a:r>
              <a:rPr lang="en-US" altLang="en-US">
                <a:latin typeface="Calibri" panose="020F0502020204030204" pitchFamily="34" charset="0"/>
                <a:ea typeface="ＭＳ Ｐゴシック" panose="020B0600070205080204" pitchFamily="34" charset="-128"/>
              </a:rPr>
              <a:t>The </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Copper</a:t>
            </a:r>
            <a:r>
              <a:rPr lang="ja-JP" altLang="en-US">
                <a:latin typeface="Calibri" panose="020F0502020204030204" pitchFamily="34" charset="0"/>
                <a:ea typeface="ＭＳ Ｐゴシック" panose="020B0600070205080204" pitchFamily="34" charset="-128"/>
              </a:rPr>
              <a:t>’</a:t>
            </a:r>
            <a:r>
              <a:rPr lang="en-US" altLang="ja-JP">
                <a:latin typeface="Calibri" panose="020F0502020204030204" pitchFamily="34" charset="0"/>
                <a:ea typeface="ＭＳ Ｐゴシック" panose="020B0600070205080204" pitchFamily="34" charset="-128"/>
              </a:rPr>
              <a:t> Channel</a:t>
            </a:r>
          </a:p>
          <a:p>
            <a:pPr lvl="1" eaLnBrk="1" hangingPunct="1">
              <a:lnSpc>
                <a:spcPct val="90000"/>
              </a:lnSpc>
            </a:pPr>
            <a:r>
              <a:rPr lang="en-US" altLang="en-US">
                <a:latin typeface="Calibri" panose="020F0502020204030204" pitchFamily="34" charset="0"/>
                <a:ea typeface="ＭＳ Ｐゴシック" panose="020B0600070205080204" pitchFamily="34" charset="-128"/>
              </a:rPr>
              <a:t>Twisted Pair</a:t>
            </a:r>
          </a:p>
          <a:p>
            <a:pPr lvl="1" eaLnBrk="1" hangingPunct="1">
              <a:lnSpc>
                <a:spcPct val="90000"/>
              </a:lnSpc>
            </a:pPr>
            <a:r>
              <a:rPr lang="en-US" altLang="en-US">
                <a:latin typeface="Calibri" panose="020F0502020204030204" pitchFamily="34" charset="0"/>
                <a:ea typeface="ＭＳ Ｐゴシック" panose="020B0600070205080204" pitchFamily="34" charset="-128"/>
              </a:rPr>
              <a:t>Coax</a:t>
            </a:r>
          </a:p>
          <a:p>
            <a:pPr eaLnBrk="1" hangingPunct="1">
              <a:lnSpc>
                <a:spcPct val="90000"/>
              </a:lnSpc>
            </a:pPr>
            <a:r>
              <a:rPr lang="en-US" altLang="en-US">
                <a:latin typeface="Calibri" panose="020F0502020204030204" pitchFamily="34" charset="0"/>
                <a:ea typeface="ＭＳ Ｐゴシック" panose="020B0600070205080204" pitchFamily="34" charset="-128"/>
              </a:rPr>
              <a:t>Wireline Systems</a:t>
            </a:r>
          </a:p>
          <a:p>
            <a:pPr lvl="1" eaLnBrk="1" hangingPunct="1">
              <a:lnSpc>
                <a:spcPct val="90000"/>
              </a:lnSpc>
            </a:pPr>
            <a:r>
              <a:rPr lang="en-US" altLang="en-US">
                <a:latin typeface="Calibri" panose="020F0502020204030204" pitchFamily="34" charset="0"/>
                <a:ea typeface="ＭＳ Ｐゴシック" panose="020B0600070205080204" pitchFamily="34" charset="-128"/>
              </a:rPr>
              <a:t>ISDN</a:t>
            </a:r>
          </a:p>
          <a:p>
            <a:pPr lvl="1" eaLnBrk="1" hangingPunct="1">
              <a:lnSpc>
                <a:spcPct val="90000"/>
              </a:lnSpc>
            </a:pPr>
            <a:r>
              <a:rPr lang="en-US" altLang="en-US">
                <a:latin typeface="Calibri" panose="020F0502020204030204" pitchFamily="34" charset="0"/>
                <a:ea typeface="ＭＳ Ｐゴシック" panose="020B0600070205080204" pitchFamily="34" charset="-128"/>
              </a:rPr>
              <a:t>xDSL</a:t>
            </a:r>
          </a:p>
          <a:p>
            <a:pPr lvl="1" eaLnBrk="1" hangingPunct="1">
              <a:lnSpc>
                <a:spcPct val="90000"/>
              </a:lnSpc>
            </a:pPr>
            <a:r>
              <a:rPr lang="en-US" altLang="en-US">
                <a:latin typeface="Calibri" panose="020F0502020204030204" pitchFamily="34" charset="0"/>
                <a:ea typeface="ＭＳ Ｐゴシック" panose="020B0600070205080204" pitchFamily="34" charset="-128"/>
              </a:rPr>
              <a:t>Ethernet</a:t>
            </a:r>
          </a:p>
          <a:p>
            <a:pPr lvl="1" eaLnBrk="1" hangingPunct="1">
              <a:lnSpc>
                <a:spcPct val="90000"/>
              </a:lnSpc>
            </a:pPr>
            <a:r>
              <a:rPr lang="en-US" altLang="en-US">
                <a:latin typeface="Calibri" panose="020F0502020204030204" pitchFamily="34" charset="0"/>
                <a:ea typeface="ＭＳ Ｐゴシック" panose="020B0600070205080204" pitchFamily="34" charset="-128"/>
              </a:rPr>
              <a:t>DOCSIS</a:t>
            </a:r>
          </a:p>
          <a:p>
            <a:pPr lvl="1" eaLnBrk="1" hangingPunct="1">
              <a:lnSpc>
                <a:spcPct val="90000"/>
              </a:lnSpc>
            </a:pPr>
            <a:r>
              <a:rPr lang="en-US" altLang="en-US">
                <a:latin typeface="Calibri" panose="020F0502020204030204" pitchFamily="34" charset="0"/>
                <a:ea typeface="ＭＳ Ｐゴシック" panose="020B0600070205080204" pitchFamily="34" charset="-128"/>
              </a:rPr>
              <a:t>Powerline Communications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p:cNvSpPr>
            <a:spLocks noGrp="1" noChangeArrowheads="1"/>
          </p:cNvSpPr>
          <p:nvPr>
            <p:ph type="title"/>
          </p:nvPr>
        </p:nvSpPr>
        <p:spPr>
          <a:xfrm>
            <a:off x="323850" y="549275"/>
            <a:ext cx="7772400" cy="838200"/>
          </a:xfrm>
        </p:spPr>
        <p:txBody>
          <a:bodyPr/>
          <a:lstStyle/>
          <a:p>
            <a:pPr eaLnBrk="1" hangingPunct="1"/>
            <a:r>
              <a:rPr lang="en-GB" altLang="en-US">
                <a:latin typeface="Calibri" panose="020F0502020204030204" pitchFamily="34" charset="0"/>
                <a:ea typeface="ＭＳ Ｐゴシック" panose="020B0600070205080204" pitchFamily="34" charset="-128"/>
              </a:rPr>
              <a:t>ADSL Local Loop Impairments</a:t>
            </a:r>
          </a:p>
        </p:txBody>
      </p:sp>
      <p:sp>
        <p:nvSpPr>
          <p:cNvPr id="39940" name="Rectangle 5"/>
          <p:cNvSpPr>
            <a:spLocks noGrp="1" noChangeArrowheads="1"/>
          </p:cNvSpPr>
          <p:nvPr>
            <p:ph idx="1"/>
          </p:nvPr>
        </p:nvSpPr>
        <p:spPr>
          <a:xfrm>
            <a:off x="755650" y="1916113"/>
            <a:ext cx="7734300" cy="3457575"/>
          </a:xfrm>
        </p:spPr>
        <p:txBody>
          <a:bodyPr rtlCol="0">
            <a:normAutofit/>
          </a:bodyPr>
          <a:lstStyle/>
          <a:p>
            <a:pPr eaLnBrk="1" fontAlgn="auto" hangingPunct="1">
              <a:spcAft>
                <a:spcPts val="0"/>
              </a:spcAft>
              <a:buFont typeface="Arial"/>
              <a:buChar char="•"/>
              <a:defRPr/>
            </a:pPr>
            <a:r>
              <a:rPr lang="en-GB" dirty="0">
                <a:cs typeface="+mn-cs"/>
              </a:rPr>
              <a:t>Attenuation</a:t>
            </a:r>
          </a:p>
          <a:p>
            <a:pPr eaLnBrk="1" fontAlgn="auto" hangingPunct="1">
              <a:spcAft>
                <a:spcPts val="0"/>
              </a:spcAft>
              <a:buFont typeface="Arial"/>
              <a:buChar char="•"/>
              <a:defRPr/>
            </a:pPr>
            <a:r>
              <a:rPr lang="en-GB" dirty="0">
                <a:cs typeface="+mn-cs"/>
              </a:rPr>
              <a:t>Cross Talk</a:t>
            </a:r>
          </a:p>
          <a:p>
            <a:pPr eaLnBrk="1" fontAlgn="auto" hangingPunct="1">
              <a:spcAft>
                <a:spcPts val="0"/>
              </a:spcAft>
              <a:buFont typeface="Arial"/>
              <a:buChar char="•"/>
              <a:defRPr/>
            </a:pPr>
            <a:r>
              <a:rPr lang="en-GB" dirty="0">
                <a:cs typeface="+mn-cs"/>
              </a:rPr>
              <a:t>Unbalanced loops</a:t>
            </a:r>
          </a:p>
          <a:p>
            <a:pPr eaLnBrk="1" fontAlgn="auto" hangingPunct="1">
              <a:spcAft>
                <a:spcPts val="0"/>
              </a:spcAft>
              <a:buFont typeface="Arial"/>
              <a:buChar char="•"/>
              <a:defRPr/>
            </a:pPr>
            <a:r>
              <a:rPr lang="en-GB" dirty="0">
                <a:cs typeface="+mn-cs"/>
              </a:rPr>
              <a:t>Noise </a:t>
            </a:r>
          </a:p>
          <a:p>
            <a:pPr eaLnBrk="1" fontAlgn="auto" hangingPunct="1">
              <a:spcAft>
                <a:spcPts val="0"/>
              </a:spcAft>
              <a:buFont typeface="Arial"/>
              <a:buChar char="•"/>
              <a:defRPr/>
            </a:pPr>
            <a:r>
              <a:rPr lang="en-GB" dirty="0">
                <a:cs typeface="+mn-cs"/>
              </a:rPr>
              <a:t>Gauge mismatches</a:t>
            </a:r>
          </a:p>
          <a:p>
            <a:pPr eaLnBrk="1" fontAlgn="auto" hangingPunct="1">
              <a:spcAft>
                <a:spcPts val="0"/>
              </a:spcAft>
              <a:buFont typeface="Arial"/>
              <a:buChar char="•"/>
              <a:defRPr/>
            </a:pPr>
            <a:r>
              <a:rPr lang="en-GB" dirty="0">
                <a:cs typeface="+mn-cs"/>
              </a:rPr>
              <a:t>Loading coils </a:t>
            </a:r>
          </a:p>
          <a:p>
            <a:pPr eaLnBrk="1" fontAlgn="auto" hangingPunct="1">
              <a:spcAft>
                <a:spcPts val="0"/>
              </a:spcAft>
              <a:buFont typeface="Arial"/>
              <a:buChar char="•"/>
              <a:defRPr/>
            </a:pPr>
            <a:r>
              <a:rPr lang="en-GB" dirty="0">
                <a:cs typeface="+mn-cs"/>
              </a:rPr>
              <a:t>Bridged Taps </a:t>
            </a:r>
          </a:p>
        </p:txBody>
      </p:sp>
      <p:sp>
        <p:nvSpPr>
          <p:cNvPr id="6" name="Rounded Rectangle 5"/>
          <p:cNvSpPr>
            <a:spLocks noChangeArrowheads="1"/>
          </p:cNvSpPr>
          <p:nvPr/>
        </p:nvSpPr>
        <p:spPr bwMode="auto">
          <a:xfrm>
            <a:off x="4500563" y="1773238"/>
            <a:ext cx="4319587" cy="2905125"/>
          </a:xfrm>
          <a:prstGeom prst="roundRect">
            <a:avLst>
              <a:gd name="adj" fmla="val 16667"/>
            </a:avLst>
          </a:prstGeom>
          <a:gradFill rotWithShape="1">
            <a:gsLst>
              <a:gs pos="0">
                <a:srgbClr val="3F80CD"/>
              </a:gs>
              <a:gs pos="100000">
                <a:srgbClr val="9BC1FF"/>
              </a:gs>
            </a:gsLst>
            <a:lin ang="16200000"/>
          </a:gradFill>
          <a:ln w="9525">
            <a:solidFill>
              <a:srgbClr val="4A7EBB"/>
            </a:solidFill>
            <a:round/>
            <a:headEnd/>
            <a:tailEnd/>
          </a:ln>
          <a:effectLst>
            <a:outerShdw blurRad="63500" dist="23000" dir="5400000" rotWithShape="0">
              <a:srgbClr val="000000">
                <a:alpha val="34999"/>
              </a:srgbClr>
            </a:outerShdw>
          </a:effectLst>
        </p:spPr>
        <p:txBody>
          <a:bodyPr anchor="ctr"/>
          <a:lstStyle/>
          <a:p>
            <a:pPr algn="ctr">
              <a:defRPr/>
            </a:pPr>
            <a:r>
              <a:rPr lang="en-GB" sz="3600" b="1" dirty="0">
                <a:solidFill>
                  <a:schemeClr val="lt1"/>
                </a:solidFill>
                <a:latin typeface="+mn-lt"/>
                <a:ea typeface="+mn-ea"/>
              </a:rPr>
              <a:t>The performance </a:t>
            </a:r>
          </a:p>
          <a:p>
            <a:pPr algn="ctr">
              <a:defRPr/>
            </a:pPr>
            <a:r>
              <a:rPr lang="en-GB" sz="3600" b="1" dirty="0">
                <a:solidFill>
                  <a:schemeClr val="lt1"/>
                </a:solidFill>
                <a:latin typeface="+mn-lt"/>
                <a:ea typeface="+mn-ea"/>
              </a:rPr>
              <a:t>of ADSL is </a:t>
            </a:r>
          </a:p>
          <a:p>
            <a:pPr algn="ctr">
              <a:defRPr/>
            </a:pPr>
            <a:r>
              <a:rPr lang="en-GB" sz="3600" b="1" dirty="0">
                <a:solidFill>
                  <a:schemeClr val="lt1"/>
                </a:solidFill>
                <a:latin typeface="+mn-lt"/>
                <a:ea typeface="+mn-ea"/>
              </a:rPr>
              <a:t>distance dependent</a:t>
            </a:r>
            <a:endParaRPr lang="en-GB" sz="3600" dirty="0">
              <a:solidFill>
                <a:schemeClr val="lt1"/>
              </a:solidFill>
              <a:latin typeface="+mn-lt"/>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4500563" y="1412875"/>
            <a:ext cx="4535487" cy="4248150"/>
          </a:xfrm>
          <a:prstGeom prst="ellipse">
            <a:avLst/>
          </a:prstGeom>
          <a:gradFill rotWithShape="1">
            <a:gsLst>
              <a:gs pos="0">
                <a:srgbClr val="7F5BAB"/>
              </a:gs>
              <a:gs pos="100000">
                <a:srgbClr val="C8B0ED"/>
              </a:gs>
            </a:gsLst>
            <a:lin ang="16200000"/>
          </a:gradFill>
          <a:ln w="9525">
            <a:solidFill>
              <a:srgbClr val="7D60A0"/>
            </a:solidFill>
            <a:round/>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70658" name="Rectangle 3"/>
          <p:cNvSpPr>
            <a:spLocks noGrp="1" noChangeArrowheads="1"/>
          </p:cNvSpPr>
          <p:nvPr>
            <p:ph type="title"/>
          </p:nvPr>
        </p:nvSpPr>
        <p:spPr>
          <a:xfrm>
            <a:off x="539750" y="549275"/>
            <a:ext cx="7772400" cy="838200"/>
          </a:xfrm>
        </p:spPr>
        <p:txBody>
          <a:bodyPr/>
          <a:lstStyle/>
          <a:p>
            <a:pPr eaLnBrk="1" hangingPunct="1"/>
            <a:r>
              <a:rPr lang="en-GB" altLang="en-US">
                <a:latin typeface="Calibri" panose="020F0502020204030204" pitchFamily="34" charset="0"/>
                <a:ea typeface="ＭＳ Ｐゴシック" panose="020B0600070205080204" pitchFamily="34" charset="-128"/>
              </a:rPr>
              <a:t>Loop Qualification</a:t>
            </a:r>
          </a:p>
        </p:txBody>
      </p:sp>
      <p:sp>
        <p:nvSpPr>
          <p:cNvPr id="70659" name="Rectangle 4"/>
          <p:cNvSpPr>
            <a:spLocks noGrp="1" noChangeArrowheads="1"/>
          </p:cNvSpPr>
          <p:nvPr>
            <p:ph type="body" sz="half" idx="1"/>
          </p:nvPr>
        </p:nvSpPr>
        <p:spPr>
          <a:xfrm>
            <a:off x="685800" y="1447800"/>
            <a:ext cx="3810000" cy="4114800"/>
          </a:xfrm>
        </p:spPr>
        <p:txBody>
          <a:bodyPr/>
          <a:lstStyle/>
          <a:p>
            <a:pPr eaLnBrk="1" hangingPunct="1"/>
            <a:r>
              <a:rPr lang="en-GB" altLang="en-US" sz="2000">
                <a:latin typeface="Calibri" panose="020F0502020204030204" pitchFamily="34" charset="0"/>
                <a:ea typeface="ＭＳ Ｐゴシック" panose="020B0600070205080204" pitchFamily="34" charset="-128"/>
              </a:rPr>
              <a:t>Basic Qualification</a:t>
            </a:r>
          </a:p>
          <a:p>
            <a:pPr lvl="1" eaLnBrk="1" hangingPunct="1">
              <a:lnSpc>
                <a:spcPct val="80000"/>
              </a:lnSpc>
            </a:pPr>
            <a:r>
              <a:rPr lang="en-GB" altLang="en-US" sz="1800">
                <a:latin typeface="Calibri" panose="020F0502020204030204" pitchFamily="34" charset="0"/>
                <a:ea typeface="ＭＳ Ｐゴシック" panose="020B0600070205080204" pitchFamily="34" charset="-128"/>
              </a:rPr>
              <a:t>Insulation resistance</a:t>
            </a:r>
          </a:p>
          <a:p>
            <a:pPr lvl="1" eaLnBrk="1" hangingPunct="1">
              <a:lnSpc>
                <a:spcPct val="80000"/>
              </a:lnSpc>
            </a:pPr>
            <a:r>
              <a:rPr lang="en-GB" altLang="en-US" sz="1800">
                <a:latin typeface="Calibri" panose="020F0502020204030204" pitchFamily="34" charset="0"/>
                <a:ea typeface="ＭＳ Ｐゴシック" panose="020B0600070205080204" pitchFamily="34" charset="-128"/>
              </a:rPr>
              <a:t>Continuity</a:t>
            </a:r>
          </a:p>
          <a:p>
            <a:pPr lvl="1" eaLnBrk="1" hangingPunct="1">
              <a:lnSpc>
                <a:spcPct val="80000"/>
              </a:lnSpc>
            </a:pPr>
            <a:r>
              <a:rPr lang="en-GB" altLang="en-US" sz="1800">
                <a:latin typeface="Calibri" panose="020F0502020204030204" pitchFamily="34" charset="0"/>
                <a:ea typeface="ＭＳ Ｐゴシック" panose="020B0600070205080204" pitchFamily="34" charset="-128"/>
              </a:rPr>
              <a:t>Capacitance</a:t>
            </a:r>
          </a:p>
          <a:p>
            <a:pPr lvl="1" eaLnBrk="1" hangingPunct="1">
              <a:lnSpc>
                <a:spcPct val="80000"/>
              </a:lnSpc>
              <a:buFontTx/>
              <a:buNone/>
            </a:pPr>
            <a:endParaRPr lang="en-GB" altLang="en-US" sz="1800">
              <a:latin typeface="Calibri" panose="020F0502020204030204" pitchFamily="34" charset="0"/>
              <a:ea typeface="ＭＳ Ｐゴシック" panose="020B0600070205080204" pitchFamily="34" charset="-128"/>
            </a:endParaRPr>
          </a:p>
          <a:p>
            <a:pPr eaLnBrk="1" hangingPunct="1">
              <a:lnSpc>
                <a:spcPct val="80000"/>
              </a:lnSpc>
            </a:pPr>
            <a:r>
              <a:rPr lang="en-GB" altLang="en-US" sz="2000">
                <a:latin typeface="Calibri" panose="020F0502020204030204" pitchFamily="34" charset="0"/>
                <a:ea typeface="ＭＳ Ｐゴシック" panose="020B0600070205080204" pitchFamily="34" charset="-128"/>
              </a:rPr>
              <a:t>Map Analysis</a:t>
            </a:r>
          </a:p>
          <a:p>
            <a:pPr lvl="1" eaLnBrk="1" hangingPunct="1">
              <a:lnSpc>
                <a:spcPct val="80000"/>
              </a:lnSpc>
            </a:pPr>
            <a:r>
              <a:rPr lang="en-GB" altLang="en-US" sz="1800">
                <a:latin typeface="Calibri" panose="020F0502020204030204" pitchFamily="34" charset="0"/>
                <a:ea typeface="ＭＳ Ｐゴシック" panose="020B0600070205080204" pitchFamily="34" charset="-128"/>
              </a:rPr>
              <a:t>Estimation of the insertion loss using maps</a:t>
            </a:r>
          </a:p>
          <a:p>
            <a:pPr lvl="1" eaLnBrk="1" hangingPunct="1">
              <a:lnSpc>
                <a:spcPct val="80000"/>
              </a:lnSpc>
              <a:buFontTx/>
              <a:buNone/>
            </a:pPr>
            <a:endParaRPr lang="en-GB" altLang="en-US" sz="1800">
              <a:latin typeface="Calibri" panose="020F0502020204030204" pitchFamily="34" charset="0"/>
              <a:ea typeface="ＭＳ Ｐゴシック" panose="020B0600070205080204" pitchFamily="34" charset="-128"/>
            </a:endParaRPr>
          </a:p>
          <a:p>
            <a:pPr eaLnBrk="1" hangingPunct="1">
              <a:lnSpc>
                <a:spcPct val="60000"/>
              </a:lnSpc>
            </a:pPr>
            <a:r>
              <a:rPr lang="en-GB" altLang="en-US" sz="2000">
                <a:latin typeface="Calibri" panose="020F0502020204030204" pitchFamily="34" charset="0"/>
                <a:ea typeface="ＭＳ Ｐゴシック" panose="020B0600070205080204" pitchFamily="34" charset="-128"/>
              </a:rPr>
              <a:t>Field Testing</a:t>
            </a:r>
          </a:p>
          <a:p>
            <a:pPr lvl="1" eaLnBrk="1" hangingPunct="1">
              <a:lnSpc>
                <a:spcPct val="60000"/>
              </a:lnSpc>
            </a:pPr>
            <a:r>
              <a:rPr lang="en-GB" altLang="en-US" sz="1800">
                <a:latin typeface="Calibri" panose="020F0502020204030204" pitchFamily="34" charset="0"/>
                <a:ea typeface="ＭＳ Ｐゴシック" panose="020B0600070205080204" pitchFamily="34" charset="-128"/>
              </a:rPr>
              <a:t>Actual on site testing</a:t>
            </a:r>
          </a:p>
          <a:p>
            <a:pPr lvl="1" eaLnBrk="1" hangingPunct="1">
              <a:lnSpc>
                <a:spcPct val="60000"/>
              </a:lnSpc>
            </a:pPr>
            <a:r>
              <a:rPr lang="en-GB" altLang="en-US" sz="1800">
                <a:latin typeface="Calibri" panose="020F0502020204030204" pitchFamily="34" charset="0"/>
                <a:ea typeface="ＭＳ Ｐゴシック" panose="020B0600070205080204" pitchFamily="34" charset="-128"/>
              </a:rPr>
              <a:t>Truck roll</a:t>
            </a:r>
          </a:p>
        </p:txBody>
      </p:sp>
      <p:sp>
        <p:nvSpPr>
          <p:cNvPr id="5" name="Rectangle 4"/>
          <p:cNvSpPr>
            <a:spLocks noChangeArrowheads="1"/>
          </p:cNvSpPr>
          <p:nvPr/>
        </p:nvSpPr>
        <p:spPr bwMode="auto">
          <a:xfrm>
            <a:off x="1295400" y="5791200"/>
            <a:ext cx="4532313" cy="369888"/>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8"/>
              </a:srgbClr>
            </a:outerShdw>
          </a:effectLst>
        </p:spPr>
        <p:txBody>
          <a:bodyPr wrap="none">
            <a:spAutoFit/>
          </a:bodyPr>
          <a:lstStyle/>
          <a:p>
            <a:pPr>
              <a:defRPr/>
            </a:pPr>
            <a:r>
              <a:rPr lang="en-US" dirty="0">
                <a:solidFill>
                  <a:schemeClr val="lt1"/>
                </a:solidFill>
                <a:latin typeface="+mj-lt"/>
                <a:ea typeface="+mn-ea"/>
                <a:cs typeface="Baskerville Old Face"/>
              </a:rPr>
              <a:t>http://</a:t>
            </a:r>
            <a:r>
              <a:rPr lang="en-US" dirty="0" err="1">
                <a:solidFill>
                  <a:schemeClr val="lt1"/>
                </a:solidFill>
                <a:latin typeface="+mj-lt"/>
                <a:ea typeface="+mn-ea"/>
                <a:cs typeface="Baskerville Old Face"/>
              </a:rPr>
              <a:t>www.broadbandspeedchecker.co.uk</a:t>
            </a:r>
            <a:r>
              <a:rPr lang="en-US" dirty="0">
                <a:solidFill>
                  <a:schemeClr val="lt1"/>
                </a:solidFill>
                <a:latin typeface="+mj-lt"/>
                <a:ea typeface="+mn-ea"/>
                <a:cs typeface="Baskerville Old Face"/>
              </a:rPr>
              <a:t>/</a:t>
            </a:r>
          </a:p>
        </p:txBody>
      </p:sp>
      <p:sp>
        <p:nvSpPr>
          <p:cNvPr id="8" name="Oval 7"/>
          <p:cNvSpPr>
            <a:spLocks noChangeArrowheads="1"/>
          </p:cNvSpPr>
          <p:nvPr/>
        </p:nvSpPr>
        <p:spPr bwMode="auto">
          <a:xfrm>
            <a:off x="5000625" y="1876425"/>
            <a:ext cx="3535363" cy="3321050"/>
          </a:xfrm>
          <a:prstGeom prst="ellipse">
            <a:avLst/>
          </a:prstGeom>
          <a:gradFill rotWithShape="1">
            <a:gsLst>
              <a:gs pos="0">
                <a:srgbClr val="D1403C"/>
              </a:gs>
              <a:gs pos="100000">
                <a:srgbClr val="FF9A99"/>
              </a:gs>
            </a:gsLst>
            <a:lin ang="16200000"/>
          </a:gradFill>
          <a:ln w="9525">
            <a:solidFill>
              <a:srgbClr val="BE4B48"/>
            </a:solidFill>
            <a:round/>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9" name="Oval 8"/>
          <p:cNvSpPr>
            <a:spLocks noChangeArrowheads="1"/>
          </p:cNvSpPr>
          <p:nvPr/>
        </p:nvSpPr>
        <p:spPr bwMode="auto">
          <a:xfrm>
            <a:off x="5499100" y="2413000"/>
            <a:ext cx="2538413" cy="2247900"/>
          </a:xfrm>
          <a:prstGeom prst="ellipse">
            <a:avLst/>
          </a:prstGeom>
          <a:gradFill rotWithShape="1">
            <a:gsLst>
              <a:gs pos="0">
                <a:srgbClr val="A0CA4A"/>
              </a:gs>
              <a:gs pos="100000">
                <a:srgbClr val="DCFFA0"/>
              </a:gs>
            </a:gsLst>
            <a:lin ang="16200000"/>
          </a:gradFill>
          <a:ln w="9525">
            <a:solidFill>
              <a:srgbClr val="98B954"/>
            </a:solidFill>
            <a:round/>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10" name="Oval 9"/>
          <p:cNvSpPr>
            <a:spLocks noChangeArrowheads="1"/>
          </p:cNvSpPr>
          <p:nvPr/>
        </p:nvSpPr>
        <p:spPr bwMode="auto">
          <a:xfrm>
            <a:off x="5999163" y="2840038"/>
            <a:ext cx="1538287" cy="1393825"/>
          </a:xfrm>
          <a:prstGeom prst="ellipse">
            <a:avLst/>
          </a:prstGeom>
          <a:gradFill rotWithShape="1">
            <a:gsLst>
              <a:gs pos="0">
                <a:srgbClr val="FF932B"/>
              </a:gs>
              <a:gs pos="100000">
                <a:srgbClr val="FFB977"/>
              </a:gs>
            </a:gsLst>
            <a:lin ang="16200000"/>
          </a:gradFill>
          <a:ln w="9525">
            <a:solidFill>
              <a:srgbClr val="F69240"/>
            </a:solidFill>
            <a:round/>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70664" name="TextBox 10"/>
          <p:cNvSpPr txBox="1">
            <a:spLocks noChangeArrowheads="1"/>
          </p:cNvSpPr>
          <p:nvPr/>
        </p:nvSpPr>
        <p:spPr bwMode="auto">
          <a:xfrm>
            <a:off x="6516688" y="544512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solidFill>
                  <a:schemeClr val="bg1"/>
                </a:solidFill>
              </a:rPr>
              <a:t>8km</a:t>
            </a:r>
          </a:p>
        </p:txBody>
      </p:sp>
      <p:sp>
        <p:nvSpPr>
          <p:cNvPr id="70665" name="TextBox 11"/>
          <p:cNvSpPr txBox="1">
            <a:spLocks noChangeArrowheads="1"/>
          </p:cNvSpPr>
          <p:nvPr/>
        </p:nvSpPr>
        <p:spPr bwMode="auto">
          <a:xfrm>
            <a:off x="6516688" y="501332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solidFill>
                  <a:schemeClr val="bg1"/>
                </a:solidFill>
              </a:rPr>
              <a:t>6km</a:t>
            </a:r>
          </a:p>
        </p:txBody>
      </p:sp>
      <p:sp>
        <p:nvSpPr>
          <p:cNvPr id="70666" name="TextBox 12"/>
          <p:cNvSpPr txBox="1">
            <a:spLocks noChangeArrowheads="1"/>
          </p:cNvSpPr>
          <p:nvPr/>
        </p:nvSpPr>
        <p:spPr bwMode="auto">
          <a:xfrm>
            <a:off x="6516688" y="45085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solidFill>
                  <a:schemeClr val="bg1"/>
                </a:solidFill>
              </a:rPr>
              <a:t>4km</a:t>
            </a:r>
          </a:p>
        </p:txBody>
      </p:sp>
      <p:sp>
        <p:nvSpPr>
          <p:cNvPr id="70667" name="TextBox 13"/>
          <p:cNvSpPr txBox="1">
            <a:spLocks noChangeArrowheads="1"/>
          </p:cNvSpPr>
          <p:nvPr/>
        </p:nvSpPr>
        <p:spPr bwMode="auto">
          <a:xfrm>
            <a:off x="6516688" y="40767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solidFill>
                  <a:schemeClr val="bg1"/>
                </a:solidFill>
              </a:rPr>
              <a:t>2km</a:t>
            </a:r>
          </a:p>
        </p:txBody>
      </p:sp>
      <p:pic>
        <p:nvPicPr>
          <p:cNvPr id="70668" name="Picture 22" descr="building.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2133600"/>
            <a:ext cx="1252537"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9" name="Picture 23" descr="hous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133600"/>
            <a:ext cx="11715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0" name="ClipArt Placeholder 25" descr="building2.gif"/>
          <p:cNvPicPr>
            <a:picLocks noGrp="1" noChangeAspect="1"/>
          </p:cNvPicPr>
          <p:nvPr>
            <p:ph type="clipArt" sz="half" idx="2"/>
          </p:nvPr>
        </p:nvPicPr>
        <p:blipFill>
          <a:blip r:embed="rId5">
            <a:extLst>
              <a:ext uri="{28A0092B-C50C-407E-A947-70E740481C1C}">
                <a14:useLocalDpi xmlns:a14="http://schemas.microsoft.com/office/drawing/2010/main" val="0"/>
              </a:ext>
            </a:extLst>
          </a:blip>
          <a:srcRect/>
          <a:stretch>
            <a:fillRect/>
          </a:stretch>
        </p:blipFill>
        <p:spPr>
          <a:xfrm>
            <a:off x="6156325" y="2924175"/>
            <a:ext cx="1374775" cy="137001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Emissions from DSL</a:t>
            </a:r>
            <a:endParaRPr lang="en-US" altLang="en-US">
              <a:latin typeface="Calibri" panose="020F0502020204030204" pitchFamily="34" charset="0"/>
              <a:ea typeface="ＭＳ Ｐゴシック" panose="020B0600070205080204" pitchFamily="34" charset="-128"/>
            </a:endParaRPr>
          </a:p>
        </p:txBody>
      </p:sp>
      <p:pic>
        <p:nvPicPr>
          <p:cNvPr id="72706" name="Picture 4" descr="ADSL_PS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877" b="7877"/>
          <a:stretch>
            <a:fillRect/>
          </a:stretch>
        </p:blipFill>
        <p:spPr>
          <a:xfrm>
            <a:off x="735013" y="2282825"/>
            <a:ext cx="7394575" cy="4376738"/>
          </a:xfrm>
        </p:spPr>
      </p:pic>
      <p:sp>
        <p:nvSpPr>
          <p:cNvPr id="72707" name="Rectangle 3"/>
          <p:cNvSpPr>
            <a:spLocks noGrp="1" noChangeArrowheads="1"/>
          </p:cNvSpPr>
          <p:nvPr>
            <p:ph type="body" idx="4294967295"/>
          </p:nvPr>
        </p:nvSpPr>
        <p:spPr>
          <a:xfrm>
            <a:off x="919163" y="1125538"/>
            <a:ext cx="8224837" cy="1223962"/>
          </a:xfrm>
        </p:spPr>
        <p:txBody>
          <a:bodyPr/>
          <a:lstStyle/>
          <a:p>
            <a:pPr eaLnBrk="1" hangingPunct="1">
              <a:lnSpc>
                <a:spcPct val="80000"/>
              </a:lnSpc>
            </a:pPr>
            <a:r>
              <a:rPr lang="en-GB" altLang="en-US" sz="3000">
                <a:latin typeface="Calibri" panose="020F0502020204030204" pitchFamily="34" charset="0"/>
                <a:ea typeface="ＭＳ Ｐゴシック" panose="020B0600070205080204" pitchFamily="34" charset="-128"/>
              </a:rPr>
              <a:t>Emissions from wires carrying DSL have become of increased importance as a number of radio bands overlap the transmission spectrum.</a:t>
            </a:r>
            <a:endParaRPr lang="en-US" altLang="en-US" sz="3000">
              <a:latin typeface="Calibri" panose="020F0502020204030204" pitchFamily="34" charset="0"/>
              <a:ea typeface="ＭＳ Ｐゴシック"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2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96975"/>
            <a:ext cx="7848600"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4"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ADSL Reach</a:t>
            </a:r>
            <a:endParaRPr lang="en-US" altLang="en-US">
              <a:latin typeface="Calibri" panose="020F0502020204030204" pitchFamily="34" charset="0"/>
              <a:ea typeface="ＭＳ Ｐゴシック" panose="020B0600070205080204" pitchFamily="34" charset="-128"/>
            </a:endParaRPr>
          </a:p>
        </p:txBody>
      </p:sp>
      <p:pic>
        <p:nvPicPr>
          <p:cNvPr id="1669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0"/>
            <a:ext cx="5643563"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5"/>
          <p:cNvSpPr txBox="1">
            <a:spLocks noChangeArrowheads="1"/>
          </p:cNvSpPr>
          <p:nvPr/>
        </p:nvSpPr>
        <p:spPr bwMode="auto">
          <a:xfrm>
            <a:off x="1258888" y="6524625"/>
            <a:ext cx="54737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GB" altLang="en-US" sz="800">
                <a:latin typeface="Times New Roman" panose="02020603050405020304" pitchFamily="18" charset="0"/>
              </a:rPr>
              <a:t>Source: Analysys, IEEE</a:t>
            </a:r>
            <a:endParaRPr lang="en-US" altLang="en-US" sz="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27"/>
                                        </p:tgtEl>
                                        <p:attrNameLst>
                                          <p:attrName>style.visibility</p:attrName>
                                        </p:attrNameLst>
                                      </p:cBhvr>
                                      <p:to>
                                        <p:strVal val="visible"/>
                                      </p:to>
                                    </p:set>
                                    <p:animEffect transition="in" filter="dissolve">
                                      <p:cBhvr>
                                        <p:cTn id="7" dur="2000"/>
                                        <p:tgtEl>
                                          <p:spTgt spid="166927"/>
                                        </p:tgtEl>
                                      </p:cBhvr>
                                    </p:animEffect>
                                  </p:childTnLst>
                                </p:cTn>
                              </p:par>
                              <p:par>
                                <p:cTn id="8" presetID="49" presetClass="path" presetSubtype="0" accel="50000" decel="50000" fill="hold" nodeType="withEffect">
                                  <p:stCondLst>
                                    <p:cond delay="0"/>
                                  </p:stCondLst>
                                  <p:childTnLst>
                                    <p:animMotion origin="layout" path="M 4.44444E-6 -2.22222E-6 L 0.31892 0.08496 " pathEditMode="relative" rAng="0" ptsTypes="AA">
                                      <p:cBhvr>
                                        <p:cTn id="9" dur="2000" fill="hold"/>
                                        <p:tgtEl>
                                          <p:spTgt spid="166916"/>
                                        </p:tgtEl>
                                        <p:attrNameLst>
                                          <p:attrName>ppt_x</p:attrName>
                                          <p:attrName>ppt_y</p:attrName>
                                        </p:attrNameLst>
                                      </p:cBhvr>
                                      <p:rCtr x="15900" y="4200"/>
                                    </p:animMotion>
                                  </p:childTnLst>
                                </p:cTn>
                              </p:par>
                              <p:par>
                                <p:cTn id="10" presetID="6" presetClass="emph" presetSubtype="0" fill="hold" nodeType="withEffect">
                                  <p:stCondLst>
                                    <p:cond delay="0"/>
                                  </p:stCondLst>
                                  <p:childTnLst>
                                    <p:animScale>
                                      <p:cBhvr>
                                        <p:cTn id="11" dur="2000" fill="hold"/>
                                        <p:tgtEl>
                                          <p:spTgt spid="16691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ADSL summary</a:t>
            </a:r>
          </a:p>
        </p:txBody>
      </p:sp>
      <p:sp>
        <p:nvSpPr>
          <p:cNvPr id="76802" name="Rectangle 3"/>
          <p:cNvSpPr>
            <a:spLocks noGrp="1" noChangeArrowheads="1"/>
          </p:cNvSpPr>
          <p:nvPr>
            <p:ph idx="1"/>
          </p:nvPr>
        </p:nvSpPr>
        <p:spPr>
          <a:xfrm>
            <a:off x="468313" y="1341438"/>
            <a:ext cx="8253412" cy="4725987"/>
          </a:xfrm>
        </p:spPr>
        <p:txBody>
          <a:bodyPr/>
          <a:lstStyle/>
          <a:p>
            <a:pPr eaLnBrk="1" hangingPunct="1">
              <a:lnSpc>
                <a:spcPct val="105000"/>
              </a:lnSpc>
            </a:pPr>
            <a:r>
              <a:rPr lang="en-GB" altLang="en-US" sz="2000" b="1">
                <a:latin typeface="Calibri" panose="020F0502020204030204" pitchFamily="34" charset="0"/>
                <a:ea typeface="ＭＳ Ｐゴシック" panose="020B0600070205080204" pitchFamily="34" charset="-128"/>
              </a:rPr>
              <a:t>Utilises the legacy copper access network - a major benefit to incumbent telcos</a:t>
            </a:r>
          </a:p>
          <a:p>
            <a:pPr eaLnBrk="1" hangingPunct="1">
              <a:lnSpc>
                <a:spcPct val="105000"/>
              </a:lnSpc>
            </a:pPr>
            <a:r>
              <a:rPr lang="en-GB" altLang="en-US" sz="2000" b="1">
                <a:latin typeface="Calibri" panose="020F0502020204030204" pitchFamily="34" charset="0"/>
                <a:ea typeface="ＭＳ Ｐゴシック" panose="020B0600070205080204" pitchFamily="34" charset="-128"/>
              </a:rPr>
              <a:t>No major upgrades required to the POTS switches</a:t>
            </a:r>
          </a:p>
          <a:p>
            <a:pPr eaLnBrk="1" hangingPunct="1">
              <a:lnSpc>
                <a:spcPct val="105000"/>
              </a:lnSpc>
            </a:pPr>
            <a:r>
              <a:rPr lang="en-GB" altLang="en-US" sz="2000" b="1">
                <a:latin typeface="Calibri" panose="020F0502020204030204" pitchFamily="34" charset="0"/>
                <a:ea typeface="ＭＳ Ｐゴシック" panose="020B0600070205080204" pitchFamily="34" charset="-128"/>
              </a:rPr>
              <a:t>Opens up new revenue streams</a:t>
            </a:r>
          </a:p>
          <a:p>
            <a:pPr eaLnBrk="1" hangingPunct="1">
              <a:lnSpc>
                <a:spcPct val="105000"/>
              </a:lnSpc>
            </a:pPr>
            <a:r>
              <a:rPr lang="en-GB" altLang="en-US" sz="2000" b="1">
                <a:latin typeface="Calibri" panose="020F0502020204030204" pitchFamily="34" charset="0"/>
                <a:ea typeface="ＭＳ Ｐゴシック" panose="020B0600070205080204" pitchFamily="34" charset="-128"/>
              </a:rPr>
              <a:t>Low fixed costs (ADSL rack in exchange etc) but relatively high marginal costs (ADSL modems can cost around $100/pair)</a:t>
            </a:r>
          </a:p>
          <a:p>
            <a:pPr eaLnBrk="1" hangingPunct="1">
              <a:lnSpc>
                <a:spcPct val="105000"/>
              </a:lnSpc>
            </a:pPr>
            <a:r>
              <a:rPr lang="en-GB" altLang="en-US" sz="2000" b="1">
                <a:latin typeface="Calibri" panose="020F0502020204030204" pitchFamily="34" charset="0"/>
                <a:ea typeface="ＭＳ Ｐゴシック" panose="020B0600070205080204" pitchFamily="34" charset="-128"/>
              </a:rPr>
              <a:t>Allows incremental deployment</a:t>
            </a:r>
          </a:p>
          <a:p>
            <a:pPr eaLnBrk="1" hangingPunct="1">
              <a:lnSpc>
                <a:spcPct val="105000"/>
              </a:lnSpc>
            </a:pPr>
            <a:r>
              <a:rPr lang="en-GB" altLang="en-US" sz="2000" b="1">
                <a:latin typeface="Calibri" panose="020F0502020204030204" pitchFamily="34" charset="0"/>
                <a:ea typeface="ＭＳ Ｐゴシック" panose="020B0600070205080204" pitchFamily="34" charset="-128"/>
              </a:rPr>
              <a:t>Very capital efficient in that service is only provided to those who need it</a:t>
            </a:r>
          </a:p>
          <a:p>
            <a:pPr eaLnBrk="1" hangingPunct="1">
              <a:lnSpc>
                <a:spcPct val="105000"/>
              </a:lnSpc>
            </a:pPr>
            <a:r>
              <a:rPr lang="en-GB" altLang="en-US" sz="2000" b="1">
                <a:solidFill>
                  <a:srgbClr val="FF0000"/>
                </a:solidFill>
                <a:latin typeface="Calibri" panose="020F0502020204030204" pitchFamily="34" charset="0"/>
                <a:ea typeface="ＭＳ Ｐゴシック" panose="020B0600070205080204" pitchFamily="34" charset="-128"/>
              </a:rPr>
              <a:t>Still not providing true triple play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228600" y="381000"/>
            <a:ext cx="8489950" cy="865188"/>
          </a:xfrm>
        </p:spPr>
        <p:txBody>
          <a:bodyPr/>
          <a:lstStyle/>
          <a:p>
            <a:pPr eaLnBrk="1" hangingPunct="1"/>
            <a:r>
              <a:rPr lang="en-GB" altLang="en-US">
                <a:latin typeface="Calibri" panose="020F0502020204030204" pitchFamily="34" charset="0"/>
                <a:ea typeface="ＭＳ Ｐゴシック" panose="020B0600070205080204" pitchFamily="34" charset="-128"/>
              </a:rPr>
              <a:t>VDSL</a:t>
            </a:r>
          </a:p>
        </p:txBody>
      </p:sp>
      <p:sp>
        <p:nvSpPr>
          <p:cNvPr id="78850" name="Rectangle 14"/>
          <p:cNvSpPr>
            <a:spLocks noGrp="1" noChangeArrowheads="1"/>
          </p:cNvSpPr>
          <p:nvPr>
            <p:ph type="body" sz="half" idx="1"/>
          </p:nvPr>
        </p:nvSpPr>
        <p:spPr>
          <a:xfrm>
            <a:off x="323850" y="1125538"/>
            <a:ext cx="8634413" cy="4465637"/>
          </a:xfrm>
        </p:spPr>
        <p:txBody>
          <a:bodyPr/>
          <a:lstStyle/>
          <a:p>
            <a:pPr eaLnBrk="1" hangingPunct="1"/>
            <a:r>
              <a:rPr lang="en-GB" altLang="en-US" sz="1600" b="1">
                <a:latin typeface="Calibri" panose="020F0502020204030204" pitchFamily="34" charset="0"/>
                <a:ea typeface="ＭＳ Ｐゴシック" panose="020B0600070205080204" pitchFamily="34" charset="-128"/>
              </a:rPr>
              <a:t>Broadband services could do with a higher data transfer rate than ADSL can support</a:t>
            </a:r>
          </a:p>
          <a:p>
            <a:pPr eaLnBrk="1" hangingPunct="1"/>
            <a:r>
              <a:rPr lang="en-GB" altLang="en-US" sz="1600" b="1">
                <a:latin typeface="Calibri" panose="020F0502020204030204" pitchFamily="34" charset="0"/>
                <a:ea typeface="ＭＳ Ｐゴシック" panose="020B0600070205080204" pitchFamily="34" charset="-128"/>
              </a:rPr>
              <a:t>The same principles as ADSL (clever DSP) can be applied to address this by limiting the reach of the system</a:t>
            </a:r>
          </a:p>
          <a:p>
            <a:pPr eaLnBrk="1" hangingPunct="1"/>
            <a:r>
              <a:rPr lang="en-GB" altLang="en-US" sz="1600" b="1">
                <a:latin typeface="Calibri" panose="020F0502020204030204" pitchFamily="34" charset="0"/>
                <a:ea typeface="ＭＳ Ｐゴシック" panose="020B0600070205080204" pitchFamily="34" charset="-128"/>
              </a:rPr>
              <a:t>VDSL supports data rates to over 50 Mbit/s to the customer thereby enabling support of these very broadband services</a:t>
            </a:r>
          </a:p>
          <a:p>
            <a:pPr eaLnBrk="1" hangingPunct="1"/>
            <a:r>
              <a:rPr lang="en-GB" altLang="en-US" sz="1600" b="1">
                <a:latin typeface="Calibri" panose="020F0502020204030204" pitchFamily="34" charset="0"/>
                <a:ea typeface="ＭＳ Ｐゴシック" panose="020B0600070205080204" pitchFamily="34" charset="-128"/>
              </a:rPr>
              <a:t>The shorter reach of VDSL though means that data must be carried from the exchange to a point close to the customer (see later)</a:t>
            </a:r>
          </a:p>
        </p:txBody>
      </p:sp>
      <p:graphicFrame>
        <p:nvGraphicFramePr>
          <p:cNvPr id="36982" name="Group 118"/>
          <p:cNvGraphicFramePr>
            <a:graphicFrameLocks noGrp="1"/>
          </p:cNvGraphicFramePr>
          <p:nvPr>
            <p:ph sz="half" idx="2"/>
          </p:nvPr>
        </p:nvGraphicFramePr>
        <p:xfrm>
          <a:off x="684213" y="5084763"/>
          <a:ext cx="8064500" cy="1584325"/>
        </p:xfrm>
        <a:graphic>
          <a:graphicData uri="http://schemas.openxmlformats.org/drawingml/2006/table">
            <a:tbl>
              <a:tblPr/>
              <a:tblGrid>
                <a:gridCol w="2668587">
                  <a:extLst>
                    <a:ext uri="{9D8B030D-6E8A-4147-A177-3AD203B41FA5}">
                      <a16:colId xmlns:a16="http://schemas.microsoft.com/office/drawing/2014/main" val="20000"/>
                    </a:ext>
                  </a:extLst>
                </a:gridCol>
                <a:gridCol w="2700338">
                  <a:extLst>
                    <a:ext uri="{9D8B030D-6E8A-4147-A177-3AD203B41FA5}">
                      <a16:colId xmlns:a16="http://schemas.microsoft.com/office/drawing/2014/main" val="20001"/>
                    </a:ext>
                  </a:extLst>
                </a:gridCol>
                <a:gridCol w="2695575">
                  <a:extLst>
                    <a:ext uri="{9D8B030D-6E8A-4147-A177-3AD203B41FA5}">
                      <a16:colId xmlns:a16="http://schemas.microsoft.com/office/drawing/2014/main" val="20002"/>
                    </a:ext>
                  </a:extLst>
                </a:gridCol>
              </a:tblGrid>
              <a:tr h="3960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Bit rate (Mbit/s)</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Reach</a:t>
                      </a:r>
                      <a:endParaRPr kumimoji="0" lang="en-US"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Suitability</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13</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1.5 km</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FTTCab</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26</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1.0 km</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FTTC/FTTB</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52</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300 m</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ea typeface="ＭＳ Ｐゴシック" pitchFamily="-112" charset="-128"/>
                          <a:cs typeface="Times New Roman" pitchFamily="18" charset="0"/>
                        </a:rPr>
                        <a:t>FTTB</a:t>
                      </a:r>
                      <a:endParaRPr kumimoji="0" lang="en-GB" sz="2000" b="1" i="0" u="none" strike="noStrike" cap="none" normalizeH="0" baseline="0">
                        <a:ln>
                          <a:noFill/>
                        </a:ln>
                        <a:solidFill>
                          <a:schemeClr val="tx1"/>
                        </a:solidFill>
                        <a:effectLst/>
                        <a:latin typeface="Arial" pitchFamily="34" charset="0"/>
                        <a:ea typeface="ＭＳ Ｐゴシック" pitchFamily="-112" charset="-128"/>
                        <a:cs typeface="Times New Roman" pitchFamily="18"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8873" name="Group 16"/>
          <p:cNvGrpSpPr>
            <a:grpSpLocks/>
          </p:cNvGrpSpPr>
          <p:nvPr/>
        </p:nvGrpSpPr>
        <p:grpSpPr bwMode="auto">
          <a:xfrm>
            <a:off x="1258888" y="3284538"/>
            <a:ext cx="6651625" cy="1601787"/>
            <a:chOff x="561" y="663"/>
            <a:chExt cx="4190" cy="1009"/>
          </a:xfrm>
        </p:grpSpPr>
        <p:sp>
          <p:nvSpPr>
            <p:cNvPr id="78874" name="Line 17"/>
            <p:cNvSpPr>
              <a:spLocks noChangeShapeType="1"/>
            </p:cNvSpPr>
            <p:nvPr/>
          </p:nvSpPr>
          <p:spPr bwMode="auto">
            <a:xfrm flipH="1">
              <a:off x="4059" y="1162"/>
              <a:ext cx="0" cy="182"/>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5" name="Rectangle 18"/>
            <p:cNvSpPr>
              <a:spLocks noChangeArrowheads="1"/>
            </p:cNvSpPr>
            <p:nvPr/>
          </p:nvSpPr>
          <p:spPr bwMode="auto">
            <a:xfrm>
              <a:off x="3008" y="892"/>
              <a:ext cx="297" cy="225"/>
            </a:xfrm>
            <a:prstGeom prst="rect">
              <a:avLst/>
            </a:prstGeom>
            <a:solidFill>
              <a:srgbClr val="00AE0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76" name="Rectangle 19"/>
            <p:cNvSpPr>
              <a:spLocks noChangeArrowheads="1"/>
            </p:cNvSpPr>
            <p:nvPr/>
          </p:nvSpPr>
          <p:spPr bwMode="auto">
            <a:xfrm>
              <a:off x="2998" y="917"/>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400">
                  <a:solidFill>
                    <a:schemeClr val="bg1"/>
                  </a:solidFill>
                  <a:latin typeface="Times New Roman" panose="02020603050405020304" pitchFamily="18" charset="0"/>
                </a:rPr>
                <a:t>PCP</a:t>
              </a:r>
            </a:p>
          </p:txBody>
        </p:sp>
        <p:sp>
          <p:nvSpPr>
            <p:cNvPr id="78877" name="AutoShape 20"/>
            <p:cNvSpPr>
              <a:spLocks noChangeArrowheads="1"/>
            </p:cNvSpPr>
            <p:nvPr/>
          </p:nvSpPr>
          <p:spPr bwMode="auto">
            <a:xfrm flipV="1">
              <a:off x="2971" y="845"/>
              <a:ext cx="369" cy="5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10 w 21600"/>
                <a:gd name="T13" fmla="*/ 2700 h 21600"/>
                <a:gd name="T14" fmla="*/ 1879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990" y="21600"/>
                  </a:lnTo>
                  <a:lnTo>
                    <a:pt x="19610" y="21600"/>
                  </a:lnTo>
                  <a:lnTo>
                    <a:pt x="21600" y="0"/>
                  </a:lnTo>
                  <a:lnTo>
                    <a:pt x="0" y="0"/>
                  </a:lnTo>
                  <a:close/>
                </a:path>
              </a:pathLst>
            </a:custGeom>
            <a:solidFill>
              <a:srgbClr val="009900"/>
            </a:solidFill>
            <a:ln w="12700">
              <a:solidFill>
                <a:schemeClr val="tx1"/>
              </a:solidFill>
              <a:miter lim="800000"/>
              <a:headEnd type="none" w="sm" len="sm"/>
              <a:tailEnd type="none" w="sm" len="sm"/>
            </a:ln>
          </p:spPr>
          <p:txBody>
            <a:bodyPr wrap="none" anchor="ctr"/>
            <a:lstStyle/>
            <a:p>
              <a:endParaRPr lang="en-US"/>
            </a:p>
          </p:txBody>
        </p:sp>
        <p:sp>
          <p:nvSpPr>
            <p:cNvPr id="78878" name="Line 21"/>
            <p:cNvSpPr>
              <a:spLocks noChangeShapeType="1"/>
            </p:cNvSpPr>
            <p:nvPr/>
          </p:nvSpPr>
          <p:spPr bwMode="auto">
            <a:xfrm flipV="1">
              <a:off x="2925" y="1117"/>
              <a:ext cx="273" cy="1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9" name="Line 22"/>
            <p:cNvSpPr>
              <a:spLocks noChangeShapeType="1"/>
            </p:cNvSpPr>
            <p:nvPr/>
          </p:nvSpPr>
          <p:spPr bwMode="auto">
            <a:xfrm>
              <a:off x="1156" y="1389"/>
              <a:ext cx="681" cy="0"/>
            </a:xfrm>
            <a:prstGeom prst="line">
              <a:avLst/>
            </a:prstGeom>
            <a:noFill/>
            <a:ln w="50800">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80" name="Line 23"/>
            <p:cNvSpPr>
              <a:spLocks noChangeShapeType="1"/>
            </p:cNvSpPr>
            <p:nvPr/>
          </p:nvSpPr>
          <p:spPr bwMode="auto">
            <a:xfrm>
              <a:off x="2018" y="1389"/>
              <a:ext cx="771" cy="0"/>
            </a:xfrm>
            <a:prstGeom prst="line">
              <a:avLst/>
            </a:prstGeom>
            <a:noFill/>
            <a:ln w="50800">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81" name="Line 24"/>
            <p:cNvSpPr>
              <a:spLocks noChangeShapeType="1"/>
            </p:cNvSpPr>
            <p:nvPr/>
          </p:nvSpPr>
          <p:spPr bwMode="auto">
            <a:xfrm flipH="1">
              <a:off x="2971" y="1344"/>
              <a:ext cx="1088" cy="0"/>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82" name="Rectangle 25"/>
            <p:cNvSpPr>
              <a:spLocks noChangeArrowheads="1"/>
            </p:cNvSpPr>
            <p:nvPr/>
          </p:nvSpPr>
          <p:spPr bwMode="auto">
            <a:xfrm>
              <a:off x="580" y="1225"/>
              <a:ext cx="589" cy="239"/>
            </a:xfrm>
            <a:prstGeom prst="rect">
              <a:avLst/>
            </a:prstGeom>
            <a:solidFill>
              <a:srgbClr val="FFFF99"/>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83" name="Rectangle 26"/>
            <p:cNvSpPr>
              <a:spLocks noChangeArrowheads="1"/>
            </p:cNvSpPr>
            <p:nvPr/>
          </p:nvSpPr>
          <p:spPr bwMode="auto">
            <a:xfrm>
              <a:off x="699" y="1165"/>
              <a:ext cx="40" cy="24"/>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84" name="Rectangle 27"/>
            <p:cNvSpPr>
              <a:spLocks noChangeArrowheads="1"/>
            </p:cNvSpPr>
            <p:nvPr/>
          </p:nvSpPr>
          <p:spPr bwMode="auto">
            <a:xfrm>
              <a:off x="928" y="1144"/>
              <a:ext cx="60" cy="47"/>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nvGrpSpPr>
            <p:cNvPr id="78885" name="Group 28"/>
            <p:cNvGrpSpPr>
              <a:grpSpLocks/>
            </p:cNvGrpSpPr>
            <p:nvPr/>
          </p:nvGrpSpPr>
          <p:grpSpPr bwMode="auto">
            <a:xfrm>
              <a:off x="608" y="1258"/>
              <a:ext cx="95" cy="170"/>
              <a:chOff x="689" y="2612"/>
              <a:chExt cx="82" cy="80"/>
            </a:xfrm>
          </p:grpSpPr>
          <p:sp>
            <p:nvSpPr>
              <p:cNvPr id="78942" name="Rectangle 29"/>
              <p:cNvSpPr>
                <a:spLocks noChangeArrowheads="1"/>
              </p:cNvSpPr>
              <p:nvPr/>
            </p:nvSpPr>
            <p:spPr bwMode="auto">
              <a:xfrm>
                <a:off x="693" y="2615"/>
                <a:ext cx="61" cy="54"/>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43" name="Rectangle 30"/>
              <p:cNvSpPr>
                <a:spLocks noChangeArrowheads="1"/>
              </p:cNvSpPr>
              <p:nvPr/>
            </p:nvSpPr>
            <p:spPr bwMode="auto">
              <a:xfrm>
                <a:off x="689" y="2684"/>
                <a:ext cx="69" cy="8"/>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44" name="Line 31"/>
              <p:cNvSpPr>
                <a:spLocks noChangeShapeType="1"/>
              </p:cNvSpPr>
              <p:nvPr/>
            </p:nvSpPr>
            <p:spPr bwMode="auto">
              <a:xfrm>
                <a:off x="729" y="2612"/>
                <a:ext cx="0" cy="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45" name="Line 32"/>
              <p:cNvSpPr>
                <a:spLocks noChangeShapeType="1"/>
              </p:cNvSpPr>
              <p:nvPr/>
            </p:nvSpPr>
            <p:spPr bwMode="auto">
              <a:xfrm>
                <a:off x="691" y="2648"/>
                <a:ext cx="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8886" name="Group 33"/>
            <p:cNvGrpSpPr>
              <a:grpSpLocks/>
            </p:cNvGrpSpPr>
            <p:nvPr/>
          </p:nvGrpSpPr>
          <p:grpSpPr bwMode="auto">
            <a:xfrm>
              <a:off x="721" y="1258"/>
              <a:ext cx="94" cy="170"/>
              <a:chOff x="786" y="2612"/>
              <a:chExt cx="82" cy="80"/>
            </a:xfrm>
          </p:grpSpPr>
          <p:sp>
            <p:nvSpPr>
              <p:cNvPr id="78938" name="Rectangle 34"/>
              <p:cNvSpPr>
                <a:spLocks noChangeArrowheads="1"/>
              </p:cNvSpPr>
              <p:nvPr/>
            </p:nvSpPr>
            <p:spPr bwMode="auto">
              <a:xfrm>
                <a:off x="791" y="2615"/>
                <a:ext cx="61" cy="54"/>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39" name="Rectangle 35"/>
              <p:cNvSpPr>
                <a:spLocks noChangeArrowheads="1"/>
              </p:cNvSpPr>
              <p:nvPr/>
            </p:nvSpPr>
            <p:spPr bwMode="auto">
              <a:xfrm>
                <a:off x="786" y="2684"/>
                <a:ext cx="69" cy="8"/>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40" name="Line 36"/>
              <p:cNvSpPr>
                <a:spLocks noChangeShapeType="1"/>
              </p:cNvSpPr>
              <p:nvPr/>
            </p:nvSpPr>
            <p:spPr bwMode="auto">
              <a:xfrm>
                <a:off x="827" y="2612"/>
                <a:ext cx="0" cy="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41" name="Line 37"/>
              <p:cNvSpPr>
                <a:spLocks noChangeShapeType="1"/>
              </p:cNvSpPr>
              <p:nvPr/>
            </p:nvSpPr>
            <p:spPr bwMode="auto">
              <a:xfrm>
                <a:off x="789" y="2648"/>
                <a:ext cx="7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8887" name="Group 38"/>
            <p:cNvGrpSpPr>
              <a:grpSpLocks/>
            </p:cNvGrpSpPr>
            <p:nvPr/>
          </p:nvGrpSpPr>
          <p:grpSpPr bwMode="auto">
            <a:xfrm>
              <a:off x="943" y="1258"/>
              <a:ext cx="92" cy="170"/>
              <a:chOff x="978" y="2612"/>
              <a:chExt cx="80" cy="80"/>
            </a:xfrm>
          </p:grpSpPr>
          <p:sp>
            <p:nvSpPr>
              <p:cNvPr id="78934" name="Rectangle 39"/>
              <p:cNvSpPr>
                <a:spLocks noChangeArrowheads="1"/>
              </p:cNvSpPr>
              <p:nvPr/>
            </p:nvSpPr>
            <p:spPr bwMode="auto">
              <a:xfrm>
                <a:off x="982" y="2615"/>
                <a:ext cx="60" cy="54"/>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35" name="Rectangle 40"/>
              <p:cNvSpPr>
                <a:spLocks noChangeArrowheads="1"/>
              </p:cNvSpPr>
              <p:nvPr/>
            </p:nvSpPr>
            <p:spPr bwMode="auto">
              <a:xfrm>
                <a:off x="978" y="2684"/>
                <a:ext cx="69" cy="8"/>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36" name="Line 41"/>
              <p:cNvSpPr>
                <a:spLocks noChangeShapeType="1"/>
              </p:cNvSpPr>
              <p:nvPr/>
            </p:nvSpPr>
            <p:spPr bwMode="auto">
              <a:xfrm>
                <a:off x="1019" y="2612"/>
                <a:ext cx="0" cy="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37" name="Line 42"/>
              <p:cNvSpPr>
                <a:spLocks noChangeShapeType="1"/>
              </p:cNvSpPr>
              <p:nvPr/>
            </p:nvSpPr>
            <p:spPr bwMode="auto">
              <a:xfrm>
                <a:off x="981" y="2648"/>
                <a:ext cx="7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8888" name="Group 43"/>
            <p:cNvGrpSpPr>
              <a:grpSpLocks/>
            </p:cNvGrpSpPr>
            <p:nvPr/>
          </p:nvGrpSpPr>
          <p:grpSpPr bwMode="auto">
            <a:xfrm>
              <a:off x="1052" y="1258"/>
              <a:ext cx="96" cy="170"/>
              <a:chOff x="1073" y="2612"/>
              <a:chExt cx="83" cy="80"/>
            </a:xfrm>
          </p:grpSpPr>
          <p:sp>
            <p:nvSpPr>
              <p:cNvPr id="78930" name="Rectangle 44"/>
              <p:cNvSpPr>
                <a:spLocks noChangeArrowheads="1"/>
              </p:cNvSpPr>
              <p:nvPr/>
            </p:nvSpPr>
            <p:spPr bwMode="auto">
              <a:xfrm>
                <a:off x="1078" y="2615"/>
                <a:ext cx="61" cy="54"/>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31" name="Rectangle 45"/>
              <p:cNvSpPr>
                <a:spLocks noChangeArrowheads="1"/>
              </p:cNvSpPr>
              <p:nvPr/>
            </p:nvSpPr>
            <p:spPr bwMode="auto">
              <a:xfrm>
                <a:off x="1073" y="2684"/>
                <a:ext cx="70" cy="8"/>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32" name="Line 46"/>
              <p:cNvSpPr>
                <a:spLocks noChangeShapeType="1"/>
              </p:cNvSpPr>
              <p:nvPr/>
            </p:nvSpPr>
            <p:spPr bwMode="auto">
              <a:xfrm>
                <a:off x="1115" y="2612"/>
                <a:ext cx="0" cy="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933" name="Line 47"/>
              <p:cNvSpPr>
                <a:spLocks noChangeShapeType="1"/>
              </p:cNvSpPr>
              <p:nvPr/>
            </p:nvSpPr>
            <p:spPr bwMode="auto">
              <a:xfrm>
                <a:off x="1076" y="2648"/>
                <a:ext cx="8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8889" name="Rectangle 48"/>
            <p:cNvSpPr>
              <a:spLocks noChangeArrowheads="1"/>
            </p:cNvSpPr>
            <p:nvPr/>
          </p:nvSpPr>
          <p:spPr bwMode="auto">
            <a:xfrm>
              <a:off x="836" y="1248"/>
              <a:ext cx="73" cy="193"/>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90" name="Rectangle 49"/>
            <p:cNvSpPr>
              <a:spLocks noChangeArrowheads="1"/>
            </p:cNvSpPr>
            <p:nvPr/>
          </p:nvSpPr>
          <p:spPr bwMode="auto">
            <a:xfrm>
              <a:off x="845" y="1273"/>
              <a:ext cx="52" cy="155"/>
            </a:xfrm>
            <a:prstGeom prst="rect">
              <a:avLst/>
            </a:prstGeom>
            <a:solidFill>
              <a:srgbClr val="80808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91" name="Oval 50"/>
            <p:cNvSpPr>
              <a:spLocks noChangeArrowheads="1"/>
            </p:cNvSpPr>
            <p:nvPr/>
          </p:nvSpPr>
          <p:spPr bwMode="auto">
            <a:xfrm>
              <a:off x="899" y="1356"/>
              <a:ext cx="9" cy="17"/>
            </a:xfrm>
            <a:prstGeom prst="ellipse">
              <a:avLst/>
            </a:prstGeom>
            <a:solidFill>
              <a:srgbClr val="C0C0C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892" name="Line 51"/>
            <p:cNvSpPr>
              <a:spLocks noChangeShapeType="1"/>
            </p:cNvSpPr>
            <p:nvPr/>
          </p:nvSpPr>
          <p:spPr bwMode="auto">
            <a:xfrm>
              <a:off x="561" y="1214"/>
              <a:ext cx="62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93" name="Rectangle 52"/>
            <p:cNvSpPr>
              <a:spLocks noChangeArrowheads="1"/>
            </p:cNvSpPr>
            <p:nvPr/>
          </p:nvSpPr>
          <p:spPr bwMode="auto">
            <a:xfrm>
              <a:off x="618" y="1456"/>
              <a:ext cx="6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400"/>
                <a:t>Exchange</a:t>
              </a:r>
              <a:endParaRPr lang="en-US" altLang="en-US" sz="1400"/>
            </a:p>
          </p:txBody>
        </p:sp>
        <p:sp>
          <p:nvSpPr>
            <p:cNvPr id="78894" name="Rectangle 53"/>
            <p:cNvSpPr>
              <a:spLocks noChangeArrowheads="1"/>
            </p:cNvSpPr>
            <p:nvPr/>
          </p:nvSpPr>
          <p:spPr bwMode="auto">
            <a:xfrm>
              <a:off x="1292" y="1480"/>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400"/>
                <a:t>Existing E-side Cables</a:t>
              </a:r>
              <a:endParaRPr lang="en-US" altLang="en-US" sz="1400"/>
            </a:p>
          </p:txBody>
        </p:sp>
        <p:sp>
          <p:nvSpPr>
            <p:cNvPr id="78895" name="Freeform 54"/>
            <p:cNvSpPr>
              <a:spLocks/>
            </p:cNvSpPr>
            <p:nvPr/>
          </p:nvSpPr>
          <p:spPr bwMode="auto">
            <a:xfrm>
              <a:off x="4142" y="1322"/>
              <a:ext cx="153" cy="57"/>
            </a:xfrm>
            <a:custGeom>
              <a:avLst/>
              <a:gdLst>
                <a:gd name="T0" fmla="*/ 152 w 153"/>
                <a:gd name="T1" fmla="*/ 0 h 57"/>
                <a:gd name="T2" fmla="*/ 152 w 153"/>
                <a:gd name="T3" fmla="*/ 56 h 57"/>
                <a:gd name="T4" fmla="*/ 0 w 153"/>
                <a:gd name="T5" fmla="*/ 56 h 57"/>
                <a:gd name="T6" fmla="*/ 0 w 153"/>
                <a:gd name="T7" fmla="*/ 0 h 57"/>
                <a:gd name="T8" fmla="*/ 76 w 153"/>
                <a:gd name="T9" fmla="*/ 0 h 57"/>
                <a:gd name="T10" fmla="*/ 152 w 153"/>
                <a:gd name="T11" fmla="*/ 0 h 57"/>
                <a:gd name="T12" fmla="*/ 0 60000 65536"/>
                <a:gd name="T13" fmla="*/ 0 60000 65536"/>
                <a:gd name="T14" fmla="*/ 0 60000 65536"/>
                <a:gd name="T15" fmla="*/ 0 60000 65536"/>
                <a:gd name="T16" fmla="*/ 0 60000 65536"/>
                <a:gd name="T17" fmla="*/ 0 60000 65536"/>
                <a:gd name="T18" fmla="*/ 0 w 153"/>
                <a:gd name="T19" fmla="*/ 0 h 57"/>
                <a:gd name="T20" fmla="*/ 153 w 153"/>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153" h="57">
                  <a:moveTo>
                    <a:pt x="152" y="0"/>
                  </a:moveTo>
                  <a:lnTo>
                    <a:pt x="152" y="56"/>
                  </a:lnTo>
                  <a:lnTo>
                    <a:pt x="0" y="56"/>
                  </a:lnTo>
                  <a:lnTo>
                    <a:pt x="0" y="0"/>
                  </a:lnTo>
                  <a:lnTo>
                    <a:pt x="76" y="0"/>
                  </a:lnTo>
                  <a:lnTo>
                    <a:pt x="152" y="0"/>
                  </a:lnTo>
                </a:path>
              </a:pathLst>
            </a:custGeom>
            <a:solidFill>
              <a:srgbClr val="262626"/>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78896" name="Freeform 55"/>
            <p:cNvSpPr>
              <a:spLocks/>
            </p:cNvSpPr>
            <p:nvPr/>
          </p:nvSpPr>
          <p:spPr bwMode="auto">
            <a:xfrm>
              <a:off x="4134" y="1306"/>
              <a:ext cx="161" cy="65"/>
            </a:xfrm>
            <a:custGeom>
              <a:avLst/>
              <a:gdLst>
                <a:gd name="T0" fmla="*/ 160 w 161"/>
                <a:gd name="T1" fmla="*/ 0 h 65"/>
                <a:gd name="T2" fmla="*/ 160 w 161"/>
                <a:gd name="T3" fmla="*/ 0 h 65"/>
                <a:gd name="T4" fmla="*/ 160 w 161"/>
                <a:gd name="T5" fmla="*/ 64 h 65"/>
                <a:gd name="T6" fmla="*/ 0 w 161"/>
                <a:gd name="T7" fmla="*/ 64 h 65"/>
                <a:gd name="T8" fmla="*/ 0 w 161"/>
                <a:gd name="T9" fmla="*/ 0 h 65"/>
                <a:gd name="T10" fmla="*/ 80 w 161"/>
                <a:gd name="T11" fmla="*/ 0 h 65"/>
                <a:gd name="T12" fmla="*/ 152 w 161"/>
                <a:gd name="T13" fmla="*/ 0 h 65"/>
                <a:gd name="T14" fmla="*/ 160 w 161"/>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65"/>
                <a:gd name="T26" fmla="*/ 161 w 161"/>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65">
                  <a:moveTo>
                    <a:pt x="160" y="0"/>
                  </a:moveTo>
                  <a:lnTo>
                    <a:pt x="160" y="0"/>
                  </a:lnTo>
                  <a:lnTo>
                    <a:pt x="160" y="64"/>
                  </a:lnTo>
                  <a:lnTo>
                    <a:pt x="0" y="64"/>
                  </a:lnTo>
                  <a:lnTo>
                    <a:pt x="0" y="0"/>
                  </a:lnTo>
                  <a:lnTo>
                    <a:pt x="80" y="0"/>
                  </a:lnTo>
                  <a:lnTo>
                    <a:pt x="152" y="0"/>
                  </a:lnTo>
                  <a:lnTo>
                    <a:pt x="16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97" name="Freeform 56"/>
            <p:cNvSpPr>
              <a:spLocks/>
            </p:cNvSpPr>
            <p:nvPr/>
          </p:nvSpPr>
          <p:spPr bwMode="auto">
            <a:xfrm>
              <a:off x="4134" y="1306"/>
              <a:ext cx="161" cy="65"/>
            </a:xfrm>
            <a:custGeom>
              <a:avLst/>
              <a:gdLst>
                <a:gd name="T0" fmla="*/ 160 w 161"/>
                <a:gd name="T1" fmla="*/ 0 h 65"/>
                <a:gd name="T2" fmla="*/ 160 w 161"/>
                <a:gd name="T3" fmla="*/ 64 h 65"/>
                <a:gd name="T4" fmla="*/ 0 w 161"/>
                <a:gd name="T5" fmla="*/ 64 h 65"/>
                <a:gd name="T6" fmla="*/ 0 w 161"/>
                <a:gd name="T7" fmla="*/ 0 h 65"/>
                <a:gd name="T8" fmla="*/ 80 w 161"/>
                <a:gd name="T9" fmla="*/ 0 h 65"/>
                <a:gd name="T10" fmla="*/ 88 w 161"/>
                <a:gd name="T11" fmla="*/ 0 h 65"/>
                <a:gd name="T12" fmla="*/ 120 w 161"/>
                <a:gd name="T13" fmla="*/ 0 h 65"/>
                <a:gd name="T14" fmla="*/ 144 w 161"/>
                <a:gd name="T15" fmla="*/ 0 h 65"/>
                <a:gd name="T16" fmla="*/ 160 w 161"/>
                <a:gd name="T17" fmla="*/ 0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65"/>
                <a:gd name="T29" fmla="*/ 161 w 161"/>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65">
                  <a:moveTo>
                    <a:pt x="160" y="0"/>
                  </a:moveTo>
                  <a:lnTo>
                    <a:pt x="160" y="64"/>
                  </a:lnTo>
                  <a:lnTo>
                    <a:pt x="0" y="64"/>
                  </a:lnTo>
                  <a:lnTo>
                    <a:pt x="0" y="0"/>
                  </a:lnTo>
                  <a:lnTo>
                    <a:pt x="80" y="0"/>
                  </a:lnTo>
                  <a:lnTo>
                    <a:pt x="88" y="0"/>
                  </a:lnTo>
                  <a:lnTo>
                    <a:pt x="120" y="0"/>
                  </a:lnTo>
                  <a:lnTo>
                    <a:pt x="144" y="0"/>
                  </a:lnTo>
                  <a:lnTo>
                    <a:pt x="16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98" name="Freeform 57"/>
            <p:cNvSpPr>
              <a:spLocks/>
            </p:cNvSpPr>
            <p:nvPr/>
          </p:nvSpPr>
          <p:spPr bwMode="auto">
            <a:xfrm>
              <a:off x="4102" y="1290"/>
              <a:ext cx="33" cy="89"/>
            </a:xfrm>
            <a:custGeom>
              <a:avLst/>
              <a:gdLst>
                <a:gd name="T0" fmla="*/ 32 w 33"/>
                <a:gd name="T1" fmla="*/ 22 h 89"/>
                <a:gd name="T2" fmla="*/ 0 w 33"/>
                <a:gd name="T3" fmla="*/ 0 h 89"/>
                <a:gd name="T4" fmla="*/ 0 w 33"/>
                <a:gd name="T5" fmla="*/ 66 h 89"/>
                <a:gd name="T6" fmla="*/ 0 w 33"/>
                <a:gd name="T7" fmla="*/ 59 h 89"/>
                <a:gd name="T8" fmla="*/ 32 w 33"/>
                <a:gd name="T9" fmla="*/ 88 h 89"/>
                <a:gd name="T10" fmla="*/ 32 w 33"/>
                <a:gd name="T11" fmla="*/ 51 h 89"/>
                <a:gd name="T12" fmla="*/ 32 w 33"/>
                <a:gd name="T13" fmla="*/ 22 h 89"/>
                <a:gd name="T14" fmla="*/ 0 60000 65536"/>
                <a:gd name="T15" fmla="*/ 0 60000 65536"/>
                <a:gd name="T16" fmla="*/ 0 60000 65536"/>
                <a:gd name="T17" fmla="*/ 0 60000 65536"/>
                <a:gd name="T18" fmla="*/ 0 60000 65536"/>
                <a:gd name="T19" fmla="*/ 0 60000 65536"/>
                <a:gd name="T20" fmla="*/ 0 60000 65536"/>
                <a:gd name="T21" fmla="*/ 0 w 33"/>
                <a:gd name="T22" fmla="*/ 0 h 89"/>
                <a:gd name="T23" fmla="*/ 33 w 33"/>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89">
                  <a:moveTo>
                    <a:pt x="32" y="22"/>
                  </a:moveTo>
                  <a:lnTo>
                    <a:pt x="0" y="0"/>
                  </a:lnTo>
                  <a:lnTo>
                    <a:pt x="0" y="66"/>
                  </a:lnTo>
                  <a:lnTo>
                    <a:pt x="0" y="59"/>
                  </a:lnTo>
                  <a:lnTo>
                    <a:pt x="32" y="88"/>
                  </a:lnTo>
                  <a:lnTo>
                    <a:pt x="32" y="51"/>
                  </a:lnTo>
                  <a:lnTo>
                    <a:pt x="32" y="22"/>
                  </a:lnTo>
                </a:path>
              </a:pathLst>
            </a:custGeom>
            <a:solidFill>
              <a:srgbClr val="262626"/>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899" name="Freeform 58"/>
            <p:cNvSpPr>
              <a:spLocks/>
            </p:cNvSpPr>
            <p:nvPr/>
          </p:nvSpPr>
          <p:spPr bwMode="auto">
            <a:xfrm>
              <a:off x="4094" y="1274"/>
              <a:ext cx="41" cy="97"/>
            </a:xfrm>
            <a:custGeom>
              <a:avLst/>
              <a:gdLst>
                <a:gd name="T0" fmla="*/ 40 w 41"/>
                <a:gd name="T1" fmla="*/ 24 h 97"/>
                <a:gd name="T2" fmla="*/ 40 w 41"/>
                <a:gd name="T3" fmla="*/ 24 h 97"/>
                <a:gd name="T4" fmla="*/ 0 w 41"/>
                <a:gd name="T5" fmla="*/ 0 h 97"/>
                <a:gd name="T6" fmla="*/ 0 w 41"/>
                <a:gd name="T7" fmla="*/ 72 h 97"/>
                <a:gd name="T8" fmla="*/ 0 w 41"/>
                <a:gd name="T9" fmla="*/ 64 h 97"/>
                <a:gd name="T10" fmla="*/ 40 w 41"/>
                <a:gd name="T11" fmla="*/ 96 h 97"/>
                <a:gd name="T12" fmla="*/ 40 w 41"/>
                <a:gd name="T13" fmla="*/ 64 h 97"/>
                <a:gd name="T14" fmla="*/ 40 w 41"/>
                <a:gd name="T15" fmla="*/ 24 h 97"/>
                <a:gd name="T16" fmla="*/ 0 60000 65536"/>
                <a:gd name="T17" fmla="*/ 0 60000 65536"/>
                <a:gd name="T18" fmla="*/ 0 60000 65536"/>
                <a:gd name="T19" fmla="*/ 0 60000 65536"/>
                <a:gd name="T20" fmla="*/ 0 60000 65536"/>
                <a:gd name="T21" fmla="*/ 0 60000 65536"/>
                <a:gd name="T22" fmla="*/ 0 60000 65536"/>
                <a:gd name="T23" fmla="*/ 0 60000 65536"/>
                <a:gd name="T24" fmla="*/ 0 w 41"/>
                <a:gd name="T25" fmla="*/ 0 h 97"/>
                <a:gd name="T26" fmla="*/ 41 w 41"/>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 h="97">
                  <a:moveTo>
                    <a:pt x="40" y="24"/>
                  </a:moveTo>
                  <a:lnTo>
                    <a:pt x="40" y="24"/>
                  </a:lnTo>
                  <a:lnTo>
                    <a:pt x="0" y="0"/>
                  </a:lnTo>
                  <a:lnTo>
                    <a:pt x="0" y="72"/>
                  </a:lnTo>
                  <a:lnTo>
                    <a:pt x="0" y="64"/>
                  </a:lnTo>
                  <a:lnTo>
                    <a:pt x="40" y="96"/>
                  </a:lnTo>
                  <a:lnTo>
                    <a:pt x="40" y="64"/>
                  </a:lnTo>
                  <a:lnTo>
                    <a:pt x="4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0" name="Freeform 59"/>
            <p:cNvSpPr>
              <a:spLocks/>
            </p:cNvSpPr>
            <p:nvPr/>
          </p:nvSpPr>
          <p:spPr bwMode="auto">
            <a:xfrm>
              <a:off x="4094" y="1274"/>
              <a:ext cx="41" cy="97"/>
            </a:xfrm>
            <a:custGeom>
              <a:avLst/>
              <a:gdLst>
                <a:gd name="T0" fmla="*/ 40 w 41"/>
                <a:gd name="T1" fmla="*/ 24 h 97"/>
                <a:gd name="T2" fmla="*/ 0 w 41"/>
                <a:gd name="T3" fmla="*/ 0 h 97"/>
                <a:gd name="T4" fmla="*/ 0 w 41"/>
                <a:gd name="T5" fmla="*/ 72 h 97"/>
                <a:gd name="T6" fmla="*/ 0 w 41"/>
                <a:gd name="T7" fmla="*/ 64 h 97"/>
                <a:gd name="T8" fmla="*/ 40 w 41"/>
                <a:gd name="T9" fmla="*/ 96 h 97"/>
                <a:gd name="T10" fmla="*/ 40 w 41"/>
                <a:gd name="T11" fmla="*/ 64 h 97"/>
                <a:gd name="T12" fmla="*/ 40 w 41"/>
                <a:gd name="T13" fmla="*/ 24 h 97"/>
                <a:gd name="T14" fmla="*/ 0 60000 65536"/>
                <a:gd name="T15" fmla="*/ 0 60000 65536"/>
                <a:gd name="T16" fmla="*/ 0 60000 65536"/>
                <a:gd name="T17" fmla="*/ 0 60000 65536"/>
                <a:gd name="T18" fmla="*/ 0 60000 65536"/>
                <a:gd name="T19" fmla="*/ 0 60000 65536"/>
                <a:gd name="T20" fmla="*/ 0 60000 65536"/>
                <a:gd name="T21" fmla="*/ 0 w 41"/>
                <a:gd name="T22" fmla="*/ 0 h 97"/>
                <a:gd name="T23" fmla="*/ 41 w 4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97">
                  <a:moveTo>
                    <a:pt x="40" y="24"/>
                  </a:moveTo>
                  <a:lnTo>
                    <a:pt x="0" y="0"/>
                  </a:lnTo>
                  <a:lnTo>
                    <a:pt x="0" y="72"/>
                  </a:lnTo>
                  <a:lnTo>
                    <a:pt x="0" y="64"/>
                  </a:lnTo>
                  <a:lnTo>
                    <a:pt x="40" y="96"/>
                  </a:lnTo>
                  <a:lnTo>
                    <a:pt x="40" y="64"/>
                  </a:lnTo>
                  <a:lnTo>
                    <a:pt x="4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1" name="Freeform 60"/>
            <p:cNvSpPr>
              <a:spLocks/>
            </p:cNvSpPr>
            <p:nvPr/>
          </p:nvSpPr>
          <p:spPr bwMode="auto">
            <a:xfrm>
              <a:off x="4102" y="1298"/>
              <a:ext cx="193" cy="17"/>
            </a:xfrm>
            <a:custGeom>
              <a:avLst/>
              <a:gdLst>
                <a:gd name="T0" fmla="*/ 192 w 193"/>
                <a:gd name="T1" fmla="*/ 16 h 17"/>
                <a:gd name="T2" fmla="*/ 46 w 193"/>
                <a:gd name="T3" fmla="*/ 16 h 17"/>
                <a:gd name="T4" fmla="*/ 0 w 193"/>
                <a:gd name="T5" fmla="*/ 0 h 17"/>
                <a:gd name="T6" fmla="*/ 146 w 193"/>
                <a:gd name="T7" fmla="*/ 0 h 17"/>
                <a:gd name="T8" fmla="*/ 169 w 193"/>
                <a:gd name="T9" fmla="*/ 5 h 17"/>
                <a:gd name="T10" fmla="*/ 192 w 193"/>
                <a:gd name="T11" fmla="*/ 16 h 17"/>
                <a:gd name="T12" fmla="*/ 0 60000 65536"/>
                <a:gd name="T13" fmla="*/ 0 60000 65536"/>
                <a:gd name="T14" fmla="*/ 0 60000 65536"/>
                <a:gd name="T15" fmla="*/ 0 60000 65536"/>
                <a:gd name="T16" fmla="*/ 0 60000 65536"/>
                <a:gd name="T17" fmla="*/ 0 60000 65536"/>
                <a:gd name="T18" fmla="*/ 0 w 193"/>
                <a:gd name="T19" fmla="*/ 0 h 17"/>
                <a:gd name="T20" fmla="*/ 193 w 19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93" h="17">
                  <a:moveTo>
                    <a:pt x="192" y="16"/>
                  </a:moveTo>
                  <a:lnTo>
                    <a:pt x="46" y="16"/>
                  </a:lnTo>
                  <a:lnTo>
                    <a:pt x="0" y="0"/>
                  </a:lnTo>
                  <a:lnTo>
                    <a:pt x="146" y="0"/>
                  </a:lnTo>
                  <a:lnTo>
                    <a:pt x="169" y="5"/>
                  </a:lnTo>
                  <a:lnTo>
                    <a:pt x="192" y="16"/>
                  </a:lnTo>
                </a:path>
              </a:pathLst>
            </a:custGeom>
            <a:solidFill>
              <a:srgbClr val="262626"/>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902" name="Freeform 61"/>
            <p:cNvSpPr>
              <a:spLocks/>
            </p:cNvSpPr>
            <p:nvPr/>
          </p:nvSpPr>
          <p:spPr bwMode="auto">
            <a:xfrm>
              <a:off x="4094" y="1282"/>
              <a:ext cx="201" cy="25"/>
            </a:xfrm>
            <a:custGeom>
              <a:avLst/>
              <a:gdLst>
                <a:gd name="T0" fmla="*/ 200 w 201"/>
                <a:gd name="T1" fmla="*/ 24 h 25"/>
                <a:gd name="T2" fmla="*/ 200 w 201"/>
                <a:gd name="T3" fmla="*/ 24 h 25"/>
                <a:gd name="T4" fmla="*/ 48 w 201"/>
                <a:gd name="T5" fmla="*/ 24 h 25"/>
                <a:gd name="T6" fmla="*/ 0 w 201"/>
                <a:gd name="T7" fmla="*/ 0 h 25"/>
                <a:gd name="T8" fmla="*/ 152 w 201"/>
                <a:gd name="T9" fmla="*/ 0 h 25"/>
                <a:gd name="T10" fmla="*/ 176 w 201"/>
                <a:gd name="T11" fmla="*/ 16 h 25"/>
                <a:gd name="T12" fmla="*/ 200 w 201"/>
                <a:gd name="T13" fmla="*/ 24 h 25"/>
                <a:gd name="T14" fmla="*/ 0 60000 65536"/>
                <a:gd name="T15" fmla="*/ 0 60000 65536"/>
                <a:gd name="T16" fmla="*/ 0 60000 65536"/>
                <a:gd name="T17" fmla="*/ 0 60000 65536"/>
                <a:gd name="T18" fmla="*/ 0 60000 65536"/>
                <a:gd name="T19" fmla="*/ 0 60000 65536"/>
                <a:gd name="T20" fmla="*/ 0 60000 65536"/>
                <a:gd name="T21" fmla="*/ 0 w 201"/>
                <a:gd name="T22" fmla="*/ 0 h 25"/>
                <a:gd name="T23" fmla="*/ 201 w 20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25">
                  <a:moveTo>
                    <a:pt x="200" y="24"/>
                  </a:moveTo>
                  <a:lnTo>
                    <a:pt x="200" y="24"/>
                  </a:lnTo>
                  <a:lnTo>
                    <a:pt x="48" y="24"/>
                  </a:lnTo>
                  <a:lnTo>
                    <a:pt x="0" y="0"/>
                  </a:lnTo>
                  <a:lnTo>
                    <a:pt x="152" y="0"/>
                  </a:lnTo>
                  <a:lnTo>
                    <a:pt x="176" y="16"/>
                  </a:lnTo>
                  <a:lnTo>
                    <a:pt x="20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3" name="Freeform 62"/>
            <p:cNvSpPr>
              <a:spLocks/>
            </p:cNvSpPr>
            <p:nvPr/>
          </p:nvSpPr>
          <p:spPr bwMode="auto">
            <a:xfrm>
              <a:off x="4094" y="1282"/>
              <a:ext cx="201" cy="25"/>
            </a:xfrm>
            <a:custGeom>
              <a:avLst/>
              <a:gdLst>
                <a:gd name="T0" fmla="*/ 200 w 201"/>
                <a:gd name="T1" fmla="*/ 24 h 25"/>
                <a:gd name="T2" fmla="*/ 48 w 201"/>
                <a:gd name="T3" fmla="*/ 24 h 25"/>
                <a:gd name="T4" fmla="*/ 0 w 201"/>
                <a:gd name="T5" fmla="*/ 0 h 25"/>
                <a:gd name="T6" fmla="*/ 152 w 201"/>
                <a:gd name="T7" fmla="*/ 0 h 25"/>
                <a:gd name="T8" fmla="*/ 176 w 201"/>
                <a:gd name="T9" fmla="*/ 16 h 25"/>
                <a:gd name="T10" fmla="*/ 200 w 201"/>
                <a:gd name="T11" fmla="*/ 24 h 25"/>
                <a:gd name="T12" fmla="*/ 0 60000 65536"/>
                <a:gd name="T13" fmla="*/ 0 60000 65536"/>
                <a:gd name="T14" fmla="*/ 0 60000 65536"/>
                <a:gd name="T15" fmla="*/ 0 60000 65536"/>
                <a:gd name="T16" fmla="*/ 0 60000 65536"/>
                <a:gd name="T17" fmla="*/ 0 60000 65536"/>
                <a:gd name="T18" fmla="*/ 0 w 201"/>
                <a:gd name="T19" fmla="*/ 0 h 25"/>
                <a:gd name="T20" fmla="*/ 201 w 201"/>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01" h="25">
                  <a:moveTo>
                    <a:pt x="200" y="24"/>
                  </a:moveTo>
                  <a:lnTo>
                    <a:pt x="48" y="24"/>
                  </a:lnTo>
                  <a:lnTo>
                    <a:pt x="0" y="0"/>
                  </a:lnTo>
                  <a:lnTo>
                    <a:pt x="152" y="0"/>
                  </a:lnTo>
                  <a:lnTo>
                    <a:pt x="176" y="16"/>
                  </a:lnTo>
                  <a:lnTo>
                    <a:pt x="200" y="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4" name="Freeform 63"/>
            <p:cNvSpPr>
              <a:spLocks/>
            </p:cNvSpPr>
            <p:nvPr/>
          </p:nvSpPr>
          <p:spPr bwMode="auto">
            <a:xfrm>
              <a:off x="3878" y="778"/>
              <a:ext cx="817" cy="225"/>
            </a:xfrm>
            <a:custGeom>
              <a:avLst/>
              <a:gdLst>
                <a:gd name="T0" fmla="*/ 816 w 817"/>
                <a:gd name="T1" fmla="*/ 224 h 225"/>
                <a:gd name="T2" fmla="*/ 420 w 817"/>
                <a:gd name="T3" fmla="*/ 0 h 225"/>
                <a:gd name="T4" fmla="*/ 0 w 817"/>
                <a:gd name="T5" fmla="*/ 224 h 225"/>
                <a:gd name="T6" fmla="*/ 103 w 817"/>
                <a:gd name="T7" fmla="*/ 224 h 225"/>
                <a:gd name="T8" fmla="*/ 420 w 817"/>
                <a:gd name="T9" fmla="*/ 62 h 225"/>
                <a:gd name="T10" fmla="*/ 713 w 817"/>
                <a:gd name="T11" fmla="*/ 224 h 225"/>
                <a:gd name="T12" fmla="*/ 768 w 817"/>
                <a:gd name="T13" fmla="*/ 224 h 225"/>
                <a:gd name="T14" fmla="*/ 816 w 817"/>
                <a:gd name="T15" fmla="*/ 224 h 225"/>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225"/>
                <a:gd name="T26" fmla="*/ 817 w 817"/>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225">
                  <a:moveTo>
                    <a:pt x="816" y="224"/>
                  </a:moveTo>
                  <a:lnTo>
                    <a:pt x="420" y="0"/>
                  </a:lnTo>
                  <a:lnTo>
                    <a:pt x="0" y="224"/>
                  </a:lnTo>
                  <a:lnTo>
                    <a:pt x="103" y="224"/>
                  </a:lnTo>
                  <a:lnTo>
                    <a:pt x="420" y="62"/>
                  </a:lnTo>
                  <a:lnTo>
                    <a:pt x="713" y="224"/>
                  </a:lnTo>
                  <a:lnTo>
                    <a:pt x="768" y="224"/>
                  </a:lnTo>
                  <a:lnTo>
                    <a:pt x="816" y="224"/>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905" name="Freeform 64"/>
            <p:cNvSpPr>
              <a:spLocks/>
            </p:cNvSpPr>
            <p:nvPr/>
          </p:nvSpPr>
          <p:spPr bwMode="auto">
            <a:xfrm>
              <a:off x="3886" y="770"/>
              <a:ext cx="809" cy="225"/>
            </a:xfrm>
            <a:custGeom>
              <a:avLst/>
              <a:gdLst>
                <a:gd name="T0" fmla="*/ 808 w 809"/>
                <a:gd name="T1" fmla="*/ 224 h 225"/>
                <a:gd name="T2" fmla="*/ 412 w 809"/>
                <a:gd name="T3" fmla="*/ 0 h 225"/>
                <a:gd name="T4" fmla="*/ 0 w 809"/>
                <a:gd name="T5" fmla="*/ 224 h 225"/>
                <a:gd name="T6" fmla="*/ 103 w 809"/>
                <a:gd name="T7" fmla="*/ 224 h 225"/>
                <a:gd name="T8" fmla="*/ 412 w 809"/>
                <a:gd name="T9" fmla="*/ 54 h 225"/>
                <a:gd name="T10" fmla="*/ 705 w 809"/>
                <a:gd name="T11" fmla="*/ 224 h 225"/>
                <a:gd name="T12" fmla="*/ 760 w 809"/>
                <a:gd name="T13" fmla="*/ 224 h 225"/>
                <a:gd name="T14" fmla="*/ 808 w 809"/>
                <a:gd name="T15" fmla="*/ 224 h 225"/>
                <a:gd name="T16" fmla="*/ 0 60000 65536"/>
                <a:gd name="T17" fmla="*/ 0 60000 65536"/>
                <a:gd name="T18" fmla="*/ 0 60000 65536"/>
                <a:gd name="T19" fmla="*/ 0 60000 65536"/>
                <a:gd name="T20" fmla="*/ 0 60000 65536"/>
                <a:gd name="T21" fmla="*/ 0 60000 65536"/>
                <a:gd name="T22" fmla="*/ 0 60000 65536"/>
                <a:gd name="T23" fmla="*/ 0 60000 65536"/>
                <a:gd name="T24" fmla="*/ 0 w 809"/>
                <a:gd name="T25" fmla="*/ 0 h 225"/>
                <a:gd name="T26" fmla="*/ 809 w 809"/>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9" h="225">
                  <a:moveTo>
                    <a:pt x="808" y="224"/>
                  </a:moveTo>
                  <a:lnTo>
                    <a:pt x="412" y="0"/>
                  </a:lnTo>
                  <a:lnTo>
                    <a:pt x="0" y="224"/>
                  </a:lnTo>
                  <a:lnTo>
                    <a:pt x="103" y="224"/>
                  </a:lnTo>
                  <a:lnTo>
                    <a:pt x="412" y="54"/>
                  </a:lnTo>
                  <a:lnTo>
                    <a:pt x="705" y="224"/>
                  </a:lnTo>
                  <a:lnTo>
                    <a:pt x="760" y="224"/>
                  </a:lnTo>
                  <a:lnTo>
                    <a:pt x="808" y="224"/>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906" name="Freeform 65"/>
            <p:cNvSpPr>
              <a:spLocks/>
            </p:cNvSpPr>
            <p:nvPr/>
          </p:nvSpPr>
          <p:spPr bwMode="auto">
            <a:xfrm>
              <a:off x="3886" y="762"/>
              <a:ext cx="817" cy="233"/>
            </a:xfrm>
            <a:custGeom>
              <a:avLst/>
              <a:gdLst>
                <a:gd name="T0" fmla="*/ 816 w 817"/>
                <a:gd name="T1" fmla="*/ 232 h 233"/>
                <a:gd name="T2" fmla="*/ 816 w 817"/>
                <a:gd name="T3" fmla="*/ 232 h 233"/>
                <a:gd name="T4" fmla="*/ 416 w 817"/>
                <a:gd name="T5" fmla="*/ 0 h 233"/>
                <a:gd name="T6" fmla="*/ 0 w 817"/>
                <a:gd name="T7" fmla="*/ 232 h 233"/>
                <a:gd name="T8" fmla="*/ 104 w 817"/>
                <a:gd name="T9" fmla="*/ 232 h 233"/>
                <a:gd name="T10" fmla="*/ 416 w 817"/>
                <a:gd name="T11" fmla="*/ 56 h 233"/>
                <a:gd name="T12" fmla="*/ 0 60000 65536"/>
                <a:gd name="T13" fmla="*/ 0 60000 65536"/>
                <a:gd name="T14" fmla="*/ 0 60000 65536"/>
                <a:gd name="T15" fmla="*/ 0 60000 65536"/>
                <a:gd name="T16" fmla="*/ 0 60000 65536"/>
                <a:gd name="T17" fmla="*/ 0 60000 65536"/>
                <a:gd name="T18" fmla="*/ 0 w 817"/>
                <a:gd name="T19" fmla="*/ 0 h 233"/>
                <a:gd name="T20" fmla="*/ 817 w 817"/>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817" h="233">
                  <a:moveTo>
                    <a:pt x="816" y="232"/>
                  </a:moveTo>
                  <a:lnTo>
                    <a:pt x="816" y="232"/>
                  </a:lnTo>
                  <a:lnTo>
                    <a:pt x="416" y="0"/>
                  </a:lnTo>
                  <a:lnTo>
                    <a:pt x="0" y="232"/>
                  </a:lnTo>
                  <a:lnTo>
                    <a:pt x="104" y="232"/>
                  </a:lnTo>
                  <a:lnTo>
                    <a:pt x="416" y="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7" name="Freeform 66"/>
            <p:cNvSpPr>
              <a:spLocks/>
            </p:cNvSpPr>
            <p:nvPr/>
          </p:nvSpPr>
          <p:spPr bwMode="auto">
            <a:xfrm>
              <a:off x="4302" y="818"/>
              <a:ext cx="401" cy="177"/>
            </a:xfrm>
            <a:custGeom>
              <a:avLst/>
              <a:gdLst>
                <a:gd name="T0" fmla="*/ 0 w 401"/>
                <a:gd name="T1" fmla="*/ 0 h 177"/>
                <a:gd name="T2" fmla="*/ 296 w 401"/>
                <a:gd name="T3" fmla="*/ 176 h 177"/>
                <a:gd name="T4" fmla="*/ 344 w 401"/>
                <a:gd name="T5" fmla="*/ 176 h 177"/>
                <a:gd name="T6" fmla="*/ 400 w 401"/>
                <a:gd name="T7" fmla="*/ 176 h 177"/>
                <a:gd name="T8" fmla="*/ 0 60000 65536"/>
                <a:gd name="T9" fmla="*/ 0 60000 65536"/>
                <a:gd name="T10" fmla="*/ 0 60000 65536"/>
                <a:gd name="T11" fmla="*/ 0 60000 65536"/>
                <a:gd name="T12" fmla="*/ 0 w 401"/>
                <a:gd name="T13" fmla="*/ 0 h 177"/>
                <a:gd name="T14" fmla="*/ 401 w 401"/>
                <a:gd name="T15" fmla="*/ 177 h 177"/>
              </a:gdLst>
              <a:ahLst/>
              <a:cxnLst>
                <a:cxn ang="T8">
                  <a:pos x="T0" y="T1"/>
                </a:cxn>
                <a:cxn ang="T9">
                  <a:pos x="T2" y="T3"/>
                </a:cxn>
                <a:cxn ang="T10">
                  <a:pos x="T4" y="T5"/>
                </a:cxn>
                <a:cxn ang="T11">
                  <a:pos x="T6" y="T7"/>
                </a:cxn>
              </a:cxnLst>
              <a:rect l="T12" t="T13" r="T14" b="T15"/>
              <a:pathLst>
                <a:path w="401" h="177">
                  <a:moveTo>
                    <a:pt x="0" y="0"/>
                  </a:moveTo>
                  <a:lnTo>
                    <a:pt x="296" y="176"/>
                  </a:lnTo>
                  <a:lnTo>
                    <a:pt x="344" y="176"/>
                  </a:lnTo>
                  <a:lnTo>
                    <a:pt x="400" y="17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8" name="Freeform 67"/>
            <p:cNvSpPr>
              <a:spLocks/>
            </p:cNvSpPr>
            <p:nvPr/>
          </p:nvSpPr>
          <p:spPr bwMode="auto">
            <a:xfrm>
              <a:off x="3878" y="754"/>
              <a:ext cx="817" cy="233"/>
            </a:xfrm>
            <a:custGeom>
              <a:avLst/>
              <a:gdLst>
                <a:gd name="T0" fmla="*/ 816 w 817"/>
                <a:gd name="T1" fmla="*/ 232 h 233"/>
                <a:gd name="T2" fmla="*/ 416 w 817"/>
                <a:gd name="T3" fmla="*/ 0 h 233"/>
                <a:gd name="T4" fmla="*/ 0 w 817"/>
                <a:gd name="T5" fmla="*/ 232 h 233"/>
                <a:gd name="T6" fmla="*/ 104 w 817"/>
                <a:gd name="T7" fmla="*/ 232 h 233"/>
                <a:gd name="T8" fmla="*/ 416 w 817"/>
                <a:gd name="T9" fmla="*/ 56 h 233"/>
                <a:gd name="T10" fmla="*/ 712 w 817"/>
                <a:gd name="T11" fmla="*/ 232 h 233"/>
                <a:gd name="T12" fmla="*/ 760 w 817"/>
                <a:gd name="T13" fmla="*/ 232 h 233"/>
                <a:gd name="T14" fmla="*/ 816 w 817"/>
                <a:gd name="T15" fmla="*/ 232 h 233"/>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233"/>
                <a:gd name="T26" fmla="*/ 817 w 817"/>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233">
                  <a:moveTo>
                    <a:pt x="816" y="232"/>
                  </a:moveTo>
                  <a:lnTo>
                    <a:pt x="416" y="0"/>
                  </a:lnTo>
                  <a:lnTo>
                    <a:pt x="0" y="232"/>
                  </a:lnTo>
                  <a:lnTo>
                    <a:pt x="104" y="232"/>
                  </a:lnTo>
                  <a:lnTo>
                    <a:pt x="416" y="56"/>
                  </a:lnTo>
                  <a:lnTo>
                    <a:pt x="712" y="232"/>
                  </a:lnTo>
                  <a:lnTo>
                    <a:pt x="760" y="232"/>
                  </a:lnTo>
                  <a:lnTo>
                    <a:pt x="816" y="23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09" name="Freeform 68"/>
            <p:cNvSpPr>
              <a:spLocks/>
            </p:cNvSpPr>
            <p:nvPr/>
          </p:nvSpPr>
          <p:spPr bwMode="auto">
            <a:xfrm>
              <a:off x="3958" y="826"/>
              <a:ext cx="665" cy="449"/>
            </a:xfrm>
            <a:custGeom>
              <a:avLst/>
              <a:gdLst>
                <a:gd name="T0" fmla="*/ 664 w 665"/>
                <a:gd name="T1" fmla="*/ 196 h 449"/>
                <a:gd name="T2" fmla="*/ 664 w 665"/>
                <a:gd name="T3" fmla="*/ 448 h 449"/>
                <a:gd name="T4" fmla="*/ 0 w 665"/>
                <a:gd name="T5" fmla="*/ 448 h 449"/>
                <a:gd name="T6" fmla="*/ 0 w 665"/>
                <a:gd name="T7" fmla="*/ 189 h 449"/>
                <a:gd name="T8" fmla="*/ 332 w 665"/>
                <a:gd name="T9" fmla="*/ 0 h 449"/>
                <a:gd name="T10" fmla="*/ 498 w 665"/>
                <a:gd name="T11" fmla="*/ 94 h 449"/>
                <a:gd name="T12" fmla="*/ 664 w 665"/>
                <a:gd name="T13" fmla="*/ 196 h 449"/>
                <a:gd name="T14" fmla="*/ 0 60000 65536"/>
                <a:gd name="T15" fmla="*/ 0 60000 65536"/>
                <a:gd name="T16" fmla="*/ 0 60000 65536"/>
                <a:gd name="T17" fmla="*/ 0 60000 65536"/>
                <a:gd name="T18" fmla="*/ 0 60000 65536"/>
                <a:gd name="T19" fmla="*/ 0 60000 65536"/>
                <a:gd name="T20" fmla="*/ 0 60000 65536"/>
                <a:gd name="T21" fmla="*/ 0 w 665"/>
                <a:gd name="T22" fmla="*/ 0 h 449"/>
                <a:gd name="T23" fmla="*/ 665 w 665"/>
                <a:gd name="T24" fmla="*/ 449 h 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5" h="449">
                  <a:moveTo>
                    <a:pt x="664" y="196"/>
                  </a:moveTo>
                  <a:lnTo>
                    <a:pt x="664" y="448"/>
                  </a:lnTo>
                  <a:lnTo>
                    <a:pt x="0" y="448"/>
                  </a:lnTo>
                  <a:lnTo>
                    <a:pt x="0" y="189"/>
                  </a:lnTo>
                  <a:lnTo>
                    <a:pt x="332" y="0"/>
                  </a:lnTo>
                  <a:lnTo>
                    <a:pt x="498" y="94"/>
                  </a:lnTo>
                  <a:lnTo>
                    <a:pt x="664" y="196"/>
                  </a:lnTo>
                </a:path>
              </a:pathLst>
            </a:custGeom>
            <a:solidFill>
              <a:srgbClr val="F3F3F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910" name="Freeform 69" descr="25%"/>
            <p:cNvSpPr>
              <a:spLocks/>
            </p:cNvSpPr>
            <p:nvPr/>
          </p:nvSpPr>
          <p:spPr bwMode="auto">
            <a:xfrm>
              <a:off x="3974" y="818"/>
              <a:ext cx="665" cy="441"/>
            </a:xfrm>
            <a:custGeom>
              <a:avLst/>
              <a:gdLst>
                <a:gd name="T0" fmla="*/ 664 w 665"/>
                <a:gd name="T1" fmla="*/ 196 h 441"/>
                <a:gd name="T2" fmla="*/ 664 w 665"/>
                <a:gd name="T3" fmla="*/ 440 h 441"/>
                <a:gd name="T4" fmla="*/ 0 w 665"/>
                <a:gd name="T5" fmla="*/ 440 h 441"/>
                <a:gd name="T6" fmla="*/ 0 w 665"/>
                <a:gd name="T7" fmla="*/ 181 h 441"/>
                <a:gd name="T8" fmla="*/ 332 w 665"/>
                <a:gd name="T9" fmla="*/ 0 h 441"/>
                <a:gd name="T10" fmla="*/ 498 w 665"/>
                <a:gd name="T11" fmla="*/ 94 h 441"/>
                <a:gd name="T12" fmla="*/ 664 w 665"/>
                <a:gd name="T13" fmla="*/ 196 h 441"/>
                <a:gd name="T14" fmla="*/ 0 60000 65536"/>
                <a:gd name="T15" fmla="*/ 0 60000 65536"/>
                <a:gd name="T16" fmla="*/ 0 60000 65536"/>
                <a:gd name="T17" fmla="*/ 0 60000 65536"/>
                <a:gd name="T18" fmla="*/ 0 60000 65536"/>
                <a:gd name="T19" fmla="*/ 0 60000 65536"/>
                <a:gd name="T20" fmla="*/ 0 60000 65536"/>
                <a:gd name="T21" fmla="*/ 0 w 665"/>
                <a:gd name="T22" fmla="*/ 0 h 441"/>
                <a:gd name="T23" fmla="*/ 665 w 66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5" h="441">
                  <a:moveTo>
                    <a:pt x="664" y="196"/>
                  </a:moveTo>
                  <a:lnTo>
                    <a:pt x="664" y="440"/>
                  </a:lnTo>
                  <a:lnTo>
                    <a:pt x="0" y="440"/>
                  </a:lnTo>
                  <a:lnTo>
                    <a:pt x="0" y="181"/>
                  </a:lnTo>
                  <a:lnTo>
                    <a:pt x="332" y="0"/>
                  </a:lnTo>
                  <a:lnTo>
                    <a:pt x="498" y="94"/>
                  </a:lnTo>
                  <a:lnTo>
                    <a:pt x="664" y="196"/>
                  </a:lnTo>
                </a:path>
              </a:pathLst>
            </a:custGeom>
            <a:pattFill prst="pct25">
              <a:fgClr>
                <a:srgbClr val="660000"/>
              </a:fgClr>
              <a:bgClr>
                <a:srgbClr val="FFFFFF"/>
              </a:bgClr>
            </a:patt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8911" name="Freeform 70"/>
            <p:cNvSpPr>
              <a:spLocks/>
            </p:cNvSpPr>
            <p:nvPr/>
          </p:nvSpPr>
          <p:spPr bwMode="auto">
            <a:xfrm>
              <a:off x="3974" y="810"/>
              <a:ext cx="673" cy="449"/>
            </a:xfrm>
            <a:custGeom>
              <a:avLst/>
              <a:gdLst>
                <a:gd name="T0" fmla="*/ 672 w 673"/>
                <a:gd name="T1" fmla="*/ 200 h 449"/>
                <a:gd name="T2" fmla="*/ 672 w 673"/>
                <a:gd name="T3" fmla="*/ 200 h 449"/>
                <a:gd name="T4" fmla="*/ 672 w 673"/>
                <a:gd name="T5" fmla="*/ 448 h 449"/>
                <a:gd name="T6" fmla="*/ 0 w 673"/>
                <a:gd name="T7" fmla="*/ 448 h 449"/>
                <a:gd name="T8" fmla="*/ 0 w 673"/>
                <a:gd name="T9" fmla="*/ 184 h 449"/>
                <a:gd name="T10" fmla="*/ 336 w 673"/>
                <a:gd name="T11" fmla="*/ 0 h 449"/>
                <a:gd name="T12" fmla="*/ 504 w 673"/>
                <a:gd name="T13" fmla="*/ 104 h 449"/>
                <a:gd name="T14" fmla="*/ 672 w 673"/>
                <a:gd name="T15" fmla="*/ 200 h 449"/>
                <a:gd name="T16" fmla="*/ 0 60000 65536"/>
                <a:gd name="T17" fmla="*/ 0 60000 65536"/>
                <a:gd name="T18" fmla="*/ 0 60000 65536"/>
                <a:gd name="T19" fmla="*/ 0 60000 65536"/>
                <a:gd name="T20" fmla="*/ 0 60000 65536"/>
                <a:gd name="T21" fmla="*/ 0 60000 65536"/>
                <a:gd name="T22" fmla="*/ 0 60000 65536"/>
                <a:gd name="T23" fmla="*/ 0 60000 65536"/>
                <a:gd name="T24" fmla="*/ 0 w 673"/>
                <a:gd name="T25" fmla="*/ 0 h 449"/>
                <a:gd name="T26" fmla="*/ 673 w 673"/>
                <a:gd name="T27" fmla="*/ 449 h 4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3" h="449">
                  <a:moveTo>
                    <a:pt x="672" y="200"/>
                  </a:moveTo>
                  <a:lnTo>
                    <a:pt x="672" y="200"/>
                  </a:lnTo>
                  <a:lnTo>
                    <a:pt x="672" y="448"/>
                  </a:lnTo>
                  <a:lnTo>
                    <a:pt x="0" y="448"/>
                  </a:lnTo>
                  <a:lnTo>
                    <a:pt x="0" y="184"/>
                  </a:lnTo>
                  <a:lnTo>
                    <a:pt x="336" y="0"/>
                  </a:lnTo>
                  <a:lnTo>
                    <a:pt x="504" y="104"/>
                  </a:lnTo>
                  <a:lnTo>
                    <a:pt x="672" y="20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12" name="Freeform 71"/>
            <p:cNvSpPr>
              <a:spLocks/>
            </p:cNvSpPr>
            <p:nvPr/>
          </p:nvSpPr>
          <p:spPr bwMode="auto">
            <a:xfrm>
              <a:off x="3966" y="802"/>
              <a:ext cx="673" cy="449"/>
            </a:xfrm>
            <a:custGeom>
              <a:avLst/>
              <a:gdLst>
                <a:gd name="T0" fmla="*/ 672 w 673"/>
                <a:gd name="T1" fmla="*/ 200 h 449"/>
                <a:gd name="T2" fmla="*/ 672 w 673"/>
                <a:gd name="T3" fmla="*/ 448 h 449"/>
                <a:gd name="T4" fmla="*/ 0 w 673"/>
                <a:gd name="T5" fmla="*/ 448 h 449"/>
                <a:gd name="T6" fmla="*/ 0 w 673"/>
                <a:gd name="T7" fmla="*/ 184 h 449"/>
                <a:gd name="T8" fmla="*/ 336 w 673"/>
                <a:gd name="T9" fmla="*/ 0 h 449"/>
                <a:gd name="T10" fmla="*/ 504 w 673"/>
                <a:gd name="T11" fmla="*/ 104 h 449"/>
                <a:gd name="T12" fmla="*/ 672 w 673"/>
                <a:gd name="T13" fmla="*/ 200 h 449"/>
                <a:gd name="T14" fmla="*/ 0 60000 65536"/>
                <a:gd name="T15" fmla="*/ 0 60000 65536"/>
                <a:gd name="T16" fmla="*/ 0 60000 65536"/>
                <a:gd name="T17" fmla="*/ 0 60000 65536"/>
                <a:gd name="T18" fmla="*/ 0 60000 65536"/>
                <a:gd name="T19" fmla="*/ 0 60000 65536"/>
                <a:gd name="T20" fmla="*/ 0 60000 65536"/>
                <a:gd name="T21" fmla="*/ 0 w 673"/>
                <a:gd name="T22" fmla="*/ 0 h 449"/>
                <a:gd name="T23" fmla="*/ 673 w 673"/>
                <a:gd name="T24" fmla="*/ 449 h 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3" h="449">
                  <a:moveTo>
                    <a:pt x="672" y="200"/>
                  </a:moveTo>
                  <a:lnTo>
                    <a:pt x="672" y="448"/>
                  </a:lnTo>
                  <a:lnTo>
                    <a:pt x="0" y="448"/>
                  </a:lnTo>
                  <a:lnTo>
                    <a:pt x="0" y="184"/>
                  </a:lnTo>
                  <a:lnTo>
                    <a:pt x="336" y="0"/>
                  </a:lnTo>
                  <a:lnTo>
                    <a:pt x="504" y="104"/>
                  </a:lnTo>
                  <a:lnTo>
                    <a:pt x="672" y="20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13" name="Freeform 72"/>
            <p:cNvSpPr>
              <a:spLocks/>
            </p:cNvSpPr>
            <p:nvPr/>
          </p:nvSpPr>
          <p:spPr bwMode="auto">
            <a:xfrm>
              <a:off x="4390" y="1194"/>
              <a:ext cx="361" cy="97"/>
            </a:xfrm>
            <a:custGeom>
              <a:avLst/>
              <a:gdLst>
                <a:gd name="T0" fmla="*/ 110 w 361"/>
                <a:gd name="T1" fmla="*/ 89 h 97"/>
                <a:gd name="T2" fmla="*/ 55 w 361"/>
                <a:gd name="T3" fmla="*/ 89 h 97"/>
                <a:gd name="T4" fmla="*/ 16 w 361"/>
                <a:gd name="T5" fmla="*/ 96 h 97"/>
                <a:gd name="T6" fmla="*/ 0 w 361"/>
                <a:gd name="T7" fmla="*/ 81 h 97"/>
                <a:gd name="T8" fmla="*/ 8 w 361"/>
                <a:gd name="T9" fmla="*/ 44 h 97"/>
                <a:gd name="T10" fmla="*/ 47 w 361"/>
                <a:gd name="T11" fmla="*/ 22 h 97"/>
                <a:gd name="T12" fmla="*/ 94 w 361"/>
                <a:gd name="T13" fmla="*/ 30 h 97"/>
                <a:gd name="T14" fmla="*/ 125 w 361"/>
                <a:gd name="T15" fmla="*/ 44 h 97"/>
                <a:gd name="T16" fmla="*/ 149 w 361"/>
                <a:gd name="T17" fmla="*/ 44 h 97"/>
                <a:gd name="T18" fmla="*/ 164 w 361"/>
                <a:gd name="T19" fmla="*/ 22 h 97"/>
                <a:gd name="T20" fmla="*/ 203 w 361"/>
                <a:gd name="T21" fmla="*/ 0 h 97"/>
                <a:gd name="T22" fmla="*/ 258 w 361"/>
                <a:gd name="T23" fmla="*/ 0 h 97"/>
                <a:gd name="T24" fmla="*/ 305 w 361"/>
                <a:gd name="T25" fmla="*/ 7 h 97"/>
                <a:gd name="T26" fmla="*/ 344 w 361"/>
                <a:gd name="T27" fmla="*/ 37 h 97"/>
                <a:gd name="T28" fmla="*/ 360 w 361"/>
                <a:gd name="T29" fmla="*/ 74 h 97"/>
                <a:gd name="T30" fmla="*/ 337 w 361"/>
                <a:gd name="T31" fmla="*/ 89 h 97"/>
                <a:gd name="T32" fmla="*/ 297 w 361"/>
                <a:gd name="T33" fmla="*/ 81 h 97"/>
                <a:gd name="T34" fmla="*/ 250 w 361"/>
                <a:gd name="T35" fmla="*/ 81 h 97"/>
                <a:gd name="T36" fmla="*/ 180 w 361"/>
                <a:gd name="T37" fmla="*/ 81 h 97"/>
                <a:gd name="T38" fmla="*/ 110 w 361"/>
                <a:gd name="T39" fmla="*/ 89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1"/>
                <a:gd name="T61" fmla="*/ 0 h 97"/>
                <a:gd name="T62" fmla="*/ 361 w 361"/>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1" h="97">
                  <a:moveTo>
                    <a:pt x="110" y="89"/>
                  </a:moveTo>
                  <a:lnTo>
                    <a:pt x="55" y="89"/>
                  </a:lnTo>
                  <a:lnTo>
                    <a:pt x="16" y="96"/>
                  </a:lnTo>
                  <a:lnTo>
                    <a:pt x="0" y="81"/>
                  </a:lnTo>
                  <a:lnTo>
                    <a:pt x="8" y="44"/>
                  </a:lnTo>
                  <a:lnTo>
                    <a:pt x="47" y="22"/>
                  </a:lnTo>
                  <a:lnTo>
                    <a:pt x="94" y="30"/>
                  </a:lnTo>
                  <a:lnTo>
                    <a:pt x="125" y="44"/>
                  </a:lnTo>
                  <a:lnTo>
                    <a:pt x="149" y="44"/>
                  </a:lnTo>
                  <a:lnTo>
                    <a:pt x="164" y="22"/>
                  </a:lnTo>
                  <a:lnTo>
                    <a:pt x="203" y="0"/>
                  </a:lnTo>
                  <a:lnTo>
                    <a:pt x="258" y="0"/>
                  </a:lnTo>
                  <a:lnTo>
                    <a:pt x="305" y="7"/>
                  </a:lnTo>
                  <a:lnTo>
                    <a:pt x="344" y="37"/>
                  </a:lnTo>
                  <a:lnTo>
                    <a:pt x="360" y="74"/>
                  </a:lnTo>
                  <a:lnTo>
                    <a:pt x="337" y="89"/>
                  </a:lnTo>
                  <a:lnTo>
                    <a:pt x="297" y="81"/>
                  </a:lnTo>
                  <a:lnTo>
                    <a:pt x="250" y="81"/>
                  </a:lnTo>
                  <a:lnTo>
                    <a:pt x="180" y="81"/>
                  </a:lnTo>
                  <a:lnTo>
                    <a:pt x="110" y="89"/>
                  </a:lnTo>
                </a:path>
              </a:pathLst>
            </a:custGeom>
            <a:solidFill>
              <a:srgbClr val="66CC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78914" name="Freeform 73"/>
            <p:cNvSpPr>
              <a:spLocks/>
            </p:cNvSpPr>
            <p:nvPr/>
          </p:nvSpPr>
          <p:spPr bwMode="auto">
            <a:xfrm>
              <a:off x="4366" y="1170"/>
              <a:ext cx="377" cy="113"/>
            </a:xfrm>
            <a:custGeom>
              <a:avLst/>
              <a:gdLst>
                <a:gd name="T0" fmla="*/ 96 w 377"/>
                <a:gd name="T1" fmla="*/ 104 h 113"/>
                <a:gd name="T2" fmla="*/ 48 w 377"/>
                <a:gd name="T3" fmla="*/ 104 h 113"/>
                <a:gd name="T4" fmla="*/ 16 w 377"/>
                <a:gd name="T5" fmla="*/ 112 h 113"/>
                <a:gd name="T6" fmla="*/ 0 w 377"/>
                <a:gd name="T7" fmla="*/ 72 h 113"/>
                <a:gd name="T8" fmla="*/ 40 w 377"/>
                <a:gd name="T9" fmla="*/ 48 h 113"/>
                <a:gd name="T10" fmla="*/ 88 w 377"/>
                <a:gd name="T11" fmla="*/ 32 h 113"/>
                <a:gd name="T12" fmla="*/ 128 w 377"/>
                <a:gd name="T13" fmla="*/ 56 h 113"/>
                <a:gd name="T14" fmla="*/ 136 w 377"/>
                <a:gd name="T15" fmla="*/ 72 h 113"/>
                <a:gd name="T16" fmla="*/ 168 w 377"/>
                <a:gd name="T17" fmla="*/ 48 h 113"/>
                <a:gd name="T18" fmla="*/ 192 w 377"/>
                <a:gd name="T19" fmla="*/ 8 h 113"/>
                <a:gd name="T20" fmla="*/ 248 w 377"/>
                <a:gd name="T21" fmla="*/ 8 h 113"/>
                <a:gd name="T22" fmla="*/ 312 w 377"/>
                <a:gd name="T23" fmla="*/ 0 h 113"/>
                <a:gd name="T24" fmla="*/ 344 w 377"/>
                <a:gd name="T25" fmla="*/ 24 h 113"/>
                <a:gd name="T26" fmla="*/ 376 w 377"/>
                <a:gd name="T27" fmla="*/ 64 h 113"/>
                <a:gd name="T28" fmla="*/ 368 w 377"/>
                <a:gd name="T29" fmla="*/ 104 h 113"/>
                <a:gd name="T30" fmla="*/ 344 w 377"/>
                <a:gd name="T31" fmla="*/ 96 h 113"/>
                <a:gd name="T32" fmla="*/ 288 w 377"/>
                <a:gd name="T33" fmla="*/ 96 h 113"/>
                <a:gd name="T34" fmla="*/ 232 w 377"/>
                <a:gd name="T35" fmla="*/ 96 h 113"/>
                <a:gd name="T36" fmla="*/ 152 w 377"/>
                <a:gd name="T37" fmla="*/ 96 h 113"/>
                <a:gd name="T38" fmla="*/ 96 w 377"/>
                <a:gd name="T39" fmla="*/ 104 h 1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3"/>
                <a:gd name="T62" fmla="*/ 377 w 377"/>
                <a:gd name="T63" fmla="*/ 113 h 1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3">
                  <a:moveTo>
                    <a:pt x="96" y="104"/>
                  </a:moveTo>
                  <a:lnTo>
                    <a:pt x="48" y="104"/>
                  </a:lnTo>
                  <a:lnTo>
                    <a:pt x="16" y="112"/>
                  </a:lnTo>
                  <a:lnTo>
                    <a:pt x="0" y="72"/>
                  </a:lnTo>
                  <a:lnTo>
                    <a:pt x="40" y="48"/>
                  </a:lnTo>
                  <a:lnTo>
                    <a:pt x="88" y="32"/>
                  </a:lnTo>
                  <a:lnTo>
                    <a:pt x="128" y="56"/>
                  </a:lnTo>
                  <a:lnTo>
                    <a:pt x="136" y="72"/>
                  </a:lnTo>
                  <a:lnTo>
                    <a:pt x="168" y="48"/>
                  </a:lnTo>
                  <a:lnTo>
                    <a:pt x="192" y="8"/>
                  </a:lnTo>
                  <a:lnTo>
                    <a:pt x="248" y="8"/>
                  </a:lnTo>
                  <a:lnTo>
                    <a:pt x="312" y="0"/>
                  </a:lnTo>
                  <a:lnTo>
                    <a:pt x="344" y="24"/>
                  </a:lnTo>
                  <a:lnTo>
                    <a:pt x="376" y="64"/>
                  </a:lnTo>
                  <a:lnTo>
                    <a:pt x="368" y="104"/>
                  </a:lnTo>
                  <a:lnTo>
                    <a:pt x="344" y="96"/>
                  </a:lnTo>
                  <a:lnTo>
                    <a:pt x="288" y="96"/>
                  </a:lnTo>
                  <a:lnTo>
                    <a:pt x="232" y="96"/>
                  </a:lnTo>
                  <a:lnTo>
                    <a:pt x="152" y="96"/>
                  </a:lnTo>
                  <a:lnTo>
                    <a:pt x="96" y="10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15" name="Freeform 74"/>
            <p:cNvSpPr>
              <a:spLocks/>
            </p:cNvSpPr>
            <p:nvPr/>
          </p:nvSpPr>
          <p:spPr bwMode="auto">
            <a:xfrm>
              <a:off x="4374" y="1178"/>
              <a:ext cx="369" cy="105"/>
            </a:xfrm>
            <a:custGeom>
              <a:avLst/>
              <a:gdLst>
                <a:gd name="T0" fmla="*/ 120 w 369"/>
                <a:gd name="T1" fmla="*/ 96 h 105"/>
                <a:gd name="T2" fmla="*/ 64 w 369"/>
                <a:gd name="T3" fmla="*/ 96 h 105"/>
                <a:gd name="T4" fmla="*/ 24 w 369"/>
                <a:gd name="T5" fmla="*/ 104 h 105"/>
                <a:gd name="T6" fmla="*/ 0 w 369"/>
                <a:gd name="T7" fmla="*/ 88 h 105"/>
                <a:gd name="T8" fmla="*/ 0 w 369"/>
                <a:gd name="T9" fmla="*/ 64 h 105"/>
                <a:gd name="T10" fmla="*/ 16 w 369"/>
                <a:gd name="T11" fmla="*/ 56 h 105"/>
                <a:gd name="T12" fmla="*/ 56 w 369"/>
                <a:gd name="T13" fmla="*/ 32 h 105"/>
                <a:gd name="T14" fmla="*/ 104 w 369"/>
                <a:gd name="T15" fmla="*/ 40 h 105"/>
                <a:gd name="T16" fmla="*/ 128 w 369"/>
                <a:gd name="T17" fmla="*/ 56 h 105"/>
                <a:gd name="T18" fmla="*/ 144 w 369"/>
                <a:gd name="T19" fmla="*/ 56 h 105"/>
                <a:gd name="T20" fmla="*/ 176 w 369"/>
                <a:gd name="T21" fmla="*/ 24 h 105"/>
                <a:gd name="T22" fmla="*/ 216 w 369"/>
                <a:gd name="T23" fmla="*/ 0 h 105"/>
                <a:gd name="T24" fmla="*/ 272 w 369"/>
                <a:gd name="T25" fmla="*/ 0 h 105"/>
                <a:gd name="T26" fmla="*/ 320 w 369"/>
                <a:gd name="T27" fmla="*/ 8 h 105"/>
                <a:gd name="T28" fmla="*/ 352 w 369"/>
                <a:gd name="T29" fmla="*/ 40 h 105"/>
                <a:gd name="T30" fmla="*/ 368 w 369"/>
                <a:gd name="T31" fmla="*/ 80 h 105"/>
                <a:gd name="T32" fmla="*/ 352 w 369"/>
                <a:gd name="T33" fmla="*/ 96 h 105"/>
                <a:gd name="T34" fmla="*/ 312 w 369"/>
                <a:gd name="T35" fmla="*/ 88 h 105"/>
                <a:gd name="T36" fmla="*/ 256 w 369"/>
                <a:gd name="T37" fmla="*/ 88 h 105"/>
                <a:gd name="T38" fmla="*/ 184 w 369"/>
                <a:gd name="T39" fmla="*/ 88 h 105"/>
                <a:gd name="T40" fmla="*/ 120 w 369"/>
                <a:gd name="T41" fmla="*/ 96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9"/>
                <a:gd name="T64" fmla="*/ 0 h 105"/>
                <a:gd name="T65" fmla="*/ 369 w 369"/>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9" h="105">
                  <a:moveTo>
                    <a:pt x="120" y="96"/>
                  </a:moveTo>
                  <a:lnTo>
                    <a:pt x="64" y="96"/>
                  </a:lnTo>
                  <a:lnTo>
                    <a:pt x="24" y="104"/>
                  </a:lnTo>
                  <a:lnTo>
                    <a:pt x="0" y="88"/>
                  </a:lnTo>
                  <a:lnTo>
                    <a:pt x="0" y="64"/>
                  </a:lnTo>
                  <a:lnTo>
                    <a:pt x="16" y="56"/>
                  </a:lnTo>
                  <a:lnTo>
                    <a:pt x="56" y="32"/>
                  </a:lnTo>
                  <a:lnTo>
                    <a:pt x="104" y="40"/>
                  </a:lnTo>
                  <a:lnTo>
                    <a:pt x="128" y="56"/>
                  </a:lnTo>
                  <a:lnTo>
                    <a:pt x="144" y="56"/>
                  </a:lnTo>
                  <a:lnTo>
                    <a:pt x="176" y="24"/>
                  </a:lnTo>
                  <a:lnTo>
                    <a:pt x="216" y="0"/>
                  </a:lnTo>
                  <a:lnTo>
                    <a:pt x="272" y="0"/>
                  </a:lnTo>
                  <a:lnTo>
                    <a:pt x="320" y="8"/>
                  </a:lnTo>
                  <a:lnTo>
                    <a:pt x="352" y="40"/>
                  </a:lnTo>
                  <a:lnTo>
                    <a:pt x="368" y="80"/>
                  </a:lnTo>
                  <a:lnTo>
                    <a:pt x="352" y="96"/>
                  </a:lnTo>
                  <a:lnTo>
                    <a:pt x="312" y="88"/>
                  </a:lnTo>
                  <a:lnTo>
                    <a:pt x="256" y="88"/>
                  </a:lnTo>
                  <a:lnTo>
                    <a:pt x="184" y="88"/>
                  </a:lnTo>
                  <a:lnTo>
                    <a:pt x="120" y="9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916" name="Rectangle 75"/>
            <p:cNvSpPr>
              <a:spLocks noChangeArrowheads="1"/>
            </p:cNvSpPr>
            <p:nvPr/>
          </p:nvSpPr>
          <p:spPr bwMode="auto">
            <a:xfrm>
              <a:off x="3061" y="1434"/>
              <a:ext cx="13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400"/>
                <a:t>Existing D-side Cables</a:t>
              </a:r>
              <a:endParaRPr lang="en-US" altLang="en-US" sz="1400"/>
            </a:p>
          </p:txBody>
        </p:sp>
        <p:sp>
          <p:nvSpPr>
            <p:cNvPr id="78917" name="Line 76"/>
            <p:cNvSpPr>
              <a:spLocks noChangeShapeType="1"/>
            </p:cNvSpPr>
            <p:nvPr/>
          </p:nvSpPr>
          <p:spPr bwMode="auto">
            <a:xfrm>
              <a:off x="1156" y="1298"/>
              <a:ext cx="681"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18" name="Line 77"/>
            <p:cNvSpPr>
              <a:spLocks noChangeShapeType="1"/>
            </p:cNvSpPr>
            <p:nvPr/>
          </p:nvSpPr>
          <p:spPr bwMode="auto">
            <a:xfrm>
              <a:off x="2018" y="1298"/>
              <a:ext cx="771"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19" name="Rectangle 78"/>
            <p:cNvSpPr>
              <a:spLocks noChangeArrowheads="1"/>
            </p:cNvSpPr>
            <p:nvPr/>
          </p:nvSpPr>
          <p:spPr bwMode="auto">
            <a:xfrm>
              <a:off x="1837" y="1258"/>
              <a:ext cx="199" cy="199"/>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20" name="Rectangle 79"/>
            <p:cNvSpPr>
              <a:spLocks noChangeArrowheads="1"/>
            </p:cNvSpPr>
            <p:nvPr/>
          </p:nvSpPr>
          <p:spPr bwMode="auto">
            <a:xfrm>
              <a:off x="2554" y="892"/>
              <a:ext cx="297" cy="225"/>
            </a:xfrm>
            <a:prstGeom prst="rect">
              <a:avLst/>
            </a:prstGeom>
            <a:solidFill>
              <a:srgbClr val="00AE00"/>
            </a:solidFill>
            <a:ln w="12700">
              <a:solidFill>
                <a:srgbClr val="000000"/>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21" name="Rectangle 80"/>
            <p:cNvSpPr>
              <a:spLocks noChangeArrowheads="1"/>
            </p:cNvSpPr>
            <p:nvPr/>
          </p:nvSpPr>
          <p:spPr bwMode="auto">
            <a:xfrm>
              <a:off x="2544" y="91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sz="1400">
                <a:solidFill>
                  <a:schemeClr val="bg1"/>
                </a:solidFill>
                <a:latin typeface="Times New Roman" panose="02020603050405020304" pitchFamily="18" charset="0"/>
              </a:endParaRPr>
            </a:p>
          </p:txBody>
        </p:sp>
        <p:sp>
          <p:nvSpPr>
            <p:cNvPr id="78922" name="AutoShape 81"/>
            <p:cNvSpPr>
              <a:spLocks noChangeArrowheads="1"/>
            </p:cNvSpPr>
            <p:nvPr/>
          </p:nvSpPr>
          <p:spPr bwMode="auto">
            <a:xfrm flipV="1">
              <a:off x="2517" y="845"/>
              <a:ext cx="369" cy="5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810 w 21600"/>
                <a:gd name="T13" fmla="*/ 2700 h 21600"/>
                <a:gd name="T14" fmla="*/ 1879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1990" y="21600"/>
                  </a:lnTo>
                  <a:lnTo>
                    <a:pt x="19610" y="21600"/>
                  </a:lnTo>
                  <a:lnTo>
                    <a:pt x="21600" y="0"/>
                  </a:lnTo>
                  <a:lnTo>
                    <a:pt x="0" y="0"/>
                  </a:lnTo>
                  <a:close/>
                </a:path>
              </a:pathLst>
            </a:custGeom>
            <a:solidFill>
              <a:srgbClr val="009900"/>
            </a:solidFill>
            <a:ln w="12700">
              <a:solidFill>
                <a:schemeClr val="tx1"/>
              </a:solidFill>
              <a:miter lim="800000"/>
              <a:headEnd type="none" w="sm" len="sm"/>
              <a:tailEnd type="none" w="sm" len="sm"/>
            </a:ln>
          </p:spPr>
          <p:txBody>
            <a:bodyPr wrap="none" anchor="ctr"/>
            <a:lstStyle/>
            <a:p>
              <a:endParaRPr lang="en-US"/>
            </a:p>
          </p:txBody>
        </p:sp>
        <p:sp>
          <p:nvSpPr>
            <p:cNvPr id="78923" name="Line 82"/>
            <p:cNvSpPr>
              <a:spLocks noChangeShapeType="1"/>
            </p:cNvSpPr>
            <p:nvPr/>
          </p:nvSpPr>
          <p:spPr bwMode="auto">
            <a:xfrm flipH="1" flipV="1">
              <a:off x="2653" y="1117"/>
              <a:ext cx="182" cy="22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24" name="Rectangle 83"/>
            <p:cNvSpPr>
              <a:spLocks noChangeArrowheads="1"/>
            </p:cNvSpPr>
            <p:nvPr/>
          </p:nvSpPr>
          <p:spPr bwMode="auto">
            <a:xfrm>
              <a:off x="2772" y="1258"/>
              <a:ext cx="199" cy="199"/>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78925" name="Line 84"/>
            <p:cNvSpPr>
              <a:spLocks noChangeShapeType="1"/>
            </p:cNvSpPr>
            <p:nvPr/>
          </p:nvSpPr>
          <p:spPr bwMode="auto">
            <a:xfrm>
              <a:off x="2789" y="111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26" name="Line 85"/>
            <p:cNvSpPr>
              <a:spLocks noChangeShapeType="1"/>
            </p:cNvSpPr>
            <p:nvPr/>
          </p:nvSpPr>
          <p:spPr bwMode="auto">
            <a:xfrm>
              <a:off x="2789" y="1162"/>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27" name="Line 86"/>
            <p:cNvSpPr>
              <a:spLocks noChangeShapeType="1"/>
            </p:cNvSpPr>
            <p:nvPr/>
          </p:nvSpPr>
          <p:spPr bwMode="auto">
            <a:xfrm>
              <a:off x="3061" y="111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28" name="Text Box 87"/>
            <p:cNvSpPr txBox="1">
              <a:spLocks noChangeArrowheads="1"/>
            </p:cNvSpPr>
            <p:nvPr/>
          </p:nvSpPr>
          <p:spPr bwMode="auto">
            <a:xfrm>
              <a:off x="2245" y="663"/>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GB" altLang="en-US" sz="1400"/>
                <a:t>VDSL Cabinet</a:t>
              </a:r>
            </a:p>
          </p:txBody>
        </p:sp>
        <p:sp>
          <p:nvSpPr>
            <p:cNvPr id="78929" name="Text Box 88"/>
            <p:cNvSpPr txBox="1">
              <a:spLocks noChangeArrowheads="1"/>
            </p:cNvSpPr>
            <p:nvPr/>
          </p:nvSpPr>
          <p:spPr bwMode="auto">
            <a:xfrm>
              <a:off x="1338" y="1026"/>
              <a:ext cx="9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GB" altLang="en-US" sz="1400"/>
                <a:t>New Fibre Feed</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19063" y="522288"/>
            <a:ext cx="8489950" cy="635000"/>
          </a:xfrm>
        </p:spPr>
        <p:txBody>
          <a:bodyPr/>
          <a:lstStyle/>
          <a:p>
            <a:r>
              <a:rPr lang="en-US" altLang="en-US">
                <a:ea typeface="ＭＳ Ｐゴシック" panose="020B0600070205080204" pitchFamily="34" charset="-128"/>
              </a:rPr>
              <a:t>Ethernet</a:t>
            </a:r>
          </a:p>
        </p:txBody>
      </p:sp>
      <p:sp>
        <p:nvSpPr>
          <p:cNvPr id="80898" name="Content Placeholder 4"/>
          <p:cNvSpPr>
            <a:spLocks noGrp="1"/>
          </p:cNvSpPr>
          <p:nvPr>
            <p:ph idx="1"/>
          </p:nvPr>
        </p:nvSpPr>
        <p:spPr>
          <a:xfrm>
            <a:off x="330200" y="1600200"/>
            <a:ext cx="8489950" cy="4565650"/>
          </a:xfrm>
        </p:spPr>
        <p:txBody>
          <a:bodyPr/>
          <a:lstStyle/>
          <a:p>
            <a:r>
              <a:rPr lang="en-US" altLang="en-US" b="1">
                <a:ea typeface="ＭＳ Ｐゴシック" panose="020B0600070205080204" pitchFamily="34" charset="-128"/>
              </a:rPr>
              <a:t>Ethernet</a:t>
            </a:r>
            <a:r>
              <a:rPr lang="en-US" altLang="en-US">
                <a:ea typeface="ＭＳ Ｐゴシック" panose="020B0600070205080204" pitchFamily="34" charset="-128"/>
              </a:rPr>
              <a:t> is a family of frame-based computer networking technologies for local area networks (LANs).</a:t>
            </a:r>
          </a:p>
          <a:p>
            <a:r>
              <a:rPr lang="en-US" altLang="en-US">
                <a:ea typeface="ＭＳ Ｐゴシック" panose="020B0600070205080204" pitchFamily="34" charset="-128"/>
              </a:rPr>
              <a:t>Multiple media options</a:t>
            </a:r>
          </a:p>
          <a:p>
            <a:pPr lvl="1"/>
            <a:r>
              <a:rPr lang="en-US" altLang="en-US">
                <a:ea typeface="ＭＳ Ｐゴシック" panose="020B0600070205080204" pitchFamily="34" charset="-128"/>
              </a:rPr>
              <a:t>Twister Pair Copper</a:t>
            </a:r>
          </a:p>
          <a:p>
            <a:pPr lvl="1"/>
            <a:r>
              <a:rPr lang="en-US" altLang="en-US">
                <a:ea typeface="ＭＳ Ｐゴシック" panose="020B0600070205080204" pitchFamily="34" charset="-128"/>
              </a:rPr>
              <a:t>Coax</a:t>
            </a:r>
          </a:p>
          <a:p>
            <a:pPr lvl="1"/>
            <a:r>
              <a:rPr lang="en-US" altLang="en-US">
                <a:ea typeface="ＭＳ Ｐゴシック" panose="020B0600070205080204" pitchFamily="34" charset="-128"/>
              </a:rPr>
              <a:t>Optical Fibre</a:t>
            </a:r>
          </a:p>
          <a:p>
            <a:r>
              <a:rPr lang="en-US" altLang="en-US">
                <a:ea typeface="ＭＳ Ｐゴシック" panose="020B0600070205080204" pitchFamily="34" charset="-128"/>
              </a:rPr>
              <a:t>Standards for 10Mbit/s, 100Mbit/s (Fast), 1Gbit/s (GE) and recently 10Gbit/s (10GE or XGE).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330200" y="908050"/>
            <a:ext cx="8489950" cy="768350"/>
          </a:xfrm>
        </p:spPr>
        <p:txBody>
          <a:bodyPr/>
          <a:lstStyle/>
          <a:p>
            <a:r>
              <a:rPr lang="en-US" altLang="en-US">
                <a:ea typeface="ＭＳ Ｐゴシック" panose="020B0600070205080204" pitchFamily="34" charset="-128"/>
              </a:rPr>
              <a:t>Ethernet over twisted pair</a:t>
            </a:r>
          </a:p>
        </p:txBody>
      </p:sp>
      <p:sp>
        <p:nvSpPr>
          <p:cNvPr id="82946" name="Content Placeholder 2"/>
          <p:cNvSpPr>
            <a:spLocks noGrp="1"/>
          </p:cNvSpPr>
          <p:nvPr>
            <p:ph idx="1"/>
          </p:nvPr>
        </p:nvSpPr>
        <p:spPr>
          <a:xfrm>
            <a:off x="330200" y="1752600"/>
            <a:ext cx="8489950" cy="4413250"/>
          </a:xfrm>
        </p:spPr>
        <p:txBody>
          <a:bodyPr/>
          <a:lstStyle/>
          <a:p>
            <a:r>
              <a:rPr lang="en-US" altLang="en-US">
                <a:ea typeface="ＭＳ Ｐゴシック" panose="020B0600070205080204" pitchFamily="34" charset="-128"/>
              </a:rPr>
              <a:t>Referred to as xBASE-T (where x is 10,100, 1000)</a:t>
            </a:r>
          </a:p>
          <a:p>
            <a:r>
              <a:rPr lang="en-US" altLang="en-US">
                <a:ea typeface="ＭＳ Ｐゴシック" panose="020B0600070205080204" pitchFamily="34" charset="-128"/>
              </a:rPr>
              <a:t>The cables usually used are four-pair twisted pair cable.</a:t>
            </a:r>
          </a:p>
          <a:p>
            <a:pPr>
              <a:buFontTx/>
              <a:buNone/>
            </a:pPr>
            <a:r>
              <a:rPr lang="en-US" altLang="en-US">
                <a:ea typeface="ＭＳ Ｐゴシック" panose="020B0600070205080204" pitchFamily="34" charset="-128"/>
              </a:rPr>
              <a:t> </a:t>
            </a:r>
          </a:p>
        </p:txBody>
      </p:sp>
      <p:graphicFrame>
        <p:nvGraphicFramePr>
          <p:cNvPr id="4" name="Table 3"/>
          <p:cNvGraphicFramePr>
            <a:graphicFrameLocks noGrp="1"/>
          </p:cNvGraphicFramePr>
          <p:nvPr/>
        </p:nvGraphicFramePr>
        <p:xfrm>
          <a:off x="381000" y="3429000"/>
          <a:ext cx="8305800" cy="3200400"/>
        </p:xfrm>
        <a:graphic>
          <a:graphicData uri="http://schemas.openxmlformats.org/drawingml/2006/table">
            <a:tbl>
              <a:tblPr/>
              <a:tblGrid>
                <a:gridCol w="1068388">
                  <a:extLst>
                    <a:ext uri="{9D8B030D-6E8A-4147-A177-3AD203B41FA5}">
                      <a16:colId xmlns:a16="http://schemas.microsoft.com/office/drawing/2014/main" val="20000"/>
                    </a:ext>
                  </a:extLst>
                </a:gridCol>
                <a:gridCol w="1141412">
                  <a:extLst>
                    <a:ext uri="{9D8B030D-6E8A-4147-A177-3AD203B41FA5}">
                      <a16:colId xmlns:a16="http://schemas.microsoft.com/office/drawing/2014/main" val="20001"/>
                    </a:ext>
                  </a:extLst>
                </a:gridCol>
                <a:gridCol w="1573213">
                  <a:extLst>
                    <a:ext uri="{9D8B030D-6E8A-4147-A177-3AD203B41FA5}">
                      <a16:colId xmlns:a16="http://schemas.microsoft.com/office/drawing/2014/main" val="20002"/>
                    </a:ext>
                  </a:extLst>
                </a:gridCol>
                <a:gridCol w="4522787">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Speed (Mbit/s)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Distance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Standard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pitchFamily="-112"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10BASE-T 1990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Four wire (two pair), Cat3 or Cat5, Manchester Coding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100BASE-T 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4B5B coding, Cat5 Cabling using two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1000BASE-T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112" charset="-128"/>
                        </a:rPr>
                        <a:t>PAM-5 Coding, recommended Cat5e using four pairs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10GBASE-T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pitchFamily="-112" charset="-128"/>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pitchFamily="-112" charset="-128"/>
                        </a:rPr>
                        <a:t>Shielded or unshielded Cat6, PAM-16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19063" y="522288"/>
            <a:ext cx="8489950" cy="635000"/>
          </a:xfrm>
        </p:spPr>
        <p:txBody>
          <a:bodyPr/>
          <a:lstStyle/>
          <a:p>
            <a:r>
              <a:rPr lang="en-US" altLang="en-US">
                <a:ea typeface="ＭＳ Ｐゴシック" panose="020B0600070205080204" pitchFamily="34" charset="-128"/>
              </a:rPr>
              <a:t>Cable Types</a:t>
            </a:r>
          </a:p>
        </p:txBody>
      </p:sp>
      <p:sp>
        <p:nvSpPr>
          <p:cNvPr id="84994" name="Content Placeholder 2"/>
          <p:cNvSpPr>
            <a:spLocks noGrp="1"/>
          </p:cNvSpPr>
          <p:nvPr>
            <p:ph idx="1"/>
          </p:nvPr>
        </p:nvSpPr>
        <p:spPr>
          <a:xfrm>
            <a:off x="330200" y="1676400"/>
            <a:ext cx="8489950" cy="4489450"/>
          </a:xfrm>
        </p:spPr>
        <p:txBody>
          <a:bodyPr/>
          <a:lstStyle/>
          <a:p>
            <a:r>
              <a:rPr lang="en-US" altLang="en-US">
                <a:ea typeface="ＭＳ Ｐゴシック" panose="020B0600070205080204" pitchFamily="34" charset="-128"/>
              </a:rPr>
              <a:t>All contain four twister pairs</a:t>
            </a:r>
          </a:p>
          <a:p>
            <a:r>
              <a:rPr lang="en-US" altLang="en-US">
                <a:ea typeface="ＭＳ Ｐゴシック" panose="020B0600070205080204" pitchFamily="34" charset="-128"/>
              </a:rPr>
              <a:t>Category 3</a:t>
            </a:r>
          </a:p>
          <a:p>
            <a:pPr lvl="1"/>
            <a:r>
              <a:rPr lang="en-US" altLang="en-US">
                <a:ea typeface="ＭＳ Ｐゴシック" panose="020B0600070205080204" pitchFamily="34" charset="-128"/>
              </a:rPr>
              <a:t>Frequencies to 16MHz</a:t>
            </a:r>
          </a:p>
          <a:p>
            <a:r>
              <a:rPr lang="en-US" altLang="en-US">
                <a:ea typeface="ＭＳ Ｐゴシック" panose="020B0600070205080204" pitchFamily="34" charset="-128"/>
              </a:rPr>
              <a:t>Category 5</a:t>
            </a:r>
          </a:p>
          <a:p>
            <a:pPr lvl="1"/>
            <a:r>
              <a:rPr lang="en-US" altLang="en-US">
                <a:ea typeface="ＭＳ Ｐゴシック" panose="020B0600070205080204" pitchFamily="34" charset="-128"/>
              </a:rPr>
              <a:t>Characteristics defined up to 100MHz</a:t>
            </a:r>
          </a:p>
          <a:p>
            <a:r>
              <a:rPr lang="en-US" altLang="en-US">
                <a:ea typeface="ＭＳ Ｐゴシック" panose="020B0600070205080204" pitchFamily="34" charset="-128"/>
              </a:rPr>
              <a:t>Category 5e</a:t>
            </a:r>
          </a:p>
          <a:p>
            <a:pPr lvl="1"/>
            <a:r>
              <a:rPr lang="en-US" altLang="en-US">
                <a:ea typeface="ＭＳ Ｐゴシック" panose="020B0600070205080204" pitchFamily="34" charset="-128"/>
              </a:rPr>
              <a:t>Characteristics defined up to 100MHz</a:t>
            </a:r>
          </a:p>
          <a:p>
            <a:r>
              <a:rPr lang="en-US" altLang="en-US">
                <a:ea typeface="ＭＳ Ｐゴシック" panose="020B0600070205080204" pitchFamily="34" charset="-128"/>
              </a:rPr>
              <a:t>Category 6</a:t>
            </a:r>
          </a:p>
          <a:p>
            <a:pPr lvl="1"/>
            <a:r>
              <a:rPr lang="en-US" altLang="en-US">
                <a:ea typeface="ＭＳ Ｐゴシック" panose="020B0600070205080204" pitchFamily="34" charset="-128"/>
              </a:rPr>
              <a:t>Performance up to 250MHz</a:t>
            </a:r>
          </a:p>
        </p:txBody>
      </p:sp>
      <p:pic>
        <p:nvPicPr>
          <p:cNvPr id="849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14400"/>
            <a:ext cx="2794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3"/>
          <p:cNvSpPr>
            <a:spLocks noGrp="1" noChangeArrowheads="1"/>
          </p:cNvSpPr>
          <p:nvPr>
            <p:ph type="title"/>
          </p:nvPr>
        </p:nvSpPr>
        <p:spPr>
          <a:xfrm>
            <a:off x="539750" y="620713"/>
            <a:ext cx="7772400" cy="838200"/>
          </a:xfrm>
        </p:spPr>
        <p:txBody>
          <a:bodyPr/>
          <a:lstStyle/>
          <a:p>
            <a:pPr eaLnBrk="1" hangingPunct="1"/>
            <a:r>
              <a:rPr lang="en-GB" altLang="en-US">
                <a:latin typeface="Calibri" panose="020F0502020204030204" pitchFamily="34" charset="0"/>
                <a:ea typeface="ＭＳ Ｐゴシック" panose="020B0600070205080204" pitchFamily="34" charset="-128"/>
              </a:rPr>
              <a:t>CATV</a:t>
            </a:r>
          </a:p>
        </p:txBody>
      </p:sp>
      <p:sp>
        <p:nvSpPr>
          <p:cNvPr id="87042" name="Rectangle 4"/>
          <p:cNvSpPr>
            <a:spLocks noGrp="1" noChangeArrowheads="1"/>
          </p:cNvSpPr>
          <p:nvPr>
            <p:ph idx="1"/>
          </p:nvPr>
        </p:nvSpPr>
        <p:spPr>
          <a:xfrm>
            <a:off x="685800" y="1676400"/>
            <a:ext cx="7772400" cy="4114800"/>
          </a:xfrm>
        </p:spPr>
        <p:txBody>
          <a:bodyPr/>
          <a:lstStyle/>
          <a:p>
            <a:pPr eaLnBrk="1" hangingPunct="1">
              <a:lnSpc>
                <a:spcPct val="90000"/>
              </a:lnSpc>
            </a:pPr>
            <a:r>
              <a:rPr lang="en-GB" altLang="en-US">
                <a:latin typeface="Calibri" panose="020F0502020204030204" pitchFamily="34" charset="0"/>
                <a:ea typeface="ＭＳ Ｐゴシック" panose="020B0600070205080204" pitchFamily="34" charset="-128"/>
              </a:rPr>
              <a:t>Originally developed to distribute video to residential communities</a:t>
            </a:r>
          </a:p>
          <a:p>
            <a:pPr eaLnBrk="1" hangingPunct="1">
              <a:lnSpc>
                <a:spcPct val="90000"/>
              </a:lnSpc>
            </a:pPr>
            <a:r>
              <a:rPr lang="en-GB" altLang="en-US">
                <a:latin typeface="Calibri" panose="020F0502020204030204" pitchFamily="34" charset="0"/>
                <a:ea typeface="ＭＳ Ｐゴシック" panose="020B0600070205080204" pitchFamily="34" charset="-128"/>
              </a:rPr>
              <a:t>Offerings typically include a basic package, a premium package and a pay per view package</a:t>
            </a:r>
          </a:p>
          <a:p>
            <a:pPr eaLnBrk="1" hangingPunct="1">
              <a:lnSpc>
                <a:spcPct val="90000"/>
              </a:lnSpc>
            </a:pPr>
            <a:r>
              <a:rPr lang="en-GB" altLang="en-US">
                <a:latin typeface="Calibri" panose="020F0502020204030204" pitchFamily="34" charset="0"/>
                <a:ea typeface="ＭＳ Ｐゴシック" panose="020B0600070205080204" pitchFamily="34" charset="-128"/>
              </a:rPr>
              <a:t>The network was designed around a one way broadcast network where filters and scrambling where used to provide conditional access to different customers </a:t>
            </a:r>
          </a:p>
          <a:p>
            <a:pPr eaLnBrk="1" hangingPunct="1">
              <a:lnSpc>
                <a:spcPct val="90000"/>
              </a:lnSpc>
            </a:pPr>
            <a:r>
              <a:rPr lang="en-GB" altLang="en-US">
                <a:latin typeface="Calibri" panose="020F0502020204030204" pitchFamily="34" charset="0"/>
                <a:ea typeface="ＭＳ Ｐゴシック" panose="020B0600070205080204" pitchFamily="34" charset="-128"/>
              </a:rPr>
              <a:t>Impulse pay per view made use of a telco return channel</a:t>
            </a:r>
          </a:p>
          <a:p>
            <a:pPr eaLnBrk="1" hangingPunct="1">
              <a:lnSpc>
                <a:spcPct val="90000"/>
              </a:lnSpc>
              <a:buFontTx/>
              <a:buNone/>
            </a:pPr>
            <a:endParaRPr lang="en-GB" altLang="en-US">
              <a:latin typeface="Calibri" panose="020F0502020204030204" pitchFamily="34" charset="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228600" y="609600"/>
            <a:ext cx="8489950" cy="1296988"/>
          </a:xfrm>
        </p:spPr>
        <p:txBody>
          <a:bodyPr/>
          <a:lstStyle/>
          <a:p>
            <a:pPr eaLnBrk="1" hangingPunct="1"/>
            <a:r>
              <a:rPr lang="en-GB" altLang="en-US">
                <a:latin typeface="Calibri" panose="020F0502020204030204" pitchFamily="34" charset="0"/>
                <a:ea typeface="ＭＳ Ｐゴシック" panose="020B0600070205080204" pitchFamily="34" charset="-128"/>
              </a:rPr>
              <a:t>Twisted pair copper connections</a:t>
            </a:r>
          </a:p>
        </p:txBody>
      </p:sp>
      <p:sp>
        <p:nvSpPr>
          <p:cNvPr id="25603" name="Rectangle 3"/>
          <p:cNvSpPr>
            <a:spLocks noGrp="1" noChangeArrowheads="1"/>
          </p:cNvSpPr>
          <p:nvPr>
            <p:ph idx="1"/>
          </p:nvPr>
        </p:nvSpPr>
        <p:spPr>
          <a:xfrm>
            <a:off x="381000" y="2447925"/>
            <a:ext cx="8224838" cy="3571875"/>
          </a:xfrm>
        </p:spPr>
        <p:txBody>
          <a:bodyPr rtlCol="0">
            <a:normAutofit fontScale="92500" lnSpcReduction="10000"/>
          </a:bodyPr>
          <a:lstStyle/>
          <a:p>
            <a:pPr eaLnBrk="1" fontAlgn="auto" hangingPunct="1">
              <a:spcAft>
                <a:spcPts val="0"/>
              </a:spcAft>
              <a:buFont typeface="Arial"/>
              <a:buChar char="•"/>
              <a:defRPr/>
            </a:pPr>
            <a:r>
              <a:rPr lang="en-GB" b="1" dirty="0">
                <a:cs typeface="+mn-cs"/>
              </a:rPr>
              <a:t>The characteristics of the connection is very variable</a:t>
            </a:r>
          </a:p>
          <a:p>
            <a:pPr eaLnBrk="1" fontAlgn="auto" hangingPunct="1">
              <a:spcAft>
                <a:spcPts val="0"/>
              </a:spcAft>
              <a:buFont typeface="Arial"/>
              <a:buChar char="•"/>
              <a:defRPr/>
            </a:pPr>
            <a:r>
              <a:rPr lang="en-GB" b="1" dirty="0">
                <a:cs typeface="+mn-cs"/>
              </a:rPr>
              <a:t>Important characteristics include:</a:t>
            </a:r>
          </a:p>
          <a:p>
            <a:pPr lvl="1" eaLnBrk="1" fontAlgn="auto" hangingPunct="1">
              <a:spcAft>
                <a:spcPts val="0"/>
              </a:spcAft>
              <a:buFont typeface="Arial"/>
              <a:buChar char="–"/>
              <a:defRPr/>
            </a:pPr>
            <a:r>
              <a:rPr lang="en-GB" b="1" dirty="0"/>
              <a:t> attenuation</a:t>
            </a:r>
          </a:p>
          <a:p>
            <a:pPr lvl="1" eaLnBrk="1" fontAlgn="auto" hangingPunct="1">
              <a:spcAft>
                <a:spcPts val="0"/>
              </a:spcAft>
              <a:buFont typeface="Arial"/>
              <a:buChar char="–"/>
              <a:defRPr/>
            </a:pPr>
            <a:r>
              <a:rPr lang="en-GB" b="1" dirty="0"/>
              <a:t> phase response</a:t>
            </a:r>
          </a:p>
          <a:p>
            <a:pPr lvl="1" eaLnBrk="1" fontAlgn="auto" hangingPunct="1">
              <a:spcAft>
                <a:spcPts val="0"/>
              </a:spcAft>
              <a:buFont typeface="Arial"/>
              <a:buChar char="–"/>
              <a:defRPr/>
            </a:pPr>
            <a:r>
              <a:rPr lang="en-GB" b="1" dirty="0"/>
              <a:t> characteristic impedance</a:t>
            </a:r>
          </a:p>
          <a:p>
            <a:pPr lvl="1" eaLnBrk="1" fontAlgn="auto" hangingPunct="1">
              <a:spcAft>
                <a:spcPts val="0"/>
              </a:spcAft>
              <a:buFont typeface="Arial"/>
              <a:buChar char="–"/>
              <a:defRPr/>
            </a:pPr>
            <a:r>
              <a:rPr lang="en-GB" b="1" dirty="0"/>
              <a:t> crosstalk</a:t>
            </a:r>
          </a:p>
          <a:p>
            <a:pPr lvl="1" eaLnBrk="1" fontAlgn="auto" hangingPunct="1">
              <a:spcAft>
                <a:spcPts val="0"/>
              </a:spcAft>
              <a:buFont typeface="Arial"/>
              <a:buChar char="–"/>
              <a:defRPr/>
            </a:pPr>
            <a:r>
              <a:rPr lang="en-GB" b="1" dirty="0"/>
              <a:t> noise</a:t>
            </a:r>
          </a:p>
          <a:p>
            <a:pPr eaLnBrk="1" fontAlgn="auto" hangingPunct="1">
              <a:spcAft>
                <a:spcPts val="0"/>
              </a:spcAft>
              <a:buFont typeface="Arial"/>
              <a:buChar char="•"/>
              <a:defRPr/>
            </a:pPr>
            <a:r>
              <a:rPr lang="en-GB" b="1" dirty="0">
                <a:cs typeface="+mn-cs"/>
              </a:rPr>
              <a:t>Need an understanding of these in order to appreciate the limitations of the access network and how we may overcome some of these limitations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ChangeArrowheads="1"/>
          </p:cNvSpPr>
          <p:nvPr/>
        </p:nvSpPr>
        <p:spPr bwMode="auto">
          <a:xfrm>
            <a:off x="685800" y="2209800"/>
            <a:ext cx="1600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aphicFrame>
        <p:nvGraphicFramePr>
          <p:cNvPr id="89090" name="Object 2"/>
          <p:cNvGraphicFramePr>
            <a:graphicFrameLocks noChangeAspect="1"/>
          </p:cNvGraphicFramePr>
          <p:nvPr/>
        </p:nvGraphicFramePr>
        <p:xfrm>
          <a:off x="1066800" y="2514600"/>
          <a:ext cx="681038" cy="763588"/>
        </p:xfrm>
        <a:graphic>
          <a:graphicData uri="http://schemas.openxmlformats.org/presentationml/2006/ole">
            <mc:AlternateContent xmlns:mc="http://schemas.openxmlformats.org/markup-compatibility/2006">
              <mc:Choice xmlns:v="urn:schemas-microsoft-com:vml" Requires="v">
                <p:oleObj spid="_x0000_s4097" name="VISIO" r:id="rId4" imgW="682365" imgH="763272" progId="Visio.Drawing.11">
                  <p:embed/>
                </p:oleObj>
              </mc:Choice>
              <mc:Fallback>
                <p:oleObj name="VISIO" r:id="rId4" imgW="682365" imgH="763272" progId="Visio.Drawing.11">
                  <p:embed/>
                  <p:pic>
                    <p:nvPicPr>
                      <p:cNvPr id="890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14600"/>
                        <a:ext cx="681038"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1" name="Object 3"/>
          <p:cNvGraphicFramePr>
            <a:graphicFrameLocks noChangeAspect="1"/>
          </p:cNvGraphicFramePr>
          <p:nvPr/>
        </p:nvGraphicFramePr>
        <p:xfrm>
          <a:off x="2339975" y="2924175"/>
          <a:ext cx="2971800" cy="2209800"/>
        </p:xfrm>
        <a:graphic>
          <a:graphicData uri="http://schemas.openxmlformats.org/presentationml/2006/ole">
            <mc:AlternateContent xmlns:mc="http://schemas.openxmlformats.org/markup-compatibility/2006">
              <mc:Choice xmlns:v="urn:schemas-microsoft-com:vml" Requires="v">
                <p:oleObj spid="_x0000_s4098" name="VISIO" r:id="rId6" imgW="2234861" imgH="1787583" progId="Visio.Drawing.11">
                  <p:embed/>
                </p:oleObj>
              </mc:Choice>
              <mc:Fallback>
                <p:oleObj name="VISIO" r:id="rId6" imgW="2234861" imgH="1787583" progId="Visio.Drawing.11">
                  <p:embed/>
                  <p:pic>
                    <p:nvPicPr>
                      <p:cNvPr id="8909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2924175"/>
                        <a:ext cx="2971800" cy="2209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2" name="Object 7"/>
          <p:cNvGraphicFramePr>
            <a:graphicFrameLocks noChangeAspect="1"/>
          </p:cNvGraphicFramePr>
          <p:nvPr/>
        </p:nvGraphicFramePr>
        <p:xfrm>
          <a:off x="1143000" y="3886200"/>
          <a:ext cx="549275" cy="490538"/>
        </p:xfrm>
        <a:graphic>
          <a:graphicData uri="http://schemas.openxmlformats.org/presentationml/2006/ole">
            <mc:AlternateContent xmlns:mc="http://schemas.openxmlformats.org/markup-compatibility/2006">
              <mc:Choice xmlns:v="urn:schemas-microsoft-com:vml" Requires="v">
                <p:oleObj spid="_x0000_s4099" name="VISIO" r:id="rId8" imgW="405384" imgH="361188" progId="Visio.Drawing.11">
                  <p:embed/>
                </p:oleObj>
              </mc:Choice>
              <mc:Fallback>
                <p:oleObj name="VISIO" r:id="rId8" imgW="405384" imgH="361188" progId="Visio.Drawing.11">
                  <p:embed/>
                  <p:pic>
                    <p:nvPicPr>
                      <p:cNvPr id="8909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886200"/>
                        <a:ext cx="549275"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3" name="Object 8"/>
          <p:cNvGraphicFramePr>
            <a:graphicFrameLocks noChangeAspect="1"/>
          </p:cNvGraphicFramePr>
          <p:nvPr/>
        </p:nvGraphicFramePr>
        <p:xfrm>
          <a:off x="1143000" y="3352800"/>
          <a:ext cx="549275" cy="466725"/>
        </p:xfrm>
        <a:graphic>
          <a:graphicData uri="http://schemas.openxmlformats.org/presentationml/2006/ole">
            <mc:AlternateContent xmlns:mc="http://schemas.openxmlformats.org/markup-compatibility/2006">
              <mc:Choice xmlns:v="urn:schemas-microsoft-com:vml" Requires="v">
                <p:oleObj spid="_x0000_s4100" name="VISIO" r:id="rId10" imgW="424379" imgH="361791" progId="Visio.Drawing.11">
                  <p:embed/>
                </p:oleObj>
              </mc:Choice>
              <mc:Fallback>
                <p:oleObj name="VISIO" r:id="rId10" imgW="424379" imgH="361791" progId="Visio.Drawing.11">
                  <p:embed/>
                  <p:pic>
                    <p:nvPicPr>
                      <p:cNvPr id="8909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352800"/>
                        <a:ext cx="549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4" name="Object 9"/>
          <p:cNvGraphicFramePr>
            <a:graphicFrameLocks noChangeAspect="1"/>
          </p:cNvGraphicFramePr>
          <p:nvPr/>
        </p:nvGraphicFramePr>
        <p:xfrm>
          <a:off x="1042988" y="4437063"/>
          <a:ext cx="736600" cy="647700"/>
        </p:xfrm>
        <a:graphic>
          <a:graphicData uri="http://schemas.openxmlformats.org/presentationml/2006/ole">
            <mc:AlternateContent xmlns:mc="http://schemas.openxmlformats.org/markup-compatibility/2006">
              <mc:Choice xmlns:v="urn:schemas-microsoft-com:vml" Requires="v">
                <p:oleObj spid="_x0000_s4101" name="VISIO" r:id="rId12" imgW="598405" imgH="528184" progId="Visio.Drawing.11">
                  <p:embed/>
                </p:oleObj>
              </mc:Choice>
              <mc:Fallback>
                <p:oleObj name="VISIO" r:id="rId12" imgW="598405" imgH="528184" progId="Visio.Drawing.11">
                  <p:embed/>
                  <p:pic>
                    <p:nvPicPr>
                      <p:cNvPr id="8909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4437063"/>
                        <a:ext cx="736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5" name="Text Box 11"/>
          <p:cNvSpPr txBox="1">
            <a:spLocks noChangeArrowheads="1"/>
          </p:cNvSpPr>
          <p:nvPr/>
        </p:nvSpPr>
        <p:spPr bwMode="auto">
          <a:xfrm rot="-5400000">
            <a:off x="1033462" y="3843338"/>
            <a:ext cx="1844675" cy="254000"/>
          </a:xfrm>
          <a:prstGeom prst="rect">
            <a:avLst/>
          </a:prstGeom>
          <a:solidFill>
            <a:schemeClr val="bg1"/>
          </a:solidFill>
          <a:ln w="9525">
            <a:solidFill>
              <a:schemeClr val="tx1"/>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000">
                <a:latin typeface="Arial Unicode MS" panose="020B0604020202020204" pitchFamily="34" charset="-128"/>
              </a:rPr>
              <a:t>Optical / Electrical Equipment</a:t>
            </a:r>
          </a:p>
        </p:txBody>
      </p:sp>
      <p:sp>
        <p:nvSpPr>
          <p:cNvPr id="89096" name="Text Box 15"/>
          <p:cNvSpPr txBox="1">
            <a:spLocks noChangeArrowheads="1"/>
          </p:cNvSpPr>
          <p:nvPr/>
        </p:nvSpPr>
        <p:spPr bwMode="auto">
          <a:xfrm>
            <a:off x="5181600" y="5334000"/>
            <a:ext cx="439738"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000">
                <a:latin typeface="Arial Unicode MS" panose="020B0604020202020204" pitchFamily="34" charset="-128"/>
              </a:rPr>
              <a:t>OLT</a:t>
            </a:r>
          </a:p>
        </p:txBody>
      </p:sp>
      <p:sp>
        <p:nvSpPr>
          <p:cNvPr id="89097" name="Line 16"/>
          <p:cNvSpPr>
            <a:spLocks noChangeShapeType="1"/>
          </p:cNvSpPr>
          <p:nvPr/>
        </p:nvSpPr>
        <p:spPr bwMode="auto">
          <a:xfrm flipH="1" flipV="1">
            <a:off x="4572000" y="4953000"/>
            <a:ext cx="6096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Line 17"/>
          <p:cNvSpPr>
            <a:spLocks noChangeShapeType="1"/>
          </p:cNvSpPr>
          <p:nvPr/>
        </p:nvSpPr>
        <p:spPr bwMode="auto">
          <a:xfrm flipV="1">
            <a:off x="4648200" y="2819400"/>
            <a:ext cx="457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9" name="Text Box 20"/>
          <p:cNvSpPr txBox="1">
            <a:spLocks noChangeArrowheads="1"/>
          </p:cNvSpPr>
          <p:nvPr/>
        </p:nvSpPr>
        <p:spPr bwMode="auto">
          <a:xfrm>
            <a:off x="914400" y="1676400"/>
            <a:ext cx="126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Headend</a:t>
            </a:r>
          </a:p>
        </p:txBody>
      </p:sp>
      <p:sp>
        <p:nvSpPr>
          <p:cNvPr id="89100" name="Text Box 21"/>
          <p:cNvSpPr txBox="1">
            <a:spLocks noChangeArrowheads="1"/>
          </p:cNvSpPr>
          <p:nvPr/>
        </p:nvSpPr>
        <p:spPr bwMode="auto">
          <a:xfrm>
            <a:off x="533400" y="6248400"/>
            <a:ext cx="377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600">
                <a:latin typeface="Times New Roman" panose="02020603050405020304" pitchFamily="18" charset="0"/>
              </a:rPr>
              <a:t>OLT – Optical Line Termination equipment</a:t>
            </a:r>
          </a:p>
        </p:txBody>
      </p:sp>
      <p:sp>
        <p:nvSpPr>
          <p:cNvPr id="89101" name="Text Box 22"/>
          <p:cNvSpPr txBox="1">
            <a:spLocks noChangeArrowheads="1"/>
          </p:cNvSpPr>
          <p:nvPr/>
        </p:nvSpPr>
        <p:spPr bwMode="auto">
          <a:xfrm>
            <a:off x="3413125" y="53752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fibre</a:t>
            </a:r>
          </a:p>
        </p:txBody>
      </p:sp>
      <p:sp>
        <p:nvSpPr>
          <p:cNvPr id="89102" name="Text Box 23"/>
          <p:cNvSpPr txBox="1">
            <a:spLocks noChangeArrowheads="1"/>
          </p:cNvSpPr>
          <p:nvPr/>
        </p:nvSpPr>
        <p:spPr bwMode="auto">
          <a:xfrm>
            <a:off x="5795963" y="587692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coax</a:t>
            </a:r>
          </a:p>
        </p:txBody>
      </p:sp>
      <p:sp>
        <p:nvSpPr>
          <p:cNvPr id="89103" name="Line 24"/>
          <p:cNvSpPr>
            <a:spLocks noChangeShapeType="1"/>
          </p:cNvSpPr>
          <p:nvPr/>
        </p:nvSpPr>
        <p:spPr bwMode="auto">
          <a:xfrm flipV="1">
            <a:off x="4114800" y="52578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4" name="Line 25"/>
          <p:cNvSpPr>
            <a:spLocks noChangeShapeType="1"/>
          </p:cNvSpPr>
          <p:nvPr/>
        </p:nvSpPr>
        <p:spPr bwMode="auto">
          <a:xfrm flipV="1">
            <a:off x="6227763" y="5562600"/>
            <a:ext cx="249237" cy="38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5" name="Text Box 33"/>
          <p:cNvSpPr txBox="1">
            <a:spLocks noChangeArrowheads="1"/>
          </p:cNvSpPr>
          <p:nvPr/>
        </p:nvSpPr>
        <p:spPr bwMode="auto">
          <a:xfrm>
            <a:off x="5435600" y="4292600"/>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Amplifiers</a:t>
            </a:r>
          </a:p>
        </p:txBody>
      </p:sp>
      <p:sp>
        <p:nvSpPr>
          <p:cNvPr id="89106" name="Line 34"/>
          <p:cNvSpPr>
            <a:spLocks noChangeShapeType="1"/>
          </p:cNvSpPr>
          <p:nvPr/>
        </p:nvSpPr>
        <p:spPr bwMode="auto">
          <a:xfrm flipH="1">
            <a:off x="6096000" y="46482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7" name="Title 33"/>
          <p:cNvSpPr>
            <a:spLocks noGrp="1"/>
          </p:cNvSpPr>
          <p:nvPr>
            <p:ph type="title"/>
          </p:nvPr>
        </p:nvSpPr>
        <p:spPr>
          <a:xfrm>
            <a:off x="457200" y="381000"/>
            <a:ext cx="8229600" cy="1143000"/>
          </a:xfrm>
        </p:spPr>
        <p:txBody>
          <a:bodyPr/>
          <a:lstStyle/>
          <a:p>
            <a:pPr eaLnBrk="1" hangingPunct="1"/>
            <a:r>
              <a:rPr lang="en-US" altLang="en-US">
                <a:latin typeface="Calibri" panose="020F0502020204030204" pitchFamily="34" charset="0"/>
                <a:ea typeface="ＭＳ Ｐゴシック" panose="020B0600070205080204" pitchFamily="34" charset="-128"/>
              </a:rPr>
              <a:t>Hybrid Fibre Coax Network</a:t>
            </a:r>
          </a:p>
        </p:txBody>
      </p:sp>
      <p:cxnSp>
        <p:nvCxnSpPr>
          <p:cNvPr id="36" name="Straight Connector 35"/>
          <p:cNvCxnSpPr>
            <a:cxnSpLocks noChangeShapeType="1"/>
            <a:stCxn id="89096" idx="3"/>
          </p:cNvCxnSpPr>
          <p:nvPr/>
        </p:nvCxnSpPr>
        <p:spPr bwMode="auto">
          <a:xfrm flipV="1">
            <a:off x="5621338" y="5445125"/>
            <a:ext cx="2335212" cy="15875"/>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37" name="Isosceles Triangle 36"/>
          <p:cNvSpPr>
            <a:spLocks noChangeArrowheads="1"/>
          </p:cNvSpPr>
          <p:nvPr/>
        </p:nvSpPr>
        <p:spPr bwMode="auto">
          <a:xfrm rot="5400000">
            <a:off x="6011863" y="5373688"/>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38" name="Isosceles Triangle 37"/>
          <p:cNvSpPr>
            <a:spLocks noChangeArrowheads="1"/>
          </p:cNvSpPr>
          <p:nvPr/>
        </p:nvSpPr>
        <p:spPr bwMode="auto">
          <a:xfrm rot="5400000">
            <a:off x="7596188" y="5373688"/>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cxnSp>
        <p:nvCxnSpPr>
          <p:cNvPr id="39" name="Straight Connector 38"/>
          <p:cNvCxnSpPr>
            <a:cxnSpLocks noChangeShapeType="1"/>
          </p:cNvCxnSpPr>
          <p:nvPr/>
        </p:nvCxnSpPr>
        <p:spPr bwMode="auto">
          <a:xfrm flipV="1">
            <a:off x="5508625" y="2781300"/>
            <a:ext cx="863600" cy="15875"/>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0" name="Isosceles Triangle 39"/>
          <p:cNvSpPr>
            <a:spLocks noChangeArrowheads="1"/>
          </p:cNvSpPr>
          <p:nvPr/>
        </p:nvSpPr>
        <p:spPr bwMode="auto">
          <a:xfrm rot="5400000">
            <a:off x="5970588" y="2708275"/>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89113" name="Text Box 12"/>
          <p:cNvSpPr txBox="1">
            <a:spLocks noChangeArrowheads="1"/>
          </p:cNvSpPr>
          <p:nvPr/>
        </p:nvSpPr>
        <p:spPr bwMode="auto">
          <a:xfrm>
            <a:off x="5105400" y="2667000"/>
            <a:ext cx="439738" cy="254000"/>
          </a:xfrm>
          <a:prstGeom prst="rect">
            <a:avLst/>
          </a:prstGeom>
          <a:solidFill>
            <a:schemeClr val="bg1"/>
          </a:solidFill>
          <a:ln w="9525">
            <a:solidFill>
              <a:schemeClr val="tx1"/>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000">
                <a:latin typeface="Arial Unicode MS" panose="020B0604020202020204" pitchFamily="34" charset="-128"/>
              </a:rPr>
              <a:t>OLT</a:t>
            </a:r>
          </a:p>
        </p:txBody>
      </p:sp>
      <p:cxnSp>
        <p:nvCxnSpPr>
          <p:cNvPr id="43" name="Straight Connector 42"/>
          <p:cNvCxnSpPr>
            <a:cxnSpLocks noChangeShapeType="1"/>
          </p:cNvCxnSpPr>
          <p:nvPr/>
        </p:nvCxnSpPr>
        <p:spPr bwMode="auto">
          <a:xfrm rot="16200000" flipV="1">
            <a:off x="5895975" y="2752725"/>
            <a:ext cx="960438" cy="7938"/>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45" name="Straight Connector 44"/>
          <p:cNvCxnSpPr>
            <a:cxnSpLocks noChangeShapeType="1"/>
          </p:cNvCxnSpPr>
          <p:nvPr/>
        </p:nvCxnSpPr>
        <p:spPr bwMode="auto">
          <a:xfrm rot="10800000">
            <a:off x="6372225" y="2276475"/>
            <a:ext cx="1728788"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47" name="Straight Connector 46"/>
          <p:cNvCxnSpPr>
            <a:cxnSpLocks noChangeShapeType="1"/>
          </p:cNvCxnSpPr>
          <p:nvPr/>
        </p:nvCxnSpPr>
        <p:spPr bwMode="auto">
          <a:xfrm rot="10800000">
            <a:off x="6372225" y="3213100"/>
            <a:ext cx="1728788"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8" name="Isosceles Triangle 47"/>
          <p:cNvSpPr>
            <a:spLocks noChangeArrowheads="1"/>
          </p:cNvSpPr>
          <p:nvPr/>
        </p:nvSpPr>
        <p:spPr bwMode="auto">
          <a:xfrm rot="5400000">
            <a:off x="7596188" y="2205038"/>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49" name="Isosceles Triangle 48"/>
          <p:cNvSpPr>
            <a:spLocks noChangeArrowheads="1"/>
          </p:cNvSpPr>
          <p:nvPr/>
        </p:nvSpPr>
        <p:spPr bwMode="auto">
          <a:xfrm rot="5400000">
            <a:off x="6588125" y="2205038"/>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50" name="Isosceles Triangle 49"/>
          <p:cNvSpPr>
            <a:spLocks noChangeArrowheads="1"/>
          </p:cNvSpPr>
          <p:nvPr/>
        </p:nvSpPr>
        <p:spPr bwMode="auto">
          <a:xfrm rot="5400000">
            <a:off x="6588125" y="3141663"/>
            <a:ext cx="215900" cy="215900"/>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sp>
        <p:nvSpPr>
          <p:cNvPr id="51" name="Isosceles Triangle 50"/>
          <p:cNvSpPr>
            <a:spLocks noChangeArrowheads="1"/>
          </p:cNvSpPr>
          <p:nvPr/>
        </p:nvSpPr>
        <p:spPr bwMode="auto">
          <a:xfrm rot="5400000">
            <a:off x="7668419" y="3140869"/>
            <a:ext cx="215900" cy="217488"/>
          </a:xfrm>
          <a:prstGeom prst="triangle">
            <a:avLst>
              <a:gd name="adj" fmla="val 50000"/>
            </a:avLst>
          </a:prstGeom>
          <a:gradFill rotWithShape="1">
            <a:gsLst>
              <a:gs pos="0">
                <a:srgbClr val="D1403C"/>
              </a:gs>
              <a:gs pos="100000">
                <a:srgbClr val="FF9A99"/>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defRPr/>
            </a:pPr>
            <a:endParaRPr lang="en-GB">
              <a:solidFill>
                <a:schemeClr val="lt1"/>
              </a:solidFill>
              <a:latin typeface="+mn-lt"/>
              <a:ea typeface="+mn-ea"/>
            </a:endParaRPr>
          </a:p>
        </p:txBody>
      </p:sp>
      <p:cxnSp>
        <p:nvCxnSpPr>
          <p:cNvPr id="52" name="Straight Connector 51"/>
          <p:cNvCxnSpPr>
            <a:cxnSpLocks noChangeShapeType="1"/>
          </p:cNvCxnSpPr>
          <p:nvPr/>
        </p:nvCxnSpPr>
        <p:spPr bwMode="auto">
          <a:xfrm rot="5400000" flipH="1" flipV="1">
            <a:off x="6732588" y="2060575"/>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4" name="Straight Connector 53"/>
          <p:cNvCxnSpPr>
            <a:cxnSpLocks noChangeShapeType="1"/>
          </p:cNvCxnSpPr>
          <p:nvPr/>
        </p:nvCxnSpPr>
        <p:spPr bwMode="auto">
          <a:xfrm rot="5400000" flipH="1" flipV="1">
            <a:off x="7235825" y="2060575"/>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5" name="Straight Connector 54"/>
          <p:cNvCxnSpPr>
            <a:cxnSpLocks noChangeShapeType="1"/>
          </p:cNvCxnSpPr>
          <p:nvPr/>
        </p:nvCxnSpPr>
        <p:spPr bwMode="auto">
          <a:xfrm rot="5400000" flipH="1" flipV="1">
            <a:off x="7885113" y="2060575"/>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6" name="Straight Connector 55"/>
          <p:cNvCxnSpPr>
            <a:cxnSpLocks noChangeShapeType="1"/>
          </p:cNvCxnSpPr>
          <p:nvPr/>
        </p:nvCxnSpPr>
        <p:spPr bwMode="auto">
          <a:xfrm rot="5400000" flipH="1" flipV="1">
            <a:off x="6732588" y="3429000"/>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7" name="Straight Connector 56"/>
          <p:cNvCxnSpPr>
            <a:cxnSpLocks noChangeShapeType="1"/>
          </p:cNvCxnSpPr>
          <p:nvPr/>
        </p:nvCxnSpPr>
        <p:spPr bwMode="auto">
          <a:xfrm rot="5400000" flipH="1" flipV="1">
            <a:off x="7164388" y="3429000"/>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8" name="Straight Connector 57"/>
          <p:cNvCxnSpPr>
            <a:cxnSpLocks noChangeShapeType="1"/>
          </p:cNvCxnSpPr>
          <p:nvPr/>
        </p:nvCxnSpPr>
        <p:spPr bwMode="auto">
          <a:xfrm rot="5400000" flipH="1" flipV="1">
            <a:off x="7885113" y="3429000"/>
            <a:ext cx="4318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9" name="Straight Connector 58"/>
          <p:cNvCxnSpPr>
            <a:cxnSpLocks noChangeShapeType="1"/>
          </p:cNvCxnSpPr>
          <p:nvPr/>
        </p:nvCxnSpPr>
        <p:spPr bwMode="auto">
          <a:xfrm rot="5400000" flipH="1" flipV="1">
            <a:off x="6119813" y="5553075"/>
            <a:ext cx="10795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61" name="Straight Connector 60"/>
          <p:cNvCxnSpPr>
            <a:cxnSpLocks noChangeShapeType="1"/>
          </p:cNvCxnSpPr>
          <p:nvPr/>
        </p:nvCxnSpPr>
        <p:spPr bwMode="auto">
          <a:xfrm rot="5400000" flipH="1" flipV="1">
            <a:off x="6840538" y="5481638"/>
            <a:ext cx="10795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62" name="Straight Connector 61"/>
          <p:cNvCxnSpPr>
            <a:cxnSpLocks noChangeShapeType="1"/>
          </p:cNvCxnSpPr>
          <p:nvPr/>
        </p:nvCxnSpPr>
        <p:spPr bwMode="auto">
          <a:xfrm rot="5400000" flipH="1" flipV="1">
            <a:off x="7416800" y="5481638"/>
            <a:ext cx="1079500" cy="0"/>
          </a:xfrm>
          <a:prstGeom prst="line">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pic>
        <p:nvPicPr>
          <p:cNvPr id="89130" name="Picture 62"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1341438"/>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1" name="Picture 63"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235825" y="1341438"/>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2" name="Picture 64"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885113" y="1341438"/>
            <a:ext cx="5127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3" name="Picture 65"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364490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4" name="Picture 66"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235825" y="364490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5" name="Picture 67"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885113" y="3644900"/>
            <a:ext cx="5127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6" name="Picture 68"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43663" y="4437063"/>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7" name="Picture 69"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4437063"/>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8" name="Picture 70"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4437063"/>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39" name="Picture 71"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5949950"/>
            <a:ext cx="5127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40" name="Picture 72"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5949950"/>
            <a:ext cx="5127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41" name="Picture 73" descr="house.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740650" y="5949950"/>
            <a:ext cx="5127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250825" y="549275"/>
            <a:ext cx="7772400" cy="838200"/>
          </a:xfrm>
          <a:prstGeom prst="rect">
            <a:avLst/>
          </a:prstGeom>
          <a:noFill/>
          <a:ln w="9525">
            <a:noFill/>
            <a:miter lim="800000"/>
            <a:headEnd/>
            <a:tailEnd/>
          </a:ln>
        </p:spPr>
        <p:txBody>
          <a:bodyPr anchor="ctr"/>
          <a:lstStyle/>
          <a:p>
            <a:pPr>
              <a:defRPr/>
            </a:pPr>
            <a:r>
              <a:rPr lang="en-GB" sz="4400" dirty="0">
                <a:latin typeface="+mn-lt"/>
                <a:ea typeface="+mn-ea"/>
              </a:rPr>
              <a:t>CATV Network </a:t>
            </a:r>
          </a:p>
        </p:txBody>
      </p:sp>
      <p:sp>
        <p:nvSpPr>
          <p:cNvPr id="91138"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91139" name="Rectangle 5"/>
          <p:cNvSpPr>
            <a:spLocks noChangeArrowheads="1"/>
          </p:cNvSpPr>
          <p:nvPr/>
        </p:nvSpPr>
        <p:spPr bwMode="auto">
          <a:xfrm>
            <a:off x="468313" y="1484313"/>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2800">
                <a:latin typeface="Times New Roman" panose="02020603050405020304" pitchFamily="18" charset="0"/>
              </a:rPr>
              <a:t>There are six main parts to an HFC network</a:t>
            </a:r>
          </a:p>
          <a:p>
            <a:pPr lvl="1" eaLnBrk="1" hangingPunct="1">
              <a:lnSpc>
                <a:spcPct val="90000"/>
              </a:lnSpc>
              <a:spcBef>
                <a:spcPct val="20000"/>
              </a:spcBef>
              <a:buFontTx/>
              <a:buChar char="•"/>
            </a:pPr>
            <a:r>
              <a:rPr lang="en-GB" altLang="en-US" sz="2800">
                <a:latin typeface="Times New Roman" panose="02020603050405020304" pitchFamily="18" charset="0"/>
              </a:rPr>
              <a:t>The headend (Signal reception, origination and modulation point)</a:t>
            </a:r>
          </a:p>
          <a:p>
            <a:pPr lvl="1" eaLnBrk="1" hangingPunct="1">
              <a:lnSpc>
                <a:spcPct val="90000"/>
              </a:lnSpc>
              <a:spcBef>
                <a:spcPct val="20000"/>
              </a:spcBef>
              <a:buFontTx/>
              <a:buChar char="•"/>
            </a:pPr>
            <a:r>
              <a:rPr lang="en-GB" altLang="en-US" sz="2800">
                <a:latin typeface="Times New Roman" panose="02020603050405020304" pitchFamily="18" charset="0"/>
              </a:rPr>
              <a:t>The fibre distribution part (transport from the headend to the remote distribution area)</a:t>
            </a:r>
          </a:p>
          <a:p>
            <a:pPr lvl="1" eaLnBrk="1" hangingPunct="1">
              <a:lnSpc>
                <a:spcPct val="90000"/>
              </a:lnSpc>
              <a:spcBef>
                <a:spcPct val="20000"/>
              </a:spcBef>
              <a:buFontTx/>
              <a:buChar char="•"/>
            </a:pPr>
            <a:r>
              <a:rPr lang="en-GB" altLang="en-US" sz="2800">
                <a:latin typeface="Times New Roman" panose="02020603050405020304" pitchFamily="18" charset="0"/>
              </a:rPr>
              <a:t>The main coaxial distribution (tree) cable </a:t>
            </a:r>
          </a:p>
          <a:p>
            <a:pPr lvl="1" eaLnBrk="1" hangingPunct="1">
              <a:lnSpc>
                <a:spcPct val="90000"/>
              </a:lnSpc>
              <a:spcBef>
                <a:spcPct val="20000"/>
              </a:spcBef>
              <a:buFontTx/>
              <a:buChar char="•"/>
            </a:pPr>
            <a:r>
              <a:rPr lang="en-GB" altLang="en-US" sz="2800">
                <a:latin typeface="Times New Roman" panose="02020603050405020304" pitchFamily="18" charset="0"/>
              </a:rPr>
              <a:t>Distribution coaxial (branch) cable including distribution taps</a:t>
            </a:r>
          </a:p>
          <a:p>
            <a:pPr lvl="1" eaLnBrk="1" hangingPunct="1">
              <a:lnSpc>
                <a:spcPct val="90000"/>
              </a:lnSpc>
              <a:spcBef>
                <a:spcPct val="20000"/>
              </a:spcBef>
              <a:buFontTx/>
              <a:buChar char="•"/>
            </a:pPr>
            <a:r>
              <a:rPr lang="en-GB" altLang="en-US" sz="2800">
                <a:latin typeface="Times New Roman" panose="02020603050405020304" pitchFamily="18" charset="0"/>
              </a:rPr>
              <a:t>The drop cable to the home and in house wiring</a:t>
            </a:r>
          </a:p>
          <a:p>
            <a:pPr lvl="1" eaLnBrk="1" hangingPunct="1">
              <a:lnSpc>
                <a:spcPct val="90000"/>
              </a:lnSpc>
              <a:spcBef>
                <a:spcPct val="20000"/>
              </a:spcBef>
              <a:buFontTx/>
              <a:buChar char="•"/>
            </a:pPr>
            <a:r>
              <a:rPr lang="en-GB" altLang="en-US" sz="2800">
                <a:latin typeface="Times New Roman" panose="02020603050405020304" pitchFamily="18" charset="0"/>
              </a:rPr>
              <a:t>Customer premises equipment</a:t>
            </a:r>
          </a:p>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5" name="Object 2"/>
          <p:cNvGraphicFramePr>
            <a:graphicFrameLocks noChangeAspect="1"/>
          </p:cNvGraphicFramePr>
          <p:nvPr/>
        </p:nvGraphicFramePr>
        <p:xfrm>
          <a:off x="4500563" y="3371850"/>
          <a:ext cx="4262437" cy="3486150"/>
        </p:xfrm>
        <a:graphic>
          <a:graphicData uri="http://schemas.openxmlformats.org/presentationml/2006/ole">
            <mc:AlternateContent xmlns:mc="http://schemas.openxmlformats.org/markup-compatibility/2006">
              <mc:Choice xmlns:v="urn:schemas-microsoft-com:vml" Requires="v">
                <p:oleObj spid="_x0000_s5121" name="Bitmap Image" r:id="rId4" imgW="0" imgH="0" progId="PBrush">
                  <p:embed/>
                </p:oleObj>
              </mc:Choice>
              <mc:Fallback>
                <p:oleObj name="Bitmap Image" r:id="rId4" imgW="0" imgH="0" progId="PBrush">
                  <p:embed/>
                  <p:pic>
                    <p:nvPicPr>
                      <p:cNvPr id="9318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3371850"/>
                        <a:ext cx="4262437"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147" name="Rectangle 4"/>
          <p:cNvSpPr>
            <a:spLocks noChangeArrowheads="1"/>
          </p:cNvSpPr>
          <p:nvPr/>
        </p:nvSpPr>
        <p:spPr bwMode="auto">
          <a:xfrm>
            <a:off x="468313" y="476250"/>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CATV</a:t>
            </a:r>
          </a:p>
        </p:txBody>
      </p:sp>
      <p:sp>
        <p:nvSpPr>
          <p:cNvPr id="93187" name="Rectangle 5"/>
          <p:cNvSpPr>
            <a:spLocks noChangeArrowheads="1"/>
          </p:cNvSpPr>
          <p:nvPr/>
        </p:nvSpPr>
        <p:spPr bwMode="auto">
          <a:xfrm>
            <a:off x="323850" y="1268413"/>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1800">
                <a:latin typeface="Times New Roman" panose="02020603050405020304" pitchFamily="18" charset="0"/>
              </a:rPr>
              <a:t>The most important characteristic of Hybrid Coax networks (HFC) is their ability to allow a customer to use his TV directly for all unscrambled channels </a:t>
            </a:r>
          </a:p>
          <a:p>
            <a:pPr eaLnBrk="1" hangingPunct="1">
              <a:lnSpc>
                <a:spcPct val="90000"/>
              </a:lnSpc>
              <a:spcBef>
                <a:spcPct val="20000"/>
              </a:spcBef>
              <a:buFontTx/>
              <a:buChar char="•"/>
            </a:pPr>
            <a:r>
              <a:rPr lang="en-GB" altLang="en-US" sz="1800">
                <a:latin typeface="Times New Roman" panose="02020603050405020304" pitchFamily="18" charset="0"/>
              </a:rPr>
              <a:t>The characteristic impedance of coaxial cable used in CATV is 75 ohms</a:t>
            </a:r>
          </a:p>
          <a:p>
            <a:pPr eaLnBrk="1" hangingPunct="1">
              <a:lnSpc>
                <a:spcPct val="90000"/>
              </a:lnSpc>
              <a:spcBef>
                <a:spcPct val="20000"/>
              </a:spcBef>
              <a:buFontTx/>
              <a:buChar char="•"/>
            </a:pPr>
            <a:r>
              <a:rPr lang="en-GB" altLang="en-US" sz="1800">
                <a:latin typeface="Times New Roman" panose="02020603050405020304" pitchFamily="18" charset="0"/>
              </a:rPr>
              <a:t>The well known principles of transmission line theory apply fully to CATV technology</a:t>
            </a:r>
          </a:p>
          <a:p>
            <a:pPr eaLnBrk="1" hangingPunct="1">
              <a:lnSpc>
                <a:spcPct val="90000"/>
              </a:lnSpc>
              <a:spcBef>
                <a:spcPct val="20000"/>
              </a:spcBef>
              <a:buFontTx/>
              <a:buChar char="•"/>
            </a:pPr>
            <a:r>
              <a:rPr lang="en-GB" altLang="en-US" sz="1800">
                <a:latin typeface="Times New Roman" panose="02020603050405020304" pitchFamily="18" charset="0"/>
              </a:rPr>
              <a:t>Coaxial cable attenuation is a function</a:t>
            </a:r>
          </a:p>
          <a:p>
            <a:pPr lvl="1" eaLnBrk="1" hangingPunct="1">
              <a:lnSpc>
                <a:spcPct val="90000"/>
              </a:lnSpc>
              <a:spcBef>
                <a:spcPct val="20000"/>
              </a:spcBef>
              <a:buFontTx/>
              <a:buChar char="•"/>
            </a:pPr>
            <a:r>
              <a:rPr lang="en-GB" altLang="en-US" sz="1800">
                <a:latin typeface="Times New Roman" panose="02020603050405020304" pitchFamily="18" charset="0"/>
              </a:rPr>
              <a:t>Diameter</a:t>
            </a:r>
          </a:p>
          <a:p>
            <a:pPr lvl="1" eaLnBrk="1" hangingPunct="1">
              <a:lnSpc>
                <a:spcPct val="90000"/>
              </a:lnSpc>
              <a:spcBef>
                <a:spcPct val="20000"/>
              </a:spcBef>
              <a:buFontTx/>
              <a:buChar char="•"/>
            </a:pPr>
            <a:r>
              <a:rPr lang="en-GB" altLang="en-US" sz="1800">
                <a:latin typeface="Times New Roman" panose="02020603050405020304" pitchFamily="18" charset="0"/>
              </a:rPr>
              <a:t>Temperature</a:t>
            </a:r>
          </a:p>
          <a:p>
            <a:pPr lvl="1" eaLnBrk="1" hangingPunct="1">
              <a:lnSpc>
                <a:spcPct val="90000"/>
              </a:lnSpc>
              <a:spcBef>
                <a:spcPct val="20000"/>
              </a:spcBef>
              <a:buFontTx/>
              <a:buChar char="•"/>
            </a:pPr>
            <a:r>
              <a:rPr lang="en-GB" altLang="en-US" sz="1800">
                <a:latin typeface="Times New Roman" panose="02020603050405020304" pitchFamily="18" charset="0"/>
              </a:rPr>
              <a:t>Dielectric construction</a:t>
            </a:r>
          </a:p>
          <a:p>
            <a:pPr lvl="1" eaLnBrk="1" hangingPunct="1">
              <a:lnSpc>
                <a:spcPct val="90000"/>
              </a:lnSpc>
              <a:spcBef>
                <a:spcPct val="20000"/>
              </a:spcBef>
              <a:buFontTx/>
              <a:buChar char="•"/>
            </a:pPr>
            <a:r>
              <a:rPr lang="en-GB" altLang="en-US" sz="1800">
                <a:latin typeface="Times New Roman" panose="02020603050405020304" pitchFamily="18" charset="0"/>
              </a:rPr>
              <a:t>Frequency</a:t>
            </a:r>
          </a:p>
          <a:p>
            <a:pPr lvl="1" eaLnBrk="1" hangingPunct="1">
              <a:lnSpc>
                <a:spcPct val="90000"/>
              </a:lnSpc>
              <a:spcBef>
                <a:spcPct val="20000"/>
              </a:spcBef>
              <a:buFontTx/>
              <a:buChar char="•"/>
            </a:pPr>
            <a:r>
              <a:rPr lang="en-GB" altLang="en-US" sz="1800">
                <a:latin typeface="Times New Roman" panose="02020603050405020304" pitchFamily="18" charset="0"/>
              </a:rPr>
              <a:t>Requires equalisation in amplifiers</a:t>
            </a:r>
          </a:p>
          <a:p>
            <a:pPr eaLnBrk="1" hangingPunct="1">
              <a:lnSpc>
                <a:spcPct val="90000"/>
              </a:lnSpc>
              <a:spcBef>
                <a:spcPct val="20000"/>
              </a:spcBef>
              <a:buFontTx/>
              <a:buChar char="•"/>
            </a:pPr>
            <a:endParaRPr lang="en-GB" altLang="en-US" sz="1800">
              <a:latin typeface="Times New Roman" panose="02020603050405020304" pitchFamily="18" charset="0"/>
            </a:endParaRPr>
          </a:p>
          <a:p>
            <a:pPr eaLnBrk="1" hangingPunct="1">
              <a:lnSpc>
                <a:spcPct val="90000"/>
              </a:lnSpc>
              <a:spcBef>
                <a:spcPct val="20000"/>
              </a:spcBef>
              <a:buFontTx/>
              <a:buChar char="•"/>
            </a:pPr>
            <a:endParaRPr lang="en-GB" altLang="en-US" sz="1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323850" y="404813"/>
            <a:ext cx="7772400" cy="838200"/>
          </a:xfrm>
          <a:prstGeom prst="rect">
            <a:avLst/>
          </a:prstGeom>
          <a:noFill/>
          <a:ln w="9525">
            <a:noFill/>
            <a:miter lim="800000"/>
            <a:headEnd/>
            <a:tailEnd/>
          </a:ln>
        </p:spPr>
        <p:txBody>
          <a:bodyPr anchor="ctr"/>
          <a:lstStyle/>
          <a:p>
            <a:pPr algn="ctr">
              <a:defRPr/>
            </a:pPr>
            <a:r>
              <a:rPr lang="en-GB" sz="3200" dirty="0">
                <a:solidFill>
                  <a:srgbClr val="000000"/>
                </a:solidFill>
                <a:latin typeface="+mj-lt"/>
                <a:ea typeface="+mn-ea"/>
              </a:rPr>
              <a:t>A typical CATV Frequency Plan </a:t>
            </a:r>
          </a:p>
        </p:txBody>
      </p:sp>
      <p:sp>
        <p:nvSpPr>
          <p:cNvPr id="95234"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graphicFrame>
        <p:nvGraphicFramePr>
          <p:cNvPr id="95235" name="Object 2"/>
          <p:cNvGraphicFramePr>
            <a:graphicFrameLocks noChangeAspect="1"/>
          </p:cNvGraphicFramePr>
          <p:nvPr/>
        </p:nvGraphicFramePr>
        <p:xfrm>
          <a:off x="522288" y="1166813"/>
          <a:ext cx="8101012" cy="4525962"/>
        </p:xfrm>
        <a:graphic>
          <a:graphicData uri="http://schemas.openxmlformats.org/presentationml/2006/ole">
            <mc:AlternateContent xmlns:mc="http://schemas.openxmlformats.org/markup-compatibility/2006">
              <mc:Choice xmlns:v="urn:schemas-microsoft-com:vml" Requires="v">
                <p:oleObj spid="_x0000_s6145" name="Bitmap Image" r:id="rId4" imgW="0" imgH="0" progId="PBrush">
                  <p:embed/>
                </p:oleObj>
              </mc:Choice>
              <mc:Fallback>
                <p:oleObj name="Bitmap Image" r:id="rId4" imgW="0" imgH="0" progId="PBrush">
                  <p:embed/>
                  <p:pic>
                    <p:nvPicPr>
                      <p:cNvPr id="952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1166813"/>
                        <a:ext cx="810101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5236" name="Text Box 6"/>
          <p:cNvSpPr txBox="1">
            <a:spLocks noChangeArrowheads="1"/>
          </p:cNvSpPr>
          <p:nvPr/>
        </p:nvSpPr>
        <p:spPr bwMode="auto">
          <a:xfrm>
            <a:off x="465138" y="5791200"/>
            <a:ext cx="86169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400">
                <a:latin typeface="Times New Roman" panose="02020603050405020304" pitchFamily="18" charset="0"/>
              </a:rPr>
              <a:t>*Note that channels are not consecutive</a:t>
            </a:r>
          </a:p>
          <a:p>
            <a:pPr eaLnBrk="1" hangingPunct="1"/>
            <a:r>
              <a:rPr lang="en-GB" altLang="en-US" sz="1400">
                <a:latin typeface="Times New Roman" panose="02020603050405020304" pitchFamily="18" charset="0"/>
              </a:rPr>
              <a:t>**The cable converter has a high quality broadband tuner and output circuitry that puts the desired channel on a low </a:t>
            </a:r>
          </a:p>
          <a:p>
            <a:pPr eaLnBrk="1" hangingPunct="1"/>
            <a:r>
              <a:rPr lang="en-GB" altLang="en-US" sz="1400">
                <a:latin typeface="Times New Roman" panose="02020603050405020304" pitchFamily="18" charset="0"/>
              </a:rPr>
              <a:t>Band channel not occupied in the local off the air spectrum (Typically 2,3,4).  The TV or VCR is tuned to this channel</a:t>
            </a:r>
          </a:p>
          <a:p>
            <a:pPr eaLnBrk="1" hangingPunct="1"/>
            <a:r>
              <a:rPr lang="en-GB" altLang="en-US" sz="1400">
                <a:latin typeface="Times New Roman" panose="02020603050405020304" pitchFamily="18" charset="0"/>
              </a:rPr>
              <a:t>And behaves like a monitor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395288" y="620713"/>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CATV channel carrying capacity </a:t>
            </a:r>
          </a:p>
        </p:txBody>
      </p:sp>
      <p:sp>
        <p:nvSpPr>
          <p:cNvPr id="97282"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graphicFrame>
        <p:nvGraphicFramePr>
          <p:cNvPr id="97283" name="Object 2"/>
          <p:cNvGraphicFramePr>
            <a:graphicFrameLocks noChangeAspect="1"/>
          </p:cNvGraphicFramePr>
          <p:nvPr/>
        </p:nvGraphicFramePr>
        <p:xfrm>
          <a:off x="539750" y="1844675"/>
          <a:ext cx="8089900" cy="3714750"/>
        </p:xfrm>
        <a:graphic>
          <a:graphicData uri="http://schemas.openxmlformats.org/presentationml/2006/ole">
            <mc:AlternateContent xmlns:mc="http://schemas.openxmlformats.org/markup-compatibility/2006">
              <mc:Choice xmlns:v="urn:schemas-microsoft-com:vml" Requires="v">
                <p:oleObj spid="_x0000_s7169" name="Bitmap Image" r:id="rId4" imgW="0" imgH="0" progId="PBrush">
                  <p:embed/>
                </p:oleObj>
              </mc:Choice>
              <mc:Fallback>
                <p:oleObj name="Bitmap Image" r:id="rId4" imgW="0" imgH="0" progId="PBrush">
                  <p:embed/>
                  <p:pic>
                    <p:nvPicPr>
                      <p:cNvPr id="9728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844675"/>
                        <a:ext cx="80899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468313" y="476250"/>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CATV Network </a:t>
            </a:r>
          </a:p>
        </p:txBody>
      </p:sp>
      <p:sp>
        <p:nvSpPr>
          <p:cNvPr id="99330"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99331" name="Rectangle 5"/>
          <p:cNvSpPr>
            <a:spLocks noChangeArrowheads="1"/>
          </p:cNvSpPr>
          <p:nvPr/>
        </p:nvSpPr>
        <p:spPr bwMode="auto">
          <a:xfrm>
            <a:off x="609600" y="12954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a:latin typeface="Calibri" panose="020F0502020204030204" pitchFamily="34" charset="0"/>
              </a:rPr>
              <a:t>The fibre part transports the signal to the neighbourhood using Sub carrier multiplexing techniques.  This part terminates in an Optical Network Unit</a:t>
            </a:r>
          </a:p>
          <a:p>
            <a:pPr eaLnBrk="1" hangingPunct="1">
              <a:lnSpc>
                <a:spcPct val="90000"/>
              </a:lnSpc>
              <a:spcBef>
                <a:spcPct val="20000"/>
              </a:spcBef>
              <a:buFontTx/>
              <a:buChar char="•"/>
            </a:pPr>
            <a:r>
              <a:rPr lang="en-GB" altLang="en-US">
                <a:latin typeface="Calibri" panose="020F0502020204030204" pitchFamily="34" charset="0"/>
              </a:rPr>
              <a:t>A coaxial tree branch distribution system then feeds the neighbourhood.  Line extenders are required every approx. 300m. depending on the bandwidth of the system</a:t>
            </a:r>
          </a:p>
          <a:p>
            <a:pPr eaLnBrk="1" hangingPunct="1">
              <a:lnSpc>
                <a:spcPct val="90000"/>
              </a:lnSpc>
              <a:spcBef>
                <a:spcPct val="20000"/>
              </a:spcBef>
              <a:buFontTx/>
              <a:buChar char="•"/>
            </a:pPr>
            <a:r>
              <a:rPr lang="en-GB" altLang="en-US">
                <a:latin typeface="Calibri" panose="020F0502020204030204" pitchFamily="34" charset="0"/>
              </a:rPr>
              <a:t>Since the distribution portion of the plant is operated at higher power levels, non linear effects become important.  The maximum number of amplifiers that can be placed in cascade is therefore limited by the build up of noise and distortion</a:t>
            </a:r>
          </a:p>
          <a:p>
            <a:pPr eaLnBrk="1" hangingPunct="1">
              <a:lnSpc>
                <a:spcPct val="90000"/>
              </a:lnSpc>
              <a:spcBef>
                <a:spcPct val="20000"/>
              </a:spcBef>
              <a:buFontTx/>
              <a:buChar char="•"/>
            </a:pPr>
            <a:r>
              <a:rPr lang="en-GB" altLang="en-US">
                <a:latin typeface="Calibri" panose="020F0502020204030204" pitchFamily="34" charset="0"/>
              </a:rPr>
              <a:t>Non linear distortion is measured by the Composite Triple Beat parameter, which is a measure of the interference generated by all the carriers beating together.  </a:t>
            </a:r>
          </a:p>
          <a:p>
            <a:pPr eaLnBrk="1" hangingPunct="1">
              <a:lnSpc>
                <a:spcPct val="90000"/>
              </a:lnSpc>
              <a:spcBef>
                <a:spcPct val="20000"/>
              </a:spcBef>
            </a:pPr>
            <a:endParaRPr lang="en-GB" altLang="en-US" sz="18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395288" y="476250"/>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CATV signal quality</a:t>
            </a:r>
          </a:p>
        </p:txBody>
      </p:sp>
      <p:sp>
        <p:nvSpPr>
          <p:cNvPr id="101378"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01379" name="Rectangle 5"/>
          <p:cNvSpPr>
            <a:spLocks noChangeArrowheads="1"/>
          </p:cNvSpPr>
          <p:nvPr/>
        </p:nvSpPr>
        <p:spPr bwMode="auto">
          <a:xfrm>
            <a:off x="609600" y="12954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2000">
                <a:latin typeface="Calibri" panose="020F0502020204030204" pitchFamily="34" charset="0"/>
              </a:rPr>
              <a:t>The principal picture impairments can be divided in to two categories:-</a:t>
            </a:r>
          </a:p>
          <a:p>
            <a:pPr lvl="1" eaLnBrk="1" hangingPunct="1">
              <a:lnSpc>
                <a:spcPct val="90000"/>
              </a:lnSpc>
              <a:spcBef>
                <a:spcPct val="20000"/>
              </a:spcBef>
              <a:buFontTx/>
              <a:buChar char="•"/>
            </a:pPr>
            <a:r>
              <a:rPr lang="en-GB" altLang="en-US" sz="2000">
                <a:latin typeface="Calibri" panose="020F0502020204030204" pitchFamily="34" charset="0"/>
              </a:rPr>
              <a:t>Non coherent noise arising from random noise such as thermal noise.  This gives rise to a snowy picture</a:t>
            </a:r>
          </a:p>
          <a:p>
            <a:pPr lvl="1" eaLnBrk="1" hangingPunct="1">
              <a:lnSpc>
                <a:spcPct val="90000"/>
              </a:lnSpc>
              <a:spcBef>
                <a:spcPct val="20000"/>
              </a:spcBef>
              <a:buFontTx/>
              <a:buChar char="•"/>
            </a:pPr>
            <a:r>
              <a:rPr lang="en-GB" altLang="en-US" sz="2000">
                <a:latin typeface="Calibri" panose="020F0502020204030204" pitchFamily="34" charset="0"/>
              </a:rPr>
              <a:t>Coherent noise arising from</a:t>
            </a:r>
            <a:r>
              <a:rPr lang="en-GB" altLang="en-US" sz="3200">
                <a:latin typeface="Calibri" panose="020F0502020204030204" pitchFamily="34" charset="0"/>
              </a:rPr>
              <a:t> </a:t>
            </a:r>
          </a:p>
          <a:p>
            <a:pPr lvl="2" eaLnBrk="1" hangingPunct="1">
              <a:lnSpc>
                <a:spcPct val="90000"/>
              </a:lnSpc>
              <a:spcBef>
                <a:spcPct val="20000"/>
              </a:spcBef>
              <a:buFontTx/>
              <a:buChar char="•"/>
            </a:pPr>
            <a:r>
              <a:rPr lang="en-GB" altLang="en-US">
                <a:latin typeface="Calibri" panose="020F0502020204030204" pitchFamily="34" charset="0"/>
              </a:rPr>
              <a:t>the ingress of video signals in to the cable network, </a:t>
            </a:r>
          </a:p>
          <a:p>
            <a:pPr lvl="2" eaLnBrk="1" hangingPunct="1">
              <a:lnSpc>
                <a:spcPct val="90000"/>
              </a:lnSpc>
              <a:spcBef>
                <a:spcPct val="20000"/>
              </a:spcBef>
              <a:buFontTx/>
              <a:buChar char="•"/>
            </a:pPr>
            <a:r>
              <a:rPr lang="en-GB" altLang="en-US">
                <a:latin typeface="Calibri" panose="020F0502020204030204" pitchFamily="34" charset="0"/>
              </a:rPr>
              <a:t>reflections of the signal from transmission line discontinuities</a:t>
            </a:r>
          </a:p>
          <a:p>
            <a:pPr lvl="2" eaLnBrk="1" hangingPunct="1">
              <a:lnSpc>
                <a:spcPct val="90000"/>
              </a:lnSpc>
              <a:spcBef>
                <a:spcPct val="20000"/>
              </a:spcBef>
              <a:buFontTx/>
              <a:buChar char="•"/>
            </a:pPr>
            <a:r>
              <a:rPr lang="en-GB" altLang="en-US">
                <a:latin typeface="Calibri" panose="020F0502020204030204" pitchFamily="34" charset="0"/>
              </a:rPr>
              <a:t>Cross modulation of the video giving rise to beats (horizontal lines moving through the picture) </a:t>
            </a:r>
          </a:p>
          <a:p>
            <a:pPr eaLnBrk="1" hangingPunct="1">
              <a:lnSpc>
                <a:spcPct val="90000"/>
              </a:lnSpc>
              <a:spcBef>
                <a:spcPct val="20000"/>
              </a:spcBef>
              <a:buFontTx/>
              <a:buChar char="•"/>
            </a:pPr>
            <a:r>
              <a:rPr lang="en-GB" altLang="en-US" sz="2000">
                <a:latin typeface="Calibri" panose="020F0502020204030204" pitchFamily="34" charset="0"/>
              </a:rPr>
              <a:t>An experienced cable network designer must balance noise, non linear distortions and cost to find an optimum solution</a:t>
            </a:r>
            <a:r>
              <a:rPr lang="en-GB" altLang="en-US" sz="3200">
                <a:latin typeface="Calibri" panose="020F0502020204030204" pitchFamily="34" charset="0"/>
              </a:rPr>
              <a:t>.</a:t>
            </a:r>
          </a:p>
          <a:p>
            <a:pPr eaLnBrk="1" hangingPunct="1">
              <a:lnSpc>
                <a:spcPct val="90000"/>
              </a:lnSpc>
              <a:spcBef>
                <a:spcPct val="20000"/>
              </a:spcBef>
              <a:buFontTx/>
              <a:buChar char="•"/>
            </a:pPr>
            <a:r>
              <a:rPr lang="en-GB" altLang="en-US" sz="2000">
                <a:latin typeface="Calibri" panose="020F0502020204030204" pitchFamily="34" charset="0"/>
              </a:rPr>
              <a:t>Starting at the home the objective is to deliver at least 0dBm to the TV.  A weaker signal produces snowy pictures and a stronger one overloads the TV tuner resulting in cross modulation of the channels</a:t>
            </a:r>
            <a:r>
              <a:rPr lang="en-GB" altLang="en-US" sz="3200">
                <a:latin typeface="Calibri" panose="020F0502020204030204" pitchFamily="34" charset="0"/>
              </a:rPr>
              <a:t>  </a:t>
            </a:r>
          </a:p>
          <a:p>
            <a:pPr eaLnBrk="1" hangingPunct="1">
              <a:lnSpc>
                <a:spcPct val="90000"/>
              </a:lnSpc>
              <a:spcBef>
                <a:spcPct val="20000"/>
              </a:spcBef>
            </a:pPr>
            <a:endParaRPr lang="en-GB" altLang="en-US" sz="28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395288" y="549275"/>
            <a:ext cx="7772400" cy="576263"/>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DOCSIS 1.0</a:t>
            </a:r>
          </a:p>
        </p:txBody>
      </p:sp>
      <p:sp>
        <p:nvSpPr>
          <p:cNvPr id="103426"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03427" name="Rectangle 5"/>
          <p:cNvSpPr>
            <a:spLocks noChangeArrowheads="1"/>
          </p:cNvSpPr>
          <p:nvPr/>
        </p:nvSpPr>
        <p:spPr bwMode="auto">
          <a:xfrm>
            <a:off x="6096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1800">
                <a:latin typeface="Times New Roman" panose="02020603050405020304" pitchFamily="18" charset="0"/>
              </a:rPr>
              <a:t>Data Over Cable Service Interface Specifications (DOCSIS) DOCSIS 1.0 completed in March 1997 – A family of specifications </a:t>
            </a:r>
          </a:p>
          <a:p>
            <a:pPr eaLnBrk="1" hangingPunct="1">
              <a:lnSpc>
                <a:spcPct val="90000"/>
              </a:lnSpc>
              <a:spcBef>
                <a:spcPct val="20000"/>
              </a:spcBef>
              <a:buFontTx/>
              <a:buChar char="•"/>
            </a:pPr>
            <a:r>
              <a:rPr lang="en-GB" altLang="en-US" sz="1800">
                <a:latin typeface="Times New Roman" panose="02020603050405020304" pitchFamily="18" charset="0"/>
              </a:rPr>
              <a:t>The main objective is to provide a transparent high speed link to the Internet. It requires that the HFC network is two way</a:t>
            </a:r>
          </a:p>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graphicFrame>
        <p:nvGraphicFramePr>
          <p:cNvPr id="103428" name="Object 2"/>
          <p:cNvGraphicFramePr>
            <a:graphicFrameLocks noChangeAspect="1"/>
          </p:cNvGraphicFramePr>
          <p:nvPr/>
        </p:nvGraphicFramePr>
        <p:xfrm>
          <a:off x="285750" y="4572000"/>
          <a:ext cx="5943600" cy="1874838"/>
        </p:xfrm>
        <a:graphic>
          <a:graphicData uri="http://schemas.openxmlformats.org/presentationml/2006/ole">
            <mc:AlternateContent xmlns:mc="http://schemas.openxmlformats.org/markup-compatibility/2006">
              <mc:Choice xmlns:v="urn:schemas-microsoft-com:vml" Requires="v">
                <p:oleObj spid="_x0000_s8193" name="Bitmap Image" r:id="rId4" imgW="0" imgH="0" progId="PBrush">
                  <p:embed/>
                </p:oleObj>
              </mc:Choice>
              <mc:Fallback>
                <p:oleObj name="Bitmap Image" r:id="rId4" imgW="0" imgH="0" progId="PBrush">
                  <p:embed/>
                  <p:pic>
                    <p:nvPicPr>
                      <p:cNvPr id="1034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4572000"/>
                        <a:ext cx="5943600" cy="18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10342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571750"/>
            <a:ext cx="68580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395288" y="549275"/>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DOCSIS</a:t>
            </a:r>
          </a:p>
        </p:txBody>
      </p:sp>
      <p:sp>
        <p:nvSpPr>
          <p:cNvPr id="105474"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graphicFrame>
        <p:nvGraphicFramePr>
          <p:cNvPr id="105475" name="Object 2"/>
          <p:cNvGraphicFramePr>
            <a:graphicFrameLocks noChangeAspect="1"/>
          </p:cNvGraphicFramePr>
          <p:nvPr/>
        </p:nvGraphicFramePr>
        <p:xfrm>
          <a:off x="609600" y="1447800"/>
          <a:ext cx="8153400" cy="5170488"/>
        </p:xfrm>
        <a:graphic>
          <a:graphicData uri="http://schemas.openxmlformats.org/presentationml/2006/ole">
            <mc:AlternateContent xmlns:mc="http://schemas.openxmlformats.org/markup-compatibility/2006">
              <mc:Choice xmlns:v="urn:schemas-microsoft-com:vml" Requires="v">
                <p:oleObj spid="_x0000_s9217" name="Bitmap Image" r:id="rId4" imgW="0" imgH="0" progId="PBrush">
                  <p:embed/>
                </p:oleObj>
              </mc:Choice>
              <mc:Fallback>
                <p:oleObj name="Bitmap Image" r:id="rId4" imgW="0" imgH="0" progId="PBrush">
                  <p:embed/>
                  <p:pic>
                    <p:nvPicPr>
                      <p:cNvPr id="1054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47800"/>
                        <a:ext cx="81534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395288" y="519113"/>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DOCSIS 1.1 &amp; 2.0</a:t>
            </a:r>
          </a:p>
        </p:txBody>
      </p:sp>
      <p:sp>
        <p:nvSpPr>
          <p:cNvPr id="107522"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07523" name="Rectangle 5"/>
          <p:cNvSpPr>
            <a:spLocks noChangeArrowheads="1"/>
          </p:cNvSpPr>
          <p:nvPr/>
        </p:nvSpPr>
        <p:spPr bwMode="auto">
          <a:xfrm>
            <a:off x="428625" y="1385888"/>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1800">
                <a:latin typeface="Times New Roman" panose="02020603050405020304" pitchFamily="18" charset="0"/>
              </a:rPr>
              <a:t>Data Over Cable Service Interface Specifications (DOCSIS) DOCSIS 1.1 was completed in March 1999 </a:t>
            </a:r>
          </a:p>
          <a:p>
            <a:pPr eaLnBrk="1" hangingPunct="1">
              <a:lnSpc>
                <a:spcPct val="90000"/>
              </a:lnSpc>
              <a:spcBef>
                <a:spcPct val="20000"/>
              </a:spcBef>
              <a:buFontTx/>
              <a:buChar char="•"/>
            </a:pPr>
            <a:r>
              <a:rPr lang="en-GB" altLang="en-US" sz="1800">
                <a:latin typeface="Times New Roman" panose="02020603050405020304" pitchFamily="18" charset="0"/>
              </a:rPr>
              <a:t>Enhanced DOCSIS 1.0 services by addressing :-</a:t>
            </a:r>
          </a:p>
          <a:p>
            <a:pPr lvl="1" eaLnBrk="1" hangingPunct="1">
              <a:lnSpc>
                <a:spcPct val="90000"/>
              </a:lnSpc>
              <a:spcBef>
                <a:spcPct val="20000"/>
              </a:spcBef>
              <a:buFontTx/>
              <a:buChar char="•"/>
            </a:pPr>
            <a:r>
              <a:rPr lang="en-GB" altLang="en-US" sz="1800">
                <a:latin typeface="Times New Roman" panose="02020603050405020304" pitchFamily="18" charset="0"/>
              </a:rPr>
              <a:t>Quality of Service</a:t>
            </a:r>
          </a:p>
          <a:p>
            <a:pPr lvl="1" eaLnBrk="1" hangingPunct="1">
              <a:lnSpc>
                <a:spcPct val="90000"/>
              </a:lnSpc>
              <a:spcBef>
                <a:spcPct val="20000"/>
              </a:spcBef>
              <a:buFontTx/>
              <a:buChar char="•"/>
            </a:pPr>
            <a:r>
              <a:rPr lang="en-GB" altLang="en-US" sz="1800">
                <a:latin typeface="Times New Roman" panose="02020603050405020304" pitchFamily="18" charset="0"/>
              </a:rPr>
              <a:t>IP multicast</a:t>
            </a:r>
          </a:p>
          <a:p>
            <a:pPr lvl="1" eaLnBrk="1" hangingPunct="1">
              <a:lnSpc>
                <a:spcPct val="90000"/>
              </a:lnSpc>
              <a:spcBef>
                <a:spcPct val="20000"/>
              </a:spcBef>
              <a:buFontTx/>
              <a:buChar char="•"/>
            </a:pPr>
            <a:r>
              <a:rPr lang="en-GB" altLang="en-US" sz="1800">
                <a:latin typeface="Times New Roman" panose="02020603050405020304" pitchFamily="18" charset="0"/>
              </a:rPr>
              <a:t>Security</a:t>
            </a:r>
          </a:p>
          <a:p>
            <a:pPr lvl="1" eaLnBrk="1" hangingPunct="1">
              <a:lnSpc>
                <a:spcPct val="90000"/>
              </a:lnSpc>
              <a:spcBef>
                <a:spcPct val="20000"/>
              </a:spcBef>
              <a:buFontTx/>
              <a:buChar char="•"/>
            </a:pPr>
            <a:r>
              <a:rPr lang="en-GB" altLang="en-US" sz="1800">
                <a:latin typeface="Times New Roman" panose="02020603050405020304" pitchFamily="18" charset="0"/>
              </a:rPr>
              <a:t>Operational Support</a:t>
            </a:r>
          </a:p>
          <a:p>
            <a:pPr eaLnBrk="1" hangingPunct="1">
              <a:lnSpc>
                <a:spcPct val="90000"/>
              </a:lnSpc>
              <a:spcBef>
                <a:spcPct val="20000"/>
              </a:spcBef>
              <a:buFontTx/>
              <a:buChar char="•"/>
            </a:pPr>
            <a:r>
              <a:rPr lang="en-GB" altLang="en-US" sz="1800">
                <a:latin typeface="Times New Roman" panose="02020603050405020304" pitchFamily="18" charset="0"/>
              </a:rPr>
              <a:t>DOCSIS 1.1 included methods to guarantee QOS to different services going through the same cable modem or on the same RF channels</a:t>
            </a:r>
          </a:p>
          <a:p>
            <a:pPr lvl="1" eaLnBrk="1" hangingPunct="1">
              <a:lnSpc>
                <a:spcPct val="90000"/>
              </a:lnSpc>
              <a:spcBef>
                <a:spcPct val="20000"/>
              </a:spcBef>
              <a:buFontTx/>
              <a:buChar char="•"/>
            </a:pPr>
            <a:r>
              <a:rPr lang="en-GB" altLang="en-US" sz="1800">
                <a:latin typeface="Times New Roman" panose="02020603050405020304" pitchFamily="18" charset="0"/>
              </a:rPr>
              <a:t>Packet Classification</a:t>
            </a:r>
          </a:p>
          <a:p>
            <a:pPr lvl="1" eaLnBrk="1" hangingPunct="1">
              <a:lnSpc>
                <a:spcPct val="90000"/>
              </a:lnSpc>
              <a:spcBef>
                <a:spcPct val="20000"/>
              </a:spcBef>
              <a:buFontTx/>
              <a:buChar char="•"/>
            </a:pPr>
            <a:r>
              <a:rPr lang="en-GB" altLang="en-US" sz="1800">
                <a:latin typeface="Times New Roman" panose="02020603050405020304" pitchFamily="18" charset="0"/>
              </a:rPr>
              <a:t>Service Flows – which define specific guarantees and limits of types of traffic</a:t>
            </a:r>
          </a:p>
          <a:p>
            <a:pPr lvl="1" eaLnBrk="1" hangingPunct="1">
              <a:lnSpc>
                <a:spcPct val="90000"/>
              </a:lnSpc>
              <a:spcBef>
                <a:spcPct val="20000"/>
              </a:spcBef>
              <a:buFontTx/>
              <a:buChar char="•"/>
            </a:pPr>
            <a:r>
              <a:rPr lang="en-GB" altLang="en-US" sz="1800">
                <a:latin typeface="Times New Roman" panose="02020603050405020304" pitchFamily="18" charset="0"/>
              </a:rPr>
              <a:t>Dynamic service assignment – allows the system to dynamically create and delete service flows</a:t>
            </a:r>
          </a:p>
          <a:p>
            <a:pPr eaLnBrk="1" hangingPunct="1">
              <a:lnSpc>
                <a:spcPct val="90000"/>
              </a:lnSpc>
              <a:spcBef>
                <a:spcPct val="20000"/>
              </a:spcBef>
              <a:buFontTx/>
              <a:buChar char="•"/>
            </a:pPr>
            <a:r>
              <a:rPr lang="en-GB" altLang="en-US" sz="1800">
                <a:latin typeface="Times New Roman" panose="02020603050405020304" pitchFamily="18" charset="0"/>
              </a:rPr>
              <a:t>DOCSIS 2.0 increased the upstream of DOCSIS 1.1 x3 and improved the robustness against interference by the use of A-TDMA and S-CDMA</a:t>
            </a:r>
          </a:p>
          <a:p>
            <a:pPr eaLnBrk="1" hangingPunct="1">
              <a:lnSpc>
                <a:spcPct val="90000"/>
              </a:lnSpc>
              <a:spcBef>
                <a:spcPct val="20000"/>
              </a:spcBef>
            </a:pPr>
            <a:endParaRPr lang="en-GB" altLang="en-US" sz="18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Unshielded Twisted Pair UTP</a:t>
            </a:r>
          </a:p>
        </p:txBody>
      </p:sp>
      <p:grpSp>
        <p:nvGrpSpPr>
          <p:cNvPr id="35842" name="Group 8"/>
          <p:cNvGrpSpPr>
            <a:grpSpLocks/>
          </p:cNvGrpSpPr>
          <p:nvPr/>
        </p:nvGrpSpPr>
        <p:grpSpPr bwMode="auto">
          <a:xfrm>
            <a:off x="762000" y="2209800"/>
            <a:ext cx="6481763" cy="358775"/>
            <a:chOff x="793" y="1616"/>
            <a:chExt cx="4083" cy="226"/>
          </a:xfrm>
        </p:grpSpPr>
        <p:sp>
          <p:nvSpPr>
            <p:cNvPr id="35861" name="Oval 9"/>
            <p:cNvSpPr>
              <a:spLocks noChangeArrowheads="1"/>
            </p:cNvSpPr>
            <p:nvPr/>
          </p:nvSpPr>
          <p:spPr bwMode="auto">
            <a:xfrm>
              <a:off x="793"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862" name="Oval 10"/>
            <p:cNvSpPr>
              <a:spLocks noChangeArrowheads="1"/>
            </p:cNvSpPr>
            <p:nvPr/>
          </p:nvSpPr>
          <p:spPr bwMode="auto">
            <a:xfrm>
              <a:off x="147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863" name="Oval 11"/>
            <p:cNvSpPr>
              <a:spLocks noChangeArrowheads="1"/>
            </p:cNvSpPr>
            <p:nvPr/>
          </p:nvSpPr>
          <p:spPr bwMode="auto">
            <a:xfrm>
              <a:off x="419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864" name="Oval 12"/>
            <p:cNvSpPr>
              <a:spLocks noChangeArrowheads="1"/>
            </p:cNvSpPr>
            <p:nvPr/>
          </p:nvSpPr>
          <p:spPr bwMode="auto">
            <a:xfrm>
              <a:off x="351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865" name="Oval 13"/>
            <p:cNvSpPr>
              <a:spLocks noChangeArrowheads="1"/>
            </p:cNvSpPr>
            <p:nvPr/>
          </p:nvSpPr>
          <p:spPr bwMode="auto">
            <a:xfrm>
              <a:off x="2835"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866" name="Oval 14"/>
            <p:cNvSpPr>
              <a:spLocks noChangeArrowheads="1"/>
            </p:cNvSpPr>
            <p:nvPr/>
          </p:nvSpPr>
          <p:spPr bwMode="auto">
            <a:xfrm>
              <a:off x="2154" y="1616"/>
              <a:ext cx="681" cy="22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grpSp>
      <p:sp>
        <p:nvSpPr>
          <p:cNvPr id="35843" name="Oval 9"/>
          <p:cNvSpPr>
            <a:spLocks noChangeArrowheads="1"/>
          </p:cNvSpPr>
          <p:nvPr/>
        </p:nvSpPr>
        <p:spPr bwMode="auto">
          <a:xfrm>
            <a:off x="7239000" y="2209800"/>
            <a:ext cx="1081088"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14" name="Can 13"/>
          <p:cNvSpPr>
            <a:spLocks noChangeArrowheads="1"/>
          </p:cNvSpPr>
          <p:nvPr/>
        </p:nvSpPr>
        <p:spPr bwMode="auto">
          <a:xfrm rot="-5400000">
            <a:off x="4533900" y="-114300"/>
            <a:ext cx="1066800" cy="4953000"/>
          </a:xfrm>
          <a:prstGeom prst="can">
            <a:avLst>
              <a:gd name="adj" fmla="val 32930"/>
            </a:avLst>
          </a:prstGeom>
          <a:gradFill rotWithShape="1">
            <a:gsLst>
              <a:gs pos="0">
                <a:srgbClr val="C8B0ED"/>
              </a:gs>
              <a:gs pos="100000">
                <a:srgbClr val="7F5BAB"/>
              </a:gs>
            </a:gsLst>
            <a:lin ang="5400000"/>
          </a:gradFill>
          <a:ln w="25400">
            <a:solidFill>
              <a:srgbClr val="7D60A0"/>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5845" name="Oval 9"/>
          <p:cNvSpPr>
            <a:spLocks noChangeArrowheads="1"/>
          </p:cNvSpPr>
          <p:nvPr/>
        </p:nvSpPr>
        <p:spPr bwMode="auto">
          <a:xfrm>
            <a:off x="1828800" y="2209800"/>
            <a:ext cx="1081088"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16" name="Title 1"/>
          <p:cNvSpPr txBox="1">
            <a:spLocks/>
          </p:cNvSpPr>
          <p:nvPr/>
        </p:nvSpPr>
        <p:spPr>
          <a:xfrm>
            <a:off x="533400" y="3124200"/>
            <a:ext cx="8229600" cy="1143000"/>
          </a:xfrm>
          <a:prstGeom prst="rect">
            <a:avLst/>
          </a:prstGeom>
        </p:spPr>
        <p:txBody>
          <a:bodyPr anchor="ctr">
            <a:normAutofit/>
          </a:bodyPr>
          <a:lstStyle/>
          <a:p>
            <a:pPr algn="ctr" defTabSz="457200" fontAlgn="auto">
              <a:spcAft>
                <a:spcPts val="0"/>
              </a:spcAft>
              <a:defRPr/>
            </a:pPr>
            <a:r>
              <a:rPr lang="en-US" sz="4400" dirty="0">
                <a:latin typeface="+mj-lt"/>
                <a:ea typeface="+mj-ea"/>
                <a:cs typeface="+mj-cs"/>
              </a:rPr>
              <a:t>S</a:t>
            </a:r>
            <a:r>
              <a:rPr lang="en-US" sz="4400" dirty="0" err="1">
                <a:latin typeface="+mj-lt"/>
                <a:ea typeface="+mj-ea"/>
                <a:cs typeface="+mj-cs"/>
              </a:rPr>
              <a:t>hielded</a:t>
            </a:r>
            <a:r>
              <a:rPr lang="en-US" sz="4400" dirty="0">
                <a:latin typeface="+mj-lt"/>
                <a:ea typeface="+mj-ea"/>
                <a:cs typeface="+mj-cs"/>
              </a:rPr>
              <a:t> Twisted Pair STP</a:t>
            </a:r>
          </a:p>
        </p:txBody>
      </p:sp>
      <p:sp>
        <p:nvSpPr>
          <p:cNvPr id="35847" name="Oval 9"/>
          <p:cNvSpPr>
            <a:spLocks noChangeArrowheads="1"/>
          </p:cNvSpPr>
          <p:nvPr/>
        </p:nvSpPr>
        <p:spPr bwMode="auto">
          <a:xfrm>
            <a:off x="7162800" y="4724400"/>
            <a:ext cx="1081088"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28" name="Can 27"/>
          <p:cNvSpPr>
            <a:spLocks noChangeArrowheads="1"/>
          </p:cNvSpPr>
          <p:nvPr/>
        </p:nvSpPr>
        <p:spPr bwMode="auto">
          <a:xfrm rot="-5400000">
            <a:off x="6819900" y="4229100"/>
            <a:ext cx="609600" cy="1295400"/>
          </a:xfrm>
          <a:prstGeom prst="can">
            <a:avLst>
              <a:gd name="adj" fmla="val 41615"/>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5849" name="TextBox 28"/>
          <p:cNvSpPr txBox="1">
            <a:spLocks noChangeArrowheads="1"/>
          </p:cNvSpPr>
          <p:nvPr/>
        </p:nvSpPr>
        <p:spPr bwMode="auto">
          <a:xfrm>
            <a:off x="5257800" y="14478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Plastic Outer (Insulator)</a:t>
            </a:r>
          </a:p>
        </p:txBody>
      </p:sp>
      <p:sp>
        <p:nvSpPr>
          <p:cNvPr id="35850" name="TextBox 29"/>
          <p:cNvSpPr txBox="1">
            <a:spLocks noChangeArrowheads="1"/>
          </p:cNvSpPr>
          <p:nvPr/>
        </p:nvSpPr>
        <p:spPr bwMode="auto">
          <a:xfrm>
            <a:off x="5257800" y="39624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Plastic Outer (Insulator)</a:t>
            </a:r>
          </a:p>
        </p:txBody>
      </p:sp>
      <p:sp>
        <p:nvSpPr>
          <p:cNvPr id="35851" name="TextBox 30"/>
          <p:cNvSpPr txBox="1">
            <a:spLocks noChangeArrowheads="1"/>
          </p:cNvSpPr>
          <p:nvPr/>
        </p:nvSpPr>
        <p:spPr bwMode="auto">
          <a:xfrm>
            <a:off x="228600" y="3962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Metallic Shield</a:t>
            </a:r>
          </a:p>
        </p:txBody>
      </p:sp>
      <p:sp>
        <p:nvSpPr>
          <p:cNvPr id="35852" name="Oval 9"/>
          <p:cNvSpPr>
            <a:spLocks noChangeArrowheads="1"/>
          </p:cNvSpPr>
          <p:nvPr/>
        </p:nvSpPr>
        <p:spPr bwMode="auto">
          <a:xfrm>
            <a:off x="7239000" y="5715000"/>
            <a:ext cx="1081088"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5" name="Can 34"/>
          <p:cNvSpPr>
            <a:spLocks noChangeArrowheads="1"/>
          </p:cNvSpPr>
          <p:nvPr/>
        </p:nvSpPr>
        <p:spPr bwMode="auto">
          <a:xfrm rot="-5400000">
            <a:off x="6896100" y="5219700"/>
            <a:ext cx="609600" cy="1295400"/>
          </a:xfrm>
          <a:prstGeom prst="can">
            <a:avLst>
              <a:gd name="adj" fmla="val 41615"/>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7" name="Can 36"/>
          <p:cNvSpPr>
            <a:spLocks noChangeArrowheads="1"/>
          </p:cNvSpPr>
          <p:nvPr/>
        </p:nvSpPr>
        <p:spPr bwMode="auto">
          <a:xfrm rot="-5400000">
            <a:off x="5867400" y="4724400"/>
            <a:ext cx="1905000" cy="1295400"/>
          </a:xfrm>
          <a:prstGeom prst="can">
            <a:avLst>
              <a:gd name="adj" fmla="val 41616"/>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25" name="Can 24"/>
          <p:cNvSpPr>
            <a:spLocks noChangeArrowheads="1"/>
          </p:cNvSpPr>
          <p:nvPr/>
        </p:nvSpPr>
        <p:spPr bwMode="auto">
          <a:xfrm rot="-5400000">
            <a:off x="3771900" y="3086100"/>
            <a:ext cx="2133600" cy="4648200"/>
          </a:xfrm>
          <a:prstGeom prst="can">
            <a:avLst>
              <a:gd name="adj" fmla="val 32941"/>
            </a:avLst>
          </a:prstGeom>
          <a:gradFill rotWithShape="1">
            <a:gsLst>
              <a:gs pos="0">
                <a:srgbClr val="C8B0ED"/>
              </a:gs>
              <a:gs pos="100000">
                <a:srgbClr val="7F5BAB"/>
              </a:gs>
            </a:gsLst>
            <a:lin ang="5400000"/>
          </a:gradFill>
          <a:ln w="25400">
            <a:solidFill>
              <a:srgbClr val="7D60A0"/>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6" name="Can 35"/>
          <p:cNvSpPr>
            <a:spLocks noChangeArrowheads="1"/>
          </p:cNvSpPr>
          <p:nvPr/>
        </p:nvSpPr>
        <p:spPr bwMode="auto">
          <a:xfrm rot="-5400000">
            <a:off x="1524000" y="4724400"/>
            <a:ext cx="1905000" cy="1295400"/>
          </a:xfrm>
          <a:prstGeom prst="can">
            <a:avLst>
              <a:gd name="adj" fmla="val 41616"/>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27" name="Can 26"/>
          <p:cNvSpPr>
            <a:spLocks noChangeArrowheads="1"/>
          </p:cNvSpPr>
          <p:nvPr/>
        </p:nvSpPr>
        <p:spPr bwMode="auto">
          <a:xfrm rot="-5400000">
            <a:off x="1371600" y="4343400"/>
            <a:ext cx="609600" cy="1066800"/>
          </a:xfrm>
          <a:prstGeom prst="can">
            <a:avLst>
              <a:gd name="adj" fmla="val 41619"/>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5858" name="Oval 9"/>
          <p:cNvSpPr>
            <a:spLocks noChangeArrowheads="1"/>
          </p:cNvSpPr>
          <p:nvPr/>
        </p:nvSpPr>
        <p:spPr bwMode="auto">
          <a:xfrm>
            <a:off x="304800" y="4724400"/>
            <a:ext cx="1081088"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
        <p:nvSpPr>
          <p:cNvPr id="32" name="Can 31"/>
          <p:cNvSpPr>
            <a:spLocks noChangeArrowheads="1"/>
          </p:cNvSpPr>
          <p:nvPr/>
        </p:nvSpPr>
        <p:spPr bwMode="auto">
          <a:xfrm rot="-5400000">
            <a:off x="1371600" y="5334000"/>
            <a:ext cx="609600" cy="1066800"/>
          </a:xfrm>
          <a:prstGeom prst="can">
            <a:avLst>
              <a:gd name="adj" fmla="val 41619"/>
            </a:avLst>
          </a:prstGeom>
          <a:solidFill>
            <a:srgbClr val="BFBFBF"/>
          </a:solidFill>
          <a:ln w="25400">
            <a:solidFill>
              <a:srgbClr val="A6A6A6"/>
            </a:solidFill>
            <a:round/>
            <a:headEnd/>
            <a:tailEnd/>
          </a:ln>
          <a:effectLst>
            <a:outerShdw dist="23000" dir="5400000" rotWithShape="0">
              <a:srgbClr val="808080">
                <a:alpha val="34998"/>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FFFF"/>
              </a:solidFill>
            </a:endParaRPr>
          </a:p>
        </p:txBody>
      </p:sp>
      <p:sp>
        <p:nvSpPr>
          <p:cNvPr id="35860" name="Oval 9"/>
          <p:cNvSpPr>
            <a:spLocks noChangeArrowheads="1"/>
          </p:cNvSpPr>
          <p:nvPr/>
        </p:nvSpPr>
        <p:spPr bwMode="auto">
          <a:xfrm>
            <a:off x="290513" y="5715000"/>
            <a:ext cx="1081087" cy="3587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GB"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95288" y="476250"/>
            <a:ext cx="7772400" cy="838200"/>
          </a:xfrm>
          <a:prstGeom prst="rect">
            <a:avLst/>
          </a:prstGeom>
          <a:noFill/>
          <a:ln w="9525">
            <a:noFill/>
            <a:miter lim="800000"/>
            <a:headEnd/>
            <a:tailEnd/>
          </a:ln>
        </p:spPr>
        <p:txBody>
          <a:bodyPr anchor="ctr"/>
          <a:lstStyle/>
          <a:p>
            <a:pPr algn="ctr">
              <a:defRPr/>
            </a:pPr>
            <a:r>
              <a:rPr lang="en-GB" sz="4400" dirty="0" err="1">
                <a:solidFill>
                  <a:srgbClr val="000000"/>
                </a:solidFill>
                <a:latin typeface="+mn-lt"/>
                <a:ea typeface="+mn-ea"/>
              </a:rPr>
              <a:t>EuroDOCSIS</a:t>
            </a:r>
            <a:endParaRPr lang="en-GB" sz="4400" dirty="0">
              <a:solidFill>
                <a:srgbClr val="000000"/>
              </a:solidFill>
              <a:latin typeface="+mn-lt"/>
              <a:ea typeface="+mn-ea"/>
            </a:endParaRPr>
          </a:p>
        </p:txBody>
      </p:sp>
      <p:sp>
        <p:nvSpPr>
          <p:cNvPr id="109570"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09571" name="Rectangle 5"/>
          <p:cNvSpPr>
            <a:spLocks noChangeArrowheads="1"/>
          </p:cNvSpPr>
          <p:nvPr/>
        </p:nvSpPr>
        <p:spPr bwMode="auto">
          <a:xfrm>
            <a:off x="539750" y="1412875"/>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1800">
                <a:latin typeface="Times New Roman" panose="02020603050405020304" pitchFamily="18" charset="0"/>
              </a:rPr>
              <a:t>The DOCSIS specification has been adapted for use on the networks of European CATV operators.  This adapted European version has been called EuroDOCSIS.</a:t>
            </a:r>
          </a:p>
          <a:p>
            <a:pPr eaLnBrk="1" hangingPunct="1">
              <a:lnSpc>
                <a:spcPct val="90000"/>
              </a:lnSpc>
              <a:spcBef>
                <a:spcPct val="20000"/>
              </a:spcBef>
              <a:buFontTx/>
              <a:buChar char="•"/>
            </a:pPr>
            <a:r>
              <a:rPr lang="en-GB" altLang="en-US" sz="1800">
                <a:latin typeface="Times New Roman" panose="02020603050405020304" pitchFamily="18" charset="0"/>
              </a:rPr>
              <a:t>The main differences are in </a:t>
            </a:r>
          </a:p>
          <a:p>
            <a:pPr lvl="1" eaLnBrk="1" hangingPunct="1">
              <a:lnSpc>
                <a:spcPct val="90000"/>
              </a:lnSpc>
              <a:spcBef>
                <a:spcPct val="20000"/>
              </a:spcBef>
              <a:buFontTx/>
              <a:buChar char="•"/>
            </a:pPr>
            <a:r>
              <a:rPr lang="en-GB" altLang="en-US" sz="1800">
                <a:latin typeface="Times New Roman" panose="02020603050405020304" pitchFamily="18" charset="0"/>
              </a:rPr>
              <a:t>The modulation format (where ITU-T J.83 Annex A is used)</a:t>
            </a:r>
          </a:p>
          <a:p>
            <a:pPr lvl="1" eaLnBrk="1" hangingPunct="1">
              <a:lnSpc>
                <a:spcPct val="90000"/>
              </a:lnSpc>
              <a:spcBef>
                <a:spcPct val="20000"/>
              </a:spcBef>
              <a:buFontTx/>
              <a:buChar char="•"/>
            </a:pPr>
            <a:r>
              <a:rPr lang="en-GB" altLang="en-US" sz="1800">
                <a:latin typeface="Times New Roman" panose="02020603050405020304" pitchFamily="18" charset="0"/>
              </a:rPr>
              <a:t>A different frequency split to separate the upstream and the downstream directions</a:t>
            </a:r>
          </a:p>
          <a:p>
            <a:pPr lvl="1" eaLnBrk="1" hangingPunct="1">
              <a:lnSpc>
                <a:spcPct val="90000"/>
              </a:lnSpc>
              <a:spcBef>
                <a:spcPct val="20000"/>
              </a:spcBef>
              <a:buFontTx/>
              <a:buChar char="•"/>
            </a:pPr>
            <a:r>
              <a:rPr lang="en-GB" altLang="en-US" sz="1800">
                <a:latin typeface="Times New Roman" panose="02020603050405020304" pitchFamily="18" charset="0"/>
              </a:rPr>
              <a:t>Different Management Information Bases (MIBs)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Line 2"/>
          <p:cNvSpPr>
            <a:spLocks noChangeShapeType="1"/>
          </p:cNvSpPr>
          <p:nvPr/>
        </p:nvSpPr>
        <p:spPr bwMode="auto">
          <a:xfrm>
            <a:off x="2243138" y="1524000"/>
            <a:ext cx="0" cy="525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7" name="Rectangle 4"/>
          <p:cNvSpPr>
            <a:spLocks noChangeArrowheads="1"/>
          </p:cNvSpPr>
          <p:nvPr/>
        </p:nvSpPr>
        <p:spPr bwMode="auto">
          <a:xfrm>
            <a:off x="107950" y="476250"/>
            <a:ext cx="7772400" cy="8382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DOCSIS Protocol Stack</a:t>
            </a:r>
          </a:p>
        </p:txBody>
      </p:sp>
      <p:sp>
        <p:nvSpPr>
          <p:cNvPr id="111619" name="Rectangle 5"/>
          <p:cNvSpPr>
            <a:spLocks noChangeArrowheads="1"/>
          </p:cNvSpPr>
          <p:nvPr/>
        </p:nvSpPr>
        <p:spPr bwMode="auto">
          <a:xfrm>
            <a:off x="-1643063" y="1143000"/>
            <a:ext cx="8305801"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11620" name="Text Box 6"/>
          <p:cNvSpPr txBox="1">
            <a:spLocks noChangeArrowheads="1"/>
          </p:cNvSpPr>
          <p:nvPr/>
        </p:nvSpPr>
        <p:spPr bwMode="auto">
          <a:xfrm>
            <a:off x="795338" y="5486400"/>
            <a:ext cx="2971800" cy="1196975"/>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GB" altLang="en-US" sz="1800">
                <a:latin typeface="Times New Roman" panose="02020603050405020304" pitchFamily="18" charset="0"/>
              </a:rPr>
              <a:t>Physical Media Dependent Layer (PMD)</a:t>
            </a:r>
          </a:p>
        </p:txBody>
      </p:sp>
      <p:sp>
        <p:nvSpPr>
          <p:cNvPr id="111621" name="Text Box 7"/>
          <p:cNvSpPr txBox="1">
            <a:spLocks noChangeArrowheads="1"/>
          </p:cNvSpPr>
          <p:nvPr/>
        </p:nvSpPr>
        <p:spPr bwMode="auto">
          <a:xfrm>
            <a:off x="795338" y="2971800"/>
            <a:ext cx="2971800" cy="466725"/>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Data Link Encryption</a:t>
            </a:r>
          </a:p>
        </p:txBody>
      </p:sp>
      <p:sp>
        <p:nvSpPr>
          <p:cNvPr id="111622" name="Text Box 8"/>
          <p:cNvSpPr txBox="1">
            <a:spLocks noChangeArrowheads="1"/>
          </p:cNvSpPr>
          <p:nvPr/>
        </p:nvSpPr>
        <p:spPr bwMode="auto">
          <a:xfrm>
            <a:off x="795338" y="3733800"/>
            <a:ext cx="2971800" cy="466725"/>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GB" altLang="en-US" sz="1800">
                <a:latin typeface="Times New Roman" panose="02020603050405020304" pitchFamily="18" charset="0"/>
              </a:rPr>
              <a:t>MAC</a:t>
            </a:r>
          </a:p>
        </p:txBody>
      </p:sp>
      <p:sp>
        <p:nvSpPr>
          <p:cNvPr id="111623" name="Text Box 9"/>
          <p:cNvSpPr txBox="1">
            <a:spLocks noChangeArrowheads="1"/>
          </p:cNvSpPr>
          <p:nvPr/>
        </p:nvSpPr>
        <p:spPr bwMode="auto">
          <a:xfrm>
            <a:off x="795338" y="4419600"/>
            <a:ext cx="2971800" cy="831850"/>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GB" altLang="en-US" sz="1800">
                <a:latin typeface="Times New Roman" panose="02020603050405020304" pitchFamily="18" charset="0"/>
              </a:rPr>
              <a:t>MPEG-2 Transport</a:t>
            </a:r>
          </a:p>
          <a:p>
            <a:pPr algn="ctr" eaLnBrk="1" hangingPunct="1"/>
            <a:r>
              <a:rPr lang="en-GB" altLang="en-US" sz="1800">
                <a:latin typeface="Times New Roman" panose="02020603050405020304" pitchFamily="18" charset="0"/>
              </a:rPr>
              <a:t>(Downstream Only)</a:t>
            </a:r>
          </a:p>
        </p:txBody>
      </p:sp>
      <p:sp>
        <p:nvSpPr>
          <p:cNvPr id="111624" name="Text Box 10"/>
          <p:cNvSpPr txBox="1">
            <a:spLocks noChangeArrowheads="1"/>
          </p:cNvSpPr>
          <p:nvPr/>
        </p:nvSpPr>
        <p:spPr bwMode="auto">
          <a:xfrm>
            <a:off x="795338" y="1219200"/>
            <a:ext cx="2971800" cy="466725"/>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Internet Protocol (IP)</a:t>
            </a:r>
          </a:p>
        </p:txBody>
      </p:sp>
      <p:sp>
        <p:nvSpPr>
          <p:cNvPr id="111625" name="Text Box 11"/>
          <p:cNvSpPr txBox="1">
            <a:spLocks noChangeArrowheads="1"/>
          </p:cNvSpPr>
          <p:nvPr/>
        </p:nvSpPr>
        <p:spPr bwMode="auto">
          <a:xfrm>
            <a:off x="795338" y="1981200"/>
            <a:ext cx="2971800" cy="831850"/>
          </a:xfrm>
          <a:prstGeom prst="rect">
            <a:avLst/>
          </a:prstGeom>
          <a:solidFill>
            <a:srgbClr val="FFFF99"/>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GB" altLang="en-US" sz="1800">
                <a:latin typeface="Times New Roman" panose="02020603050405020304" pitchFamily="18" charset="0"/>
              </a:rPr>
              <a:t>Logical Link Control (LLC)</a:t>
            </a:r>
          </a:p>
        </p:txBody>
      </p:sp>
      <p:sp>
        <p:nvSpPr>
          <p:cNvPr id="111626" name="Line 12"/>
          <p:cNvSpPr>
            <a:spLocks noChangeShapeType="1"/>
          </p:cNvSpPr>
          <p:nvPr/>
        </p:nvSpPr>
        <p:spPr bwMode="auto">
          <a:xfrm>
            <a:off x="2090738" y="4343400"/>
            <a:ext cx="2971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Line 13"/>
          <p:cNvSpPr>
            <a:spLocks noChangeShapeType="1"/>
          </p:cNvSpPr>
          <p:nvPr/>
        </p:nvSpPr>
        <p:spPr bwMode="auto">
          <a:xfrm>
            <a:off x="2090738" y="6705600"/>
            <a:ext cx="2971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1628" name="Line 14"/>
          <p:cNvSpPr>
            <a:spLocks noChangeShapeType="1"/>
          </p:cNvSpPr>
          <p:nvPr/>
        </p:nvSpPr>
        <p:spPr bwMode="auto">
          <a:xfrm>
            <a:off x="4376738" y="4724400"/>
            <a:ext cx="0" cy="1600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9" name="Text Box 15"/>
          <p:cNvSpPr txBox="1">
            <a:spLocks noChangeArrowheads="1"/>
          </p:cNvSpPr>
          <p:nvPr/>
        </p:nvSpPr>
        <p:spPr bwMode="auto">
          <a:xfrm>
            <a:off x="4818063" y="52228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800">
                <a:latin typeface="Times New Roman" panose="02020603050405020304" pitchFamily="18" charset="0"/>
              </a:rPr>
              <a:t>Physical</a:t>
            </a:r>
          </a:p>
        </p:txBody>
      </p:sp>
      <p:sp>
        <p:nvSpPr>
          <p:cNvPr id="111630" name="Line 16"/>
          <p:cNvSpPr>
            <a:spLocks noChangeShapeType="1"/>
          </p:cNvSpPr>
          <p:nvPr/>
        </p:nvSpPr>
        <p:spPr bwMode="auto">
          <a:xfrm>
            <a:off x="2090738" y="1905000"/>
            <a:ext cx="2971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1631" name="Line 17"/>
          <p:cNvSpPr>
            <a:spLocks noChangeShapeType="1"/>
          </p:cNvSpPr>
          <p:nvPr/>
        </p:nvSpPr>
        <p:spPr bwMode="auto">
          <a:xfrm>
            <a:off x="4376738" y="2133600"/>
            <a:ext cx="0" cy="198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2" name="Text Box 18"/>
          <p:cNvSpPr txBox="1">
            <a:spLocks noChangeArrowheads="1"/>
          </p:cNvSpPr>
          <p:nvPr/>
        </p:nvSpPr>
        <p:spPr bwMode="auto">
          <a:xfrm>
            <a:off x="4818063" y="2936875"/>
            <a:ext cx="1409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GB" altLang="en-US" sz="1800">
                <a:latin typeface="Times New Roman" panose="02020603050405020304" pitchFamily="18" charset="0"/>
              </a:rPr>
              <a:t>Data Link</a:t>
            </a:r>
          </a:p>
          <a:p>
            <a:pPr algn="ctr" eaLnBrk="1" hangingPunct="1"/>
            <a:r>
              <a:rPr lang="en-GB" altLang="en-US" sz="1800">
                <a:latin typeface="Times New Roman" panose="02020603050405020304" pitchFamily="18" charset="0"/>
              </a:rPr>
              <a:t>Layer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0" y="549275"/>
            <a:ext cx="7772400" cy="609600"/>
          </a:xfrm>
          <a:prstGeom prst="rect">
            <a:avLst/>
          </a:prstGeom>
          <a:noFill/>
          <a:ln w="9525">
            <a:noFill/>
            <a:miter lim="800000"/>
            <a:headEnd/>
            <a:tailEnd/>
          </a:ln>
        </p:spPr>
        <p:txBody>
          <a:bodyPr anchor="ctr"/>
          <a:lstStyle/>
          <a:p>
            <a:pPr algn="ctr">
              <a:defRPr/>
            </a:pPr>
            <a:r>
              <a:rPr lang="en-GB" sz="4400" dirty="0">
                <a:solidFill>
                  <a:srgbClr val="000000"/>
                </a:solidFill>
                <a:latin typeface="+mn-lt"/>
                <a:ea typeface="+mn-ea"/>
              </a:rPr>
              <a:t>DOCSIS Protocol Stack</a:t>
            </a:r>
          </a:p>
        </p:txBody>
      </p:sp>
      <p:sp>
        <p:nvSpPr>
          <p:cNvPr id="113666" name="Rectangle 4"/>
          <p:cNvSpPr>
            <a:spLocks noChangeArrowheads="1"/>
          </p:cNvSpPr>
          <p:nvPr/>
        </p:nvSpPr>
        <p:spPr bwMode="auto">
          <a:xfrm>
            <a:off x="457200" y="1143000"/>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endParaRPr lang="en-GB" altLang="en-US" sz="28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
        <p:nvSpPr>
          <p:cNvPr id="113667" name="Rectangle 5"/>
          <p:cNvSpPr>
            <a:spLocks noChangeArrowheads="1"/>
          </p:cNvSpPr>
          <p:nvPr/>
        </p:nvSpPr>
        <p:spPr bwMode="auto">
          <a:xfrm>
            <a:off x="468313" y="1484313"/>
            <a:ext cx="830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GB" altLang="en-US" sz="2000">
                <a:latin typeface="Times New Roman" panose="02020603050405020304" pitchFamily="18" charset="0"/>
              </a:rPr>
              <a:t>The upstream PMD sublayer uses a FDMA/TDMA burst access mechanism.  Two modulation formats are used QPSK and 16QAM with 5 symbol rates.  The lowest symbol rate is 160ksymbols/s and the highest 2.56Msymbols/s.  Reed Solomon FEC correct burst errors.</a:t>
            </a:r>
          </a:p>
          <a:p>
            <a:pPr eaLnBrk="1" hangingPunct="1">
              <a:lnSpc>
                <a:spcPct val="90000"/>
              </a:lnSpc>
              <a:spcBef>
                <a:spcPct val="20000"/>
              </a:spcBef>
              <a:buFontTx/>
              <a:buChar char="•"/>
            </a:pPr>
            <a:r>
              <a:rPr lang="en-GB" altLang="en-US" sz="2000">
                <a:latin typeface="Times New Roman" panose="02020603050405020304" pitchFamily="18" charset="0"/>
              </a:rPr>
              <a:t>The downstream transmission format is based on the ITU-T J.83 Annex B standard for digital video transmission on cable systems.  It uses a 6MHz, 64/256 QAM modulation format.  A concatenated coding scheme is also used.</a:t>
            </a:r>
          </a:p>
          <a:p>
            <a:pPr eaLnBrk="1" hangingPunct="1">
              <a:lnSpc>
                <a:spcPct val="90000"/>
              </a:lnSpc>
              <a:spcBef>
                <a:spcPct val="20000"/>
              </a:spcBef>
              <a:buFontTx/>
              <a:buChar char="•"/>
            </a:pPr>
            <a:r>
              <a:rPr lang="en-GB" altLang="en-US" sz="2000">
                <a:latin typeface="Times New Roman" panose="02020603050405020304" pitchFamily="18" charset="0"/>
              </a:rPr>
              <a:t>The MPEG-2 transport sublayer is used to provide a common platform for the transfer of video and data on the HFC network</a:t>
            </a:r>
          </a:p>
          <a:p>
            <a:pPr eaLnBrk="1" hangingPunct="1">
              <a:lnSpc>
                <a:spcPct val="90000"/>
              </a:lnSpc>
              <a:spcBef>
                <a:spcPct val="20000"/>
              </a:spcBef>
              <a:buFontTx/>
              <a:buChar char="•"/>
            </a:pPr>
            <a:r>
              <a:rPr lang="en-GB" altLang="en-US" sz="2000">
                <a:latin typeface="Times New Roman" panose="02020603050405020304" pitchFamily="18" charset="0"/>
              </a:rPr>
              <a:t>The MAC layer is essential for DOCSIS operation on the shared HFC network.  On the downstream the cable modems listen to all the traffic flow from the CMTS and accept messages targeted to them. </a:t>
            </a:r>
          </a:p>
          <a:p>
            <a:pPr eaLnBrk="1" hangingPunct="1">
              <a:lnSpc>
                <a:spcPct val="90000"/>
              </a:lnSpc>
              <a:spcBef>
                <a:spcPct val="20000"/>
              </a:spcBef>
              <a:buFontTx/>
              <a:buChar char="•"/>
            </a:pPr>
            <a:r>
              <a:rPr lang="en-GB" altLang="en-US" sz="2000">
                <a:latin typeface="Times New Roman" panose="02020603050405020304" pitchFamily="18" charset="0"/>
              </a:rPr>
              <a:t>In the upstream direction a FDMA/TDMA Multiple access scheme is implemented.  A cable modem first requests bandwidth authorisation from the CMTS, listens to the downstream bandwidth allocation message and then transmits if allowed to do so. </a:t>
            </a:r>
          </a:p>
          <a:p>
            <a:pPr eaLnBrk="1" hangingPunct="1">
              <a:lnSpc>
                <a:spcPct val="90000"/>
              </a:lnSpc>
              <a:spcBef>
                <a:spcPct val="20000"/>
              </a:spcBef>
            </a:pPr>
            <a:endParaRPr lang="en-GB" altLang="en-US" sz="2000">
              <a:latin typeface="Times New Roman" panose="02020603050405020304" pitchFamily="18" charset="0"/>
            </a:endParaRPr>
          </a:p>
          <a:p>
            <a:pPr eaLnBrk="1" hangingPunct="1">
              <a:lnSpc>
                <a:spcPct val="90000"/>
              </a:lnSpc>
              <a:spcBef>
                <a:spcPct val="20000"/>
              </a:spcBef>
              <a:buFontTx/>
              <a:buChar char="•"/>
            </a:pPr>
            <a:endParaRPr lang="en-GB" altLang="en-US" sz="2000">
              <a:latin typeface="Times New Roman" panose="02020603050405020304" pitchFamily="18" charset="0"/>
            </a:endParaRPr>
          </a:p>
          <a:p>
            <a:pPr eaLnBrk="1" hangingPunct="1">
              <a:lnSpc>
                <a:spcPct val="90000"/>
              </a:lnSpc>
              <a:spcBef>
                <a:spcPct val="20000"/>
              </a:spcBef>
            </a:pPr>
            <a:endParaRPr lang="en-GB" altLang="en-US" sz="28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3"/>
          <p:cNvSpPr>
            <a:spLocks noChangeArrowheads="1"/>
          </p:cNvSpPr>
          <p:nvPr/>
        </p:nvSpPr>
        <p:spPr bwMode="auto">
          <a:xfrm>
            <a:off x="227013" y="1219200"/>
            <a:ext cx="43053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Aft>
                <a:spcPct val="10000"/>
              </a:spcAft>
              <a:buFontTx/>
              <a:buChar char="•"/>
            </a:pPr>
            <a:r>
              <a:rPr lang="en-US" altLang="en-US" b="1"/>
              <a:t>MAC Layer</a:t>
            </a:r>
          </a:p>
          <a:p>
            <a:pPr lvl="1">
              <a:spcAft>
                <a:spcPct val="10000"/>
              </a:spcAft>
              <a:buFontTx/>
              <a:buChar char="–"/>
            </a:pPr>
            <a:r>
              <a:rPr lang="en-US" altLang="en-US" sz="1800"/>
              <a:t>Downstream Channel Bonding </a:t>
            </a:r>
          </a:p>
          <a:p>
            <a:pPr lvl="1">
              <a:spcAft>
                <a:spcPct val="15000"/>
              </a:spcAft>
              <a:buFontTx/>
              <a:buChar char="–"/>
            </a:pPr>
            <a:r>
              <a:rPr lang="en-US" altLang="en-US" sz="1800"/>
              <a:t>Upstream Channel Bonding</a:t>
            </a:r>
          </a:p>
          <a:p>
            <a:pPr>
              <a:spcAft>
                <a:spcPct val="10000"/>
              </a:spcAft>
              <a:buFontTx/>
              <a:buChar char="•"/>
            </a:pPr>
            <a:r>
              <a:rPr lang="en-US" altLang="en-US" b="1"/>
              <a:t>Network Layer</a:t>
            </a:r>
          </a:p>
          <a:p>
            <a:pPr lvl="1">
              <a:spcAft>
                <a:spcPct val="10000"/>
              </a:spcAft>
              <a:buFontTx/>
              <a:buChar char="–"/>
            </a:pPr>
            <a:r>
              <a:rPr lang="en-US" altLang="en-US" sz="1800"/>
              <a:t>IPv6 support</a:t>
            </a:r>
          </a:p>
          <a:p>
            <a:pPr lvl="1">
              <a:spcAft>
                <a:spcPct val="15000"/>
              </a:spcAft>
              <a:buFontTx/>
              <a:buChar char="–"/>
            </a:pPr>
            <a:r>
              <a:rPr lang="en-US" altLang="en-US" sz="1800"/>
              <a:t>IP Multicast (IGMPv3/MLDv2, SSM, QoS)</a:t>
            </a:r>
          </a:p>
          <a:p>
            <a:pPr>
              <a:spcAft>
                <a:spcPct val="10000"/>
              </a:spcAft>
              <a:buFontTx/>
              <a:buChar char="•"/>
            </a:pPr>
            <a:r>
              <a:rPr lang="en-US" altLang="en-US" b="1"/>
              <a:t>Security</a:t>
            </a:r>
          </a:p>
          <a:p>
            <a:pPr lvl="1">
              <a:spcAft>
                <a:spcPct val="10000"/>
              </a:spcAft>
              <a:buFontTx/>
              <a:buChar char="–"/>
            </a:pPr>
            <a:r>
              <a:rPr lang="en-US" altLang="en-US" sz="1800"/>
              <a:t>Certificate Revocation Management</a:t>
            </a:r>
          </a:p>
          <a:p>
            <a:pPr lvl="1">
              <a:spcAft>
                <a:spcPct val="10000"/>
              </a:spcAft>
              <a:buFontTx/>
              <a:buChar char="–"/>
            </a:pPr>
            <a:r>
              <a:rPr lang="en-US" altLang="en-US" sz="1800"/>
              <a:t>Runtime SW / Config validation</a:t>
            </a:r>
          </a:p>
          <a:p>
            <a:pPr lvl="1">
              <a:spcAft>
                <a:spcPct val="10000"/>
              </a:spcAft>
              <a:buFontTx/>
              <a:buChar char="–"/>
            </a:pPr>
            <a:r>
              <a:rPr lang="en-US" altLang="en-US" sz="1800"/>
              <a:t>Enhanced Traffic Encryption (AES)</a:t>
            </a:r>
          </a:p>
          <a:p>
            <a:pPr lvl="1">
              <a:spcAft>
                <a:spcPct val="10000"/>
              </a:spcAft>
              <a:buFontTx/>
              <a:buChar char="–"/>
            </a:pPr>
            <a:r>
              <a:rPr lang="en-US" altLang="en-US" sz="1800"/>
              <a:t>Certificate Convergence </a:t>
            </a:r>
          </a:p>
          <a:p>
            <a:pPr lvl="1">
              <a:spcAft>
                <a:spcPct val="10000"/>
              </a:spcAft>
              <a:buFontTx/>
              <a:buChar char="–"/>
            </a:pPr>
            <a:r>
              <a:rPr lang="en-US" altLang="en-US" sz="1800"/>
              <a:t>Early Authentication &amp; Encryption</a:t>
            </a:r>
          </a:p>
          <a:p>
            <a:pPr lvl="1">
              <a:spcAft>
                <a:spcPct val="15000"/>
              </a:spcAft>
              <a:buFontTx/>
              <a:buChar char="–"/>
            </a:pPr>
            <a:r>
              <a:rPr lang="en-US" altLang="en-US" sz="1800"/>
              <a:t>TFTP Proxy</a:t>
            </a:r>
            <a:endParaRPr lang="en-US" altLang="en-US" sz="1800">
              <a:solidFill>
                <a:srgbClr val="FF0000"/>
              </a:solidFill>
            </a:endParaRPr>
          </a:p>
        </p:txBody>
      </p:sp>
      <p:sp>
        <p:nvSpPr>
          <p:cNvPr id="115714" name="Rectangle 4"/>
          <p:cNvSpPr>
            <a:spLocks noChangeArrowheads="1"/>
          </p:cNvSpPr>
          <p:nvPr/>
        </p:nvSpPr>
        <p:spPr bwMode="auto">
          <a:xfrm>
            <a:off x="4572000" y="1257300"/>
            <a:ext cx="4343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Aft>
                <a:spcPct val="10000"/>
              </a:spcAft>
              <a:buFontTx/>
              <a:buChar char="•"/>
            </a:pPr>
            <a:r>
              <a:rPr lang="en-US" altLang="en-US" b="1"/>
              <a:t>Network Management</a:t>
            </a:r>
          </a:p>
          <a:p>
            <a:pPr lvl="1">
              <a:spcAft>
                <a:spcPct val="10000"/>
              </a:spcAft>
              <a:buFontTx/>
              <a:buChar char="–"/>
            </a:pPr>
            <a:r>
              <a:rPr lang="en-US" altLang="en-US" sz="1800"/>
              <a:t>Diagnostic Log (</a:t>
            </a:r>
            <a:r>
              <a:rPr lang="en-US" altLang="en-US" sz="1800" b="1"/>
              <a:t>Flaplist</a:t>
            </a:r>
            <a:r>
              <a:rPr lang="en-US" altLang="en-US" sz="1800"/>
              <a:t>)</a:t>
            </a:r>
          </a:p>
          <a:p>
            <a:pPr lvl="1">
              <a:spcAft>
                <a:spcPct val="10000"/>
              </a:spcAft>
              <a:buFontTx/>
              <a:buChar char="–"/>
            </a:pPr>
            <a:r>
              <a:rPr lang="en-US" altLang="en-US" sz="1800"/>
              <a:t>Extension of Internet Protocol Data Records (IPDR) usage</a:t>
            </a:r>
          </a:p>
          <a:p>
            <a:pPr lvl="1">
              <a:spcAft>
                <a:spcPct val="10000"/>
              </a:spcAft>
              <a:buFontTx/>
              <a:buChar char="–"/>
            </a:pPr>
            <a:r>
              <a:rPr lang="en-US" altLang="en-US" sz="1800"/>
              <a:t>Capacity management </a:t>
            </a:r>
          </a:p>
          <a:p>
            <a:pPr lvl="1">
              <a:spcAft>
                <a:spcPct val="15000"/>
              </a:spcAft>
              <a:buFontTx/>
              <a:buChar char="–"/>
            </a:pPr>
            <a:r>
              <a:rPr lang="en-US" altLang="en-US" sz="1800"/>
              <a:t>Enhanced signal quality monitoring </a:t>
            </a:r>
          </a:p>
          <a:p>
            <a:pPr>
              <a:spcAft>
                <a:spcPct val="10000"/>
              </a:spcAft>
              <a:buFontTx/>
              <a:buChar char="•"/>
            </a:pPr>
            <a:r>
              <a:rPr lang="en-US" altLang="en-US" b="1"/>
              <a:t>Physical Layer</a:t>
            </a:r>
          </a:p>
          <a:p>
            <a:pPr lvl="1">
              <a:spcAft>
                <a:spcPct val="10000"/>
              </a:spcAft>
              <a:buFontTx/>
              <a:buChar char="–"/>
            </a:pPr>
            <a:r>
              <a:rPr lang="en-US" altLang="en-US" sz="1800"/>
              <a:t>Switch-able 5-42 MHz, 5-65 MHz, or 5-85 MHz US band</a:t>
            </a:r>
          </a:p>
          <a:p>
            <a:pPr lvl="1">
              <a:spcAft>
                <a:spcPct val="15000"/>
              </a:spcAft>
              <a:buFontTx/>
              <a:buChar char="–"/>
            </a:pPr>
            <a:r>
              <a:rPr lang="en-US" altLang="en-US" sz="1800"/>
              <a:t>S-CDMA active code selection with new Logical channel</a:t>
            </a:r>
          </a:p>
          <a:p>
            <a:pPr>
              <a:spcAft>
                <a:spcPct val="10000"/>
              </a:spcAft>
              <a:buFontTx/>
              <a:buChar char="•"/>
            </a:pPr>
            <a:r>
              <a:rPr lang="en-US" altLang="en-US" b="1"/>
              <a:t>Commercial Services</a:t>
            </a:r>
          </a:p>
          <a:p>
            <a:pPr lvl="1">
              <a:spcAft>
                <a:spcPct val="15000"/>
              </a:spcAft>
              <a:buFontTx/>
              <a:buChar char="–"/>
            </a:pPr>
            <a:r>
              <a:rPr lang="en-US" altLang="en-US" sz="1800"/>
              <a:t>T1/E1 Circuit Emulation support</a:t>
            </a:r>
            <a:endParaRPr lang="en-US" altLang="en-US" sz="1400"/>
          </a:p>
        </p:txBody>
      </p:sp>
      <p:sp>
        <p:nvSpPr>
          <p:cNvPr id="115715" name="Rectangle 5"/>
          <p:cNvSpPr>
            <a:spLocks noGrp="1" noChangeArrowheads="1"/>
          </p:cNvSpPr>
          <p:nvPr>
            <p:ph type="title" idx="4294967295"/>
          </p:nvPr>
        </p:nvSpPr>
        <p:spPr>
          <a:xfrm>
            <a:off x="457200" y="457200"/>
            <a:ext cx="8462963" cy="1066800"/>
          </a:xfrm>
          <a:noFill/>
        </p:spPr>
        <p:txBody>
          <a:bodyPr lIns="92075" tIns="46038" rIns="92075" bIns="46038"/>
          <a:lstStyle/>
          <a:p>
            <a:pPr eaLnBrk="1" hangingPunct="1"/>
            <a:r>
              <a:rPr lang="en-US" altLang="en-US">
                <a:latin typeface="Calibri" panose="020F0502020204030204" pitchFamily="34" charset="0"/>
                <a:ea typeface="ＭＳ Ｐゴシック" panose="020B0600070205080204" pitchFamily="34" charset="-128"/>
              </a:rPr>
              <a:t>DOCSIS 3.0 Features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228600"/>
            <a:ext cx="8489950" cy="1296988"/>
          </a:xfrm>
        </p:spPr>
        <p:txBody>
          <a:bodyPr rtlCol="0">
            <a:normAutofit/>
          </a:bodyPr>
          <a:lstStyle/>
          <a:p>
            <a:pPr eaLnBrk="1" fontAlgn="auto" hangingPunct="1">
              <a:spcAft>
                <a:spcPts val="0"/>
              </a:spcAft>
              <a:defRPr/>
            </a:pPr>
            <a:r>
              <a:rPr lang="en-US" dirty="0">
                <a:ea typeface="+mj-ea"/>
                <a:cs typeface="+mj-cs"/>
              </a:rPr>
              <a:t>Downstream Bonding Service Drivers</a:t>
            </a:r>
          </a:p>
        </p:txBody>
      </p:sp>
      <p:sp>
        <p:nvSpPr>
          <p:cNvPr id="117762" name="Rectangle 3"/>
          <p:cNvSpPr>
            <a:spLocks noGrp="1" noChangeArrowheads="1"/>
          </p:cNvSpPr>
          <p:nvPr>
            <p:ph type="body" idx="4294967295"/>
          </p:nvPr>
        </p:nvSpPr>
        <p:spPr>
          <a:xfrm>
            <a:off x="457200" y="1219200"/>
            <a:ext cx="8077200" cy="5486400"/>
          </a:xfrm>
        </p:spPr>
        <p:txBody>
          <a:bodyPr/>
          <a:lstStyle/>
          <a:p>
            <a:pPr eaLnBrk="1" hangingPunct="1">
              <a:spcAft>
                <a:spcPct val="25000"/>
              </a:spcAft>
            </a:pPr>
            <a:r>
              <a:rPr lang="en-US" altLang="en-US">
                <a:latin typeface="Calibri" panose="020F0502020204030204" pitchFamily="34" charset="0"/>
                <a:ea typeface="ＭＳ Ｐゴシック" panose="020B0600070205080204" pitchFamily="34" charset="-128"/>
              </a:rPr>
              <a:t>Packet bonding of a minimum of 4 channels</a:t>
            </a:r>
          </a:p>
          <a:p>
            <a:pPr marL="571500" lvl="1" indent="-228600" eaLnBrk="1" hangingPunct="1">
              <a:spcAft>
                <a:spcPct val="25000"/>
              </a:spcAft>
            </a:pPr>
            <a:r>
              <a:rPr lang="en-US" altLang="en-US" sz="2000">
                <a:latin typeface="Calibri" panose="020F0502020204030204" pitchFamily="34" charset="0"/>
                <a:ea typeface="ＭＳ Ｐゴシック" panose="020B0600070205080204" pitchFamily="34" charset="-128"/>
              </a:rPr>
              <a:t>Delivers in excess of 150 Mbps</a:t>
            </a:r>
          </a:p>
          <a:p>
            <a:pPr marL="571500" lvl="1" indent="-228600" eaLnBrk="1" hangingPunct="1">
              <a:spcAft>
                <a:spcPct val="25000"/>
              </a:spcAft>
            </a:pPr>
            <a:r>
              <a:rPr lang="en-US" altLang="en-US" sz="2000">
                <a:latin typeface="Calibri" panose="020F0502020204030204" pitchFamily="34" charset="0"/>
                <a:ea typeface="ＭＳ Ｐゴシック" panose="020B0600070205080204" pitchFamily="34" charset="-128"/>
              </a:rPr>
              <a:t>Seamless migration from DOCSIS 1.x/2.0</a:t>
            </a:r>
          </a:p>
          <a:p>
            <a:pPr eaLnBrk="1" hangingPunct="1">
              <a:spcAft>
                <a:spcPct val="15000"/>
              </a:spcAft>
            </a:pPr>
            <a:r>
              <a:rPr lang="en-US" altLang="en-US" sz="2400">
                <a:latin typeface="Calibri" panose="020F0502020204030204" pitchFamily="34" charset="0"/>
                <a:ea typeface="ＭＳ Ｐゴシック" panose="020B0600070205080204" pitchFamily="34" charset="-128"/>
              </a:rPr>
              <a:t>IP Video over DOCSIS(VDOC)</a:t>
            </a:r>
          </a:p>
          <a:p>
            <a:pPr marL="571500" lvl="1" indent="-228600" eaLnBrk="1" hangingPunct="1">
              <a:spcAft>
                <a:spcPct val="15000"/>
              </a:spcAft>
            </a:pPr>
            <a:r>
              <a:rPr lang="en-US" altLang="en-US" sz="2000">
                <a:latin typeface="Calibri" panose="020F0502020204030204" pitchFamily="34" charset="0"/>
                <a:ea typeface="ＭＳ Ｐゴシック" panose="020B0600070205080204" pitchFamily="34" charset="-128"/>
              </a:rPr>
              <a:t>High definition Video to multiple devices</a:t>
            </a:r>
          </a:p>
          <a:p>
            <a:pPr marL="571500" lvl="1" indent="-228600" eaLnBrk="1" hangingPunct="1"/>
            <a:r>
              <a:rPr lang="en-US" altLang="en-US" sz="2000">
                <a:latin typeface="Calibri" panose="020F0502020204030204" pitchFamily="34" charset="0"/>
                <a:ea typeface="ＭＳ Ｐゴシック" panose="020B0600070205080204" pitchFamily="34" charset="-128"/>
              </a:rPr>
              <a:t>High BW Internet streaming</a:t>
            </a:r>
          </a:p>
          <a:p>
            <a:pPr eaLnBrk="1" hangingPunct="1">
              <a:spcAft>
                <a:spcPct val="15000"/>
              </a:spcAft>
            </a:pPr>
            <a:r>
              <a:rPr lang="en-US" altLang="en-US" sz="2400">
                <a:latin typeface="Calibri" panose="020F0502020204030204" pitchFamily="34" charset="0"/>
                <a:ea typeface="ＭＳ Ｐゴシック" panose="020B0600070205080204" pitchFamily="34" charset="-128"/>
              </a:rPr>
              <a:t>Video conferencing</a:t>
            </a:r>
          </a:p>
          <a:p>
            <a:pPr marL="571500" lvl="1" indent="-228600" eaLnBrk="1" hangingPunct="1"/>
            <a:r>
              <a:rPr lang="en-US" altLang="en-US" sz="2000">
                <a:latin typeface="Calibri" panose="020F0502020204030204" pitchFamily="34" charset="0"/>
                <a:ea typeface="ＭＳ Ｐゴシック" panose="020B0600070205080204" pitchFamily="34" charset="-128"/>
              </a:rPr>
              <a:t>TelePresence</a:t>
            </a:r>
          </a:p>
          <a:p>
            <a:pPr eaLnBrk="1" hangingPunct="1">
              <a:spcAft>
                <a:spcPct val="15000"/>
              </a:spcAft>
            </a:pPr>
            <a:r>
              <a:rPr lang="en-US" altLang="en-US" sz="2400">
                <a:latin typeface="Calibri" panose="020F0502020204030204" pitchFamily="34" charset="0"/>
                <a:ea typeface="ＭＳ Ｐゴシック" panose="020B0600070205080204" pitchFamily="34" charset="-128"/>
              </a:rPr>
              <a:t>Commercial service</a:t>
            </a:r>
          </a:p>
          <a:p>
            <a:pPr marL="571500" lvl="1" indent="-228600" eaLnBrk="1" hangingPunct="1">
              <a:spcAft>
                <a:spcPct val="15000"/>
              </a:spcAft>
            </a:pPr>
            <a:r>
              <a:rPr lang="en-US" altLang="en-US" sz="2000">
                <a:latin typeface="Calibri" panose="020F0502020204030204" pitchFamily="34" charset="0"/>
                <a:ea typeface="ＭＳ Ｐゴシック" panose="020B0600070205080204" pitchFamily="34" charset="-128"/>
              </a:rPr>
              <a:t>High BW data services</a:t>
            </a:r>
          </a:p>
          <a:p>
            <a:pPr marL="571500" lvl="1" indent="-228600" eaLnBrk="1" hangingPunct="1">
              <a:spcAft>
                <a:spcPct val="15000"/>
              </a:spcAft>
            </a:pPr>
            <a:r>
              <a:rPr lang="en-US" altLang="en-US" sz="2000">
                <a:latin typeface="Calibri" panose="020F0502020204030204" pitchFamily="34" charset="0"/>
                <a:ea typeface="ＭＳ Ｐゴシック" panose="020B0600070205080204" pitchFamily="34" charset="-128"/>
              </a:rPr>
              <a:t>Bonded T1</a:t>
            </a:r>
          </a:p>
          <a:p>
            <a:pPr marL="571500" lvl="1" indent="-228600" eaLnBrk="1" hangingPunct="1">
              <a:spcAft>
                <a:spcPct val="25000"/>
              </a:spcAft>
            </a:pPr>
            <a:r>
              <a:rPr lang="en-US" altLang="en-US" sz="2000">
                <a:latin typeface="Calibri" panose="020F0502020204030204" pitchFamily="34" charset="0"/>
                <a:ea typeface="ＭＳ Ｐゴシック" panose="020B0600070205080204" pitchFamily="34" charset="-128"/>
              </a:rPr>
              <a:t>High BW Ethernet/L2VPN service</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119063" y="522288"/>
            <a:ext cx="8489950" cy="635000"/>
          </a:xfrm>
        </p:spPr>
        <p:txBody>
          <a:bodyPr/>
          <a:lstStyle/>
          <a:p>
            <a:pPr eaLnBrk="1" hangingPunct="1"/>
            <a:r>
              <a:rPr lang="en-US" altLang="en-US" sz="4000">
                <a:latin typeface="Calibri" panose="020F0502020204030204" pitchFamily="34" charset="0"/>
                <a:ea typeface="ＭＳ Ｐゴシック" panose="020B0600070205080204" pitchFamily="34" charset="-128"/>
              </a:rPr>
              <a:t>DOCSIS 3.0 Channel Bonding</a:t>
            </a:r>
          </a:p>
        </p:txBody>
      </p:sp>
      <p:sp>
        <p:nvSpPr>
          <p:cNvPr id="119810" name="Content Placeholder 36"/>
          <p:cNvSpPr>
            <a:spLocks noGrp="1"/>
          </p:cNvSpPr>
          <p:nvPr>
            <p:ph idx="1"/>
          </p:nvPr>
        </p:nvSpPr>
        <p:spPr>
          <a:xfrm>
            <a:off x="119063" y="1338263"/>
            <a:ext cx="8489950" cy="5024437"/>
          </a:xfrm>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grpSp>
        <p:nvGrpSpPr>
          <p:cNvPr id="119811" name="Group 4"/>
          <p:cNvGrpSpPr>
            <a:grpSpLocks/>
          </p:cNvGrpSpPr>
          <p:nvPr/>
        </p:nvGrpSpPr>
        <p:grpSpPr bwMode="auto">
          <a:xfrm>
            <a:off x="1187450" y="1628775"/>
            <a:ext cx="7543800" cy="3276600"/>
            <a:chOff x="1636" y="1587"/>
            <a:chExt cx="3925" cy="1818"/>
          </a:xfrm>
        </p:grpSpPr>
        <p:sp>
          <p:nvSpPr>
            <p:cNvPr id="119814" name="AutoShape 5"/>
            <p:cNvSpPr>
              <a:spLocks noChangeAspect="1" noChangeArrowheads="1"/>
            </p:cNvSpPr>
            <p:nvPr/>
          </p:nvSpPr>
          <p:spPr bwMode="auto">
            <a:xfrm flipH="1" flipV="1">
              <a:off x="1648" y="2939"/>
              <a:ext cx="776" cy="4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69 w 21600"/>
                <a:gd name="T13" fmla="*/ 3842 h 21600"/>
                <a:gd name="T14" fmla="*/ 17731 w 21600"/>
                <a:gd name="T15" fmla="*/ 17758 h 21600"/>
              </a:gdLst>
              <a:ahLst/>
              <a:cxnLst>
                <a:cxn ang="T8">
                  <a:pos x="T0" y="T1"/>
                </a:cxn>
                <a:cxn ang="T9">
                  <a:pos x="T2" y="T3"/>
                </a:cxn>
                <a:cxn ang="T10">
                  <a:pos x="T4" y="T5"/>
                </a:cxn>
                <a:cxn ang="T11">
                  <a:pos x="T6" y="T7"/>
                </a:cxn>
              </a:cxnLst>
              <a:rect l="T12" t="T13" r="T14" b="T15"/>
              <a:pathLst>
                <a:path w="21600" h="21600">
                  <a:moveTo>
                    <a:pt x="0" y="0"/>
                  </a:moveTo>
                  <a:lnTo>
                    <a:pt x="4133" y="21600"/>
                  </a:lnTo>
                  <a:lnTo>
                    <a:pt x="17467" y="21600"/>
                  </a:lnTo>
                  <a:lnTo>
                    <a:pt x="21600" y="0"/>
                  </a:lnTo>
                  <a:lnTo>
                    <a:pt x="0" y="0"/>
                  </a:lnTo>
                  <a:close/>
                </a:path>
              </a:pathLst>
            </a:custGeom>
            <a:solidFill>
              <a:srgbClr val="336699"/>
            </a:solidFill>
            <a:ln>
              <a:noFill/>
            </a:ln>
            <a:effectLst>
              <a:prstShdw prst="shdw17" dist="17961" dir="2700000">
                <a:srgbClr val="1F3D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rot="10800000" tIns="144000" bIns="144000" anchor="ctr">
              <a:spAutoFit/>
            </a:bodyPr>
            <a:lstStyle/>
            <a:p>
              <a:endParaRPr lang="en-US"/>
            </a:p>
          </p:txBody>
        </p:sp>
        <p:sp>
          <p:nvSpPr>
            <p:cNvPr id="119815" name="AutoShape 6"/>
            <p:cNvSpPr>
              <a:spLocks noChangeAspect="1" noChangeArrowheads="1"/>
            </p:cNvSpPr>
            <p:nvPr/>
          </p:nvSpPr>
          <p:spPr bwMode="auto">
            <a:xfrm flipH="1" flipV="1">
              <a:off x="2427" y="2939"/>
              <a:ext cx="780" cy="4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77 w 21600"/>
                <a:gd name="T13" fmla="*/ 3842 h 21600"/>
                <a:gd name="T14" fmla="*/ 17723 w 21600"/>
                <a:gd name="T15" fmla="*/ 17758 h 21600"/>
              </a:gdLst>
              <a:ahLst/>
              <a:cxnLst>
                <a:cxn ang="T8">
                  <a:pos x="T0" y="T1"/>
                </a:cxn>
                <a:cxn ang="T9">
                  <a:pos x="T2" y="T3"/>
                </a:cxn>
                <a:cxn ang="T10">
                  <a:pos x="T4" y="T5"/>
                </a:cxn>
                <a:cxn ang="T11">
                  <a:pos x="T6" y="T7"/>
                </a:cxn>
              </a:cxnLst>
              <a:rect l="T12" t="T13" r="T14" b="T15"/>
              <a:pathLst>
                <a:path w="21600" h="21600">
                  <a:moveTo>
                    <a:pt x="0" y="0"/>
                  </a:moveTo>
                  <a:lnTo>
                    <a:pt x="4133" y="21600"/>
                  </a:lnTo>
                  <a:lnTo>
                    <a:pt x="17467" y="21600"/>
                  </a:lnTo>
                  <a:lnTo>
                    <a:pt x="21600" y="0"/>
                  </a:lnTo>
                  <a:lnTo>
                    <a:pt x="0" y="0"/>
                  </a:lnTo>
                  <a:close/>
                </a:path>
              </a:pathLst>
            </a:custGeom>
            <a:solidFill>
              <a:srgbClr val="336699"/>
            </a:solidFill>
            <a:ln>
              <a:noFill/>
            </a:ln>
            <a:effectLst>
              <a:prstShdw prst="shdw17" dist="17961" dir="2700000">
                <a:srgbClr val="1F3D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rot="10800000" tIns="144000" bIns="144000" anchor="ctr">
              <a:spAutoFit/>
            </a:bodyPr>
            <a:lstStyle/>
            <a:p>
              <a:endParaRPr lang="en-US"/>
            </a:p>
          </p:txBody>
        </p:sp>
        <p:sp>
          <p:nvSpPr>
            <p:cNvPr id="119816" name="AutoShape 7"/>
            <p:cNvSpPr>
              <a:spLocks noChangeAspect="1" noChangeArrowheads="1"/>
            </p:cNvSpPr>
            <p:nvPr/>
          </p:nvSpPr>
          <p:spPr bwMode="auto">
            <a:xfrm flipH="1" flipV="1">
              <a:off x="3207" y="2939"/>
              <a:ext cx="780" cy="4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77 w 21600"/>
                <a:gd name="T13" fmla="*/ 3842 h 21600"/>
                <a:gd name="T14" fmla="*/ 17723 w 21600"/>
                <a:gd name="T15" fmla="*/ 17758 h 21600"/>
              </a:gdLst>
              <a:ahLst/>
              <a:cxnLst>
                <a:cxn ang="T8">
                  <a:pos x="T0" y="T1"/>
                </a:cxn>
                <a:cxn ang="T9">
                  <a:pos x="T2" y="T3"/>
                </a:cxn>
                <a:cxn ang="T10">
                  <a:pos x="T4" y="T5"/>
                </a:cxn>
                <a:cxn ang="T11">
                  <a:pos x="T6" y="T7"/>
                </a:cxn>
              </a:cxnLst>
              <a:rect l="T12" t="T13" r="T14" b="T15"/>
              <a:pathLst>
                <a:path w="21600" h="21600">
                  <a:moveTo>
                    <a:pt x="0" y="0"/>
                  </a:moveTo>
                  <a:lnTo>
                    <a:pt x="4133" y="21600"/>
                  </a:lnTo>
                  <a:lnTo>
                    <a:pt x="17467" y="21600"/>
                  </a:lnTo>
                  <a:lnTo>
                    <a:pt x="21600" y="0"/>
                  </a:lnTo>
                  <a:lnTo>
                    <a:pt x="0" y="0"/>
                  </a:lnTo>
                  <a:close/>
                </a:path>
              </a:pathLst>
            </a:custGeom>
            <a:solidFill>
              <a:srgbClr val="336699"/>
            </a:solidFill>
            <a:ln>
              <a:noFill/>
            </a:ln>
            <a:effectLst>
              <a:prstShdw prst="shdw17" dist="17961" dir="2700000">
                <a:srgbClr val="1F3D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rot="10800000" tIns="144000" bIns="144000" anchor="ctr">
              <a:spAutoFit/>
            </a:bodyPr>
            <a:lstStyle/>
            <a:p>
              <a:endParaRPr lang="en-US"/>
            </a:p>
          </p:txBody>
        </p:sp>
        <p:sp>
          <p:nvSpPr>
            <p:cNvPr id="119817" name="AutoShape 8"/>
            <p:cNvSpPr>
              <a:spLocks noChangeAspect="1" noChangeArrowheads="1"/>
            </p:cNvSpPr>
            <p:nvPr/>
          </p:nvSpPr>
          <p:spPr bwMode="auto">
            <a:xfrm flipH="1" flipV="1">
              <a:off x="3982" y="2939"/>
              <a:ext cx="778" cy="4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59 w 21600"/>
                <a:gd name="T13" fmla="*/ 3842 h 21600"/>
                <a:gd name="T14" fmla="*/ 17741 w 21600"/>
                <a:gd name="T15" fmla="*/ 17758 h 21600"/>
              </a:gdLst>
              <a:ahLst/>
              <a:cxnLst>
                <a:cxn ang="T8">
                  <a:pos x="T0" y="T1"/>
                </a:cxn>
                <a:cxn ang="T9">
                  <a:pos x="T2" y="T3"/>
                </a:cxn>
                <a:cxn ang="T10">
                  <a:pos x="T4" y="T5"/>
                </a:cxn>
                <a:cxn ang="T11">
                  <a:pos x="T6" y="T7"/>
                </a:cxn>
              </a:cxnLst>
              <a:rect l="T12" t="T13" r="T14" b="T15"/>
              <a:pathLst>
                <a:path w="21600" h="21600">
                  <a:moveTo>
                    <a:pt x="0" y="0"/>
                  </a:moveTo>
                  <a:lnTo>
                    <a:pt x="4133" y="21600"/>
                  </a:lnTo>
                  <a:lnTo>
                    <a:pt x="17467" y="21600"/>
                  </a:lnTo>
                  <a:lnTo>
                    <a:pt x="21600" y="0"/>
                  </a:lnTo>
                  <a:lnTo>
                    <a:pt x="0" y="0"/>
                  </a:lnTo>
                  <a:close/>
                </a:path>
              </a:pathLst>
            </a:custGeom>
            <a:solidFill>
              <a:srgbClr val="336699"/>
            </a:solidFill>
            <a:ln>
              <a:noFill/>
            </a:ln>
            <a:effectLst>
              <a:prstShdw prst="shdw17" dist="17961" dir="2700000">
                <a:srgbClr val="1F3D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rot="10800000" tIns="144000" bIns="144000" anchor="ctr">
              <a:spAutoFit/>
            </a:bodyPr>
            <a:lstStyle/>
            <a:p>
              <a:endParaRPr lang="en-US"/>
            </a:p>
          </p:txBody>
        </p:sp>
        <p:sp>
          <p:nvSpPr>
            <p:cNvPr id="119818" name="Line 9"/>
            <p:cNvSpPr>
              <a:spLocks noChangeAspect="1" noChangeShapeType="1"/>
            </p:cNvSpPr>
            <p:nvPr/>
          </p:nvSpPr>
          <p:spPr bwMode="auto">
            <a:xfrm>
              <a:off x="1636" y="2760"/>
              <a:ext cx="0" cy="645"/>
            </a:xfrm>
            <a:prstGeom prst="line">
              <a:avLst/>
            </a:prstGeom>
            <a:noFill/>
            <a:ln w="19050">
              <a:solidFill>
                <a:srgbClr val="FF7325"/>
              </a:solidFill>
              <a:round/>
              <a:headEnd/>
              <a:tailEn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19" name="Line 10"/>
            <p:cNvSpPr>
              <a:spLocks noChangeAspect="1" noChangeShapeType="1"/>
            </p:cNvSpPr>
            <p:nvPr/>
          </p:nvSpPr>
          <p:spPr bwMode="auto">
            <a:xfrm>
              <a:off x="2415" y="2760"/>
              <a:ext cx="0" cy="645"/>
            </a:xfrm>
            <a:prstGeom prst="line">
              <a:avLst/>
            </a:prstGeom>
            <a:noFill/>
            <a:ln w="19050">
              <a:solidFill>
                <a:srgbClr val="FF7325"/>
              </a:solidFill>
              <a:round/>
              <a:headEnd/>
              <a:tailEn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0" name="Line 11"/>
            <p:cNvSpPr>
              <a:spLocks noChangeAspect="1" noChangeShapeType="1"/>
            </p:cNvSpPr>
            <p:nvPr/>
          </p:nvSpPr>
          <p:spPr bwMode="auto">
            <a:xfrm>
              <a:off x="3194" y="2760"/>
              <a:ext cx="0" cy="645"/>
            </a:xfrm>
            <a:prstGeom prst="line">
              <a:avLst/>
            </a:prstGeom>
            <a:noFill/>
            <a:ln w="19050">
              <a:solidFill>
                <a:srgbClr val="FF7325"/>
              </a:solidFill>
              <a:round/>
              <a:headEnd/>
              <a:tailEn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1" name="Line 12"/>
            <p:cNvSpPr>
              <a:spLocks noChangeAspect="1" noChangeShapeType="1"/>
            </p:cNvSpPr>
            <p:nvPr/>
          </p:nvSpPr>
          <p:spPr bwMode="auto">
            <a:xfrm>
              <a:off x="3973" y="2760"/>
              <a:ext cx="0" cy="645"/>
            </a:xfrm>
            <a:prstGeom prst="line">
              <a:avLst/>
            </a:prstGeom>
            <a:noFill/>
            <a:ln w="19050">
              <a:solidFill>
                <a:srgbClr val="FF7325"/>
              </a:solidFill>
              <a:round/>
              <a:headEnd/>
              <a:tailEn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2" name="Line 13"/>
            <p:cNvSpPr>
              <a:spLocks noChangeAspect="1" noChangeShapeType="1"/>
            </p:cNvSpPr>
            <p:nvPr/>
          </p:nvSpPr>
          <p:spPr bwMode="auto">
            <a:xfrm>
              <a:off x="4752" y="2760"/>
              <a:ext cx="0" cy="645"/>
            </a:xfrm>
            <a:prstGeom prst="line">
              <a:avLst/>
            </a:prstGeom>
            <a:noFill/>
            <a:ln w="19050">
              <a:solidFill>
                <a:srgbClr val="FF7325"/>
              </a:solidFill>
              <a:round/>
              <a:headEnd/>
              <a:tailEn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3" name="Text Box 14"/>
            <p:cNvSpPr txBox="1">
              <a:spLocks noChangeAspect="1" noChangeArrowheads="1"/>
            </p:cNvSpPr>
            <p:nvPr/>
          </p:nvSpPr>
          <p:spPr bwMode="auto">
            <a:xfrm>
              <a:off x="1672" y="2690"/>
              <a:ext cx="71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6  MHz</a:t>
              </a:r>
            </a:p>
          </p:txBody>
        </p:sp>
        <p:sp>
          <p:nvSpPr>
            <p:cNvPr id="119824" name="Line 15"/>
            <p:cNvSpPr>
              <a:spLocks noChangeAspect="1" noChangeShapeType="1"/>
            </p:cNvSpPr>
            <p:nvPr/>
          </p:nvSpPr>
          <p:spPr bwMode="auto">
            <a:xfrm>
              <a:off x="2232" y="2871"/>
              <a:ext cx="176"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5" name="Line 16"/>
            <p:cNvSpPr>
              <a:spLocks noChangeAspect="1" noChangeShapeType="1"/>
            </p:cNvSpPr>
            <p:nvPr/>
          </p:nvSpPr>
          <p:spPr bwMode="auto">
            <a:xfrm flipH="1">
              <a:off x="1650" y="2871"/>
              <a:ext cx="177"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6" name="Text Box 17"/>
            <p:cNvSpPr txBox="1">
              <a:spLocks noChangeAspect="1" noChangeArrowheads="1"/>
            </p:cNvSpPr>
            <p:nvPr/>
          </p:nvSpPr>
          <p:spPr bwMode="auto">
            <a:xfrm>
              <a:off x="2461" y="2700"/>
              <a:ext cx="68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6 MHz</a:t>
              </a:r>
            </a:p>
          </p:txBody>
        </p:sp>
        <p:sp>
          <p:nvSpPr>
            <p:cNvPr id="119827" name="Line 18"/>
            <p:cNvSpPr>
              <a:spLocks noChangeAspect="1" noChangeShapeType="1"/>
            </p:cNvSpPr>
            <p:nvPr/>
          </p:nvSpPr>
          <p:spPr bwMode="auto">
            <a:xfrm>
              <a:off x="2996" y="2871"/>
              <a:ext cx="177"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8" name="Line 19"/>
            <p:cNvSpPr>
              <a:spLocks noChangeAspect="1" noChangeShapeType="1"/>
            </p:cNvSpPr>
            <p:nvPr/>
          </p:nvSpPr>
          <p:spPr bwMode="auto">
            <a:xfrm flipH="1">
              <a:off x="2415" y="2871"/>
              <a:ext cx="177"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29" name="Text Box 20"/>
            <p:cNvSpPr txBox="1">
              <a:spLocks noChangeAspect="1" noChangeArrowheads="1"/>
            </p:cNvSpPr>
            <p:nvPr/>
          </p:nvSpPr>
          <p:spPr bwMode="auto">
            <a:xfrm>
              <a:off x="3279" y="2700"/>
              <a:ext cx="6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6 MHz</a:t>
              </a:r>
            </a:p>
          </p:txBody>
        </p:sp>
        <p:sp>
          <p:nvSpPr>
            <p:cNvPr id="119830" name="Line 21"/>
            <p:cNvSpPr>
              <a:spLocks noChangeAspect="1" noChangeShapeType="1"/>
            </p:cNvSpPr>
            <p:nvPr/>
          </p:nvSpPr>
          <p:spPr bwMode="auto">
            <a:xfrm>
              <a:off x="3775" y="2871"/>
              <a:ext cx="177"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31" name="Line 22"/>
            <p:cNvSpPr>
              <a:spLocks noChangeAspect="1" noChangeShapeType="1"/>
            </p:cNvSpPr>
            <p:nvPr/>
          </p:nvSpPr>
          <p:spPr bwMode="auto">
            <a:xfrm flipH="1">
              <a:off x="3194" y="2871"/>
              <a:ext cx="176"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32" name="Text Box 23"/>
            <p:cNvSpPr txBox="1">
              <a:spLocks noChangeAspect="1" noChangeArrowheads="1"/>
            </p:cNvSpPr>
            <p:nvPr/>
          </p:nvSpPr>
          <p:spPr bwMode="auto">
            <a:xfrm>
              <a:off x="4042" y="2700"/>
              <a:ext cx="64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6  MHz</a:t>
              </a:r>
            </a:p>
          </p:txBody>
        </p:sp>
        <p:sp>
          <p:nvSpPr>
            <p:cNvPr id="119833" name="Line 24"/>
            <p:cNvSpPr>
              <a:spLocks noChangeAspect="1" noChangeShapeType="1"/>
            </p:cNvSpPr>
            <p:nvPr/>
          </p:nvSpPr>
          <p:spPr bwMode="auto">
            <a:xfrm>
              <a:off x="4554" y="2871"/>
              <a:ext cx="177"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34" name="Line 25"/>
            <p:cNvSpPr>
              <a:spLocks noChangeAspect="1" noChangeShapeType="1"/>
            </p:cNvSpPr>
            <p:nvPr/>
          </p:nvSpPr>
          <p:spPr bwMode="auto">
            <a:xfrm flipH="1">
              <a:off x="3973" y="2871"/>
              <a:ext cx="176" cy="9"/>
            </a:xfrm>
            <a:prstGeom prst="line">
              <a:avLst/>
            </a:prstGeom>
            <a:noFill/>
            <a:ln w="9525">
              <a:solidFill>
                <a:srgbClr val="FF7325"/>
              </a:solidFill>
              <a:round/>
              <a:headEnd/>
              <a:tailEnd type="triangle" w="med" len="med"/>
            </a:ln>
            <a:extLst>
              <a:ext uri="{909E8E84-426E-40DD-AFC4-6F175D3DCCD1}">
                <a14:hiddenFill xmlns:a14="http://schemas.microsoft.com/office/drawing/2010/main">
                  <a:noFill/>
                </a14:hiddenFill>
              </a:ext>
            </a:extLst>
          </p:spPr>
          <p:txBody>
            <a:bodyPr tIns="144000" bIns="144000">
              <a:spAutoFit/>
            </a:bodyPr>
            <a:lstStyle/>
            <a:p>
              <a:endParaRPr lang="en-US"/>
            </a:p>
          </p:txBody>
        </p:sp>
        <p:sp>
          <p:nvSpPr>
            <p:cNvPr id="119835" name="AutoShape 26"/>
            <p:cNvSpPr>
              <a:spLocks noChangeAspect="1" noChangeArrowheads="1"/>
            </p:cNvSpPr>
            <p:nvPr/>
          </p:nvSpPr>
          <p:spPr bwMode="auto">
            <a:xfrm>
              <a:off x="1842" y="2010"/>
              <a:ext cx="369" cy="719"/>
            </a:xfrm>
            <a:prstGeom prst="upArrow">
              <a:avLst>
                <a:gd name="adj1" fmla="val 50000"/>
                <a:gd name="adj2" fmla="val 44852"/>
              </a:avLst>
            </a:prstGeom>
            <a:solidFill>
              <a:srgbClr val="FEFEFE"/>
            </a:solidFill>
            <a:ln w="9525">
              <a:solidFill>
                <a:schemeClr val="tx1"/>
              </a:solidFill>
              <a:miter lim="800000"/>
              <a:headEnd/>
              <a:tailEnd/>
            </a:ln>
            <a:effectLst>
              <a:prstShdw prst="shdw17" dist="17961" dir="2700000">
                <a:srgbClr val="989898">
                  <a:alpha val="74997"/>
                </a:srgbClr>
              </a:prstShdw>
            </a:effectLst>
          </p:spPr>
          <p:txBody>
            <a:bodyPr tIns="144000" bIns="144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19836" name="Text Box 27"/>
            <p:cNvSpPr txBox="1">
              <a:spLocks noChangeAspect="1" noChangeArrowheads="1"/>
            </p:cNvSpPr>
            <p:nvPr/>
          </p:nvSpPr>
          <p:spPr bwMode="auto">
            <a:xfrm rot="-5400000">
              <a:off x="1752" y="2300"/>
              <a:ext cx="50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38 Mbps</a:t>
              </a:r>
            </a:p>
          </p:txBody>
        </p:sp>
        <p:sp>
          <p:nvSpPr>
            <p:cNvPr id="119837" name="AutoShape 28"/>
            <p:cNvSpPr>
              <a:spLocks noChangeAspect="1" noChangeArrowheads="1"/>
            </p:cNvSpPr>
            <p:nvPr/>
          </p:nvSpPr>
          <p:spPr bwMode="auto">
            <a:xfrm>
              <a:off x="2642" y="2010"/>
              <a:ext cx="369" cy="719"/>
            </a:xfrm>
            <a:prstGeom prst="upArrow">
              <a:avLst>
                <a:gd name="adj1" fmla="val 50000"/>
                <a:gd name="adj2" fmla="val 44716"/>
              </a:avLst>
            </a:prstGeom>
            <a:solidFill>
              <a:srgbClr val="FEFEFE"/>
            </a:solidFill>
            <a:ln w="9525">
              <a:solidFill>
                <a:schemeClr val="tx1"/>
              </a:solidFill>
              <a:miter lim="800000"/>
              <a:headEnd/>
              <a:tailEnd/>
            </a:ln>
            <a:effectLst>
              <a:prstShdw prst="shdw17" dist="17961" dir="2700000">
                <a:srgbClr val="989898">
                  <a:alpha val="74997"/>
                </a:srgbClr>
              </a:prstShdw>
            </a:effectLst>
          </p:spPr>
          <p:txBody>
            <a:bodyPr tIns="144000" bIns="144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19838" name="Text Box 29"/>
            <p:cNvSpPr txBox="1">
              <a:spLocks noChangeAspect="1" noChangeArrowheads="1"/>
            </p:cNvSpPr>
            <p:nvPr/>
          </p:nvSpPr>
          <p:spPr bwMode="auto">
            <a:xfrm rot="-5400000">
              <a:off x="2554" y="2306"/>
              <a:ext cx="50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38 Mbps</a:t>
              </a:r>
            </a:p>
          </p:txBody>
        </p:sp>
        <p:sp>
          <p:nvSpPr>
            <p:cNvPr id="119839" name="AutoShape 30"/>
            <p:cNvSpPr>
              <a:spLocks noChangeAspect="1" noChangeArrowheads="1"/>
            </p:cNvSpPr>
            <p:nvPr/>
          </p:nvSpPr>
          <p:spPr bwMode="auto">
            <a:xfrm>
              <a:off x="3414" y="2010"/>
              <a:ext cx="368" cy="719"/>
            </a:xfrm>
            <a:prstGeom prst="upArrow">
              <a:avLst>
                <a:gd name="adj1" fmla="val 50000"/>
                <a:gd name="adj2" fmla="val 44974"/>
              </a:avLst>
            </a:prstGeom>
            <a:solidFill>
              <a:srgbClr val="FEFEFE"/>
            </a:solidFill>
            <a:ln w="9525">
              <a:solidFill>
                <a:schemeClr val="tx1"/>
              </a:solidFill>
              <a:miter lim="800000"/>
              <a:headEnd/>
              <a:tailEnd/>
            </a:ln>
            <a:effectLst>
              <a:prstShdw prst="shdw17" dist="17961" dir="2700000">
                <a:srgbClr val="989898">
                  <a:alpha val="74997"/>
                </a:srgbClr>
              </a:prstShdw>
            </a:effectLst>
          </p:spPr>
          <p:txBody>
            <a:bodyPr tIns="144000" bIns="144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19840" name="Text Box 31"/>
            <p:cNvSpPr txBox="1">
              <a:spLocks noChangeAspect="1" noChangeArrowheads="1"/>
            </p:cNvSpPr>
            <p:nvPr/>
          </p:nvSpPr>
          <p:spPr bwMode="auto">
            <a:xfrm rot="-5400000">
              <a:off x="3324" y="2312"/>
              <a:ext cx="50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38 Mbps</a:t>
              </a:r>
            </a:p>
          </p:txBody>
        </p:sp>
        <p:sp>
          <p:nvSpPr>
            <p:cNvPr id="119841" name="AutoShape 32"/>
            <p:cNvSpPr>
              <a:spLocks noChangeAspect="1" noChangeArrowheads="1"/>
            </p:cNvSpPr>
            <p:nvPr/>
          </p:nvSpPr>
          <p:spPr bwMode="auto">
            <a:xfrm>
              <a:off x="4186" y="2010"/>
              <a:ext cx="368" cy="719"/>
            </a:xfrm>
            <a:prstGeom prst="upArrow">
              <a:avLst>
                <a:gd name="adj1" fmla="val 50000"/>
                <a:gd name="adj2" fmla="val 44838"/>
              </a:avLst>
            </a:prstGeom>
            <a:solidFill>
              <a:srgbClr val="FEFEFE"/>
            </a:solidFill>
            <a:ln w="9525">
              <a:solidFill>
                <a:schemeClr val="tx1"/>
              </a:solidFill>
              <a:miter lim="800000"/>
              <a:headEnd/>
              <a:tailEnd/>
            </a:ln>
            <a:effectLst>
              <a:prstShdw prst="shdw17" dist="17961" dir="2700000">
                <a:srgbClr val="989898">
                  <a:alpha val="74997"/>
                </a:srgbClr>
              </a:prstShdw>
            </a:effectLst>
          </p:spPr>
          <p:txBody>
            <a:bodyPr tIns="144000" bIns="144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19842" name="Text Box 33"/>
            <p:cNvSpPr txBox="1">
              <a:spLocks noChangeAspect="1" noChangeArrowheads="1"/>
            </p:cNvSpPr>
            <p:nvPr/>
          </p:nvSpPr>
          <p:spPr bwMode="auto">
            <a:xfrm rot="-5400000">
              <a:off x="4100" y="2321"/>
              <a:ext cx="50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44000" bIns="144000">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38 Mbps</a:t>
              </a:r>
            </a:p>
          </p:txBody>
        </p:sp>
        <p:sp>
          <p:nvSpPr>
            <p:cNvPr id="119843" name="AutoShape 34"/>
            <p:cNvSpPr>
              <a:spLocks noChangeAspect="1" noChangeArrowheads="1"/>
            </p:cNvSpPr>
            <p:nvPr/>
          </p:nvSpPr>
          <p:spPr bwMode="auto">
            <a:xfrm>
              <a:off x="4695" y="1587"/>
              <a:ext cx="866" cy="524"/>
            </a:xfrm>
            <a:prstGeom prst="rightArrow">
              <a:avLst>
                <a:gd name="adj1" fmla="val 50000"/>
                <a:gd name="adj2" fmla="val 49205"/>
              </a:avLst>
            </a:prstGeom>
            <a:solidFill>
              <a:srgbClr val="FEFEFE"/>
            </a:solidFill>
            <a:ln w="9525">
              <a:solidFill>
                <a:schemeClr val="tx1"/>
              </a:solidFill>
              <a:miter lim="800000"/>
              <a:headEnd/>
              <a:tailEnd/>
            </a:ln>
            <a:effectLst>
              <a:prstShdw prst="shdw17" dist="17961" dir="2700000">
                <a:srgbClr val="989898">
                  <a:alpha val="74997"/>
                </a:srgbClr>
              </a:prstShdw>
            </a:effectLst>
          </p:spPr>
          <p:txBody>
            <a:bodyPr tIns="144000" bIns="144000" anchor="ctr">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152 Mbps</a:t>
              </a:r>
            </a:p>
          </p:txBody>
        </p:sp>
        <p:sp>
          <p:nvSpPr>
            <p:cNvPr id="119844" name="Rectangle 35"/>
            <p:cNvSpPr>
              <a:spLocks noChangeAspect="1" noChangeArrowheads="1"/>
            </p:cNvSpPr>
            <p:nvPr/>
          </p:nvSpPr>
          <p:spPr bwMode="auto">
            <a:xfrm>
              <a:off x="1678" y="1706"/>
              <a:ext cx="3024" cy="264"/>
            </a:xfrm>
            <a:prstGeom prst="rect">
              <a:avLst/>
            </a:prstGeom>
            <a:solidFill>
              <a:srgbClr val="FFB439"/>
            </a:solidFill>
            <a:ln w="9525">
              <a:solidFill>
                <a:schemeClr val="tx1"/>
              </a:solidFill>
              <a:miter lim="800000"/>
              <a:headEnd/>
              <a:tailEnd/>
            </a:ln>
            <a:effectLst>
              <a:prstShdw prst="shdw17" dist="17961" dir="2700000">
                <a:srgbClr val="996C22">
                  <a:alpha val="74997"/>
                </a:srgbClr>
              </a:prstShdw>
            </a:effectLst>
          </p:spPr>
          <p:txBody>
            <a:bodyPr tIns="144000" bIns="144000" anchor="ctr">
              <a:spAutoFit/>
            </a:bodyPr>
            <a:lstStyle>
              <a:lvl1pPr marL="180975" indent="-1809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Clr>
                  <a:schemeClr val="bg2"/>
                </a:buClr>
              </a:pPr>
              <a:r>
                <a:rPr lang="en-US" altLang="en-US" sz="1200">
                  <a:latin typeface="Tahoma" panose="020B0604030504040204" pitchFamily="34" charset="0"/>
                </a:rPr>
                <a:t>Logical Channel Bonding Technology</a:t>
              </a:r>
            </a:p>
          </p:txBody>
        </p:sp>
      </p:grpSp>
      <p:sp>
        <p:nvSpPr>
          <p:cNvPr id="119812" name="Rectangle 36"/>
          <p:cNvSpPr>
            <a:spLocks noChangeArrowheads="1"/>
          </p:cNvSpPr>
          <p:nvPr/>
        </p:nvSpPr>
        <p:spPr bwMode="black">
          <a:xfrm>
            <a:off x="838200" y="1371600"/>
            <a:ext cx="5791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pPr>
            <a:r>
              <a:rPr lang="en-US" altLang="en-US" sz="1600"/>
              <a:t>DOCSIS 3.0  is the next generation of the DOCSIS standard</a:t>
            </a:r>
          </a:p>
        </p:txBody>
      </p:sp>
      <p:sp>
        <p:nvSpPr>
          <p:cNvPr id="119813" name="Text Box 37"/>
          <p:cNvSpPr txBox="1">
            <a:spLocks noChangeArrowheads="1"/>
          </p:cNvSpPr>
          <p:nvPr/>
        </p:nvSpPr>
        <p:spPr bwMode="auto">
          <a:xfrm>
            <a:off x="638175" y="4935538"/>
            <a:ext cx="75914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sz="2400">
                <a:solidFill>
                  <a:schemeClr val="tx1"/>
                </a:solidFill>
                <a:latin typeface="Arial" panose="020B0604020202020204" pitchFamily="34" charset="0"/>
                <a:ea typeface="ＭＳ Ｐゴシック" panose="020B0600070205080204" pitchFamily="34" charset="-128"/>
              </a:defRPr>
            </a:lvl1pPr>
            <a:lvl2pPr marL="566738" indent="-1095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en-US" sz="1600"/>
              <a:t>DOCSIS 2.0 is limited to single channel</a:t>
            </a:r>
            <a:r>
              <a:rPr lang="ja-JP" altLang="en-US" sz="1600"/>
              <a:t>’</a:t>
            </a:r>
            <a:r>
              <a:rPr lang="en-US" altLang="ja-JP" sz="1600"/>
              <a:t>s capacity</a:t>
            </a:r>
            <a:br>
              <a:rPr lang="en-US" altLang="ja-JP" sz="1600"/>
            </a:br>
            <a:endParaRPr lang="en-US" altLang="ja-JP" sz="1600"/>
          </a:p>
          <a:p>
            <a:pPr>
              <a:buFontTx/>
              <a:buChar char="•"/>
            </a:pPr>
            <a:r>
              <a:rPr lang="en-US" altLang="en-US" sz="1600"/>
              <a:t>DOCSIS 3.0 employs packet bonding across multiple channels</a:t>
            </a:r>
          </a:p>
          <a:p>
            <a:pPr lvl="1">
              <a:buFontTx/>
              <a:buChar char="•"/>
            </a:pPr>
            <a:r>
              <a:rPr lang="en-US" altLang="en-US" sz="1600"/>
              <a:t>Initially will bond 4 channels</a:t>
            </a:r>
          </a:p>
          <a:p>
            <a:pPr lvl="1">
              <a:buFontTx/>
              <a:buChar char="•"/>
            </a:pPr>
            <a:r>
              <a:rPr lang="en-US" altLang="en-US" sz="1600"/>
              <a:t>8 channel-capable silicon coming soon</a:t>
            </a:r>
          </a:p>
          <a:p>
            <a:pPr lvl="1">
              <a:buFontTx/>
              <a:buChar char="•"/>
            </a:pPr>
            <a:r>
              <a:rPr lang="en-US" altLang="en-US" sz="1600"/>
              <a:t>Upstream bonding in 2010</a:t>
            </a:r>
          </a:p>
          <a:p>
            <a:pPr lvl="1">
              <a:buFontTx/>
              <a:buChar char="•"/>
            </a:pPr>
            <a:r>
              <a:rPr lang="en-US" altLang="en-US" sz="1600"/>
              <a:t>Increased speeds 100Mbps+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Further Developments</a:t>
            </a:r>
          </a:p>
        </p:txBody>
      </p:sp>
      <p:sp>
        <p:nvSpPr>
          <p:cNvPr id="121858" name="Rectangle 3"/>
          <p:cNvSpPr>
            <a:spLocks noGrp="1" noChangeArrowheads="1"/>
          </p:cNvSpPr>
          <p:nvPr>
            <p:ph idx="1"/>
          </p:nvPr>
        </p:nvSpPr>
        <p:spPr>
          <a:xfrm>
            <a:off x="119063" y="1338263"/>
            <a:ext cx="8489950" cy="5024437"/>
          </a:xfrm>
        </p:spPr>
        <p:txBody>
          <a:bodyPr/>
          <a:lstStyle/>
          <a:p>
            <a:pPr eaLnBrk="1" hangingPunct="1">
              <a:lnSpc>
                <a:spcPct val="80000"/>
              </a:lnSpc>
            </a:pPr>
            <a:r>
              <a:rPr lang="en-US" altLang="en-US" sz="2200" b="1">
                <a:latin typeface="Calibri" panose="020F0502020204030204" pitchFamily="34" charset="0"/>
                <a:ea typeface="ＭＳ Ｐゴシック" panose="020B0600070205080204" pitchFamily="34" charset="-128"/>
              </a:rPr>
              <a:t>Traffic </a:t>
            </a:r>
            <a:r>
              <a:rPr lang="ja-JP" altLang="en-US" sz="2200" b="1">
                <a:latin typeface="Calibri" panose="020F0502020204030204" pitchFamily="34" charset="0"/>
                <a:ea typeface="ＭＳ Ｐゴシック" panose="020B0600070205080204" pitchFamily="34" charset="-128"/>
              </a:rPr>
              <a:t>“</a:t>
            </a:r>
            <a:r>
              <a:rPr lang="en-US" altLang="ja-JP" sz="2200" b="1">
                <a:latin typeface="Calibri" panose="020F0502020204030204" pitchFamily="34" charset="0"/>
                <a:ea typeface="ＭＳ Ｐゴシック" panose="020B0600070205080204" pitchFamily="34" charset="-128"/>
              </a:rPr>
              <a:t>Grooming</a:t>
            </a:r>
            <a:r>
              <a:rPr lang="ja-JP" altLang="en-US" sz="2200" b="1">
                <a:latin typeface="Calibri" panose="020F0502020204030204" pitchFamily="34" charset="0"/>
                <a:ea typeface="ＭＳ Ｐゴシック" panose="020B0600070205080204" pitchFamily="34" charset="-128"/>
              </a:rPr>
              <a:t>”</a:t>
            </a:r>
            <a:endParaRPr lang="en-US" altLang="ja-JP" sz="2200" b="1">
              <a:latin typeface="Calibri" panose="020F0502020204030204" pitchFamily="34" charset="0"/>
              <a:ea typeface="ＭＳ Ｐゴシック" panose="020B0600070205080204" pitchFamily="34" charset="-128"/>
            </a:endParaRPr>
          </a:p>
          <a:p>
            <a:pPr eaLnBrk="1" hangingPunct="1">
              <a:lnSpc>
                <a:spcPct val="80000"/>
              </a:lnSpc>
            </a:pPr>
            <a:r>
              <a:rPr lang="en-US" altLang="en-US" sz="2200" b="1">
                <a:latin typeface="Calibri" panose="020F0502020204030204" pitchFamily="34" charset="0"/>
                <a:ea typeface="ＭＳ Ｐゴシック" panose="020B0600070205080204" pitchFamily="34" charset="-128"/>
              </a:rPr>
              <a:t>MPEG-4</a:t>
            </a:r>
          </a:p>
          <a:p>
            <a:pPr eaLnBrk="1" hangingPunct="1">
              <a:lnSpc>
                <a:spcPct val="80000"/>
              </a:lnSpc>
              <a:spcAft>
                <a:spcPct val="25000"/>
              </a:spcAft>
            </a:pPr>
            <a:r>
              <a:rPr lang="en-US" altLang="en-US" sz="2200" b="1">
                <a:latin typeface="Calibri" panose="020F0502020204030204" pitchFamily="34" charset="0"/>
                <a:ea typeface="ＭＳ Ｐゴシック" panose="020B0600070205080204" pitchFamily="34" charset="-128"/>
              </a:rPr>
              <a:t>Broadcast to narrowcast QAM injection</a:t>
            </a:r>
          </a:p>
          <a:p>
            <a:pPr lvl="1" eaLnBrk="1" hangingPunct="1">
              <a:lnSpc>
                <a:spcPct val="80000"/>
              </a:lnSpc>
              <a:spcAft>
                <a:spcPct val="25000"/>
              </a:spcAft>
            </a:pPr>
            <a:r>
              <a:rPr lang="en-US" altLang="en-US" sz="1900">
                <a:latin typeface="Calibri" panose="020F0502020204030204" pitchFamily="34" charset="0"/>
                <a:ea typeface="ＭＳ Ｐゴシック" panose="020B0600070205080204" pitchFamily="34" charset="-128"/>
              </a:rPr>
              <a:t>Reduce broadcast domains to smaller DOCSIS &amp; video service groups</a:t>
            </a:r>
          </a:p>
          <a:p>
            <a:pPr lvl="1" eaLnBrk="1" hangingPunct="1">
              <a:lnSpc>
                <a:spcPct val="80000"/>
              </a:lnSpc>
            </a:pPr>
            <a:r>
              <a:rPr lang="en-US" altLang="en-US" sz="1900">
                <a:latin typeface="Calibri" panose="020F0502020204030204" pitchFamily="34" charset="0"/>
                <a:ea typeface="ＭＳ Ｐゴシック" panose="020B0600070205080204" pitchFamily="34" charset="-128"/>
              </a:rPr>
              <a:t>Ultimately a complete Unicast lineup on a per node basis</a:t>
            </a:r>
          </a:p>
          <a:p>
            <a:pPr eaLnBrk="1" hangingPunct="1">
              <a:lnSpc>
                <a:spcPct val="80000"/>
              </a:lnSpc>
              <a:spcAft>
                <a:spcPct val="25000"/>
              </a:spcAft>
            </a:pPr>
            <a:r>
              <a:rPr lang="en-US" altLang="en-US" sz="2200" b="1">
                <a:latin typeface="Calibri" panose="020F0502020204030204" pitchFamily="34" charset="0"/>
                <a:ea typeface="ＭＳ Ｐゴシック" panose="020B0600070205080204" pitchFamily="34" charset="-128"/>
              </a:rPr>
              <a:t>Analog reclamation for more digital spectrum</a:t>
            </a:r>
          </a:p>
          <a:p>
            <a:pPr lvl="1" eaLnBrk="1" hangingPunct="1">
              <a:lnSpc>
                <a:spcPct val="80000"/>
              </a:lnSpc>
            </a:pPr>
            <a:r>
              <a:rPr lang="en-US" altLang="en-US" sz="1900">
                <a:latin typeface="Calibri" panose="020F0502020204030204" pitchFamily="34" charset="0"/>
                <a:ea typeface="ＭＳ Ｐゴシック" panose="020B0600070205080204" pitchFamily="34" charset="-128"/>
              </a:rPr>
              <a:t>More QAM channels for Digital Broadcast, VoD, Switched Digital Video (SDV) and DOCSIS</a:t>
            </a:r>
          </a:p>
          <a:p>
            <a:pPr eaLnBrk="1" hangingPunct="1">
              <a:lnSpc>
                <a:spcPct val="80000"/>
              </a:lnSpc>
              <a:spcAft>
                <a:spcPct val="25000"/>
              </a:spcAft>
            </a:pPr>
            <a:r>
              <a:rPr lang="en-US" altLang="en-US" sz="2200" b="1">
                <a:latin typeface="Calibri" panose="020F0502020204030204" pitchFamily="34" charset="0"/>
                <a:ea typeface="ＭＳ Ｐゴシック" panose="020B0600070205080204" pitchFamily="34" charset="-128"/>
              </a:rPr>
              <a:t>Use every channel available</a:t>
            </a:r>
          </a:p>
          <a:p>
            <a:pPr lvl="1" eaLnBrk="1" hangingPunct="1">
              <a:lnSpc>
                <a:spcPct val="80000"/>
              </a:lnSpc>
            </a:pPr>
            <a:r>
              <a:rPr lang="en-US" altLang="en-US" sz="1900">
                <a:latin typeface="Calibri" panose="020F0502020204030204" pitchFamily="34" charset="0"/>
                <a:ea typeface="ＭＳ Ｐゴシック" panose="020B0600070205080204" pitchFamily="34" charset="-128"/>
              </a:rPr>
              <a:t>Manage the channel lineup, fill in the gaps, mitigate noise to enable all spectrum</a:t>
            </a:r>
          </a:p>
          <a:p>
            <a:pPr eaLnBrk="1" hangingPunct="1">
              <a:lnSpc>
                <a:spcPct val="80000"/>
              </a:lnSpc>
              <a:spcAft>
                <a:spcPct val="15000"/>
              </a:spcAft>
            </a:pPr>
            <a:r>
              <a:rPr lang="en-US" altLang="en-US" sz="2200" b="1">
                <a:latin typeface="Calibri" panose="020F0502020204030204" pitchFamily="34" charset="0"/>
                <a:ea typeface="ＭＳ Ｐゴシック" panose="020B0600070205080204" pitchFamily="34" charset="-128"/>
              </a:rPr>
              <a:t>1GHz upgrade</a:t>
            </a:r>
          </a:p>
          <a:p>
            <a:pPr lvl="1" eaLnBrk="1" hangingPunct="1">
              <a:lnSpc>
                <a:spcPct val="80000"/>
              </a:lnSpc>
              <a:spcAft>
                <a:spcPct val="25000"/>
              </a:spcAft>
            </a:pPr>
            <a:r>
              <a:rPr lang="en-US" altLang="en-US" sz="1700">
                <a:latin typeface="Calibri" panose="020F0502020204030204" pitchFamily="34" charset="0"/>
                <a:ea typeface="ＭＳ Ｐゴシック" panose="020B0600070205080204" pitchFamily="34" charset="-128"/>
              </a:rPr>
              <a:t>Make new spectrum for new CPE above 860 MHz</a:t>
            </a:r>
            <a:endParaRPr lang="en-US" altLang="en-US" sz="1900">
              <a:latin typeface="Calibri" panose="020F0502020204030204" pitchFamily="34" charset="0"/>
              <a:ea typeface="ＭＳ Ｐゴシック" panose="020B0600070205080204" pitchFamily="34" charset="-128"/>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119063" y="522288"/>
            <a:ext cx="8489950" cy="635000"/>
          </a:xfrm>
          <a:noFill/>
        </p:spPr>
        <p:txBody>
          <a:bodyPr/>
          <a:lstStyle/>
          <a:p>
            <a:pPr eaLnBrk="1" hangingPunct="1"/>
            <a:r>
              <a:rPr lang="en-US" altLang="en-US">
                <a:latin typeface="Calibri" panose="020F0502020204030204" pitchFamily="34" charset="0"/>
                <a:ea typeface="ＭＳ Ｐゴシック" panose="020B0600070205080204" pitchFamily="34" charset="-128"/>
              </a:rPr>
              <a:t>1 GHz Upgrade</a:t>
            </a:r>
          </a:p>
        </p:txBody>
      </p:sp>
      <p:sp>
        <p:nvSpPr>
          <p:cNvPr id="123906" name="Text Box 4"/>
          <p:cNvSpPr txBox="1">
            <a:spLocks noChangeArrowheads="1"/>
          </p:cNvSpPr>
          <p:nvPr/>
        </p:nvSpPr>
        <p:spPr bwMode="auto">
          <a:xfrm>
            <a:off x="152400" y="1143000"/>
            <a:ext cx="5105400"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24" tIns="41061" rIns="82124" bIns="41061">
            <a:spAutoFit/>
          </a:bodyPr>
          <a:lstStyle>
            <a:lvl1pPr marL="231775" indent="-231775"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517525" indent="-171450" defTabSz="814388" eaLnBrk="0" hangingPunct="0">
              <a:defRPr sz="2400">
                <a:solidFill>
                  <a:schemeClr val="tx1"/>
                </a:solidFill>
                <a:latin typeface="Arial" panose="020B0604020202020204" pitchFamily="34" charset="0"/>
                <a:ea typeface="ＭＳ Ｐゴシック" panose="020B0600070205080204" pitchFamily="34" charset="-128"/>
              </a:defRPr>
            </a:lvl2pPr>
            <a:lvl3pPr marL="974725" indent="-280988" defTabSz="814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814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814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buClr>
                <a:schemeClr val="accent1"/>
              </a:buClr>
              <a:buFontTx/>
              <a:buChar char="•"/>
            </a:pPr>
            <a:r>
              <a:rPr lang="en-US" altLang="en-US" sz="2800" b="1"/>
              <a:t>Network Impact</a:t>
            </a:r>
          </a:p>
          <a:p>
            <a:pPr lvl="1">
              <a:lnSpc>
                <a:spcPct val="90000"/>
              </a:lnSpc>
              <a:spcBef>
                <a:spcPct val="20000"/>
              </a:spcBef>
              <a:buFontTx/>
              <a:buChar char="•"/>
            </a:pPr>
            <a:r>
              <a:rPr lang="en-US" altLang="en-US"/>
              <a:t>&lt;= 750 MHz of BW may not be enough</a:t>
            </a:r>
          </a:p>
          <a:p>
            <a:pPr lvl="1">
              <a:lnSpc>
                <a:spcPct val="90000"/>
              </a:lnSpc>
              <a:spcBef>
                <a:spcPct val="20000"/>
              </a:spcBef>
              <a:buFontTx/>
              <a:buChar char="•"/>
            </a:pPr>
            <a:r>
              <a:rPr lang="en-US" altLang="en-US"/>
              <a:t>Node splitting &amp; SDV alone do not solve HFC BW problem </a:t>
            </a:r>
          </a:p>
          <a:p>
            <a:pPr lvl="1">
              <a:lnSpc>
                <a:spcPct val="90000"/>
              </a:lnSpc>
              <a:spcBef>
                <a:spcPct val="20000"/>
              </a:spcBef>
              <a:buFontTx/>
              <a:buChar char="•"/>
            </a:pPr>
            <a:r>
              <a:rPr lang="en-US" altLang="en-US"/>
              <a:t>1 GHz BW upgrade required</a:t>
            </a:r>
          </a:p>
          <a:p>
            <a:pPr lvl="1">
              <a:lnSpc>
                <a:spcPct val="90000"/>
              </a:lnSpc>
              <a:spcBef>
                <a:spcPct val="20000"/>
              </a:spcBef>
              <a:buFontTx/>
              <a:buChar char="•"/>
            </a:pPr>
            <a:endParaRPr lang="en-US" altLang="en-US" sz="1600"/>
          </a:p>
          <a:p>
            <a:pPr>
              <a:lnSpc>
                <a:spcPct val="90000"/>
              </a:lnSpc>
              <a:spcBef>
                <a:spcPct val="20000"/>
              </a:spcBef>
              <a:buClr>
                <a:schemeClr val="tx2"/>
              </a:buClr>
              <a:buFontTx/>
              <a:buChar char="•"/>
            </a:pPr>
            <a:r>
              <a:rPr lang="en-US" altLang="en-US" sz="2800" b="1"/>
              <a:t>1GHz Network Benefits</a:t>
            </a:r>
          </a:p>
          <a:p>
            <a:pPr lvl="1">
              <a:lnSpc>
                <a:spcPct val="90000"/>
              </a:lnSpc>
              <a:spcBef>
                <a:spcPct val="20000"/>
              </a:spcBef>
              <a:buFontTx/>
              <a:buChar char="•"/>
            </a:pPr>
            <a:r>
              <a:rPr lang="en-US" altLang="en-US"/>
              <a:t>Value added capacity</a:t>
            </a:r>
          </a:p>
          <a:p>
            <a:pPr lvl="2">
              <a:lnSpc>
                <a:spcPct val="90000"/>
              </a:lnSpc>
              <a:spcBef>
                <a:spcPct val="20000"/>
              </a:spcBef>
              <a:buFontTx/>
              <a:buChar char="•"/>
            </a:pPr>
            <a:r>
              <a:rPr lang="en-US" altLang="en-US"/>
              <a:t>60 analog 6 MHz chs gained</a:t>
            </a:r>
          </a:p>
          <a:p>
            <a:pPr lvl="2">
              <a:lnSpc>
                <a:spcPct val="90000"/>
              </a:lnSpc>
              <a:spcBef>
                <a:spcPct val="20000"/>
              </a:spcBef>
              <a:buFontTx/>
              <a:buChar char="•"/>
            </a:pPr>
            <a:r>
              <a:rPr lang="en-US" altLang="en-US"/>
              <a:t>Minimal cost per home passed cost to implement</a:t>
            </a:r>
          </a:p>
          <a:p>
            <a:pPr lvl="2">
              <a:lnSpc>
                <a:spcPct val="90000"/>
              </a:lnSpc>
              <a:spcBef>
                <a:spcPct val="20000"/>
              </a:spcBef>
              <a:buFontTx/>
              <a:buChar char="•"/>
            </a:pPr>
            <a:r>
              <a:rPr lang="en-US" altLang="en-US"/>
              <a:t>Electronic-only drop-ins in most cases</a:t>
            </a:r>
          </a:p>
        </p:txBody>
      </p:sp>
      <p:sp>
        <p:nvSpPr>
          <p:cNvPr id="123907" name="Rectangle 7"/>
          <p:cNvSpPr>
            <a:spLocks noChangeArrowheads="1"/>
          </p:cNvSpPr>
          <p:nvPr/>
        </p:nvSpPr>
        <p:spPr bwMode="auto">
          <a:xfrm>
            <a:off x="5219700" y="4313238"/>
            <a:ext cx="3848100" cy="944562"/>
          </a:xfrm>
          <a:prstGeom prst="rect">
            <a:avLst/>
          </a:prstGeom>
          <a:solidFill>
            <a:schemeClr val="folHlink"/>
          </a:solidFill>
          <a:ln w="38100">
            <a:solidFill>
              <a:schemeClr val="tx1"/>
            </a:solidFill>
            <a:miter lim="800000"/>
            <a:headEnd/>
            <a:tailEnd/>
          </a:ln>
        </p:spPr>
        <p:txBody>
          <a:bodyPr lIns="82124" tIns="41061" rIns="82124" bIns="41061" anchor="ctr">
            <a:spAutoFit/>
          </a:bodyPr>
          <a:lstStyle>
            <a:lvl1pPr defTabSz="814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814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814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814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814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14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2000">
                <a:solidFill>
                  <a:schemeClr val="bg1"/>
                </a:solidFill>
              </a:rPr>
              <a:t>1 GHz is a cost-effective tool to increase broadcast and narrowcast BW</a:t>
            </a:r>
          </a:p>
        </p:txBody>
      </p:sp>
      <p:sp>
        <p:nvSpPr>
          <p:cNvPr id="123908" name="Content Placeholder 1"/>
          <p:cNvSpPr>
            <a:spLocks noGrp="1"/>
          </p:cNvSpPr>
          <p:nvPr>
            <p:ph idx="1"/>
          </p:nvPr>
        </p:nvSpPr>
        <p:spPr>
          <a:xfrm>
            <a:off x="119063" y="1338263"/>
            <a:ext cx="8489950" cy="5024437"/>
          </a:xfrm>
        </p:spPr>
        <p:txBody>
          <a:bodyPr/>
          <a:lstStyle/>
          <a:p>
            <a:endParaRPr lang="en-US" altLang="en-US">
              <a:latin typeface="Calibri" panose="020F0502020204030204" pitchFamily="34" charset="0"/>
              <a:ea typeface="ＭＳ Ｐゴシック" panose="020B0600070205080204" pitchFamily="34" charset="-128"/>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Why DOCSIS 3.0</a:t>
            </a:r>
          </a:p>
        </p:txBody>
      </p:sp>
      <p:sp>
        <p:nvSpPr>
          <p:cNvPr id="125954" name="Rectangle 3"/>
          <p:cNvSpPr>
            <a:spLocks noGrp="1" noChangeArrowheads="1"/>
          </p:cNvSpPr>
          <p:nvPr>
            <p:ph idx="1"/>
          </p:nvPr>
        </p:nvSpPr>
        <p:spPr>
          <a:xfrm>
            <a:off x="119063" y="1338263"/>
            <a:ext cx="8489950" cy="5024437"/>
          </a:xfrm>
        </p:spPr>
        <p:txBody>
          <a:bodyPr/>
          <a:lstStyle/>
          <a:p>
            <a:pPr eaLnBrk="1" hangingPunct="1">
              <a:lnSpc>
                <a:spcPct val="90000"/>
              </a:lnSpc>
            </a:pPr>
            <a:r>
              <a:rPr lang="en-US" altLang="en-US" sz="2700">
                <a:latin typeface="Calibri" panose="020F0502020204030204" pitchFamily="34" charset="0"/>
                <a:ea typeface="ＭＳ Ｐゴシック" panose="020B0600070205080204" pitchFamily="34" charset="-128"/>
              </a:rPr>
              <a:t>DOCSIS 3.0 - channel bonding for higher capacity</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Enable faster HSD service</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MxN mac domains now</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Enable video over IP solutions</a:t>
            </a:r>
          </a:p>
          <a:p>
            <a:pPr eaLnBrk="1" hangingPunct="1">
              <a:lnSpc>
                <a:spcPct val="90000"/>
              </a:lnSpc>
            </a:pPr>
            <a:r>
              <a:rPr lang="en-US" altLang="en-US" sz="2700">
                <a:latin typeface="Calibri" panose="020F0502020204030204" pitchFamily="34" charset="0"/>
                <a:ea typeface="ＭＳ Ｐゴシック" panose="020B0600070205080204" pitchFamily="34" charset="-128"/>
              </a:rPr>
              <a:t>M-CMTS (Modular Cable Modem Termination System)</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Lower cost downstream PHY</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De-couple DS and US ports</a:t>
            </a:r>
          </a:p>
          <a:p>
            <a:pPr eaLnBrk="1" hangingPunct="1">
              <a:lnSpc>
                <a:spcPct val="90000"/>
              </a:lnSpc>
            </a:pPr>
            <a:r>
              <a:rPr lang="en-US" altLang="en-US" sz="2700">
                <a:latin typeface="Calibri" panose="020F0502020204030204" pitchFamily="34" charset="0"/>
                <a:ea typeface="ＭＳ Ｐゴシック" panose="020B0600070205080204" pitchFamily="34" charset="-128"/>
              </a:rPr>
              <a:t>I-CMTS (Integrated Cable Modem Termination System)</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Allows higher capacity in same box</a:t>
            </a:r>
          </a:p>
          <a:p>
            <a:pPr lvl="1" eaLnBrk="1" hangingPunct="1">
              <a:lnSpc>
                <a:spcPct val="90000"/>
              </a:lnSpc>
            </a:pPr>
            <a:r>
              <a:rPr lang="en-US" altLang="en-US" sz="2400">
                <a:latin typeface="Calibri" panose="020F0502020204030204" pitchFamily="34" charset="0"/>
                <a:ea typeface="ＭＳ Ｐゴシック" panose="020B0600070205080204" pitchFamily="34" charset="-128"/>
              </a:rPr>
              <a:t>Same wiring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title"/>
          </p:nvPr>
        </p:nvSpPr>
        <p:spPr>
          <a:xfrm>
            <a:off x="0" y="274638"/>
            <a:ext cx="8991600" cy="1143000"/>
          </a:xfrm>
        </p:spPr>
        <p:txBody>
          <a:bodyPr/>
          <a:lstStyle/>
          <a:p>
            <a:pPr eaLnBrk="1" hangingPunct="1"/>
            <a:r>
              <a:rPr lang="en-US" altLang="en-US">
                <a:latin typeface="Calibri" panose="020F0502020204030204" pitchFamily="34" charset="0"/>
                <a:ea typeface="ＭＳ Ｐゴシック" panose="020B0600070205080204" pitchFamily="34" charset="-128"/>
              </a:rPr>
              <a:t>DOCSIS 3.0/M-CMTS:Remarks</a:t>
            </a:r>
          </a:p>
        </p:txBody>
      </p:sp>
      <p:sp>
        <p:nvSpPr>
          <p:cNvPr id="128002" name="Rectangle 8"/>
          <p:cNvSpPr>
            <a:spLocks noGrp="1" noChangeArrowheads="1"/>
          </p:cNvSpPr>
          <p:nvPr>
            <p:ph idx="1"/>
          </p:nvPr>
        </p:nvSpPr>
        <p:spPr>
          <a:xfrm>
            <a:off x="119063" y="1338263"/>
            <a:ext cx="8489950" cy="5024437"/>
          </a:xfrm>
        </p:spPr>
        <p:txBody>
          <a:bodyPr/>
          <a:lstStyle/>
          <a:p>
            <a:pPr eaLnBrk="1" hangingPunct="1">
              <a:lnSpc>
                <a:spcPct val="90000"/>
              </a:lnSpc>
            </a:pPr>
            <a:r>
              <a:rPr lang="en-US" altLang="en-US" sz="2700">
                <a:latin typeface="Calibri" panose="020F0502020204030204" pitchFamily="34" charset="0"/>
                <a:ea typeface="ＭＳ Ｐゴシック" panose="020B0600070205080204" pitchFamily="34" charset="-128"/>
              </a:rPr>
              <a:t>Promises ten times BW at fraction of cost</a:t>
            </a:r>
          </a:p>
          <a:p>
            <a:pPr eaLnBrk="1" hangingPunct="1">
              <a:lnSpc>
                <a:spcPct val="90000"/>
              </a:lnSpc>
            </a:pPr>
            <a:r>
              <a:rPr lang="en-US" altLang="en-US" sz="2700">
                <a:latin typeface="Calibri" panose="020F0502020204030204" pitchFamily="34" charset="0"/>
                <a:ea typeface="ＭＳ Ｐゴシック" panose="020B0600070205080204" pitchFamily="34" charset="-128"/>
              </a:rPr>
              <a:t>Introduce new High Speed Data service of 50 to 75 Mbps</a:t>
            </a:r>
          </a:p>
          <a:p>
            <a:pPr eaLnBrk="1" hangingPunct="1">
              <a:lnSpc>
                <a:spcPct val="90000"/>
              </a:lnSpc>
            </a:pPr>
            <a:r>
              <a:rPr lang="en-US" altLang="en-US" sz="2700">
                <a:latin typeface="Calibri" panose="020F0502020204030204" pitchFamily="34" charset="0"/>
                <a:ea typeface="ＭＳ Ｐゴシック" panose="020B0600070205080204" pitchFamily="34" charset="-128"/>
              </a:rPr>
              <a:t>Widespread deployment of DS Bonding in 2008</a:t>
            </a:r>
          </a:p>
          <a:p>
            <a:pPr eaLnBrk="1" hangingPunct="1">
              <a:lnSpc>
                <a:spcPct val="90000"/>
              </a:lnSpc>
            </a:pPr>
            <a:r>
              <a:rPr lang="en-US" altLang="en-US" sz="2700">
                <a:latin typeface="Calibri" panose="020F0502020204030204" pitchFamily="34" charset="0"/>
                <a:ea typeface="ＭＳ Ｐゴシック" panose="020B0600070205080204" pitchFamily="34" charset="-128"/>
              </a:rPr>
              <a:t>Backward compatible with existing DOCSIS standards</a:t>
            </a:r>
          </a:p>
          <a:p>
            <a:pPr eaLnBrk="1" hangingPunct="1">
              <a:lnSpc>
                <a:spcPct val="90000"/>
              </a:lnSpc>
            </a:pPr>
            <a:r>
              <a:rPr lang="en-US" altLang="en-US" sz="2700">
                <a:latin typeface="Calibri" panose="020F0502020204030204" pitchFamily="34" charset="0"/>
                <a:ea typeface="ＭＳ Ｐゴシック" panose="020B0600070205080204" pitchFamily="34" charset="-128"/>
              </a:rPr>
              <a:t>Allows migration of existing customers to higher tier and DOCSIS 3.0 capability</a:t>
            </a:r>
          </a:p>
          <a:p>
            <a:pPr eaLnBrk="1" hangingPunct="1">
              <a:lnSpc>
                <a:spcPct val="90000"/>
              </a:lnSpc>
            </a:pPr>
            <a:r>
              <a:rPr lang="en-US" altLang="en-US" sz="2700">
                <a:latin typeface="Calibri" panose="020F0502020204030204" pitchFamily="34" charset="0"/>
                <a:ea typeface="ＭＳ Ｐゴシック" panose="020B0600070205080204" pitchFamily="34" charset="-128"/>
              </a:rPr>
              <a:t>Allows more BW for legacy DOCSIS 2.0 CM</a:t>
            </a:r>
          </a:p>
          <a:p>
            <a:pPr eaLnBrk="1" hangingPunct="1">
              <a:lnSpc>
                <a:spcPct val="90000"/>
              </a:lnSpc>
            </a:pPr>
            <a:r>
              <a:rPr lang="en-US" altLang="en-US" sz="2700">
                <a:latin typeface="Calibri" panose="020F0502020204030204" pitchFamily="34" charset="0"/>
                <a:ea typeface="ＭＳ Ｐゴシック" panose="020B0600070205080204" pitchFamily="34" charset="-128"/>
              </a:rPr>
              <a:t>Allows for a phased deployment</a:t>
            </a:r>
          </a:p>
          <a:p>
            <a:pPr eaLnBrk="1" hangingPunct="1">
              <a:lnSpc>
                <a:spcPct val="90000"/>
              </a:lnSpc>
            </a:pPr>
            <a:r>
              <a:rPr lang="en-US" altLang="en-US" sz="2700">
                <a:latin typeface="Calibri" panose="020F0502020204030204" pitchFamily="34" charset="0"/>
                <a:ea typeface="ＭＳ Ｐゴシック" panose="020B0600070205080204" pitchFamily="34" charset="-128"/>
              </a:rPr>
              <a:t>IPV6, US bonding, and other features will follow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681038"/>
            <a:ext cx="5832475" cy="1223962"/>
          </a:xfrm>
        </p:spPr>
        <p:txBody>
          <a:bodyPr/>
          <a:lstStyle/>
          <a:p>
            <a:pPr eaLnBrk="1" hangingPunct="1"/>
            <a:r>
              <a:rPr lang="en-GB" altLang="en-US">
                <a:latin typeface="Calibri" panose="020F0502020204030204" pitchFamily="34" charset="0"/>
                <a:ea typeface="ＭＳ Ｐゴシック" panose="020B0600070205080204" pitchFamily="34" charset="-128"/>
              </a:rPr>
              <a:t>Attenuation</a:t>
            </a:r>
          </a:p>
        </p:txBody>
      </p:sp>
      <p:sp>
        <p:nvSpPr>
          <p:cNvPr id="37890" name="Rectangle 3"/>
          <p:cNvSpPr>
            <a:spLocks noGrp="1" noChangeArrowheads="1"/>
          </p:cNvSpPr>
          <p:nvPr>
            <p:ph idx="1"/>
          </p:nvPr>
        </p:nvSpPr>
        <p:spPr>
          <a:xfrm>
            <a:off x="1116013" y="1484313"/>
            <a:ext cx="7385050" cy="765175"/>
          </a:xfrm>
        </p:spPr>
        <p:txBody>
          <a:bodyPr/>
          <a:lstStyle/>
          <a:p>
            <a:pPr eaLnBrk="1" hangingPunct="1">
              <a:lnSpc>
                <a:spcPct val="80000"/>
              </a:lnSpc>
            </a:pPr>
            <a:r>
              <a:rPr lang="en-GB" altLang="en-US" sz="2700" b="1">
                <a:latin typeface="Calibri" panose="020F0502020204030204" pitchFamily="34" charset="0"/>
                <a:ea typeface="ＭＳ Ｐゴシック" panose="020B0600070205080204" pitchFamily="34" charset="-128"/>
              </a:rPr>
              <a:t>Attenuation is a function of frequency due to the “skin-effect”</a:t>
            </a:r>
          </a:p>
        </p:txBody>
      </p:sp>
      <p:sp>
        <p:nvSpPr>
          <p:cNvPr id="37891" name="Line 4"/>
          <p:cNvSpPr>
            <a:spLocks noChangeShapeType="1"/>
          </p:cNvSpPr>
          <p:nvPr/>
        </p:nvSpPr>
        <p:spPr bwMode="auto">
          <a:xfrm>
            <a:off x="1928813" y="3124200"/>
            <a:ext cx="0" cy="2667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Line 5"/>
          <p:cNvSpPr>
            <a:spLocks noChangeShapeType="1"/>
          </p:cNvSpPr>
          <p:nvPr/>
        </p:nvSpPr>
        <p:spPr bwMode="auto">
          <a:xfrm>
            <a:off x="1928813" y="5791200"/>
            <a:ext cx="388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Text Box 6"/>
          <p:cNvSpPr txBox="1">
            <a:spLocks noChangeArrowheads="1"/>
          </p:cNvSpPr>
          <p:nvPr/>
        </p:nvSpPr>
        <p:spPr bwMode="auto">
          <a:xfrm rot="-5400000">
            <a:off x="-78581" y="4140994"/>
            <a:ext cx="2095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Attenuation (dB/km)</a:t>
            </a:r>
          </a:p>
        </p:txBody>
      </p:sp>
      <p:sp>
        <p:nvSpPr>
          <p:cNvPr id="37894" name="Text Box 7"/>
          <p:cNvSpPr txBox="1">
            <a:spLocks noChangeArrowheads="1"/>
          </p:cNvSpPr>
          <p:nvPr/>
        </p:nvSpPr>
        <p:spPr bwMode="auto">
          <a:xfrm>
            <a:off x="2919413" y="6019800"/>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Frequency (kHz)</a:t>
            </a:r>
          </a:p>
        </p:txBody>
      </p:sp>
      <p:sp>
        <p:nvSpPr>
          <p:cNvPr id="37895" name="Text Box 8"/>
          <p:cNvSpPr txBox="1">
            <a:spLocks noChangeArrowheads="1"/>
          </p:cNvSpPr>
          <p:nvPr/>
        </p:nvSpPr>
        <p:spPr bwMode="auto">
          <a:xfrm>
            <a:off x="1776413" y="57531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a:t>
            </a:r>
          </a:p>
        </p:txBody>
      </p:sp>
      <p:sp>
        <p:nvSpPr>
          <p:cNvPr id="37896" name="Text Box 9"/>
          <p:cNvSpPr txBox="1">
            <a:spLocks noChangeArrowheads="1"/>
          </p:cNvSpPr>
          <p:nvPr/>
        </p:nvSpPr>
        <p:spPr bwMode="auto">
          <a:xfrm>
            <a:off x="5434013" y="57531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1000</a:t>
            </a:r>
          </a:p>
        </p:txBody>
      </p:sp>
      <p:grpSp>
        <p:nvGrpSpPr>
          <p:cNvPr id="37897" name="Group 10"/>
          <p:cNvGrpSpPr>
            <a:grpSpLocks/>
          </p:cNvGrpSpPr>
          <p:nvPr/>
        </p:nvGrpSpPr>
        <p:grpSpPr bwMode="auto">
          <a:xfrm>
            <a:off x="1395413" y="3581400"/>
            <a:ext cx="469900" cy="2195513"/>
            <a:chOff x="1622" y="2328"/>
            <a:chExt cx="296" cy="1383"/>
          </a:xfrm>
        </p:grpSpPr>
        <p:sp>
          <p:nvSpPr>
            <p:cNvPr id="37904" name="Text Box 11"/>
            <p:cNvSpPr txBox="1">
              <a:spLocks noChangeArrowheads="1"/>
            </p:cNvSpPr>
            <p:nvPr/>
          </p:nvSpPr>
          <p:spPr bwMode="auto">
            <a:xfrm>
              <a:off x="1622" y="348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0.1</a:t>
              </a:r>
            </a:p>
          </p:txBody>
        </p:sp>
        <p:sp>
          <p:nvSpPr>
            <p:cNvPr id="37905" name="Text Box 12"/>
            <p:cNvSpPr txBox="1">
              <a:spLocks noChangeArrowheads="1"/>
            </p:cNvSpPr>
            <p:nvPr/>
          </p:nvSpPr>
          <p:spPr bwMode="auto">
            <a:xfrm>
              <a:off x="1622" y="2904"/>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a:t>
              </a:r>
            </a:p>
          </p:txBody>
        </p:sp>
        <p:sp>
          <p:nvSpPr>
            <p:cNvPr id="37906" name="Text Box 13"/>
            <p:cNvSpPr txBox="1">
              <a:spLocks noChangeArrowheads="1"/>
            </p:cNvSpPr>
            <p:nvPr/>
          </p:nvSpPr>
          <p:spPr bwMode="auto">
            <a:xfrm>
              <a:off x="1622" y="232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a:t>
              </a:r>
            </a:p>
          </p:txBody>
        </p:sp>
      </p:grpSp>
      <p:sp>
        <p:nvSpPr>
          <p:cNvPr id="37898" name="Text Box 14"/>
          <p:cNvSpPr txBox="1">
            <a:spLocks noChangeArrowheads="1"/>
          </p:cNvSpPr>
          <p:nvPr/>
        </p:nvSpPr>
        <p:spPr bwMode="auto">
          <a:xfrm>
            <a:off x="2881313" y="57531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a:t>
            </a:r>
          </a:p>
        </p:txBody>
      </p:sp>
      <p:sp>
        <p:nvSpPr>
          <p:cNvPr id="37899" name="Text Box 15"/>
          <p:cNvSpPr txBox="1">
            <a:spLocks noChangeArrowheads="1"/>
          </p:cNvSpPr>
          <p:nvPr/>
        </p:nvSpPr>
        <p:spPr bwMode="auto">
          <a:xfrm>
            <a:off x="4100513" y="57531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100</a:t>
            </a:r>
          </a:p>
        </p:txBody>
      </p:sp>
      <p:sp>
        <p:nvSpPr>
          <p:cNvPr id="37900" name="Freeform 16"/>
          <p:cNvSpPr>
            <a:spLocks/>
          </p:cNvSpPr>
          <p:nvPr/>
        </p:nvSpPr>
        <p:spPr bwMode="auto">
          <a:xfrm>
            <a:off x="1928813" y="3810000"/>
            <a:ext cx="3810000" cy="990600"/>
          </a:xfrm>
          <a:custGeom>
            <a:avLst/>
            <a:gdLst>
              <a:gd name="T0" fmla="*/ 0 w 2400"/>
              <a:gd name="T1" fmla="*/ 2147483647 h 624"/>
              <a:gd name="T2" fmla="*/ 2147483647 w 2400"/>
              <a:gd name="T3" fmla="*/ 2147483647 h 624"/>
              <a:gd name="T4" fmla="*/ 2147483647 w 2400"/>
              <a:gd name="T5" fmla="*/ 2147483647 h 624"/>
              <a:gd name="T6" fmla="*/ 2147483647 w 2400"/>
              <a:gd name="T7" fmla="*/ 0 h 624"/>
              <a:gd name="T8" fmla="*/ 0 60000 65536"/>
              <a:gd name="T9" fmla="*/ 0 60000 65536"/>
              <a:gd name="T10" fmla="*/ 0 60000 65536"/>
              <a:gd name="T11" fmla="*/ 0 60000 65536"/>
              <a:gd name="T12" fmla="*/ 0 w 2400"/>
              <a:gd name="T13" fmla="*/ 0 h 624"/>
              <a:gd name="T14" fmla="*/ 2400 w 2400"/>
              <a:gd name="T15" fmla="*/ 624 h 624"/>
            </a:gdLst>
            <a:ahLst/>
            <a:cxnLst>
              <a:cxn ang="T8">
                <a:pos x="T0" y="T1"/>
              </a:cxn>
              <a:cxn ang="T9">
                <a:pos x="T2" y="T3"/>
              </a:cxn>
              <a:cxn ang="T10">
                <a:pos x="T4" y="T5"/>
              </a:cxn>
              <a:cxn ang="T11">
                <a:pos x="T6" y="T7"/>
              </a:cxn>
            </a:cxnLst>
            <a:rect l="T12" t="T13" r="T14" b="T15"/>
            <a:pathLst>
              <a:path w="2400" h="624">
                <a:moveTo>
                  <a:pt x="0" y="624"/>
                </a:moveTo>
                <a:cubicBezTo>
                  <a:pt x="252" y="516"/>
                  <a:pt x="504" y="408"/>
                  <a:pt x="816" y="336"/>
                </a:cubicBezTo>
                <a:cubicBezTo>
                  <a:pt x="1128" y="264"/>
                  <a:pt x="1608" y="248"/>
                  <a:pt x="1872" y="192"/>
                </a:cubicBezTo>
                <a:cubicBezTo>
                  <a:pt x="2136" y="136"/>
                  <a:pt x="2268" y="68"/>
                  <a:pt x="2400" y="0"/>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1" name="Freeform 17"/>
          <p:cNvSpPr>
            <a:spLocks/>
          </p:cNvSpPr>
          <p:nvPr/>
        </p:nvSpPr>
        <p:spPr bwMode="auto">
          <a:xfrm>
            <a:off x="1928813" y="3352800"/>
            <a:ext cx="3810000" cy="990600"/>
          </a:xfrm>
          <a:custGeom>
            <a:avLst/>
            <a:gdLst>
              <a:gd name="T0" fmla="*/ 0 w 2400"/>
              <a:gd name="T1" fmla="*/ 2147483647 h 624"/>
              <a:gd name="T2" fmla="*/ 2147483647 w 2400"/>
              <a:gd name="T3" fmla="*/ 2147483647 h 624"/>
              <a:gd name="T4" fmla="*/ 2147483647 w 2400"/>
              <a:gd name="T5" fmla="*/ 2147483647 h 624"/>
              <a:gd name="T6" fmla="*/ 2147483647 w 2400"/>
              <a:gd name="T7" fmla="*/ 2147483647 h 624"/>
              <a:gd name="T8" fmla="*/ 2147483647 w 2400"/>
              <a:gd name="T9" fmla="*/ 0 h 624"/>
              <a:gd name="T10" fmla="*/ 0 60000 65536"/>
              <a:gd name="T11" fmla="*/ 0 60000 65536"/>
              <a:gd name="T12" fmla="*/ 0 60000 65536"/>
              <a:gd name="T13" fmla="*/ 0 60000 65536"/>
              <a:gd name="T14" fmla="*/ 0 60000 65536"/>
              <a:gd name="T15" fmla="*/ 0 w 2400"/>
              <a:gd name="T16" fmla="*/ 0 h 624"/>
              <a:gd name="T17" fmla="*/ 2400 w 2400"/>
              <a:gd name="T18" fmla="*/ 624 h 624"/>
            </a:gdLst>
            <a:ahLst/>
            <a:cxnLst>
              <a:cxn ang="T10">
                <a:pos x="T0" y="T1"/>
              </a:cxn>
              <a:cxn ang="T11">
                <a:pos x="T2" y="T3"/>
              </a:cxn>
              <a:cxn ang="T12">
                <a:pos x="T4" y="T5"/>
              </a:cxn>
              <a:cxn ang="T13">
                <a:pos x="T6" y="T7"/>
              </a:cxn>
              <a:cxn ang="T14">
                <a:pos x="T8" y="T9"/>
              </a:cxn>
            </a:cxnLst>
            <a:rect l="T15" t="T16" r="T17" b="T18"/>
            <a:pathLst>
              <a:path w="2400" h="624">
                <a:moveTo>
                  <a:pt x="0" y="624"/>
                </a:moveTo>
                <a:cubicBezTo>
                  <a:pt x="264" y="520"/>
                  <a:pt x="528" y="416"/>
                  <a:pt x="768" y="336"/>
                </a:cubicBezTo>
                <a:cubicBezTo>
                  <a:pt x="1008" y="256"/>
                  <a:pt x="1248" y="184"/>
                  <a:pt x="1440" y="144"/>
                </a:cubicBezTo>
                <a:cubicBezTo>
                  <a:pt x="1632" y="104"/>
                  <a:pt x="1760" y="120"/>
                  <a:pt x="1920" y="96"/>
                </a:cubicBezTo>
                <a:cubicBezTo>
                  <a:pt x="2080" y="72"/>
                  <a:pt x="2240" y="36"/>
                  <a:pt x="2400" y="0"/>
                </a:cubicBezTo>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2" name="Text Box 18"/>
          <p:cNvSpPr txBox="1">
            <a:spLocks noChangeArrowheads="1"/>
          </p:cNvSpPr>
          <p:nvPr/>
        </p:nvSpPr>
        <p:spPr bwMode="auto">
          <a:xfrm>
            <a:off x="3894138" y="4229100"/>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0.9 mm Cu</a:t>
            </a:r>
          </a:p>
        </p:txBody>
      </p:sp>
      <p:sp>
        <p:nvSpPr>
          <p:cNvPr id="37903" name="Text Box 19"/>
          <p:cNvSpPr txBox="1">
            <a:spLocks noChangeArrowheads="1"/>
          </p:cNvSpPr>
          <p:nvPr/>
        </p:nvSpPr>
        <p:spPr bwMode="auto">
          <a:xfrm>
            <a:off x="3132138" y="31623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0.32 mm Cu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4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066800"/>
            <a:ext cx="3563937"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0"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Powerline Communications</a:t>
            </a:r>
          </a:p>
        </p:txBody>
      </p:sp>
      <p:sp>
        <p:nvSpPr>
          <p:cNvPr id="130051" name="Content Placeholder 2"/>
          <p:cNvSpPr>
            <a:spLocks noGrp="1"/>
          </p:cNvSpPr>
          <p:nvPr>
            <p:ph idx="1"/>
          </p:nvPr>
        </p:nvSpPr>
        <p:spPr>
          <a:xfrm>
            <a:off x="304800" y="2057400"/>
            <a:ext cx="6172200" cy="4525963"/>
          </a:xfrm>
        </p:spPr>
        <p:txBody>
          <a:bodyPr/>
          <a:lstStyle/>
          <a:p>
            <a:pPr eaLnBrk="1" hangingPunct="1"/>
            <a:r>
              <a:rPr lang="en-US" altLang="en-US">
                <a:latin typeface="Calibri" panose="020F0502020204030204" pitchFamily="34" charset="0"/>
                <a:ea typeface="ＭＳ Ｐゴシック" panose="020B0600070205080204" pitchFamily="34" charset="-128"/>
              </a:rPr>
              <a:t>The electrical distribution lines can be used to distribute data</a:t>
            </a:r>
          </a:p>
          <a:p>
            <a:pPr eaLnBrk="1" hangingPunct="1"/>
            <a:r>
              <a:rPr lang="en-US" altLang="en-US">
                <a:latin typeface="Calibri" panose="020F0502020204030204" pitchFamily="34" charset="0"/>
                <a:ea typeface="ＭＳ Ｐゴシック" panose="020B0600070205080204" pitchFamily="34" charset="-128"/>
              </a:rPr>
              <a:t>A number of systems such as HomePlug allow users to set up LANs over their existing in-home wiring</a:t>
            </a:r>
          </a:p>
          <a:p>
            <a:pPr eaLnBrk="1" hangingPunct="1"/>
            <a:r>
              <a:rPr lang="en-US" altLang="en-US">
                <a:latin typeface="Calibri" panose="020F0502020204030204" pitchFamily="34" charset="0"/>
                <a:ea typeface="ＭＳ Ｐゴシック" panose="020B0600070205080204" pitchFamily="34" charset="-128"/>
              </a:rPr>
              <a:t>Broadband delivery over powerlines is also possible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Broadband over Powerline</a:t>
            </a:r>
          </a:p>
        </p:txBody>
      </p:sp>
      <p:sp>
        <p:nvSpPr>
          <p:cNvPr id="132098" name="Content Placeholder 2"/>
          <p:cNvSpPr>
            <a:spLocks noGrp="1"/>
          </p:cNvSpPr>
          <p:nvPr>
            <p:ph idx="1"/>
          </p:nvPr>
        </p:nvSpPr>
        <p:spPr>
          <a:xfrm>
            <a:off x="119063" y="1338263"/>
            <a:ext cx="8489950" cy="5024437"/>
          </a:xfrm>
        </p:spPr>
        <p:txBody>
          <a:bodyPr/>
          <a:lstStyle/>
          <a:p>
            <a:pPr eaLnBrk="1" hangingPunct="1"/>
            <a:r>
              <a:rPr lang="en-US" altLang="en-US">
                <a:latin typeface="Calibri" panose="020F0502020204030204" pitchFamily="34" charset="0"/>
                <a:ea typeface="ＭＳ Ｐゴシック" panose="020B0600070205080204" pitchFamily="34" charset="-128"/>
              </a:rPr>
              <a:t>Variations in the way that power is transported between countries (predominantly EU vs US) has led to a lack of standardisation</a:t>
            </a:r>
          </a:p>
          <a:p>
            <a:pPr eaLnBrk="1" hangingPunct="1"/>
            <a:r>
              <a:rPr lang="en-US" altLang="en-US">
                <a:latin typeface="Calibri" panose="020F0502020204030204" pitchFamily="34" charset="0"/>
                <a:ea typeface="ＭＳ Ｐゴシック" panose="020B0600070205080204" pitchFamily="34" charset="-128"/>
              </a:rPr>
              <a:t>Widespread concerns over interference with radio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IEEE P1901</a:t>
            </a:r>
          </a:p>
        </p:txBody>
      </p:sp>
      <p:sp>
        <p:nvSpPr>
          <p:cNvPr id="134146" name="Content Placeholder 2"/>
          <p:cNvSpPr>
            <a:spLocks noGrp="1"/>
          </p:cNvSpPr>
          <p:nvPr>
            <p:ph idx="1"/>
          </p:nvPr>
        </p:nvSpPr>
        <p:spPr>
          <a:xfrm>
            <a:off x="119063" y="1338263"/>
            <a:ext cx="8489950" cy="5024437"/>
          </a:xfrm>
        </p:spPr>
        <p:txBody>
          <a:bodyPr/>
          <a:lstStyle/>
          <a:p>
            <a:pPr eaLnBrk="1" hangingPunct="1"/>
            <a:r>
              <a:rPr lang="en-US" altLang="en-US">
                <a:latin typeface="Calibri" panose="020F0502020204030204" pitchFamily="34" charset="0"/>
                <a:ea typeface="ＭＳ Ｐゴシック" panose="020B0600070205080204" pitchFamily="34" charset="-128"/>
              </a:rPr>
              <a:t>Draft released in Jan 2010, Release Sept 2010</a:t>
            </a:r>
          </a:p>
          <a:p>
            <a:pPr eaLnBrk="1" hangingPunct="1"/>
            <a:r>
              <a:rPr lang="en-US" altLang="en-US">
                <a:latin typeface="Calibri" panose="020F0502020204030204" pitchFamily="34" charset="0"/>
                <a:ea typeface="ＭＳ Ｐゴシック" panose="020B0600070205080204" pitchFamily="34" charset="-128"/>
              </a:rPr>
              <a:t>Two different PHY layers, one based on OFDM modulation (following HomePlug) and another based on Wavelet modulation</a:t>
            </a:r>
          </a:p>
          <a:p>
            <a:pPr eaLnBrk="1" hangingPunct="1"/>
            <a:r>
              <a:rPr lang="en-US" altLang="en-US">
                <a:latin typeface="Calibri" panose="020F0502020204030204" pitchFamily="34" charset="0"/>
                <a:ea typeface="ＭＳ Ｐゴシック" panose="020B0600070205080204" pitchFamily="34" charset="-128"/>
              </a:rPr>
              <a:t>Uses forward error correction based on convolutional turbo codes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119063" y="522288"/>
            <a:ext cx="8489950" cy="635000"/>
          </a:xfrm>
        </p:spPr>
        <p:txBody>
          <a:bodyPr/>
          <a:lstStyle/>
          <a:p>
            <a:pPr eaLnBrk="1" hangingPunct="1"/>
            <a:r>
              <a:rPr lang="en-US" altLang="en-US">
                <a:latin typeface="Calibri" panose="020F0502020204030204" pitchFamily="34" charset="0"/>
                <a:ea typeface="ＭＳ Ｐゴシック" panose="020B0600070205080204" pitchFamily="34" charset="-128"/>
              </a:rPr>
              <a:t>Conclusions</a:t>
            </a:r>
          </a:p>
        </p:txBody>
      </p:sp>
      <p:sp>
        <p:nvSpPr>
          <p:cNvPr id="136194" name="Content Placeholder 2"/>
          <p:cNvSpPr>
            <a:spLocks noGrp="1"/>
          </p:cNvSpPr>
          <p:nvPr>
            <p:ph idx="1"/>
          </p:nvPr>
        </p:nvSpPr>
        <p:spPr>
          <a:xfrm>
            <a:off x="119063" y="1338263"/>
            <a:ext cx="8489950" cy="5024437"/>
          </a:xfrm>
        </p:spPr>
        <p:txBody>
          <a:bodyPr/>
          <a:lstStyle/>
          <a:p>
            <a:pPr eaLnBrk="1" hangingPunct="1"/>
            <a:r>
              <a:rPr lang="en-US" altLang="en-US">
                <a:latin typeface="Calibri" panose="020F0502020204030204" pitchFamily="34" charset="0"/>
                <a:ea typeface="ＭＳ Ｐゴシック" panose="020B0600070205080204" pitchFamily="34" charset="-128"/>
              </a:rPr>
              <a:t>Still a lot of work for copper to do</a:t>
            </a:r>
          </a:p>
          <a:p>
            <a:pPr eaLnBrk="1" hangingPunct="1"/>
            <a:r>
              <a:rPr lang="en-US" altLang="en-US">
                <a:latin typeface="Calibri" panose="020F0502020204030204" pitchFamily="34" charset="0"/>
                <a:ea typeface="ＭＳ Ｐゴシック" panose="020B0600070205080204" pitchFamily="34" charset="-128"/>
              </a:rPr>
              <a:t>For low cost networking copper still dominates</a:t>
            </a:r>
          </a:p>
          <a:p>
            <a:pPr eaLnBrk="1" hangingPunct="1"/>
            <a:r>
              <a:rPr lang="en-US" altLang="en-US">
                <a:latin typeface="Calibri" panose="020F0502020204030204" pitchFamily="34" charset="0"/>
                <a:ea typeface="ＭＳ Ｐゴシック" panose="020B0600070205080204" pitchFamily="34" charset="-128"/>
              </a:rPr>
              <a:t>Price of the copper itself has risen sharply in recent years, making fibre more attractive in some installs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Phase response</a:t>
            </a:r>
          </a:p>
        </p:txBody>
      </p:sp>
      <p:sp>
        <p:nvSpPr>
          <p:cNvPr id="39938" name="Rectangle 3"/>
          <p:cNvSpPr>
            <a:spLocks noGrp="1" noChangeArrowheads="1"/>
          </p:cNvSpPr>
          <p:nvPr>
            <p:ph idx="1"/>
          </p:nvPr>
        </p:nvSpPr>
        <p:spPr>
          <a:xfrm>
            <a:off x="468313" y="1341438"/>
            <a:ext cx="8224837" cy="3914775"/>
          </a:xfrm>
        </p:spPr>
        <p:txBody>
          <a:bodyPr/>
          <a:lstStyle/>
          <a:p>
            <a:pPr eaLnBrk="1" hangingPunct="1">
              <a:lnSpc>
                <a:spcPct val="105000"/>
              </a:lnSpc>
            </a:pPr>
            <a:r>
              <a:rPr lang="en-GB" altLang="en-US" sz="2700" b="1">
                <a:latin typeface="Calibri" panose="020F0502020204030204" pitchFamily="34" charset="0"/>
                <a:ea typeface="ＭＳ Ｐゴシック" panose="020B0600070205080204" pitchFamily="34" charset="-128"/>
              </a:rPr>
              <a:t>The phase response of twisted copper is fairly linear beyond about 10 kHz</a:t>
            </a:r>
          </a:p>
          <a:p>
            <a:pPr eaLnBrk="1" hangingPunct="1">
              <a:lnSpc>
                <a:spcPct val="105000"/>
              </a:lnSpc>
            </a:pPr>
            <a:r>
              <a:rPr lang="en-GB" altLang="en-US" sz="2700" b="1">
                <a:latin typeface="Calibri" panose="020F0502020204030204" pitchFamily="34" charset="0"/>
                <a:ea typeface="ＭＳ Ｐゴシック" panose="020B0600070205080204" pitchFamily="34" charset="-128"/>
              </a:rPr>
              <a:t>At around 200 kHz, a cable contributes about 360º/km of phase offset</a:t>
            </a:r>
          </a:p>
          <a:p>
            <a:pPr eaLnBrk="1" hangingPunct="1">
              <a:lnSpc>
                <a:spcPct val="105000"/>
              </a:lnSpc>
            </a:pPr>
            <a:r>
              <a:rPr lang="en-GB" altLang="en-US" sz="2700" b="1">
                <a:latin typeface="Calibri" panose="020F0502020204030204" pitchFamily="34" charset="0"/>
                <a:ea typeface="ＭＳ Ｐゴシック" panose="020B0600070205080204" pitchFamily="34" charset="-128"/>
              </a:rPr>
              <a:t>The variation between different cable diameters is very small</a:t>
            </a:r>
          </a:p>
          <a:p>
            <a:pPr eaLnBrk="1" hangingPunct="1">
              <a:lnSpc>
                <a:spcPct val="105000"/>
              </a:lnSpc>
            </a:pPr>
            <a:r>
              <a:rPr lang="en-GB" altLang="en-US" sz="2700" b="1">
                <a:latin typeface="Calibri" panose="020F0502020204030204" pitchFamily="34" charset="0"/>
                <a:ea typeface="ＭＳ Ｐゴシック" panose="020B0600070205080204" pitchFamily="34" charset="-128"/>
              </a:rPr>
              <a:t>A non-linear phase response - corresponding to a non-flat group delay - would distort digital pulses</a:t>
            </a:r>
          </a:p>
          <a:p>
            <a:pPr eaLnBrk="1" hangingPunct="1">
              <a:lnSpc>
                <a:spcPct val="105000"/>
              </a:lnSpc>
            </a:pPr>
            <a:endParaRPr lang="en-GB" altLang="en-US" sz="2700" b="1">
              <a:latin typeface="Calibri" panose="020F0502020204030204" pitchFamily="34" charset="0"/>
              <a:ea typeface="ＭＳ Ｐゴシック" panose="020B0600070205080204" pitchFamily="34" charset="-128"/>
            </a:endParaRPr>
          </a:p>
        </p:txBody>
      </p:sp>
      <p:graphicFrame>
        <p:nvGraphicFramePr>
          <p:cNvPr id="39939" name="Object 4"/>
          <p:cNvGraphicFramePr>
            <a:graphicFrameLocks noChangeAspect="1"/>
          </p:cNvGraphicFramePr>
          <p:nvPr/>
        </p:nvGraphicFramePr>
        <p:xfrm>
          <a:off x="4125913" y="5616575"/>
          <a:ext cx="1325562" cy="1087438"/>
        </p:xfrm>
        <a:graphic>
          <a:graphicData uri="http://schemas.openxmlformats.org/presentationml/2006/ole">
            <mc:AlternateContent xmlns:mc="http://schemas.openxmlformats.org/markup-compatibility/2006">
              <mc:Choice xmlns:v="urn:schemas-microsoft-com:vml" Requires="v">
                <p:oleObj spid="_x0000_s1025" name="Equation" r:id="rId4" imgW="558800" imgH="457200" progId="Equation.3">
                  <p:embed/>
                </p:oleObj>
              </mc:Choice>
              <mc:Fallback>
                <p:oleObj name="Equation" r:id="rId4" imgW="558800" imgH="457200" progId="Equation.3">
                  <p:embed/>
                  <p:pic>
                    <p:nvPicPr>
                      <p:cNvPr id="3993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5913" y="5616575"/>
                        <a:ext cx="132556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Characteristic impedance</a:t>
            </a:r>
          </a:p>
        </p:txBody>
      </p:sp>
      <p:sp>
        <p:nvSpPr>
          <p:cNvPr id="41986" name="Rectangle 3"/>
          <p:cNvSpPr>
            <a:spLocks noGrp="1" noChangeArrowheads="1"/>
          </p:cNvSpPr>
          <p:nvPr>
            <p:ph idx="1"/>
          </p:nvPr>
        </p:nvSpPr>
        <p:spPr>
          <a:xfrm>
            <a:off x="395288" y="1268413"/>
            <a:ext cx="8224837" cy="2619375"/>
          </a:xfrm>
        </p:spPr>
        <p:txBody>
          <a:bodyPr/>
          <a:lstStyle/>
          <a:p>
            <a:pPr eaLnBrk="1" hangingPunct="1">
              <a:lnSpc>
                <a:spcPct val="125000"/>
              </a:lnSpc>
            </a:pPr>
            <a:r>
              <a:rPr lang="en-GB" altLang="en-US" b="1">
                <a:latin typeface="Calibri" panose="020F0502020204030204" pitchFamily="34" charset="0"/>
                <a:ea typeface="ＭＳ Ｐゴシック" panose="020B0600070205080204" pitchFamily="34" charset="-128"/>
              </a:rPr>
              <a:t>A twisted pair copper cable is a transmission line and exhibits behaviour just like any other transmission line</a:t>
            </a:r>
          </a:p>
          <a:p>
            <a:pPr eaLnBrk="1" hangingPunct="1">
              <a:lnSpc>
                <a:spcPct val="125000"/>
              </a:lnSpc>
            </a:pPr>
            <a:r>
              <a:rPr lang="en-GB" altLang="en-US" b="1">
                <a:latin typeface="Calibri" panose="020F0502020204030204" pitchFamily="34" charset="0"/>
                <a:ea typeface="ＭＳ Ｐゴシック" panose="020B0600070205080204" pitchFamily="34" charset="-128"/>
              </a:rPr>
              <a:t>A wave travelling along the line sees an impedance</a:t>
            </a:r>
          </a:p>
          <a:p>
            <a:pPr eaLnBrk="1" hangingPunct="1">
              <a:lnSpc>
                <a:spcPct val="125000"/>
              </a:lnSpc>
            </a:pPr>
            <a:endParaRPr lang="en-GB" altLang="en-US" b="1">
              <a:latin typeface="Calibri" panose="020F0502020204030204" pitchFamily="34" charset="0"/>
              <a:ea typeface="ＭＳ Ｐゴシック" panose="020B0600070205080204" pitchFamily="34" charset="-128"/>
            </a:endParaRPr>
          </a:p>
        </p:txBody>
      </p:sp>
      <p:graphicFrame>
        <p:nvGraphicFramePr>
          <p:cNvPr id="41987" name="Object 4"/>
          <p:cNvGraphicFramePr>
            <a:graphicFrameLocks noChangeAspect="1"/>
          </p:cNvGraphicFramePr>
          <p:nvPr/>
        </p:nvGraphicFramePr>
        <p:xfrm>
          <a:off x="3714750" y="3429000"/>
          <a:ext cx="1524000" cy="966788"/>
        </p:xfrm>
        <a:graphic>
          <a:graphicData uri="http://schemas.openxmlformats.org/presentationml/2006/ole">
            <mc:AlternateContent xmlns:mc="http://schemas.openxmlformats.org/markup-compatibility/2006">
              <mc:Choice xmlns:v="urn:schemas-microsoft-com:vml" Requires="v">
                <p:oleObj spid="_x0000_s2049" name="Equation" r:id="rId4" imgW="660400" imgH="419100" progId="Equation.3">
                  <p:embed/>
                </p:oleObj>
              </mc:Choice>
              <mc:Fallback>
                <p:oleObj name="Equation" r:id="rId4" imgW="660400" imgH="419100" progId="Equation.3">
                  <p:embed/>
                  <p:pic>
                    <p:nvPicPr>
                      <p:cNvPr id="4198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3429000"/>
                        <a:ext cx="15240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8" name="Text Box 5"/>
          <p:cNvSpPr txBox="1">
            <a:spLocks noChangeArrowheads="1"/>
          </p:cNvSpPr>
          <p:nvPr/>
        </p:nvSpPr>
        <p:spPr bwMode="auto">
          <a:xfrm>
            <a:off x="5572125" y="3286125"/>
            <a:ext cx="3095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b="1"/>
              <a:t>This is termed the characteristic impedance</a:t>
            </a:r>
            <a:endParaRPr lang="en-GB" altLang="en-US" sz="1800"/>
          </a:p>
        </p:txBody>
      </p:sp>
      <p:grpSp>
        <p:nvGrpSpPr>
          <p:cNvPr id="41989" name="Group 36"/>
          <p:cNvGrpSpPr>
            <a:grpSpLocks/>
          </p:cNvGrpSpPr>
          <p:nvPr/>
        </p:nvGrpSpPr>
        <p:grpSpPr bwMode="auto">
          <a:xfrm>
            <a:off x="285750" y="3429000"/>
            <a:ext cx="5610225" cy="3152775"/>
            <a:chOff x="1008" y="1171"/>
            <a:chExt cx="3787" cy="2669"/>
          </a:xfrm>
        </p:grpSpPr>
        <p:sp>
          <p:nvSpPr>
            <p:cNvPr id="41990" name="Line 21"/>
            <p:cNvSpPr>
              <a:spLocks noChangeShapeType="1"/>
            </p:cNvSpPr>
            <p:nvPr/>
          </p:nvSpPr>
          <p:spPr bwMode="auto">
            <a:xfrm>
              <a:off x="1536" y="1320"/>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22"/>
            <p:cNvSpPr>
              <a:spLocks noChangeShapeType="1"/>
            </p:cNvSpPr>
            <p:nvPr/>
          </p:nvSpPr>
          <p:spPr bwMode="auto">
            <a:xfrm>
              <a:off x="1536" y="3432"/>
              <a:ext cx="3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Text Box 23"/>
            <p:cNvSpPr txBox="1">
              <a:spLocks noChangeArrowheads="1"/>
            </p:cNvSpPr>
            <p:nvPr/>
          </p:nvSpPr>
          <p:spPr bwMode="auto">
            <a:xfrm>
              <a:off x="1440" y="3384"/>
              <a:ext cx="21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a:t>
              </a:r>
            </a:p>
          </p:txBody>
        </p:sp>
        <p:sp>
          <p:nvSpPr>
            <p:cNvPr id="41993" name="Text Box 24"/>
            <p:cNvSpPr txBox="1">
              <a:spLocks noChangeArrowheads="1"/>
            </p:cNvSpPr>
            <p:nvPr/>
          </p:nvSpPr>
          <p:spPr bwMode="auto">
            <a:xfrm>
              <a:off x="2892" y="3384"/>
              <a:ext cx="29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a:t>
              </a:r>
            </a:p>
          </p:txBody>
        </p:sp>
        <p:sp>
          <p:nvSpPr>
            <p:cNvPr id="41994" name="Text Box 25"/>
            <p:cNvSpPr txBox="1">
              <a:spLocks noChangeArrowheads="1"/>
            </p:cNvSpPr>
            <p:nvPr/>
          </p:nvSpPr>
          <p:spPr bwMode="auto">
            <a:xfrm>
              <a:off x="4414" y="3384"/>
              <a:ext cx="38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100</a:t>
              </a:r>
            </a:p>
          </p:txBody>
        </p:sp>
        <p:sp>
          <p:nvSpPr>
            <p:cNvPr id="41995" name="Text Box 26"/>
            <p:cNvSpPr txBox="1">
              <a:spLocks noChangeArrowheads="1"/>
            </p:cNvSpPr>
            <p:nvPr/>
          </p:nvSpPr>
          <p:spPr bwMode="auto">
            <a:xfrm>
              <a:off x="2544" y="3529"/>
              <a:ext cx="126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Frequency (kHz)</a:t>
              </a:r>
            </a:p>
          </p:txBody>
        </p:sp>
        <p:sp>
          <p:nvSpPr>
            <p:cNvPr id="41996" name="Text Box 27"/>
            <p:cNvSpPr txBox="1">
              <a:spLocks noChangeArrowheads="1"/>
            </p:cNvSpPr>
            <p:nvPr/>
          </p:nvSpPr>
          <p:spPr bwMode="auto">
            <a:xfrm rot="-5400000">
              <a:off x="248" y="1931"/>
              <a:ext cx="17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Impedance (ohms)</a:t>
              </a:r>
            </a:p>
          </p:txBody>
        </p:sp>
        <p:sp>
          <p:nvSpPr>
            <p:cNvPr id="41997" name="Text Box 28"/>
            <p:cNvSpPr txBox="1">
              <a:spLocks noChangeArrowheads="1"/>
            </p:cNvSpPr>
            <p:nvPr/>
          </p:nvSpPr>
          <p:spPr bwMode="auto">
            <a:xfrm>
              <a:off x="1391" y="3240"/>
              <a:ext cx="21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a:t>
              </a:r>
            </a:p>
          </p:txBody>
        </p:sp>
        <p:sp>
          <p:nvSpPr>
            <p:cNvPr id="41998" name="Text Box 29"/>
            <p:cNvSpPr txBox="1">
              <a:spLocks noChangeArrowheads="1"/>
            </p:cNvSpPr>
            <p:nvPr/>
          </p:nvSpPr>
          <p:spPr bwMode="auto">
            <a:xfrm>
              <a:off x="1248" y="2585"/>
              <a:ext cx="3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400</a:t>
              </a:r>
            </a:p>
          </p:txBody>
        </p:sp>
        <p:sp>
          <p:nvSpPr>
            <p:cNvPr id="41999" name="Text Box 30"/>
            <p:cNvSpPr txBox="1">
              <a:spLocks noChangeArrowheads="1"/>
            </p:cNvSpPr>
            <p:nvPr/>
          </p:nvSpPr>
          <p:spPr bwMode="auto">
            <a:xfrm>
              <a:off x="1248" y="1929"/>
              <a:ext cx="38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800</a:t>
              </a:r>
            </a:p>
          </p:txBody>
        </p:sp>
        <p:sp>
          <p:nvSpPr>
            <p:cNvPr id="42000" name="Text Box 31"/>
            <p:cNvSpPr txBox="1">
              <a:spLocks noChangeArrowheads="1"/>
            </p:cNvSpPr>
            <p:nvPr/>
          </p:nvSpPr>
          <p:spPr bwMode="auto">
            <a:xfrm>
              <a:off x="1176" y="1272"/>
              <a:ext cx="46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1200</a:t>
              </a:r>
            </a:p>
          </p:txBody>
        </p:sp>
        <p:sp>
          <p:nvSpPr>
            <p:cNvPr id="42001" name="Freeform 32"/>
            <p:cNvSpPr>
              <a:spLocks/>
            </p:cNvSpPr>
            <p:nvPr/>
          </p:nvSpPr>
          <p:spPr bwMode="auto">
            <a:xfrm>
              <a:off x="1536" y="2568"/>
              <a:ext cx="3024" cy="624"/>
            </a:xfrm>
            <a:custGeom>
              <a:avLst/>
              <a:gdLst>
                <a:gd name="T0" fmla="*/ 0 w 3024"/>
                <a:gd name="T1" fmla="*/ 0 h 624"/>
                <a:gd name="T2" fmla="*/ 816 w 3024"/>
                <a:gd name="T3" fmla="*/ 240 h 624"/>
                <a:gd name="T4" fmla="*/ 1776 w 3024"/>
                <a:gd name="T5" fmla="*/ 480 h 624"/>
                <a:gd name="T6" fmla="*/ 3024 w 3024"/>
                <a:gd name="T7" fmla="*/ 624 h 624"/>
                <a:gd name="T8" fmla="*/ 0 60000 65536"/>
                <a:gd name="T9" fmla="*/ 0 60000 65536"/>
                <a:gd name="T10" fmla="*/ 0 60000 65536"/>
                <a:gd name="T11" fmla="*/ 0 60000 65536"/>
                <a:gd name="T12" fmla="*/ 0 w 3024"/>
                <a:gd name="T13" fmla="*/ 0 h 624"/>
                <a:gd name="T14" fmla="*/ 3024 w 3024"/>
                <a:gd name="T15" fmla="*/ 624 h 624"/>
              </a:gdLst>
              <a:ahLst/>
              <a:cxnLst>
                <a:cxn ang="T8">
                  <a:pos x="T0" y="T1"/>
                </a:cxn>
                <a:cxn ang="T9">
                  <a:pos x="T2" y="T3"/>
                </a:cxn>
                <a:cxn ang="T10">
                  <a:pos x="T4" y="T5"/>
                </a:cxn>
                <a:cxn ang="T11">
                  <a:pos x="T6" y="T7"/>
                </a:cxn>
              </a:cxnLst>
              <a:rect l="T12" t="T13" r="T14" b="T15"/>
              <a:pathLst>
                <a:path w="3024" h="624">
                  <a:moveTo>
                    <a:pt x="0" y="0"/>
                  </a:moveTo>
                  <a:cubicBezTo>
                    <a:pt x="260" y="80"/>
                    <a:pt x="520" y="160"/>
                    <a:pt x="816" y="240"/>
                  </a:cubicBezTo>
                  <a:cubicBezTo>
                    <a:pt x="1112" y="320"/>
                    <a:pt x="1408" y="416"/>
                    <a:pt x="1776" y="480"/>
                  </a:cubicBezTo>
                  <a:cubicBezTo>
                    <a:pt x="2144" y="544"/>
                    <a:pt x="2584" y="584"/>
                    <a:pt x="3024" y="624"/>
                  </a:cubicBezTo>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2" name="Freeform 33"/>
            <p:cNvSpPr>
              <a:spLocks/>
            </p:cNvSpPr>
            <p:nvPr/>
          </p:nvSpPr>
          <p:spPr bwMode="auto">
            <a:xfrm>
              <a:off x="1536" y="1416"/>
              <a:ext cx="3024" cy="1640"/>
            </a:xfrm>
            <a:custGeom>
              <a:avLst/>
              <a:gdLst>
                <a:gd name="T0" fmla="*/ 0 w 3024"/>
                <a:gd name="T1" fmla="*/ 0 h 1640"/>
                <a:gd name="T2" fmla="*/ 1008 w 3024"/>
                <a:gd name="T3" fmla="*/ 816 h 1640"/>
                <a:gd name="T4" fmla="*/ 1968 w 3024"/>
                <a:gd name="T5" fmla="*/ 1296 h 1640"/>
                <a:gd name="T6" fmla="*/ 2832 w 3024"/>
                <a:gd name="T7" fmla="*/ 1584 h 1640"/>
                <a:gd name="T8" fmla="*/ 3024 w 3024"/>
                <a:gd name="T9" fmla="*/ 1632 h 1640"/>
                <a:gd name="T10" fmla="*/ 0 60000 65536"/>
                <a:gd name="T11" fmla="*/ 0 60000 65536"/>
                <a:gd name="T12" fmla="*/ 0 60000 65536"/>
                <a:gd name="T13" fmla="*/ 0 60000 65536"/>
                <a:gd name="T14" fmla="*/ 0 60000 65536"/>
                <a:gd name="T15" fmla="*/ 0 w 3024"/>
                <a:gd name="T16" fmla="*/ 0 h 1640"/>
                <a:gd name="T17" fmla="*/ 3024 w 3024"/>
                <a:gd name="T18" fmla="*/ 1640 h 1640"/>
              </a:gdLst>
              <a:ahLst/>
              <a:cxnLst>
                <a:cxn ang="T10">
                  <a:pos x="T0" y="T1"/>
                </a:cxn>
                <a:cxn ang="T11">
                  <a:pos x="T2" y="T3"/>
                </a:cxn>
                <a:cxn ang="T12">
                  <a:pos x="T4" y="T5"/>
                </a:cxn>
                <a:cxn ang="T13">
                  <a:pos x="T6" y="T7"/>
                </a:cxn>
                <a:cxn ang="T14">
                  <a:pos x="T8" y="T9"/>
                </a:cxn>
              </a:cxnLst>
              <a:rect l="T15" t="T16" r="T17" b="T18"/>
              <a:pathLst>
                <a:path w="3024" h="1640">
                  <a:moveTo>
                    <a:pt x="0" y="0"/>
                  </a:moveTo>
                  <a:cubicBezTo>
                    <a:pt x="340" y="300"/>
                    <a:pt x="680" y="600"/>
                    <a:pt x="1008" y="816"/>
                  </a:cubicBezTo>
                  <a:cubicBezTo>
                    <a:pt x="1336" y="1032"/>
                    <a:pt x="1664" y="1168"/>
                    <a:pt x="1968" y="1296"/>
                  </a:cubicBezTo>
                  <a:cubicBezTo>
                    <a:pt x="2272" y="1424"/>
                    <a:pt x="2656" y="1528"/>
                    <a:pt x="2832" y="1584"/>
                  </a:cubicBezTo>
                  <a:cubicBezTo>
                    <a:pt x="3008" y="1640"/>
                    <a:pt x="3016" y="1636"/>
                    <a:pt x="3024" y="1632"/>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3" name="Text Box 34"/>
            <p:cNvSpPr txBox="1">
              <a:spLocks noChangeArrowheads="1"/>
            </p:cNvSpPr>
            <p:nvPr/>
          </p:nvSpPr>
          <p:spPr bwMode="auto">
            <a:xfrm>
              <a:off x="2927" y="2280"/>
              <a:ext cx="96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0.32 mm Cu</a:t>
              </a:r>
            </a:p>
          </p:txBody>
        </p:sp>
        <p:sp>
          <p:nvSpPr>
            <p:cNvPr id="42004" name="Text Box 35"/>
            <p:cNvSpPr txBox="1">
              <a:spLocks noChangeArrowheads="1"/>
            </p:cNvSpPr>
            <p:nvPr/>
          </p:nvSpPr>
          <p:spPr bwMode="auto">
            <a:xfrm>
              <a:off x="2352" y="2952"/>
              <a:ext cx="87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800"/>
                <a:t>0.9 mm Cu</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Voice band modems</a:t>
            </a:r>
          </a:p>
        </p:txBody>
      </p:sp>
      <p:sp>
        <p:nvSpPr>
          <p:cNvPr id="44034" name="Rectangle 3"/>
          <p:cNvSpPr>
            <a:spLocks noGrp="1" noChangeArrowheads="1"/>
          </p:cNvSpPr>
          <p:nvPr>
            <p:ph idx="1"/>
          </p:nvPr>
        </p:nvSpPr>
        <p:spPr>
          <a:xfrm>
            <a:off x="614363" y="1600200"/>
            <a:ext cx="8224837" cy="3571875"/>
          </a:xfrm>
        </p:spPr>
        <p:txBody>
          <a:bodyPr/>
          <a:lstStyle/>
          <a:p>
            <a:pPr eaLnBrk="1" hangingPunct="1">
              <a:lnSpc>
                <a:spcPct val="105000"/>
              </a:lnSpc>
            </a:pPr>
            <a:r>
              <a:rPr lang="en-GB" altLang="en-US" b="1">
                <a:latin typeface="Calibri" panose="020F0502020204030204" pitchFamily="34" charset="0"/>
                <a:ea typeface="ＭＳ Ｐゴシック" panose="020B0600070205080204" pitchFamily="34" charset="-128"/>
              </a:rPr>
              <a:t>56 kbit/s over a standard voice connection – at its peak there were over 600 million such connections in the world</a:t>
            </a:r>
          </a:p>
          <a:p>
            <a:pPr eaLnBrk="1" hangingPunct="1">
              <a:lnSpc>
                <a:spcPct val="105000"/>
              </a:lnSpc>
            </a:pPr>
            <a:r>
              <a:rPr lang="en-GB" altLang="en-US" b="1">
                <a:latin typeface="Calibri" panose="020F0502020204030204" pitchFamily="34" charset="0"/>
                <a:ea typeface="ＭＳ Ｐゴシック" panose="020B0600070205080204" pitchFamily="34" charset="-128"/>
              </a:rPr>
              <a:t>V.34 modems achieve 10 bits/Hz of bandwidth by using high level modulation and DSP</a:t>
            </a:r>
          </a:p>
          <a:p>
            <a:pPr eaLnBrk="1" hangingPunct="1">
              <a:lnSpc>
                <a:spcPct val="105000"/>
              </a:lnSpc>
            </a:pPr>
            <a:r>
              <a:rPr lang="en-GB" altLang="en-US" b="1">
                <a:latin typeface="Calibri" panose="020F0502020204030204" pitchFamily="34" charset="0"/>
                <a:ea typeface="ＭＳ Ｐゴシック" panose="020B0600070205080204" pitchFamily="34" charset="-128"/>
              </a:rPr>
              <a:t>Often though they are forced to operate at lower speeds due to inadequate line SNR</a:t>
            </a:r>
          </a:p>
          <a:p>
            <a:pPr eaLnBrk="1" hangingPunct="1">
              <a:lnSpc>
                <a:spcPct val="105000"/>
              </a:lnSpc>
            </a:pPr>
            <a:r>
              <a:rPr lang="en-GB" altLang="en-US" b="1">
                <a:latin typeface="Calibri" panose="020F0502020204030204" pitchFamily="34" charset="0"/>
                <a:ea typeface="ＭＳ Ｐゴシック" panose="020B0600070205080204" pitchFamily="34" charset="-128"/>
              </a:rPr>
              <a:t>Set-up time is also very long</a:t>
            </a:r>
          </a:p>
          <a:p>
            <a:pPr eaLnBrk="1" hangingPunct="1">
              <a:lnSpc>
                <a:spcPct val="105000"/>
              </a:lnSpc>
            </a:pPr>
            <a:r>
              <a:rPr lang="en-GB" altLang="en-US" b="1">
                <a:latin typeface="Calibri" panose="020F0502020204030204" pitchFamily="34" charset="0"/>
                <a:ea typeface="ＭＳ Ｐゴシック" panose="020B0600070205080204" pitchFamily="34" charset="-128"/>
              </a:rPr>
              <a:t>Dial up networking……..</a:t>
            </a:r>
          </a:p>
        </p:txBody>
      </p:sp>
      <p:sp>
        <p:nvSpPr>
          <p:cNvPr id="202756" name="Text Box 4"/>
          <p:cNvSpPr txBox="1">
            <a:spLocks noChangeArrowheads="1"/>
          </p:cNvSpPr>
          <p:nvPr/>
        </p:nvSpPr>
        <p:spPr bwMode="auto">
          <a:xfrm>
            <a:off x="457200" y="5867400"/>
            <a:ext cx="6665913" cy="461963"/>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8"/>
              </a:srgbClr>
            </a:outerShdw>
          </a:effec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GB" altLang="en-US" b="1">
                <a:solidFill>
                  <a:schemeClr val="bg1"/>
                </a:solidFill>
                <a:latin typeface="Calibri" panose="020F0502020204030204" pitchFamily="34" charset="0"/>
              </a:rPr>
              <a:t>Now mostly consigned to the history books!</a:t>
            </a:r>
            <a:endParaRPr lang="en-GB" altLang="en-US" sz="1800">
              <a:solidFill>
                <a:schemeClr val="bg1"/>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19063" y="522288"/>
            <a:ext cx="8489950" cy="635000"/>
          </a:xfrm>
        </p:spPr>
        <p:txBody>
          <a:bodyPr/>
          <a:lstStyle/>
          <a:p>
            <a:pPr eaLnBrk="1" hangingPunct="1"/>
            <a:r>
              <a:rPr lang="en-GB" altLang="en-US">
                <a:latin typeface="Calibri" panose="020F0502020204030204" pitchFamily="34" charset="0"/>
                <a:ea typeface="ＭＳ Ｐゴシック" panose="020B0600070205080204" pitchFamily="34" charset="-128"/>
              </a:rPr>
              <a:t>Crosstalk</a:t>
            </a:r>
            <a:endParaRPr lang="en-US" altLang="en-US">
              <a:latin typeface="Calibri" panose="020F0502020204030204" pitchFamily="34" charset="0"/>
              <a:ea typeface="ＭＳ Ｐゴシック" panose="020B0600070205080204" pitchFamily="34" charset="-128"/>
            </a:endParaRPr>
          </a:p>
        </p:txBody>
      </p:sp>
      <p:sp>
        <p:nvSpPr>
          <p:cNvPr id="46082" name="Rectangle 3"/>
          <p:cNvSpPr>
            <a:spLocks noGrp="1" noChangeArrowheads="1"/>
          </p:cNvSpPr>
          <p:nvPr>
            <p:ph idx="1"/>
          </p:nvPr>
        </p:nvSpPr>
        <p:spPr>
          <a:xfrm>
            <a:off x="396875" y="1412875"/>
            <a:ext cx="8224838" cy="5040313"/>
          </a:xfrm>
        </p:spPr>
        <p:txBody>
          <a:bodyPr/>
          <a:lstStyle/>
          <a:p>
            <a:pPr eaLnBrk="1" hangingPunct="1">
              <a:lnSpc>
                <a:spcPct val="80000"/>
              </a:lnSpc>
            </a:pPr>
            <a:r>
              <a:rPr lang="en-GB" altLang="en-US" sz="3000">
                <a:latin typeface="Calibri" panose="020F0502020204030204" pitchFamily="34" charset="0"/>
                <a:ea typeface="ＭＳ Ｐゴシック" panose="020B0600070205080204" pitchFamily="34" charset="-128"/>
              </a:rPr>
              <a:t>A telephone cable usually contains hundreds or thousands of wire pairs packed closely together</a:t>
            </a:r>
          </a:p>
          <a:p>
            <a:pPr eaLnBrk="1" hangingPunct="1">
              <a:lnSpc>
                <a:spcPct val="80000"/>
              </a:lnSpc>
            </a:pPr>
            <a:r>
              <a:rPr lang="en-GB" altLang="en-US" sz="3000">
                <a:latin typeface="Calibri" panose="020F0502020204030204" pitchFamily="34" charset="0"/>
                <a:ea typeface="ＭＳ Ｐゴシック" panose="020B0600070205080204" pitchFamily="34" charset="-128"/>
              </a:rPr>
              <a:t>Due to the electro-magnetic field created when a signal propagates a signal is induced into the nearby wires.</a:t>
            </a:r>
          </a:p>
          <a:p>
            <a:pPr eaLnBrk="1" hangingPunct="1">
              <a:lnSpc>
                <a:spcPct val="80000"/>
              </a:lnSpc>
            </a:pPr>
            <a:r>
              <a:rPr lang="en-GB" altLang="en-US" sz="3000">
                <a:latin typeface="Calibri" panose="020F0502020204030204" pitchFamily="34" charset="0"/>
                <a:ea typeface="ＭＳ Ｐゴシック" panose="020B0600070205080204" pitchFamily="34" charset="-128"/>
              </a:rPr>
              <a:t>This is reduced by the </a:t>
            </a:r>
          </a:p>
          <a:p>
            <a:pPr eaLnBrk="1" hangingPunct="1">
              <a:lnSpc>
                <a:spcPct val="80000"/>
              </a:lnSpc>
              <a:buFontTx/>
              <a:buNone/>
            </a:pPr>
            <a:r>
              <a:rPr lang="en-GB" altLang="en-US" sz="3000">
                <a:latin typeface="Calibri" panose="020F0502020204030204" pitchFamily="34" charset="0"/>
                <a:ea typeface="ＭＳ Ｐゴシック" panose="020B0600070205080204" pitchFamily="34" charset="-128"/>
              </a:rPr>
              <a:t>twisting by some crosstalk</a:t>
            </a:r>
          </a:p>
          <a:p>
            <a:pPr eaLnBrk="1" hangingPunct="1">
              <a:lnSpc>
                <a:spcPct val="80000"/>
              </a:lnSpc>
              <a:buFontTx/>
              <a:buNone/>
            </a:pPr>
            <a:r>
              <a:rPr lang="en-GB" altLang="en-US" sz="3000">
                <a:latin typeface="Calibri" panose="020F0502020204030204" pitchFamily="34" charset="0"/>
                <a:ea typeface="ＭＳ Ｐゴシック" panose="020B0600070205080204" pitchFamily="34" charset="-128"/>
              </a:rPr>
              <a:t>still remains</a:t>
            </a:r>
          </a:p>
          <a:p>
            <a:pPr eaLnBrk="1" hangingPunct="1">
              <a:lnSpc>
                <a:spcPct val="80000"/>
              </a:lnSpc>
            </a:pPr>
            <a:r>
              <a:rPr lang="en-GB" altLang="en-US" sz="3000">
                <a:latin typeface="Calibri" panose="020F0502020204030204" pitchFamily="34" charset="0"/>
                <a:ea typeface="ＭＳ Ｐゴシック" panose="020B0600070205080204" pitchFamily="34" charset="-128"/>
              </a:rPr>
              <a:t>This is a primary limiting</a:t>
            </a:r>
          </a:p>
          <a:p>
            <a:pPr eaLnBrk="1" hangingPunct="1">
              <a:lnSpc>
                <a:spcPct val="80000"/>
              </a:lnSpc>
              <a:buFontTx/>
              <a:buNone/>
            </a:pPr>
            <a:r>
              <a:rPr lang="en-GB" altLang="en-US" sz="3000">
                <a:latin typeface="Calibri" panose="020F0502020204030204" pitchFamily="34" charset="0"/>
                <a:ea typeface="ＭＳ Ｐゴシック" panose="020B0600070205080204" pitchFamily="34" charset="-128"/>
              </a:rPr>
              <a:t>factor for high rate </a:t>
            </a:r>
          </a:p>
          <a:p>
            <a:pPr eaLnBrk="1" hangingPunct="1">
              <a:lnSpc>
                <a:spcPct val="80000"/>
              </a:lnSpc>
              <a:buFontTx/>
              <a:buNone/>
            </a:pPr>
            <a:r>
              <a:rPr lang="en-GB" altLang="en-US" sz="3000">
                <a:latin typeface="Calibri" panose="020F0502020204030204" pitchFamily="34" charset="0"/>
                <a:ea typeface="ＭＳ Ｐゴシック" panose="020B0600070205080204" pitchFamily="34" charset="-128"/>
              </a:rPr>
              <a:t>transmission</a:t>
            </a:r>
            <a:endParaRPr lang="en-US" altLang="en-US" sz="3000">
              <a:latin typeface="Calibri" panose="020F0502020204030204" pitchFamily="34" charset="0"/>
              <a:ea typeface="ＭＳ Ｐゴシック" panose="020B0600070205080204" pitchFamily="34" charset="-128"/>
            </a:endParaRPr>
          </a:p>
        </p:txBody>
      </p:sp>
      <p:pic>
        <p:nvPicPr>
          <p:cNvPr id="46083" name="Picture 4" descr="01# 2400 Pair PEUT C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3825875"/>
            <a:ext cx="4224337"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ustom Design">
  <a:themeElements>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eenMSc">
  <a:themeElements>
    <a:clrScheme name="greenMSc 15">
      <a:dk1>
        <a:srgbClr val="000000"/>
      </a:dk1>
      <a:lt1>
        <a:srgbClr val="FFFFFF"/>
      </a:lt1>
      <a:dk2>
        <a:srgbClr val="4B462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9C193"/>
      </a:folHlink>
    </a:clrScheme>
    <a:fontScheme name="greenM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reenMS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MS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MS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MS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MS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MS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MSc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MS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MS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MS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MS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MS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MSc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greenMSc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greenMSc 15">
        <a:dk1>
          <a:srgbClr val="000000"/>
        </a:dk1>
        <a:lt1>
          <a:srgbClr val="FFFFFF"/>
        </a:lt1>
        <a:dk2>
          <a:srgbClr val="4B462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9C19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2AFF8F"/>
      </a:accent1>
      <a:accent2>
        <a:srgbClr val="FF2A35"/>
      </a:accent2>
      <a:accent3>
        <a:srgbClr val="FFFFFF"/>
      </a:accent3>
      <a:accent4>
        <a:srgbClr val="000000"/>
      </a:accent4>
      <a:accent5>
        <a:srgbClr val="ACFFC6"/>
      </a:accent5>
      <a:accent6>
        <a:srgbClr val="E7252F"/>
      </a:accent6>
      <a:hlink>
        <a:srgbClr val="FFFFFF"/>
      </a:hlink>
      <a:folHlink>
        <a:srgbClr val="FFE5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pptdkredgrad</Template>
  <TotalTime>107</TotalTime>
  <Pages>28</Pages>
  <Words>3295</Words>
  <Application>Microsoft Office PowerPoint</Application>
  <PresentationFormat>On-screen Show (4:3)</PresentationFormat>
  <Paragraphs>511</Paragraphs>
  <Slides>53</Slides>
  <Notes>53</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Custom Design</vt:lpstr>
      <vt:lpstr>greenMSc</vt:lpstr>
      <vt:lpstr>Wireline Systems</vt:lpstr>
      <vt:lpstr>Overview</vt:lpstr>
      <vt:lpstr>Twisted pair copper connections</vt:lpstr>
      <vt:lpstr>Unshielded Twisted Pair UTP</vt:lpstr>
      <vt:lpstr>Attenuation</vt:lpstr>
      <vt:lpstr>Phase response</vt:lpstr>
      <vt:lpstr>Characteristic impedance</vt:lpstr>
      <vt:lpstr>Voice band modems</vt:lpstr>
      <vt:lpstr>Crosstalk</vt:lpstr>
      <vt:lpstr>Near-End Crosstalk</vt:lpstr>
      <vt:lpstr>Far-End Crosstalk</vt:lpstr>
      <vt:lpstr>Co-axial Cable</vt:lpstr>
      <vt:lpstr>Wireline Systems</vt:lpstr>
      <vt:lpstr>ISDN</vt:lpstr>
      <vt:lpstr>Primary rate ISDN access</vt:lpstr>
      <vt:lpstr>xDSL technologies</vt:lpstr>
      <vt:lpstr>ADSL over POTS Reference Model</vt:lpstr>
      <vt:lpstr>DMT Technology</vt:lpstr>
      <vt:lpstr>ADSL key advantages </vt:lpstr>
      <vt:lpstr>ADSL Local Loop Impairments</vt:lpstr>
      <vt:lpstr>Loop Qualification</vt:lpstr>
      <vt:lpstr>Emissions from DSL</vt:lpstr>
      <vt:lpstr>ADSL Reach</vt:lpstr>
      <vt:lpstr>ADSL summary</vt:lpstr>
      <vt:lpstr>VDSL</vt:lpstr>
      <vt:lpstr>Ethernet</vt:lpstr>
      <vt:lpstr>Ethernet over twisted pair</vt:lpstr>
      <vt:lpstr>Cable Types</vt:lpstr>
      <vt:lpstr>CATV</vt:lpstr>
      <vt:lpstr>Hybrid Fibre Coax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DOCSIS 3.0 Features</vt:lpstr>
      <vt:lpstr>Downstream Bonding Service Drivers</vt:lpstr>
      <vt:lpstr>DOCSIS 3.0 Channel Bonding</vt:lpstr>
      <vt:lpstr>Further Developments</vt:lpstr>
      <vt:lpstr>1 GHz Upgrade</vt:lpstr>
      <vt:lpstr>Why DOCSIS 3.0</vt:lpstr>
      <vt:lpstr>DOCSIS 3.0/M-CMTS:Remarks</vt:lpstr>
      <vt:lpstr>Powerline Communications</vt:lpstr>
      <vt:lpstr>Broadband over Powerline</vt:lpstr>
      <vt:lpstr>IEEE P1901</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TTS</dc:title>
  <dc:subject>IGDP TTS</dc:subject>
  <dc:creator>Dr John Mitchell</dc:creator>
  <cp:keywords/>
  <dc:description/>
  <cp:lastModifiedBy>cyril renaud</cp:lastModifiedBy>
  <cp:revision>8828749</cp:revision>
  <cp:lastPrinted>1999-04-26T08:38:41Z</cp:lastPrinted>
  <dcterms:created xsi:type="dcterms:W3CDTF">1997-12-03T23:58:20Z</dcterms:created>
  <dcterms:modified xsi:type="dcterms:W3CDTF">2017-10-19T12:03:10Z</dcterms:modified>
</cp:coreProperties>
</file>