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84" r:id="rId13"/>
    <p:sldId id="276" r:id="rId14"/>
    <p:sldId id="265" r:id="rId15"/>
    <p:sldId id="266" r:id="rId16"/>
    <p:sldId id="267" r:id="rId17"/>
    <p:sldId id="285" r:id="rId18"/>
    <p:sldId id="269" r:id="rId19"/>
    <p:sldId id="275" r:id="rId20"/>
    <p:sldId id="271" r:id="rId21"/>
    <p:sldId id="272" r:id="rId22"/>
    <p:sldId id="273" r:id="rId23"/>
    <p:sldId id="274" r:id="rId24"/>
    <p:sldId id="280" r:id="rId25"/>
    <p:sldId id="282" r:id="rId26"/>
    <p:sldId id="281" r:id="rId27"/>
    <p:sldId id="283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35" r:id="rId45"/>
    <p:sldId id="336" r:id="rId46"/>
    <p:sldId id="337" r:id="rId47"/>
    <p:sldId id="332" r:id="rId48"/>
    <p:sldId id="333" r:id="rId49"/>
    <p:sldId id="334" r:id="rId50"/>
    <p:sldId id="305" r:id="rId51"/>
    <p:sldId id="307" r:id="rId52"/>
    <p:sldId id="309" r:id="rId53"/>
    <p:sldId id="308" r:id="rId54"/>
    <p:sldId id="319" r:id="rId55"/>
    <p:sldId id="312" r:id="rId56"/>
    <p:sldId id="314" r:id="rId57"/>
    <p:sldId id="315" r:id="rId58"/>
    <p:sldId id="316" r:id="rId59"/>
    <p:sldId id="320" r:id="rId60"/>
    <p:sldId id="323" r:id="rId61"/>
    <p:sldId id="322" r:id="rId62"/>
    <p:sldId id="318" r:id="rId63"/>
    <p:sldId id="317" r:id="rId64"/>
    <p:sldId id="324" r:id="rId65"/>
    <p:sldId id="325" r:id="rId66"/>
    <p:sldId id="327" r:id="rId67"/>
    <p:sldId id="328" r:id="rId68"/>
    <p:sldId id="329" r:id="rId69"/>
    <p:sldId id="330" r:id="rId70"/>
    <p:sldId id="331" r:id="rId71"/>
    <p:sldId id="338" r:id="rId72"/>
    <p:sldId id="339" r:id="rId73"/>
    <p:sldId id="340" r:id="rId74"/>
    <p:sldId id="341" r:id="rId75"/>
    <p:sldId id="342" r:id="rId76"/>
    <p:sldId id="349" r:id="rId77"/>
    <p:sldId id="347" r:id="rId78"/>
    <p:sldId id="348" r:id="rId79"/>
    <p:sldId id="352" r:id="rId80"/>
    <p:sldId id="353" r:id="rId81"/>
    <p:sldId id="354" r:id="rId82"/>
    <p:sldId id="355" r:id="rId83"/>
    <p:sldId id="356" r:id="rId84"/>
    <p:sldId id="357" r:id="rId85"/>
    <p:sldId id="343" r:id="rId86"/>
    <p:sldId id="360" r:id="rId87"/>
    <p:sldId id="361" r:id="rId88"/>
    <p:sldId id="359" r:id="rId89"/>
    <p:sldId id="366" r:id="rId90"/>
    <p:sldId id="365" r:id="rId91"/>
    <p:sldId id="362" r:id="rId92"/>
    <p:sldId id="363" r:id="rId93"/>
    <p:sldId id="367" r:id="rId9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00"/>
    <a:srgbClr val="6B330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0712" autoAdjust="0"/>
  </p:normalViewPr>
  <p:slideViewPr>
    <p:cSldViewPr>
      <p:cViewPr varScale="1">
        <p:scale>
          <a:sx n="100" d="100"/>
          <a:sy n="10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1A9B4-BC27-4CE0-B83A-74518F9A8EF7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E0E1-0570-429C-BEF3-2F9AF461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Git add -p file</a:t>
            </a:r>
          </a:p>
          <a:p>
            <a:r>
              <a:rPr lang="en-US" altLang="zh-TW" smtClean="0"/>
              <a:t>Stage this hunk [</a:t>
            </a:r>
            <a:r>
              <a:rPr lang="en-US" altLang="zh-TW" err="1" smtClean="0"/>
              <a:t>y,n,q,a,d</a:t>
            </a:r>
            <a:r>
              <a:rPr lang="en-US" altLang="zh-TW" smtClean="0"/>
              <a:t>,/,e,?]?  </a:t>
            </a:r>
            <a:r>
              <a:rPr lang="en-US" altLang="zh-TW" smtClean="0">
                <a:sym typeface="Wingdings" pitchFamily="2" charset="2"/>
              </a:rPr>
              <a:t> e</a:t>
            </a:r>
          </a:p>
          <a:p>
            <a:r>
              <a:rPr lang="zh-TW" altLang="en-US" smtClean="0">
                <a:sym typeface="Wingdings" pitchFamily="2" charset="2"/>
              </a:rPr>
              <a:t>就可以編輯，</a:t>
            </a:r>
            <a:endParaRPr lang="en-US" altLang="zh-TW" smtClean="0">
              <a:sym typeface="Wingdings" pitchFamily="2" charset="2"/>
            </a:endParaRPr>
          </a:p>
          <a:p>
            <a:r>
              <a:rPr lang="zh-TW" altLang="en-US" smtClean="0">
                <a:sym typeface="Wingdings" pitchFamily="2" charset="2"/>
              </a:rPr>
              <a:t>把</a:t>
            </a:r>
            <a:r>
              <a:rPr lang="en-US" altLang="zh-TW" smtClean="0">
                <a:sym typeface="Wingdings" pitchFamily="2" charset="2"/>
              </a:rPr>
              <a:t>+</a:t>
            </a:r>
            <a:r>
              <a:rPr lang="zh-TW" altLang="en-US" smtClean="0">
                <a:sym typeface="Wingdings" pitchFamily="2" charset="2"/>
              </a:rPr>
              <a:t>開頭的那一整行移除就可以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Git checkout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 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 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 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 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這樣二段式感覺可能有點麻煩，但也是有好處的。你可以想像你有一個倉庫，在倉庫門口有個小廣場，這個廣場的概念就像跟暫存區一樣，你把要存放到倉庫的貨物先放到這邊（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），然後等收集的差不多了就可以打開倉庫門，把在廣場上的貨物送進倉庫裡（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），並且記錄下來這批貨是什麼用途的、誰送來的。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當然，你也可以每來一件貨物就開倉門存一次、紀錄一次，但這樣一來開倉庫的次數就會非常多。老實說這樣也沒什麼過錯，只是因為太過零碎的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，有時候要查閱紀錄可能會有點不太方便；另外，過於零碎的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也可能給你的同事帶來一些困擾，例如要進行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Review 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的時候，比較有整理的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可以一次看到比較完整的內容，而不需要一個一個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慢慢看。</a:t>
            </a:r>
            <a:endParaRPr lang="en-US" altLang="zh-TW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TW" smtClean="0"/>
              <a:t>-a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參數只對已經存在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 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的檔案有效，對還是新加入的檔案（也就是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Untracked file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）是無效的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git reset HEAD^ --hard   </a:t>
            </a:r>
            <a:r>
              <a:rPr lang="zh-TW" altLang="en-US" smtClean="0"/>
              <a:t>取消</a:t>
            </a:r>
            <a:r>
              <a:rPr lang="en-US" altLang="zh-TW" smtClean="0"/>
              <a:t>revert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(git checkout -b dev)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git cherry-pick 876g3tw</a:t>
            </a:r>
          </a:p>
          <a:p>
            <a:r>
              <a:rPr lang="zh-TW" altLang="en-US" smtClean="0"/>
              <a:t>沒有檔案就要修改</a:t>
            </a:r>
            <a:endParaRPr lang="en-US" altLang="zh-TW" smtClean="0"/>
          </a:p>
          <a:p>
            <a:endParaRPr lang="en-US" altLang="zh-TW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會有</a:t>
            </a:r>
            <a:r>
              <a:rPr lang="en-US" altLang="zh-TW" smtClean="0"/>
              <a:t>Unmerged paths:</a:t>
            </a:r>
          </a:p>
          <a:p>
            <a:endParaRPr lang="en-US" altLang="zh-TW" smtClean="0"/>
          </a:p>
          <a:p>
            <a:r>
              <a:rPr lang="en-US" altLang="zh-TW" smtClean="0"/>
              <a:t>c:\git_training&gt;git  status</a:t>
            </a:r>
          </a:p>
          <a:p>
            <a:r>
              <a:rPr lang="en-US" altLang="zh-TW" smtClean="0"/>
              <a:t>On branch master</a:t>
            </a:r>
          </a:p>
          <a:p>
            <a:r>
              <a:rPr lang="en-US" altLang="zh-TW" smtClean="0"/>
              <a:t>You are currently cherry-picking commit 5c09635.</a:t>
            </a:r>
          </a:p>
          <a:p>
            <a:r>
              <a:rPr lang="en-US" altLang="zh-TW" smtClean="0"/>
              <a:t>  (fix conflicts and run "git cherry-pick --continue")</a:t>
            </a:r>
          </a:p>
          <a:p>
            <a:r>
              <a:rPr lang="en-US" altLang="zh-TW" smtClean="0"/>
              <a:t>  (use "git cherry-pick --abort" to cancel the cherry-pick operation)</a:t>
            </a:r>
          </a:p>
          <a:p>
            <a:endParaRPr lang="en-US" altLang="zh-TW" smtClean="0"/>
          </a:p>
          <a:p>
            <a:r>
              <a:rPr lang="en-US" altLang="zh-TW" smtClean="0"/>
              <a:t>Unmerged paths:</a:t>
            </a:r>
          </a:p>
          <a:p>
            <a:r>
              <a:rPr lang="en-US" altLang="zh-TW" smtClean="0"/>
              <a:t>  (use "git add/rm &lt;file&gt;..." as appropriate to mark resolution)</a:t>
            </a:r>
          </a:p>
          <a:p>
            <a:endParaRPr lang="en-US" altLang="zh-TW" smtClean="0"/>
          </a:p>
          <a:p>
            <a:r>
              <a:rPr lang="en-US" altLang="zh-TW" smtClean="0"/>
              <a:t>        deleted by us:   cherry-pick1.txt</a:t>
            </a:r>
          </a:p>
          <a:p>
            <a:endParaRPr lang="en-US" altLang="zh-TW" smtClean="0"/>
          </a:p>
          <a:p>
            <a:r>
              <a:rPr lang="en-US" altLang="zh-TW" smtClean="0"/>
              <a:t>no changes added to commit (use "git add" and/or "git commit -a")</a:t>
            </a:r>
          </a:p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 remote add test2 git@192.168.174.136:root/test1.git</a:t>
            </a:r>
          </a:p>
          <a:p>
            <a:r>
              <a:rPr lang="en-US" altLang="zh-TW" smtClean="0"/>
              <a:t>origin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 remote add test2 git@192.168.174.136:root/test1.git</a:t>
            </a:r>
          </a:p>
          <a:p>
            <a:r>
              <a:rPr lang="en-US" altLang="zh-TW" smtClean="0"/>
              <a:t>origin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 remote add test2 git@192.168.174.136:root/test1.git</a:t>
            </a:r>
          </a:p>
          <a:p>
            <a:r>
              <a:rPr lang="en-US" altLang="zh-TW" smtClean="0"/>
              <a:t>origin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 remote add test2 git@192.168.174.136:root/test1.git</a:t>
            </a:r>
          </a:p>
          <a:p>
            <a:r>
              <a:rPr lang="en-US" altLang="zh-TW" smtClean="0"/>
              <a:t>origin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80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 remote add test2 git@192.168.174.136:root/test1.git</a:t>
            </a:r>
          </a:p>
          <a:p>
            <a:r>
              <a:rPr lang="en-US" altLang="zh-TW" smtClean="0"/>
              <a:t>origin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81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smtClean="0"/>
              <a:t>git push &lt;remote_repo&gt; &lt;local_branch&gt;:&lt;remote_branch&gt;</a:t>
            </a:r>
          </a:p>
          <a:p>
            <a:pPr lvl="1"/>
            <a:r>
              <a:rPr lang="en-US" altLang="zh-TW" smtClean="0"/>
              <a:t> :&lt;remote_branch&gt;</a:t>
            </a:r>
            <a:r>
              <a:rPr lang="zh-TW" altLang="en-US" smtClean="0"/>
              <a:t>不輸入即等於</a:t>
            </a:r>
            <a:r>
              <a:rPr lang="en-US" altLang="zh-TW" smtClean="0"/>
              <a:t>&lt;local_branch&gt;</a:t>
            </a:r>
          </a:p>
          <a:p>
            <a:pPr lvl="1"/>
            <a:r>
              <a:rPr lang="zh-TW" altLang="en-US" smtClean="0"/>
              <a:t>如</a:t>
            </a:r>
            <a:r>
              <a:rPr lang="en-US" altLang="zh-TW" smtClean="0"/>
              <a:t>&lt;remote_branch&gt;</a:t>
            </a:r>
            <a:r>
              <a:rPr lang="zh-TW" altLang="en-US" smtClean="0"/>
              <a:t>不存在會自動建立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 remote add test2 git@192.168.174.136:root/test1.git</a:t>
            </a:r>
          </a:p>
          <a:p>
            <a:r>
              <a:rPr lang="en-US" altLang="zh-TW" smtClean="0"/>
              <a:t>origin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84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smtClean="0"/>
              <a:t>git pull &lt;</a:t>
            </a:r>
            <a:r>
              <a:rPr lang="zh-TW" altLang="en-US" sz="2000" smtClean="0"/>
              <a:t>远程主机名</a:t>
            </a:r>
            <a:r>
              <a:rPr lang="en-US" altLang="zh-TW" sz="2000" smtClean="0"/>
              <a:t>&gt; &lt;</a:t>
            </a:r>
            <a:r>
              <a:rPr lang="zh-TW" altLang="en-US" sz="2000" smtClean="0"/>
              <a:t>远程分支名</a:t>
            </a:r>
            <a:r>
              <a:rPr lang="en-US" altLang="zh-TW" sz="2000" smtClean="0"/>
              <a:t>&gt;:&lt;</a:t>
            </a:r>
            <a:r>
              <a:rPr lang="zh-TW" altLang="en-US" sz="2000" smtClean="0"/>
              <a:t>本地分支名</a:t>
            </a:r>
            <a:r>
              <a:rPr lang="en-US" altLang="zh-TW" sz="2000" smtClean="0"/>
              <a:t>&gt;</a:t>
            </a:r>
            <a:br>
              <a:rPr lang="en-US" altLang="zh-TW" sz="2000" smtClean="0"/>
            </a:br>
            <a:r>
              <a:rPr lang="zh-TW" altLang="en-US" sz="2000" smtClean="0"/>
              <a:t>取回</a:t>
            </a:r>
            <a:r>
              <a:rPr lang="en-US" altLang="zh-TW" sz="2000" smtClean="0"/>
              <a:t>origin</a:t>
            </a:r>
            <a:r>
              <a:rPr lang="zh-TW" altLang="en-US" sz="2000" smtClean="0"/>
              <a:t>主机的</a:t>
            </a:r>
            <a:r>
              <a:rPr lang="en-US" altLang="zh-TW" sz="2000" smtClean="0"/>
              <a:t>next</a:t>
            </a:r>
            <a:r>
              <a:rPr lang="zh-TW" altLang="en-US" sz="2000" smtClean="0"/>
              <a:t>分支，与本地的</a:t>
            </a:r>
            <a:r>
              <a:rPr lang="en-US" altLang="zh-TW" sz="2000" smtClean="0"/>
              <a:t>master</a:t>
            </a:r>
            <a:r>
              <a:rPr lang="zh-TW" altLang="en-US" sz="2000" smtClean="0"/>
              <a:t>分支合并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smtClean="0"/>
              <a:t>git pull &lt;</a:t>
            </a:r>
            <a:r>
              <a:rPr lang="zh-TW" altLang="en-US" sz="2000" smtClean="0"/>
              <a:t>远程主机名</a:t>
            </a:r>
            <a:r>
              <a:rPr lang="en-US" altLang="zh-TW" sz="2000" smtClean="0"/>
              <a:t>&gt; &lt;</a:t>
            </a:r>
            <a:r>
              <a:rPr lang="zh-TW" altLang="en-US" sz="2000" smtClean="0"/>
              <a:t>远程分支名</a:t>
            </a:r>
            <a:r>
              <a:rPr lang="en-US" altLang="zh-TW" sz="2000" smtClean="0"/>
              <a:t>&gt;:&lt;</a:t>
            </a:r>
            <a:r>
              <a:rPr lang="zh-TW" altLang="en-US" sz="2000" smtClean="0"/>
              <a:t>本地分支名</a:t>
            </a:r>
            <a:r>
              <a:rPr lang="en-US" altLang="zh-TW" sz="2000" smtClean="0"/>
              <a:t>&gt;</a:t>
            </a:r>
            <a:br>
              <a:rPr lang="en-US" altLang="zh-TW" sz="2000" smtClean="0"/>
            </a:br>
            <a:r>
              <a:rPr lang="zh-TW" altLang="en-US" sz="2000" smtClean="0"/>
              <a:t>取回</a:t>
            </a:r>
            <a:r>
              <a:rPr lang="en-US" altLang="zh-TW" sz="2000" smtClean="0"/>
              <a:t>origin</a:t>
            </a:r>
            <a:r>
              <a:rPr lang="zh-TW" altLang="en-US" sz="2000" smtClean="0"/>
              <a:t>主机的</a:t>
            </a:r>
            <a:r>
              <a:rPr lang="en-US" altLang="zh-TW" sz="2000" smtClean="0"/>
              <a:t>next</a:t>
            </a:r>
            <a:r>
              <a:rPr lang="zh-TW" altLang="en-US" sz="2000" smtClean="0"/>
              <a:t>分支，与本地的</a:t>
            </a:r>
            <a:r>
              <a:rPr lang="en-US" altLang="zh-TW" sz="2000" smtClean="0"/>
              <a:t>master</a:t>
            </a:r>
            <a:r>
              <a:rPr lang="zh-TW" altLang="en-US" sz="2000" smtClean="0"/>
              <a:t>分支合并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smtClean="0"/>
              <a:t>git pull &lt;</a:t>
            </a:r>
            <a:r>
              <a:rPr lang="zh-TW" altLang="en-US" sz="2000" smtClean="0"/>
              <a:t>远程主机名</a:t>
            </a:r>
            <a:r>
              <a:rPr lang="en-US" altLang="zh-TW" sz="2000" smtClean="0"/>
              <a:t>&gt; &lt;</a:t>
            </a:r>
            <a:r>
              <a:rPr lang="zh-TW" altLang="en-US" sz="2000" smtClean="0"/>
              <a:t>远程分支名</a:t>
            </a:r>
            <a:r>
              <a:rPr lang="en-US" altLang="zh-TW" sz="2000" smtClean="0"/>
              <a:t>&gt;:&lt;</a:t>
            </a:r>
            <a:r>
              <a:rPr lang="zh-TW" altLang="en-US" sz="2000" smtClean="0"/>
              <a:t>本地分支名</a:t>
            </a:r>
            <a:r>
              <a:rPr lang="en-US" altLang="zh-TW" sz="2000" smtClean="0"/>
              <a:t>&gt;</a:t>
            </a:r>
            <a:br>
              <a:rPr lang="en-US" altLang="zh-TW" sz="2000" smtClean="0"/>
            </a:br>
            <a:r>
              <a:rPr lang="zh-TW" altLang="en-US" sz="2000" smtClean="0"/>
              <a:t>取回</a:t>
            </a:r>
            <a:r>
              <a:rPr lang="en-US" altLang="zh-TW" sz="2000" smtClean="0"/>
              <a:t>origin</a:t>
            </a:r>
            <a:r>
              <a:rPr lang="zh-TW" altLang="en-US" sz="2000" smtClean="0"/>
              <a:t>主机的</a:t>
            </a:r>
            <a:r>
              <a:rPr lang="en-US" altLang="zh-TW" sz="2000" smtClean="0"/>
              <a:t>next</a:t>
            </a:r>
            <a:r>
              <a:rPr lang="zh-TW" altLang="en-US" sz="2000" smtClean="0"/>
              <a:t>分支，与本地的</a:t>
            </a:r>
            <a:r>
              <a:rPr lang="en-US" altLang="zh-TW" sz="2000" smtClean="0"/>
              <a:t>master</a:t>
            </a:r>
            <a:r>
              <a:rPr lang="zh-TW" altLang="en-US" sz="2000" smtClean="0"/>
              <a:t>分支合并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89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smtClean="0"/>
              <a:t>git pull &lt;</a:t>
            </a:r>
            <a:r>
              <a:rPr lang="zh-TW" altLang="en-US" sz="2000" smtClean="0"/>
              <a:t>远程主机名</a:t>
            </a:r>
            <a:r>
              <a:rPr lang="en-US" altLang="zh-TW" sz="2000" smtClean="0"/>
              <a:t>&gt; &lt;</a:t>
            </a:r>
            <a:r>
              <a:rPr lang="zh-TW" altLang="en-US" sz="2000" smtClean="0"/>
              <a:t>远程分支名</a:t>
            </a:r>
            <a:r>
              <a:rPr lang="en-US" altLang="zh-TW" sz="2000" smtClean="0"/>
              <a:t>&gt;:&lt;</a:t>
            </a:r>
            <a:r>
              <a:rPr lang="zh-TW" altLang="en-US" sz="2000" smtClean="0"/>
              <a:t>本地分支名</a:t>
            </a:r>
            <a:r>
              <a:rPr lang="en-US" altLang="zh-TW" sz="2000" smtClean="0"/>
              <a:t>&gt;</a:t>
            </a:r>
            <a:br>
              <a:rPr lang="en-US" altLang="zh-TW" sz="2000" smtClean="0"/>
            </a:br>
            <a:r>
              <a:rPr lang="zh-TW" altLang="en-US" sz="2000" smtClean="0"/>
              <a:t>取回</a:t>
            </a:r>
            <a:r>
              <a:rPr lang="en-US" altLang="zh-TW" sz="2000" smtClean="0"/>
              <a:t>origin</a:t>
            </a:r>
            <a:r>
              <a:rPr lang="zh-TW" altLang="en-US" sz="2000" smtClean="0"/>
              <a:t>主机的</a:t>
            </a:r>
            <a:r>
              <a:rPr lang="en-US" altLang="zh-TW" sz="2000" smtClean="0"/>
              <a:t>next</a:t>
            </a:r>
            <a:r>
              <a:rPr lang="zh-TW" altLang="en-US" sz="2000" smtClean="0"/>
              <a:t>分支，与本地的</a:t>
            </a:r>
            <a:r>
              <a:rPr lang="en-US" altLang="zh-TW" sz="2000" smtClean="0"/>
              <a:t>master</a:t>
            </a:r>
            <a:r>
              <a:rPr lang="zh-TW" altLang="en-US" sz="2000" smtClean="0"/>
              <a:t>分支合并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91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smtClean="0"/>
              <a:t>git pull &lt;</a:t>
            </a:r>
            <a:r>
              <a:rPr lang="zh-TW" altLang="en-US" sz="2000" smtClean="0"/>
              <a:t>远程主机名</a:t>
            </a:r>
            <a:r>
              <a:rPr lang="en-US" altLang="zh-TW" sz="2000" smtClean="0"/>
              <a:t>&gt; &lt;</a:t>
            </a:r>
            <a:r>
              <a:rPr lang="zh-TW" altLang="en-US" sz="2000" smtClean="0"/>
              <a:t>远程分支名</a:t>
            </a:r>
            <a:r>
              <a:rPr lang="en-US" altLang="zh-TW" sz="2000" smtClean="0"/>
              <a:t>&gt;:&lt;</a:t>
            </a:r>
            <a:r>
              <a:rPr lang="zh-TW" altLang="en-US" sz="2000" smtClean="0"/>
              <a:t>本地分支名</a:t>
            </a:r>
            <a:r>
              <a:rPr lang="en-US" altLang="zh-TW" sz="2000" smtClean="0"/>
              <a:t>&gt;</a:t>
            </a:r>
            <a:br>
              <a:rPr lang="en-US" altLang="zh-TW" sz="2000" smtClean="0"/>
            </a:br>
            <a:r>
              <a:rPr lang="zh-TW" altLang="en-US" sz="2000" smtClean="0"/>
              <a:t>取回</a:t>
            </a:r>
            <a:r>
              <a:rPr lang="en-US" altLang="zh-TW" sz="2000" smtClean="0"/>
              <a:t>origin</a:t>
            </a:r>
            <a:r>
              <a:rPr lang="zh-TW" altLang="en-US" sz="2000" smtClean="0"/>
              <a:t>主机的</a:t>
            </a:r>
            <a:r>
              <a:rPr lang="en-US" altLang="zh-TW" sz="2000" smtClean="0"/>
              <a:t>next</a:t>
            </a:r>
            <a:r>
              <a:rPr lang="zh-TW" altLang="en-US" sz="2000" smtClean="0"/>
              <a:t>分支，与本地的</a:t>
            </a:r>
            <a:r>
              <a:rPr lang="en-US" altLang="zh-TW" sz="2000" smtClean="0"/>
              <a:t>master</a:t>
            </a:r>
            <a:r>
              <a:rPr lang="zh-TW" altLang="en-US" sz="2000" smtClean="0"/>
              <a:t>分支合并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92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93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E0E1-0570-429C-BEF3-2F9AF461EDC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1475656" y="2492896"/>
            <a:ext cx="5832153" cy="1656184"/>
          </a:xfrm>
          <a:prstGeom prst="rect">
            <a:avLst/>
          </a:prstGeom>
        </p:spPr>
        <p:txBody>
          <a:bodyPr/>
          <a:lstStyle>
            <a:lvl1pPr algn="ctr">
              <a:buNone/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7504" y="116632"/>
            <a:ext cx="8928992" cy="3312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altLang="zh-TW" sz="1200" b="1" smtClean="0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rPr>
              <a:t>Git Repository (</a:t>
            </a:r>
            <a:r>
              <a:rPr lang="zh-TW" altLang="en-US" sz="1200" b="1" smtClean="0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rPr>
              <a:t>永久快照區</a:t>
            </a:r>
            <a:r>
              <a:rPr lang="en-US" altLang="zh-TW" sz="1200" b="1" smtClean="0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rPr>
              <a:t>) </a:t>
            </a:r>
            <a:endParaRPr lang="zh-TW" altLang="en-US" sz="1200" b="1">
              <a:solidFill>
                <a:sysClr val="windowText" lastClr="000000"/>
              </a:solidFill>
              <a:latin typeface="Consolas" pitchFamily="49" charset="0"/>
              <a:ea typeface="Meiryo" pitchFamily="34" charset="-128"/>
              <a:cs typeface="Consolas" pitchFamily="49" charset="0"/>
            </a:endParaRPr>
          </a:p>
        </p:txBody>
      </p:sp>
      <p:grpSp>
        <p:nvGrpSpPr>
          <p:cNvPr id="15" name="群組 14"/>
          <p:cNvGrpSpPr/>
          <p:nvPr userDrawn="1"/>
        </p:nvGrpSpPr>
        <p:grpSpPr>
          <a:xfrm>
            <a:off x="107504" y="3645024"/>
            <a:ext cx="2520280" cy="2592288"/>
            <a:chOff x="107504" y="3645024"/>
            <a:chExt cx="2520280" cy="2592288"/>
          </a:xfrm>
        </p:grpSpPr>
        <p:sp>
          <p:nvSpPr>
            <p:cNvPr id="8" name="矩形 7"/>
            <p:cNvSpPr/>
            <p:nvPr userDrawn="1"/>
          </p:nvSpPr>
          <p:spPr>
            <a:xfrm>
              <a:off x="107504" y="3933056"/>
              <a:ext cx="2520280" cy="2304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l"/>
              <a:endParaRPr lang="zh-TW" altLang="en-US" sz="1200" b="1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07504" y="3645024"/>
              <a:ext cx="2520280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smtClean="0">
                  <a:solidFill>
                    <a:sysClr val="windowText" lastClr="000000"/>
                  </a:solidFill>
                  <a:latin typeface="Consolas" pitchFamily="49" charset="0"/>
                  <a:ea typeface="Meiryo" pitchFamily="34" charset="-128"/>
                  <a:cs typeface="Consolas" pitchFamily="49" charset="0"/>
                </a:rPr>
                <a:t>HEAD</a:t>
              </a:r>
              <a:endParaRPr lang="zh-TW" altLang="en-US" sz="1200" b="1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endParaRPr>
            </a:p>
          </p:txBody>
        </p:sp>
      </p:grpSp>
      <p:grpSp>
        <p:nvGrpSpPr>
          <p:cNvPr id="16" name="群組 15"/>
          <p:cNvGrpSpPr/>
          <p:nvPr userDrawn="1"/>
        </p:nvGrpSpPr>
        <p:grpSpPr>
          <a:xfrm>
            <a:off x="3311860" y="3645024"/>
            <a:ext cx="2520280" cy="2592288"/>
            <a:chOff x="3203848" y="3645024"/>
            <a:chExt cx="2520280" cy="2592288"/>
          </a:xfrm>
        </p:grpSpPr>
        <p:sp>
          <p:nvSpPr>
            <p:cNvPr id="10" name="矩形 9"/>
            <p:cNvSpPr/>
            <p:nvPr userDrawn="1"/>
          </p:nvSpPr>
          <p:spPr>
            <a:xfrm>
              <a:off x="3203848" y="3933056"/>
              <a:ext cx="2520280" cy="2304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l"/>
              <a:endParaRPr lang="zh-TW" altLang="en-US" sz="1200" b="1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3203848" y="3645024"/>
              <a:ext cx="2520280" cy="2880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smtClean="0">
                  <a:solidFill>
                    <a:schemeClr val="bg1"/>
                  </a:solidFill>
                  <a:latin typeface="Consolas" pitchFamily="49" charset="0"/>
                  <a:ea typeface="Meiryo" pitchFamily="34" charset="-128"/>
                  <a:cs typeface="Consolas" pitchFamily="49" charset="0"/>
                </a:rPr>
                <a:t>Stage Area (</a:t>
              </a:r>
              <a:r>
                <a:rPr lang="zh-TW" altLang="en-US" sz="1200" b="1" smtClean="0">
                  <a:solidFill>
                    <a:schemeClr val="bg1"/>
                  </a:solidFill>
                  <a:latin typeface="Consolas" pitchFamily="49" charset="0"/>
                  <a:ea typeface="Meiryo" pitchFamily="34" charset="-128"/>
                  <a:cs typeface="Consolas" pitchFamily="49" charset="0"/>
                </a:rPr>
                <a:t>暫存區</a:t>
              </a:r>
              <a:r>
                <a:rPr lang="en-US" altLang="zh-TW" sz="1200" b="1" smtClean="0">
                  <a:solidFill>
                    <a:schemeClr val="bg1"/>
                  </a:solidFill>
                  <a:latin typeface="Consolas" pitchFamily="49" charset="0"/>
                  <a:ea typeface="Meiryo" pitchFamily="34" charset="-128"/>
                  <a:cs typeface="Consolas" pitchFamily="49" charset="0"/>
                </a:rPr>
                <a:t>)</a:t>
              </a:r>
              <a:endParaRPr lang="zh-TW" altLang="en-US" sz="1200" b="1">
                <a:solidFill>
                  <a:schemeClr val="bg1"/>
                </a:solidFill>
                <a:latin typeface="Consolas" pitchFamily="49" charset="0"/>
                <a:ea typeface="Meiryo" pitchFamily="34" charset="-128"/>
                <a:cs typeface="Consolas" pitchFamily="49" charset="0"/>
              </a:endParaRPr>
            </a:p>
          </p:txBody>
        </p:sp>
      </p:grpSp>
      <p:grpSp>
        <p:nvGrpSpPr>
          <p:cNvPr id="17" name="群組 16"/>
          <p:cNvGrpSpPr/>
          <p:nvPr userDrawn="1"/>
        </p:nvGrpSpPr>
        <p:grpSpPr>
          <a:xfrm>
            <a:off x="6516216" y="3645024"/>
            <a:ext cx="2520280" cy="2592288"/>
            <a:chOff x="6228184" y="3645024"/>
            <a:chExt cx="2520280" cy="2592288"/>
          </a:xfrm>
        </p:grpSpPr>
        <p:sp>
          <p:nvSpPr>
            <p:cNvPr id="12" name="矩形 11"/>
            <p:cNvSpPr/>
            <p:nvPr userDrawn="1"/>
          </p:nvSpPr>
          <p:spPr>
            <a:xfrm>
              <a:off x="6228184" y="3933056"/>
              <a:ext cx="2520280" cy="2304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l"/>
              <a:endParaRPr lang="zh-TW" altLang="en-US" sz="1200" b="1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228184" y="3645024"/>
              <a:ext cx="2520280" cy="2880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smtClean="0">
                  <a:solidFill>
                    <a:schemeClr val="bg1"/>
                  </a:solidFill>
                  <a:latin typeface="Consolas" pitchFamily="49" charset="0"/>
                  <a:ea typeface="Meiryo" pitchFamily="34" charset="-128"/>
                  <a:cs typeface="Consolas" pitchFamily="49" charset="0"/>
                </a:rPr>
                <a:t>Working Area (</a:t>
              </a:r>
              <a:r>
                <a:rPr lang="zh-TW" altLang="en-US" sz="1200" b="1" smtClean="0">
                  <a:solidFill>
                    <a:schemeClr val="bg1"/>
                  </a:solidFill>
                  <a:latin typeface="Consolas" pitchFamily="49" charset="0"/>
                  <a:ea typeface="Meiryo" pitchFamily="34" charset="-128"/>
                  <a:cs typeface="Consolas" pitchFamily="49" charset="0"/>
                </a:rPr>
                <a:t>工作區</a:t>
              </a:r>
              <a:r>
                <a:rPr lang="en-US" altLang="zh-TW" sz="1200" b="1" smtClean="0">
                  <a:solidFill>
                    <a:schemeClr val="bg1"/>
                  </a:solidFill>
                  <a:latin typeface="Consolas" pitchFamily="49" charset="0"/>
                  <a:ea typeface="Meiryo" pitchFamily="34" charset="-128"/>
                  <a:cs typeface="Consolas" pitchFamily="49" charset="0"/>
                </a:rPr>
                <a:t>)</a:t>
              </a:r>
              <a:endParaRPr lang="zh-TW" altLang="en-US" sz="1200" b="1">
                <a:solidFill>
                  <a:schemeClr val="bg1"/>
                </a:solidFill>
                <a:latin typeface="Consolas" pitchFamily="49" charset="0"/>
                <a:ea typeface="Meiryo" pitchFamily="34" charset="-128"/>
                <a:cs typeface="Consolas" pitchFamily="49" charset="0"/>
              </a:endParaRPr>
            </a:p>
          </p:txBody>
        </p:sp>
      </p:grpSp>
      <p:sp>
        <p:nvSpPr>
          <p:cNvPr id="14" name="圓角化同側角落矩形 13"/>
          <p:cNvSpPr/>
          <p:nvPr userDrawn="1"/>
        </p:nvSpPr>
        <p:spPr>
          <a:xfrm>
            <a:off x="179512" y="6336704"/>
            <a:ext cx="8784976" cy="40466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版面配置區 19"/>
          <p:cNvSpPr>
            <a:spLocks noGrp="1"/>
          </p:cNvSpPr>
          <p:nvPr>
            <p:ph type="body" sz="quarter" idx="10"/>
          </p:nvPr>
        </p:nvSpPr>
        <p:spPr>
          <a:xfrm>
            <a:off x="179388" y="6381750"/>
            <a:ext cx="8785225" cy="360363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1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07504" y="3284984"/>
            <a:ext cx="8928992" cy="295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algn="l" defTabSz="914400" rtl="0" eaLnBrk="1" latinLnBrk="0" hangingPunct="1"/>
            <a:r>
              <a:rPr lang="en-US" altLang="zh-TW" sz="1200" b="1" kern="1200" smtClean="0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rPr>
              <a:t>Local Git Repository</a:t>
            </a:r>
            <a:endParaRPr lang="zh-TW" altLang="en-US" sz="1200" b="1" kern="1200">
              <a:solidFill>
                <a:sysClr val="windowText" lastClr="000000"/>
              </a:solidFill>
              <a:latin typeface="Consolas" pitchFamily="49" charset="0"/>
              <a:ea typeface="Meiryo" pitchFamily="34" charset="-128"/>
              <a:cs typeface="Consolas" pitchFamily="49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7504" y="188640"/>
            <a:ext cx="8928992" cy="295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altLang="zh-TW" sz="1200" b="1" smtClean="0">
                <a:solidFill>
                  <a:sysClr val="windowText" lastClr="000000"/>
                </a:solidFill>
                <a:latin typeface="Consolas" pitchFamily="49" charset="0"/>
                <a:ea typeface="Meiryo" pitchFamily="34" charset="-128"/>
                <a:cs typeface="Consolas" pitchFamily="49" charset="0"/>
              </a:rPr>
              <a:t>Git Server  </a:t>
            </a:r>
            <a:endParaRPr lang="zh-TW" altLang="en-US" sz="1200" b="1">
              <a:solidFill>
                <a:sysClr val="windowText" lastClr="000000"/>
              </a:solidFill>
              <a:latin typeface="Consolas" pitchFamily="49" charset="0"/>
              <a:ea typeface="Meiryo" pitchFamily="34" charset="-128"/>
              <a:cs typeface="Consolas" pitchFamily="49" charset="0"/>
            </a:endParaRPr>
          </a:p>
        </p:txBody>
      </p:sp>
      <p:sp>
        <p:nvSpPr>
          <p:cNvPr id="14" name="圓角化同側角落矩形 13"/>
          <p:cNvSpPr/>
          <p:nvPr userDrawn="1"/>
        </p:nvSpPr>
        <p:spPr>
          <a:xfrm>
            <a:off x="179512" y="6336704"/>
            <a:ext cx="8784976" cy="40466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版面配置區 19"/>
          <p:cNvSpPr>
            <a:spLocks noGrp="1"/>
          </p:cNvSpPr>
          <p:nvPr>
            <p:ph type="body" sz="quarter" idx="10"/>
          </p:nvPr>
        </p:nvSpPr>
        <p:spPr>
          <a:xfrm>
            <a:off x="179388" y="6381750"/>
            <a:ext cx="8785225" cy="360363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1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8313" y="981075"/>
            <a:ext cx="8207375" cy="5472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onsolas" pitchFamily="49" charset="0"/>
                <a:cs typeface="Consolas" pitchFamily="49" charset="0"/>
              </a:defRPr>
            </a:lvl1pPr>
            <a:lvl2pPr>
              <a:defRPr sz="2400">
                <a:latin typeface="Consolas" pitchFamily="49" charset="0"/>
                <a:cs typeface="Consolas" pitchFamily="49" charset="0"/>
              </a:defRPr>
            </a:lvl2pPr>
            <a:lvl3pPr>
              <a:defRPr sz="2000">
                <a:latin typeface="Consolas" pitchFamily="49" charset="0"/>
                <a:cs typeface="Consolas" pitchFamily="49" charset="0"/>
              </a:defRPr>
            </a:lvl3pPr>
            <a:lvl4pPr>
              <a:defRPr sz="1800">
                <a:latin typeface="Consolas" pitchFamily="49" charset="0"/>
                <a:cs typeface="Consolas" pitchFamily="49" charset="0"/>
              </a:defRPr>
            </a:lvl4pPr>
            <a:lvl5pPr>
              <a:defRPr sz="18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add fiel1.txt (-p </a:t>
            </a:r>
            <a:r>
              <a:rPr lang="zh-TW" altLang="en-US" smtClean="0"/>
              <a:t>可修改要加入暫存區的內容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b0b7cb9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b0b7cb9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1" idx="1"/>
            <a:endCxn id="9" idx="3"/>
          </p:cNvCxnSpPr>
          <p:nvPr/>
        </p:nvCxnSpPr>
        <p:spPr>
          <a:xfrm flipH="1">
            <a:off x="5364088" y="4401108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commit --amend --no-edit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0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c6e06d5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3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c6e06d5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9" idx="1"/>
            <a:endCxn id="19" idx="3"/>
          </p:cNvCxnSpPr>
          <p:nvPr/>
        </p:nvCxnSpPr>
        <p:spPr>
          <a:xfrm flipH="1">
            <a:off x="2195736" y="4401108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95936" y="1340768"/>
            <a:ext cx="2073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SHA-1</a:t>
            </a:r>
            <a:r>
              <a:rPr lang="zh-TW" altLang="en-US" sz="1400" smtClean="0">
                <a:latin typeface="Consolas" pitchFamily="49" charset="0"/>
                <a:cs typeface="Consolas" pitchFamily="49" charset="0"/>
              </a:rPr>
              <a:t>值會改變</a:t>
            </a:r>
            <a:endParaRPr lang="en-US" altLang="zh-TW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B0b7cb9 -&gt; c6e06d5 </a:t>
            </a:r>
            <a:endParaRPr lang="zh-TW" altLang="en-US" sz="1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commit -a -m "update content"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c6e06d5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1" idx="1"/>
            <a:endCxn id="19" idx="3"/>
          </p:cNvCxnSpPr>
          <p:nvPr/>
        </p:nvCxnSpPr>
        <p:spPr>
          <a:xfrm flipH="1">
            <a:off x="2195736" y="4401108"/>
            <a:ext cx="46085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27984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27984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4896036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896036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076056" y="5877272"/>
            <a:ext cx="406794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smtClean="0"/>
              <a:t> </a:t>
            </a:r>
            <a:r>
              <a:rPr lang="en-US" altLang="zh-TW" sz="1200" smtClean="0"/>
              <a:t>-a </a:t>
            </a:r>
            <a:r>
              <a:rPr lang="zh-TW" altLang="en-US" sz="1200" smtClean="0"/>
              <a:t>參數只對已經存在 </a:t>
            </a:r>
            <a:r>
              <a:rPr lang="en-US" altLang="zh-TW" sz="1200" smtClean="0"/>
              <a:t>Repository </a:t>
            </a:r>
            <a:r>
              <a:rPr lang="zh-TW" altLang="en-US" sz="1200" smtClean="0"/>
              <a:t>的檔案有效</a:t>
            </a:r>
            <a:endParaRPr lang="en-US" altLang="zh-TW" sz="1200" smtClean="0"/>
          </a:p>
          <a:p>
            <a:r>
              <a:rPr lang="zh-TW" altLang="en-US" sz="1200" smtClean="0"/>
              <a:t>對還是新加入的檔案（也就是 </a:t>
            </a:r>
            <a:r>
              <a:rPr lang="en-US" altLang="zh-TW" sz="1200" smtClean="0"/>
              <a:t>Untracked file</a:t>
            </a:r>
            <a:r>
              <a:rPr lang="zh-TW" altLang="en-US" sz="1200" smtClean="0"/>
              <a:t>）是無效的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回復檔案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add file1.txt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1" idx="1"/>
            <a:endCxn id="9" idx="3"/>
          </p:cNvCxnSpPr>
          <p:nvPr/>
        </p:nvCxnSpPr>
        <p:spPr>
          <a:xfrm flipH="1">
            <a:off x="5364088" y="4401108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(un-stage)  git reset HEAD file1.txt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9" idx="3"/>
            <a:endCxn id="9" idx="1"/>
          </p:cNvCxnSpPr>
          <p:nvPr/>
        </p:nvCxnSpPr>
        <p:spPr>
          <a:xfrm>
            <a:off x="2195736" y="4401108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(discard changes) git checkout -- file1.txt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3"/>
            <a:endCxn id="11" idx="1"/>
          </p:cNvCxnSpPr>
          <p:nvPr/>
        </p:nvCxnSpPr>
        <p:spPr>
          <a:xfrm>
            <a:off x="5364088" y="4401108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52320" y="6165304"/>
            <a:ext cx="145745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smtClean="0"/>
              <a:t>-- </a:t>
            </a:r>
            <a:r>
              <a:rPr lang="zh-TW" altLang="en-US" sz="1200" smtClean="0"/>
              <a:t>不打應該也可以</a:t>
            </a:r>
            <a:endParaRPr lang="zh-TW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(discard changes) git checkout HEAD~1 file1.txt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3" idx="2"/>
            <a:endCxn id="9" idx="0"/>
          </p:cNvCxnSpPr>
          <p:nvPr/>
        </p:nvCxnSpPr>
        <p:spPr>
          <a:xfrm>
            <a:off x="1187624" y="1988840"/>
            <a:ext cx="3348372" cy="223224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9" idx="3"/>
            <a:endCxn id="11" idx="1"/>
          </p:cNvCxnSpPr>
          <p:nvPr/>
        </p:nvCxnSpPr>
        <p:spPr>
          <a:xfrm>
            <a:off x="5364088" y="4401108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28184" y="6093296"/>
            <a:ext cx="270080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smtClean="0">
                <a:latin typeface="+mn-ea"/>
              </a:rPr>
              <a:t>git checkout 11685ee ???????</a:t>
            </a:r>
            <a:endParaRPr lang="zh-TW" altLang="en-US" sz="120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Git log </a:t>
            </a:r>
            <a:r>
              <a:rPr lang="zh-TW" altLang="en-US" smtClean="0"/>
              <a:t>指令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zh-TW" sz="2400" smtClean="0"/>
              <a:t>git log --oneline --author="Sherly" </a:t>
            </a:r>
            <a:endParaRPr lang="en-US" altLang="zh-TW" sz="240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smtClean="0"/>
              <a:t>git log --</a:t>
            </a:r>
            <a:r>
              <a:rPr lang="en-US" altLang="zh-TW" sz="2400" err="1" smtClean="0"/>
              <a:t>oneline</a:t>
            </a:r>
            <a:r>
              <a:rPr lang="en-US" altLang="zh-TW" sz="2400" smtClean="0"/>
              <a:t> --author="</a:t>
            </a:r>
            <a:r>
              <a:rPr lang="en-US" altLang="zh-TW" sz="2400" err="1" smtClean="0"/>
              <a:t>Sherly|Eddie</a:t>
            </a:r>
            <a:r>
              <a:rPr lang="en-US" altLang="zh-TW" sz="2400" smtClean="0"/>
              <a:t>“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240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smtClean="0"/>
              <a:t>git log --</a:t>
            </a:r>
            <a:r>
              <a:rPr lang="en-US" altLang="zh-TW" sz="2400" err="1" smtClean="0"/>
              <a:t>oneline</a:t>
            </a:r>
            <a:r>
              <a:rPr lang="en-US" altLang="zh-TW" sz="2400" smtClean="0"/>
              <a:t> --</a:t>
            </a:r>
            <a:r>
              <a:rPr lang="en-US" altLang="zh-TW" sz="2400" err="1" smtClean="0"/>
              <a:t>grep</a:t>
            </a:r>
            <a:r>
              <a:rPr lang="en-US" altLang="zh-TW" sz="2400" smtClean="0"/>
              <a:t>=“</a:t>
            </a:r>
            <a:r>
              <a:rPr lang="en-US" altLang="zh-TW" sz="2400" err="1" smtClean="0"/>
              <a:t>wtf</a:t>
            </a:r>
            <a:r>
              <a:rPr lang="en-US" altLang="zh-TW" sz="2400" smtClean="0"/>
              <a:t>”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000" smtClean="0"/>
              <a:t>找有</a:t>
            </a:r>
            <a:r>
              <a:rPr lang="en-US" altLang="zh-TW" sz="2000" err="1" smtClean="0"/>
              <a:t>wft</a:t>
            </a:r>
            <a:r>
              <a:rPr lang="zh-TW" altLang="en-US" sz="2000" smtClean="0"/>
              <a:t>字眼的</a:t>
            </a:r>
            <a:r>
              <a:rPr lang="en-US" altLang="zh-TW" sz="2000" smtClean="0"/>
              <a:t>commit</a:t>
            </a:r>
            <a:r>
              <a:rPr lang="zh-TW" altLang="en-US" sz="2000" smtClean="0"/>
              <a:t>說明</a:t>
            </a:r>
            <a:endParaRPr lang="en-US" altLang="zh-TW" sz="200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60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r>
              <a:rPr lang="en-US" altLang="zh-TW" sz="2400" smtClean="0"/>
              <a:t>git log -p -n --</a:t>
            </a:r>
            <a:r>
              <a:rPr lang="en-US" altLang="zh-TW" sz="2400" err="1" smtClean="0"/>
              <a:t>word_diff</a:t>
            </a:r>
            <a:r>
              <a:rPr lang="en-US" altLang="zh-TW" sz="2400" smtClean="0"/>
              <a:t> -U1 --stat --graph --since="2008-10-01" --before="2008-11-01"</a:t>
            </a:r>
          </a:p>
          <a:p>
            <a:pPr lvl="1"/>
            <a:r>
              <a:rPr lang="en-US" altLang="zh-TW" sz="1050" smtClean="0">
                <a:ea typeface="微軟正黑體" pitchFamily="34" charset="-120"/>
              </a:rPr>
              <a:t>p: </a:t>
            </a:r>
            <a:r>
              <a:rPr lang="zh-TW" altLang="en-US" sz="1050" smtClean="0">
                <a:ea typeface="微軟正黑體" pitchFamily="34" charset="-120"/>
              </a:rPr>
              <a:t>列出內容</a:t>
            </a:r>
            <a:endParaRPr lang="en-US" altLang="zh-TW" sz="1050" smtClean="0">
              <a:ea typeface="微軟正黑體" pitchFamily="34" charset="-120"/>
            </a:endParaRPr>
          </a:p>
          <a:p>
            <a:pPr lvl="1"/>
            <a:r>
              <a:rPr lang="en-US" altLang="zh-TW" sz="1050" b="1" smtClean="0">
                <a:ea typeface="微軟正黑體" pitchFamily="34" charset="-120"/>
              </a:rPr>
              <a:t>-(n)</a:t>
            </a:r>
            <a:r>
              <a:rPr lang="zh-TW" altLang="en-US" sz="1050" b="1" smtClean="0">
                <a:ea typeface="微軟正黑體" pitchFamily="34" charset="-120"/>
              </a:rPr>
              <a:t>僅顯示最後 </a:t>
            </a:r>
            <a:r>
              <a:rPr lang="en-US" altLang="zh-TW" sz="1050" b="1" smtClean="0">
                <a:ea typeface="微軟正黑體" pitchFamily="34" charset="-120"/>
              </a:rPr>
              <a:t>n </a:t>
            </a:r>
            <a:r>
              <a:rPr lang="zh-TW" altLang="en-US" sz="1050" b="1" smtClean="0">
                <a:ea typeface="微軟正黑體" pitchFamily="34" charset="-120"/>
              </a:rPr>
              <a:t>個更新</a:t>
            </a:r>
            <a:endParaRPr lang="en-US" altLang="zh-TW" sz="1050" b="1" smtClean="0">
              <a:ea typeface="微軟正黑體" pitchFamily="34" charset="-120"/>
            </a:endParaRPr>
          </a:p>
          <a:p>
            <a:pPr lvl="1"/>
            <a:r>
              <a:rPr lang="en-US" altLang="zh-TW" sz="1050" smtClean="0">
                <a:ea typeface="微軟正黑體" pitchFamily="34" charset="-120"/>
              </a:rPr>
              <a:t>--since, --after</a:t>
            </a:r>
            <a:r>
              <a:rPr lang="zh-TW" altLang="en-US" sz="1050" smtClean="0">
                <a:ea typeface="微軟正黑體" pitchFamily="34" charset="-120"/>
              </a:rPr>
              <a:t>列出特定日期後的更新。</a:t>
            </a:r>
            <a:endParaRPr lang="en-US" altLang="zh-TW" sz="1050" smtClean="0">
              <a:ea typeface="微軟正黑體" pitchFamily="34" charset="-120"/>
            </a:endParaRPr>
          </a:p>
          <a:p>
            <a:pPr lvl="1"/>
            <a:r>
              <a:rPr lang="en-US" altLang="zh-TW" sz="1050" smtClean="0">
                <a:ea typeface="微軟正黑體" pitchFamily="34" charset="-120"/>
              </a:rPr>
              <a:t>--until, --before</a:t>
            </a:r>
            <a:r>
              <a:rPr lang="zh-TW" altLang="en-US" sz="1050" smtClean="0">
                <a:ea typeface="微軟正黑體" pitchFamily="34" charset="-120"/>
              </a:rPr>
              <a:t>列出特定日期前的更新。</a:t>
            </a:r>
            <a:endParaRPr lang="en-US" altLang="zh-TW" sz="1050" smtClean="0">
              <a:ea typeface="微軟正黑體" pitchFamily="34" charset="-120"/>
            </a:endParaRPr>
          </a:p>
          <a:p>
            <a:pPr lvl="1"/>
            <a:r>
              <a:rPr lang="en-US" altLang="zh-TW" sz="1050" smtClean="0">
                <a:ea typeface="微軟正黑體" pitchFamily="34" charset="-120"/>
              </a:rPr>
              <a:t>--author</a:t>
            </a:r>
            <a:r>
              <a:rPr lang="zh-TW" altLang="en-US" sz="1050" smtClean="0">
                <a:ea typeface="微軟正黑體" pitchFamily="34" charset="-120"/>
              </a:rPr>
              <a:t>列出作者名稱符合指定字串的更新。</a:t>
            </a:r>
            <a:endParaRPr lang="en-US" altLang="zh-TW" sz="1050" smtClean="0">
              <a:ea typeface="微軟正黑體" pitchFamily="34" charset="-120"/>
            </a:endParaRPr>
          </a:p>
          <a:p>
            <a:pPr lvl="1"/>
            <a:r>
              <a:rPr lang="en-US" altLang="zh-TW" sz="1050" smtClean="0">
                <a:ea typeface="微軟正黑體" pitchFamily="34" charset="-120"/>
              </a:rPr>
              <a:t>--committer</a:t>
            </a:r>
            <a:r>
              <a:rPr lang="zh-TW" altLang="en-US" sz="1050" smtClean="0">
                <a:ea typeface="微軟正黑體" pitchFamily="34" charset="-120"/>
              </a:rPr>
              <a:t>列出提交者名稱符合指定字串的更新。</a:t>
            </a:r>
            <a:endParaRPr lang="en-US" altLang="zh-TW" sz="1050" smtClean="0">
              <a:ea typeface="微軟正黑體" pitchFamily="34" charset="-120"/>
            </a:endParaRPr>
          </a:p>
          <a:p>
            <a:pPr lvl="1"/>
            <a:r>
              <a:rPr lang="zh-TW" altLang="en-US" sz="1050" smtClean="0">
                <a:ea typeface="微軟正黑體" pitchFamily="34" charset="-120"/>
              </a:rPr>
              <a:t>顯示字的變動</a:t>
            </a:r>
            <a:r>
              <a:rPr lang="en-US" altLang="zh-TW" sz="1050" smtClean="0">
                <a:ea typeface="微軟正黑體" pitchFamily="34" charset="-120"/>
              </a:rPr>
              <a:t>(</a:t>
            </a:r>
            <a:r>
              <a:rPr lang="zh-TW" altLang="en-US" sz="1050" smtClean="0">
                <a:ea typeface="微軟正黑體" pitchFamily="34" charset="-120"/>
              </a:rPr>
              <a:t>預設用行的方式顯示</a:t>
            </a:r>
            <a:r>
              <a:rPr lang="en-US" altLang="zh-TW" sz="1050" smtClean="0">
                <a:ea typeface="微軟正黑體" pitchFamily="34" charset="-120"/>
              </a:rPr>
              <a:t>)</a:t>
            </a:r>
          </a:p>
          <a:p>
            <a:pPr lvl="1"/>
            <a:r>
              <a:rPr lang="en-US" altLang="zh-TW" sz="1050" smtClean="0">
                <a:ea typeface="微軟正黑體" pitchFamily="34" charset="-120"/>
              </a:rPr>
              <a:t>U1:</a:t>
            </a:r>
            <a:r>
              <a:rPr lang="zh-TW" altLang="en-US" sz="1050" smtClean="0">
                <a:ea typeface="微軟正黑體" pitchFamily="34" charset="-120"/>
              </a:rPr>
              <a:t>只顯示有變動處</a:t>
            </a:r>
            <a:r>
              <a:rPr lang="en-US" altLang="zh-TW" sz="1050" smtClean="0">
                <a:ea typeface="微軟正黑體" pitchFamily="34" charset="-120"/>
              </a:rPr>
              <a:t>(</a:t>
            </a:r>
            <a:r>
              <a:rPr lang="zh-TW" altLang="en-US" sz="1050" smtClean="0">
                <a:ea typeface="微軟正黑體" pitchFamily="34" charset="-120"/>
              </a:rPr>
              <a:t>預設全部顯示</a:t>
            </a:r>
            <a:r>
              <a:rPr lang="en-US" altLang="zh-TW" sz="1050" smtClean="0">
                <a:ea typeface="微軟正黑體" pitchFamily="34" charset="-120"/>
              </a:rPr>
              <a:t>)</a:t>
            </a:r>
          </a:p>
          <a:p>
            <a:pPr lvl="1"/>
            <a:r>
              <a:rPr lang="en-US" altLang="zh-TW" sz="1050" smtClean="0">
                <a:ea typeface="微軟正黑體" pitchFamily="34" charset="-120"/>
              </a:rPr>
              <a:t>Stat :</a:t>
            </a:r>
            <a:r>
              <a:rPr lang="zh-TW" altLang="en-US" sz="1050" smtClean="0">
                <a:ea typeface="微軟正黑體" pitchFamily="34" charset="-120"/>
              </a:rPr>
              <a:t>更新統計資訊</a:t>
            </a:r>
            <a:endParaRPr lang="en-US" altLang="zh-TW" sz="1050" smtClean="0">
              <a:ea typeface="微軟正黑體" pitchFamily="34" charset="-120"/>
            </a:endParaRPr>
          </a:p>
          <a:p>
            <a:pPr lvl="1"/>
            <a:r>
              <a:rPr lang="en-US" altLang="zh-TW" sz="1050" smtClean="0">
                <a:ea typeface="微軟正黑體" pitchFamily="34" charset="-120"/>
              </a:rPr>
              <a:t>graph:</a:t>
            </a:r>
            <a:r>
              <a:rPr lang="zh-TW" altLang="en-US" sz="1050" smtClean="0">
                <a:ea typeface="微軟正黑體" pitchFamily="34" charset="-120"/>
              </a:rPr>
              <a:t>以 </a:t>
            </a:r>
            <a:r>
              <a:rPr lang="en-US" altLang="zh-TW" sz="1050" smtClean="0">
                <a:ea typeface="微軟正黑體" pitchFamily="34" charset="-120"/>
              </a:rPr>
              <a:t>ASCII </a:t>
            </a:r>
            <a:r>
              <a:rPr lang="zh-TW" altLang="en-US" sz="1050" smtClean="0">
                <a:ea typeface="微軟正黑體" pitchFamily="34" charset="-120"/>
              </a:rPr>
              <a:t>在 </a:t>
            </a:r>
            <a:r>
              <a:rPr lang="en-US" altLang="zh-TW" sz="1050" smtClean="0">
                <a:ea typeface="微軟正黑體" pitchFamily="34" charset="-120"/>
              </a:rPr>
              <a:t>log </a:t>
            </a:r>
            <a:r>
              <a:rPr lang="zh-TW" altLang="en-US" sz="1050" smtClean="0">
                <a:ea typeface="微軟正黑體" pitchFamily="34" charset="-120"/>
              </a:rPr>
              <a:t>輸出旁邊畫出分支的分歧及合併。</a:t>
            </a:r>
            <a:endParaRPr lang="en-US" altLang="zh-TW" sz="1050" smtClean="0">
              <a:ea typeface="微軟正黑體" pitchFamily="34" charset="-120"/>
            </a:endParaRPr>
          </a:p>
          <a:p>
            <a:pPr lvl="1"/>
            <a:endParaRPr lang="en-US" altLang="zh-TW" sz="900" smtClean="0">
              <a:ea typeface="微軟正黑體" pitchFamily="34" charset="-120"/>
            </a:endParaRPr>
          </a:p>
          <a:p>
            <a:r>
              <a:rPr lang="en-US" altLang="zh-TW" sz="2400" smtClean="0"/>
              <a:t>git log --pretty=</a:t>
            </a:r>
            <a:r>
              <a:rPr lang="en-US" altLang="zh-TW" sz="2400" err="1" smtClean="0"/>
              <a:t>oneline</a:t>
            </a:r>
            <a:r>
              <a:rPr lang="en-US" altLang="zh-TW" sz="2400" smtClean="0"/>
              <a:t> (</a:t>
            </a:r>
            <a:r>
              <a:rPr lang="zh-TW" altLang="en-US" sz="2400" smtClean="0"/>
              <a:t>列出完對</a:t>
            </a:r>
            <a:r>
              <a:rPr lang="en-US" altLang="zh-TW" sz="2400" smtClean="0"/>
              <a:t>SHA-1)</a:t>
            </a:r>
          </a:p>
          <a:p>
            <a:r>
              <a:rPr lang="en-US" altLang="zh-TW" sz="2400" smtClean="0"/>
              <a:t>git log --</a:t>
            </a:r>
            <a:r>
              <a:rPr lang="en-US" altLang="zh-TW" sz="2400" err="1" smtClean="0"/>
              <a:t>oneline</a:t>
            </a:r>
            <a:r>
              <a:rPr lang="en-US" altLang="zh-TW" sz="2400" smtClean="0"/>
              <a:t> (</a:t>
            </a:r>
            <a:r>
              <a:rPr lang="zh-TW" altLang="en-US" sz="2400" smtClean="0"/>
              <a:t>列出簡易</a:t>
            </a:r>
            <a:r>
              <a:rPr lang="en-US" altLang="zh-TW" sz="2400" smtClean="0"/>
              <a:t>SHA-1)</a:t>
            </a:r>
          </a:p>
          <a:p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刪除檔案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基本操作</a:t>
            </a:r>
            <a:endParaRPr lang="en-US" altLang="zh-TW" smtClean="0"/>
          </a:p>
          <a:p>
            <a:r>
              <a:rPr lang="en-US" altLang="zh-TW" smtClean="0"/>
              <a:t>(</a:t>
            </a:r>
            <a:r>
              <a:rPr lang="zh-TW" altLang="en-US" smtClean="0"/>
              <a:t>追蹤</a:t>
            </a:r>
            <a:r>
              <a:rPr lang="en-US" altLang="zh-TW" smtClean="0"/>
              <a:t>/</a:t>
            </a:r>
            <a:r>
              <a:rPr lang="zh-TW" altLang="en-US" smtClean="0"/>
              <a:t>修改檔案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</a:t>
            </a:r>
            <a:r>
              <a:rPr lang="en-US" altLang="zh-TW" err="1" smtClean="0"/>
              <a:t>rm</a:t>
            </a:r>
            <a:r>
              <a:rPr lang="en-US" altLang="zh-TW" smtClean="0"/>
              <a:t> file1.txt (del file1.txt &amp; git add file1.txt)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27984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27984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4896036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896036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6876256" y="4221088"/>
            <a:ext cx="1584176" cy="360040"/>
            <a:chOff x="6876256" y="4221088"/>
            <a:chExt cx="1584176" cy="360040"/>
          </a:xfrm>
        </p:grpSpPr>
        <p:cxnSp>
          <p:nvCxnSpPr>
            <p:cNvPr id="31" name="直線接點 30"/>
            <p:cNvCxnSpPr/>
            <p:nvPr/>
          </p:nvCxnSpPr>
          <p:spPr>
            <a:xfrm flipV="1">
              <a:off x="6876256" y="4221088"/>
              <a:ext cx="1584176" cy="36004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 flipV="1">
              <a:off x="6876256" y="4221088"/>
              <a:ext cx="1584176" cy="36004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文字方塊 39"/>
          <p:cNvSpPr txBox="1"/>
          <p:nvPr/>
        </p:nvSpPr>
        <p:spPr>
          <a:xfrm>
            <a:off x="7452320" y="465313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u="sng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zh-TW" altLang="en-US" sz="1200" u="sng" smtClean="0">
                <a:latin typeface="Consolas" pitchFamily="49" charset="0"/>
                <a:cs typeface="Consolas" pitchFamily="49" charset="0"/>
              </a:rPr>
              <a:t>看不到此檔案</a:t>
            </a:r>
            <a:endParaRPr lang="zh-TW" altLang="en-US" sz="1200" u="sng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commit -m "delete file1.txt"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019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019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76824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676824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</a:t>
            </a:r>
            <a:r>
              <a:rPr lang="en-US" altLang="zh-TW" err="1" smtClean="0"/>
              <a:t>rm</a:t>
            </a:r>
            <a:r>
              <a:rPr lang="en-US" altLang="zh-TW" smtClean="0"/>
              <a:t> --cached file1.txt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27984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27984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4896036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896036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452320" y="465313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u="sng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zh-TW" altLang="en-US" sz="1200" u="sng" smtClean="0">
                <a:latin typeface="Consolas" pitchFamily="49" charset="0"/>
                <a:cs typeface="Consolas" pitchFamily="49" charset="0"/>
              </a:rPr>
              <a:t>看的到此檔案</a:t>
            </a:r>
            <a:endParaRPr lang="zh-TW" altLang="en-US" sz="1200" u="sng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028384" y="4437112"/>
            <a:ext cx="949299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untracked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commit -m "</a:t>
            </a:r>
            <a:r>
              <a:rPr lang="en-US" altLang="zh-TW" err="1" smtClean="0"/>
              <a:t>untrack</a:t>
            </a:r>
            <a:r>
              <a:rPr lang="en-US" altLang="zh-TW" smtClean="0"/>
              <a:t> file1.txt"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 or (v4)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76c5aeb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236296" y="501317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u="sng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zh-TW" altLang="en-US" sz="1200" u="sng" smtClean="0">
                <a:latin typeface="Consolas" pitchFamily="49" charset="0"/>
                <a:cs typeface="Consolas" pitchFamily="49" charset="0"/>
              </a:rPr>
              <a:t>看的到此檔案</a:t>
            </a:r>
            <a:endParaRPr lang="zh-TW" altLang="en-US" sz="1200" u="sng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56376" y="4581128"/>
            <a:ext cx="949299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untracked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76c5aeb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019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019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76824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676824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0" idx="1"/>
          </p:cNvCxnSpPr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取消追蹤提醒</a:t>
            </a:r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 : .</a:t>
            </a:r>
            <a:r>
              <a:rPr lang="en-US" altLang="zh-TW" err="1" smtClean="0"/>
              <a:t>gitignore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68313" y="981075"/>
            <a:ext cx="8207375" cy="179985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mtClean="0"/>
              <a:t>在</a:t>
            </a:r>
            <a:r>
              <a:rPr lang="en-US" altLang="zh-TW" smtClean="0"/>
              <a:t>git</a:t>
            </a:r>
            <a:r>
              <a:rPr lang="zh-TW" altLang="en-US" smtClean="0"/>
              <a:t>目錄下新增</a:t>
            </a:r>
            <a:r>
              <a:rPr lang="en-US" altLang="zh-TW" smtClean="0"/>
              <a:t>.</a:t>
            </a:r>
            <a:r>
              <a:rPr lang="en-US" altLang="zh-TW" err="1" smtClean="0"/>
              <a:t>gitignore</a:t>
            </a:r>
            <a:endParaRPr lang="en-US" altLang="zh-TW" smtClean="0"/>
          </a:p>
          <a:p>
            <a:pPr lvl="1"/>
            <a:r>
              <a:rPr lang="zh-TW" altLang="en-US" smtClean="0"/>
              <a:t>先前已在追蹤的檔案</a:t>
            </a:r>
            <a:r>
              <a:rPr lang="en-US" altLang="zh-TW" smtClean="0"/>
              <a:t>(tracked)</a:t>
            </a:r>
            <a:r>
              <a:rPr lang="zh-TW" altLang="en-US" smtClean="0"/>
              <a:t>要先</a:t>
            </a:r>
            <a:r>
              <a:rPr lang="en-US" altLang="zh-TW" smtClean="0"/>
              <a:t>(untracked)</a:t>
            </a:r>
            <a:r>
              <a:rPr lang="zh-TW" altLang="en-US" smtClean="0"/>
              <a:t>才會生效</a:t>
            </a:r>
            <a:endParaRPr lang="en-US" altLang="zh-TW" smtClean="0"/>
          </a:p>
          <a:p>
            <a:pPr lvl="2"/>
            <a:r>
              <a:rPr lang="en-US" altLang="zh-TW" smtClean="0"/>
              <a:t>git </a:t>
            </a:r>
            <a:r>
              <a:rPr lang="en-US" altLang="zh-TW" err="1" smtClean="0"/>
              <a:t>rm</a:t>
            </a:r>
            <a:r>
              <a:rPr lang="en-US" altLang="zh-TW" smtClean="0"/>
              <a:t> --cached &lt;</a:t>
            </a:r>
            <a:r>
              <a:rPr lang="en-US" altLang="zh-TW" err="1" smtClean="0"/>
              <a:t>file_name</a:t>
            </a:r>
            <a:r>
              <a:rPr lang="en-US" altLang="zh-TW" smtClean="0"/>
              <a:t>&gt;</a:t>
            </a:r>
          </a:p>
          <a:p>
            <a:r>
              <a:rPr lang="en-US" altLang="zh-TW" smtClean="0"/>
              <a:t>git clean –</a:t>
            </a:r>
            <a:r>
              <a:rPr lang="en-US" altLang="zh-TW" err="1" smtClean="0"/>
              <a:t>fX</a:t>
            </a:r>
            <a:endParaRPr lang="en-US" altLang="zh-TW" smtClean="0"/>
          </a:p>
          <a:p>
            <a:pPr lvl="1"/>
            <a:r>
              <a:rPr lang="zh-TW" altLang="en-US" smtClean="0"/>
              <a:t>會將</a:t>
            </a:r>
            <a:r>
              <a:rPr lang="en-US" altLang="zh-TW" smtClean="0"/>
              <a:t>.</a:t>
            </a:r>
            <a:r>
              <a:rPr lang="en-US" altLang="zh-TW" err="1" smtClean="0"/>
              <a:t>gitignore</a:t>
            </a:r>
            <a:r>
              <a:rPr lang="zh-TW" altLang="en-US" smtClean="0"/>
              <a:t>中指定的檔案從</a:t>
            </a:r>
            <a:r>
              <a:rPr lang="en-US" altLang="zh-TW" smtClean="0"/>
              <a:t>OS</a:t>
            </a:r>
            <a:r>
              <a:rPr lang="zh-TW" altLang="en-US" smtClean="0"/>
              <a:t>中刪除</a:t>
            </a:r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778886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544" y="3356992"/>
            <a:ext cx="7776864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815805"/>
            <a:ext cx="34099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6021288"/>
            <a:ext cx="817390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008287" y="2996952"/>
            <a:ext cx="108012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抓兇手</a:t>
            </a:r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看誰修改那行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git blame readme.txt</a:t>
            </a:r>
          </a:p>
          <a:p>
            <a:pPr lvl="1"/>
            <a:r>
              <a:rPr lang="en-US" altLang="zh-TW" smtClean="0"/>
              <a:t>-L n(,m) </a:t>
            </a:r>
            <a:r>
              <a:rPr lang="zh-TW" altLang="en-US" smtClean="0"/>
              <a:t>只看</a:t>
            </a:r>
            <a:r>
              <a:rPr lang="en-US" altLang="zh-TW" err="1" smtClean="0"/>
              <a:t>n~m</a:t>
            </a:r>
            <a:r>
              <a:rPr lang="zh-TW" altLang="en-US" smtClean="0"/>
              <a:t>行 </a:t>
            </a:r>
            <a:r>
              <a:rPr lang="en-US" altLang="zh-TW" smtClean="0"/>
              <a:t>(m </a:t>
            </a:r>
            <a:r>
              <a:rPr lang="zh-TW" altLang="en-US" smtClean="0"/>
              <a:t>預設為最後一行 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08920"/>
            <a:ext cx="86568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COMMIT </a:t>
            </a:r>
            <a:r>
              <a:rPr lang="zh-TW" altLang="en-US" smtClean="0"/>
              <a:t>進階操作</a:t>
            </a:r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9552" y="5085184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736304"/>
                <a:gridCol w="2052228"/>
                <a:gridCol w="2052228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b="1"/>
                        <a:t>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mixed </a:t>
                      </a:r>
                      <a:r>
                        <a:rPr lang="zh-TW" altLang="en-US" b="1" smtClean="0"/>
                        <a:t>模式</a:t>
                      </a:r>
                      <a:r>
                        <a:rPr lang="en-US" altLang="zh-TW" b="1" smtClean="0"/>
                        <a:t>(</a:t>
                      </a:r>
                      <a:r>
                        <a:rPr lang="zh-TW" altLang="en-US" b="1" smtClean="0"/>
                        <a:t>預設</a:t>
                      </a:r>
                      <a:r>
                        <a:rPr lang="en-US" altLang="zh-TW" b="1" smtClean="0"/>
                        <a:t>)</a:t>
                      </a:r>
                      <a:endParaRPr lang="zh-TW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soft </a:t>
                      </a:r>
                      <a:r>
                        <a:rPr lang="zh-TW" altLang="en-US" b="1"/>
                        <a:t>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hard </a:t>
                      </a:r>
                      <a:r>
                        <a:rPr lang="zh-TW" altLang="en-US" b="1"/>
                        <a:t>模式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/>
                        <a:t>工作目錄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/>
                        <a:t>不變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/>
                        <a:t>不變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mtClean="0"/>
                        <a:t>變為</a:t>
                      </a:r>
                      <a:r>
                        <a:rPr lang="en-US" altLang="zh-TW" smtClean="0"/>
                        <a:t>reset</a:t>
                      </a:r>
                      <a:r>
                        <a:rPr lang="zh-TW" altLang="en-US" smtClean="0"/>
                        <a:t>版本</a:t>
                      </a:r>
                      <a:endParaRPr lang="zh-TW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/>
                        <a:t>暫存區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mtClean="0"/>
                        <a:t>變為</a:t>
                      </a:r>
                      <a:r>
                        <a:rPr lang="en-US" altLang="zh-TW" smtClean="0"/>
                        <a:t>reset</a:t>
                      </a:r>
                      <a:r>
                        <a:rPr lang="zh-TW" altLang="en-US" smtClean="0"/>
                        <a:t>版本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/>
                        <a:t>不變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mtClean="0"/>
                        <a:t>變為</a:t>
                      </a:r>
                      <a:r>
                        <a:rPr lang="en-US" altLang="zh-TW" smtClean="0"/>
                        <a:t>reset</a:t>
                      </a:r>
                      <a:r>
                        <a:rPr lang="zh-TW" altLang="en-US" smtClean="0"/>
                        <a:t>版本</a:t>
                      </a:r>
                      <a:endParaRPr lang="zh-TW" alt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reset [sha-1|branch|head][~n|^*]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019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019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76824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676824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156176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1957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57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268760"/>
            <a:ext cx="1296144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-972616" y="3212976"/>
            <a:ext cx="432048" cy="276999"/>
            <a:chOff x="2195736" y="1170009"/>
            <a:chExt cx="432048" cy="276999"/>
          </a:xfrm>
        </p:grpSpPr>
        <p:cxnSp>
          <p:nvCxnSpPr>
            <p:cNvPr id="7" name="直線單箭頭接點 6"/>
            <p:cNvCxnSpPr/>
            <p:nvPr/>
          </p:nvCxnSpPr>
          <p:spPr>
            <a:xfrm flipH="1">
              <a:off x="2195736" y="1412776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2249638" y="11700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zh-TW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-964232" y="3808710"/>
            <a:ext cx="432048" cy="276999"/>
            <a:chOff x="2204120" y="1765743"/>
            <a:chExt cx="432048" cy="276999"/>
          </a:xfrm>
        </p:grpSpPr>
        <p:cxnSp>
          <p:nvCxnSpPr>
            <p:cNvPr id="10" name="直線單箭頭接點 9"/>
            <p:cNvCxnSpPr/>
            <p:nvPr/>
          </p:nvCxnSpPr>
          <p:spPr>
            <a:xfrm flipH="1">
              <a:off x="2204120" y="1997224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2303956" y="1765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zh-TW" alt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3" name="直線單箭頭接點 12"/>
          <p:cNvCxnSpPr/>
          <p:nvPr/>
        </p:nvCxnSpPr>
        <p:spPr>
          <a:xfrm>
            <a:off x="118762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18762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reset [HEAD^^ | HEAD~2 | MASTER~2]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7784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27784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095836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095836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156176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80312" y="260648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/>
              <a:t>mixed </a:t>
            </a:r>
            <a:r>
              <a:rPr lang="zh-TW" altLang="en-US" b="1" smtClean="0"/>
              <a:t>模式</a:t>
            </a:r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975349" y="4653136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smtClean="0"/>
              <a:t>需</a:t>
            </a:r>
            <a:r>
              <a:rPr lang="en-US" altLang="zh-TW" sz="1200" smtClean="0"/>
              <a:t>add</a:t>
            </a:r>
            <a:r>
              <a:rPr lang="zh-TW" altLang="en-US" sz="1200" smtClean="0"/>
              <a:t>才能更新暫存區</a:t>
            </a:r>
            <a:endParaRPr lang="zh-TW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reset --soft</a:t>
            </a:r>
            <a:r>
              <a:rPr lang="en-US" altLang="zh-TW" b="0" smtClean="0"/>
              <a:t> </a:t>
            </a:r>
            <a:r>
              <a:rPr lang="en-US" altLang="zh-TW" smtClean="0"/>
              <a:t>[HEAD^^ | HEAD~2 | MASTER~2]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7784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27784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095836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095836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156176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96336" y="260648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/>
              <a:t>Soft </a:t>
            </a:r>
            <a:r>
              <a:rPr lang="zh-TW" altLang="en-US" b="1" smtClean="0"/>
              <a:t>模式</a:t>
            </a:r>
            <a:endParaRPr lang="en-US" altLang="zh-TW" b="1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7466631" y="46531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smtClean="0"/>
              <a:t>不需</a:t>
            </a:r>
            <a:r>
              <a:rPr lang="en-US" altLang="zh-TW" sz="1200" smtClean="0"/>
              <a:t>add</a:t>
            </a:r>
            <a:endParaRPr lang="zh-TW" altLang="en-US" sz="1200"/>
          </a:p>
        </p:txBody>
      </p:sp>
      <p:sp>
        <p:nvSpPr>
          <p:cNvPr id="41" name="文字方塊 40"/>
          <p:cNvSpPr txBox="1"/>
          <p:nvPr/>
        </p:nvSpPr>
        <p:spPr>
          <a:xfrm>
            <a:off x="4067944" y="465313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smtClean="0"/>
              <a:t>需</a:t>
            </a:r>
            <a:r>
              <a:rPr lang="en-US" altLang="zh-TW" sz="1200" smtClean="0"/>
              <a:t>commit</a:t>
            </a:r>
            <a:endParaRPr lang="zh-TW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reset --hard</a:t>
            </a:r>
            <a:r>
              <a:rPr lang="en-US" altLang="zh-TW" b="0" smtClean="0"/>
              <a:t> </a:t>
            </a:r>
            <a:r>
              <a:rPr lang="en-US" altLang="zh-TW" smtClean="0"/>
              <a:t>[HEAD^^ | HEAD~2 | MASTER~2]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7784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27784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095836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095836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156176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71284" y="251356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/>
              <a:t>hard </a:t>
            </a:r>
            <a:r>
              <a:rPr lang="zh-TW" altLang="en-US" b="1" smtClean="0"/>
              <a:t>模式</a:t>
            </a:r>
            <a:endParaRPr lang="en-US" altLang="zh-TW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reset --hard</a:t>
            </a:r>
            <a:r>
              <a:rPr lang="en-US" altLang="zh-TW" b="0" smtClean="0"/>
              <a:t> </a:t>
            </a:r>
            <a:r>
              <a:rPr lang="en-US" altLang="zh-TW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156176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0648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/>
              <a:t>hard </a:t>
            </a:r>
            <a:r>
              <a:rPr lang="zh-TW" altLang="en-US" b="1" smtClean="0"/>
              <a:t>模式在還原至最後狀態</a:t>
            </a:r>
            <a:endParaRPr lang="en-US" altLang="zh-TW" b="1" smtClean="0"/>
          </a:p>
        </p:txBody>
      </p:sp>
      <p:sp>
        <p:nvSpPr>
          <p:cNvPr id="40" name="矩形 39"/>
          <p:cNvSpPr/>
          <p:nvPr/>
        </p:nvSpPr>
        <p:spPr>
          <a:xfrm>
            <a:off x="6372200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72200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6840252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840252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487230" y="6093296"/>
            <a:ext cx="365677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n-US" altLang="zh-TW" sz="1200" err="1" smtClean="0">
                <a:latin typeface="Consolas" pitchFamily="49" charset="0"/>
                <a:cs typeface="Consolas" pitchFamily="49" charset="0"/>
              </a:rPr>
              <a:t>reflog</a:t>
            </a:r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 | git log –g </a:t>
            </a:r>
            <a:r>
              <a:rPr lang="zh-TW" altLang="en-US" sz="1200" smtClean="0">
                <a:latin typeface="Consolas" pitchFamily="49" charset="0"/>
                <a:cs typeface="Consolas" pitchFamily="49" charset="0"/>
              </a:rPr>
              <a:t>可看所有</a:t>
            </a:r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zh-TW" altLang="en-US" sz="1200" smtClean="0">
                <a:latin typeface="Consolas" pitchFamily="49" charset="0"/>
                <a:cs typeface="Consolas" pitchFamily="49" charset="0"/>
              </a:rPr>
              <a:t>記錄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HEAD </a:t>
            </a:r>
            <a:r>
              <a:rPr lang="zh-TW" altLang="en-US" smtClean="0"/>
              <a:t>是什麼</a:t>
            </a:r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156176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72200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72200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6840252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840252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716016" y="2852936"/>
            <a:ext cx="423064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smtClean="0"/>
              <a:t>一般而言，</a:t>
            </a:r>
            <a:r>
              <a:rPr lang="en-US" altLang="zh-TW" sz="1200" smtClean="0"/>
              <a:t>HEAD</a:t>
            </a:r>
            <a:r>
              <a:rPr lang="zh-TW" altLang="en-US" sz="1200" smtClean="0"/>
              <a:t>都會指到一個分支點</a:t>
            </a:r>
            <a:endParaRPr lang="en-US" altLang="zh-TW" sz="1200" smtClean="0"/>
          </a:p>
          <a:p>
            <a:r>
              <a:rPr lang="zh-TW" altLang="en-US" sz="1200" smtClean="0"/>
              <a:t>目前正在開發的快照點，所有</a:t>
            </a:r>
            <a:r>
              <a:rPr lang="en-US" altLang="zh-TW" sz="1200" smtClean="0"/>
              <a:t>git</a:t>
            </a:r>
            <a:r>
              <a:rPr lang="zh-TW" altLang="en-US" sz="1200" smtClean="0"/>
              <a:t>操作都是基於此快照點進行</a:t>
            </a:r>
            <a:endParaRPr lang="zh-TW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28396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26876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直線單箭頭接點 54"/>
          <p:cNvCxnSpPr>
            <a:stCxn id="48" idx="1"/>
            <a:endCxn id="26" idx="3"/>
          </p:cNvCxnSpPr>
          <p:nvPr/>
        </p:nvCxnSpPr>
        <p:spPr>
          <a:xfrm flipH="1">
            <a:off x="3851920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2160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2200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5724128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156176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99992" y="836712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72200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4968044" y="1052736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840252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796136" y="2636912"/>
            <a:ext cx="233910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/>
              <a:t>detached HEAD</a:t>
            </a:r>
          </a:p>
          <a:p>
            <a:r>
              <a:rPr lang="zh-TW" altLang="en-US" sz="1200" smtClean="0"/>
              <a:t>可產生新的分支，對操作不影響</a:t>
            </a:r>
            <a:endParaRPr lang="en-US" altLang="zh-TW" sz="1200" smtClean="0"/>
          </a:p>
          <a:p>
            <a:r>
              <a:rPr lang="zh-TW" altLang="en-US" sz="1200" smtClean="0"/>
              <a:t>只是之後要</a:t>
            </a:r>
            <a:r>
              <a:rPr lang="en-US" altLang="zh-TW" sz="1200" smtClean="0"/>
              <a:t>checkout</a:t>
            </a:r>
            <a:r>
              <a:rPr lang="zh-TW" altLang="en-US" sz="1200" smtClean="0"/>
              <a:t>比較難找</a:t>
            </a:r>
            <a:endParaRPr lang="en-US" altLang="zh-TW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BRANCH (</a:t>
            </a:r>
            <a:r>
              <a:rPr lang="zh-TW" altLang="en-US" smtClean="0"/>
              <a:t>分支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572000" y="3501008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i="1" smtClean="0"/>
              <a:t>分支只是一個指向某個 </a:t>
            </a:r>
            <a:r>
              <a:rPr lang="en-US" altLang="zh-TW" i="1" smtClean="0"/>
              <a:t>Commit </a:t>
            </a:r>
            <a:r>
              <a:rPr lang="zh-TW" altLang="en-US" i="1" smtClean="0"/>
              <a:t>的指標</a:t>
            </a:r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Branch </a:t>
            </a:r>
            <a:r>
              <a:rPr lang="zh-TW" altLang="en-US" smtClean="0"/>
              <a:t>操作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8313" y="981075"/>
            <a:ext cx="8207375" cy="5328245"/>
          </a:xfrm>
        </p:spPr>
        <p:txBody>
          <a:bodyPr wrap="square">
            <a:normAutofit lnSpcReduction="10000"/>
          </a:bodyPr>
          <a:lstStyle/>
          <a:p>
            <a:r>
              <a:rPr lang="zh-TW" altLang="en-US" sz="2000" smtClean="0"/>
              <a:t>顯示分支</a:t>
            </a:r>
            <a:endParaRPr lang="en-US" altLang="zh-TW" sz="2000" smtClean="0"/>
          </a:p>
          <a:p>
            <a:pPr lvl="1"/>
            <a:r>
              <a:rPr lang="en-US" altLang="zh-TW" sz="1800" smtClean="0"/>
              <a:t>git branch</a:t>
            </a:r>
          </a:p>
          <a:p>
            <a:pPr lvl="1"/>
            <a:r>
              <a:rPr lang="en-US" altLang="zh-TW" sz="2000" smtClean="0"/>
              <a:t>git branch -a(include remote)</a:t>
            </a:r>
          </a:p>
          <a:p>
            <a:r>
              <a:rPr lang="zh-TW" altLang="en-US" sz="2000" smtClean="0"/>
              <a:t>建立分支</a:t>
            </a:r>
            <a:endParaRPr lang="en-US" altLang="zh-TW" sz="2000" smtClean="0"/>
          </a:p>
          <a:p>
            <a:pPr lvl="1"/>
            <a:r>
              <a:rPr lang="en-US" altLang="zh-TW" sz="1800" smtClean="0"/>
              <a:t>git branch DEV</a:t>
            </a:r>
          </a:p>
          <a:p>
            <a:pPr lvl="1"/>
            <a:r>
              <a:rPr lang="en-US" altLang="zh-TW" sz="1800" smtClean="0"/>
              <a:t>git checkout -b DEV</a:t>
            </a:r>
          </a:p>
          <a:p>
            <a:r>
              <a:rPr lang="zh-TW" altLang="en-US" sz="2000" smtClean="0"/>
              <a:t>改名字</a:t>
            </a:r>
            <a:endParaRPr lang="en-US" altLang="zh-TW" sz="2000" smtClean="0"/>
          </a:p>
          <a:p>
            <a:pPr lvl="1"/>
            <a:r>
              <a:rPr lang="en-US" altLang="zh-TW" sz="1800" smtClean="0"/>
              <a:t>git branch -m DEV QAS</a:t>
            </a:r>
          </a:p>
          <a:p>
            <a:r>
              <a:rPr lang="zh-TW" altLang="en-US" sz="2000" smtClean="0"/>
              <a:t>刪除分支</a:t>
            </a:r>
            <a:endParaRPr lang="en-US" altLang="zh-TW" sz="2000" smtClean="0"/>
          </a:p>
          <a:p>
            <a:pPr lvl="1"/>
            <a:r>
              <a:rPr lang="en-US" altLang="zh-TW" sz="1800" smtClean="0"/>
              <a:t>git branch -d DEV (</a:t>
            </a:r>
            <a:r>
              <a:rPr lang="zh-TW" altLang="en-US" sz="1800" smtClean="0"/>
              <a:t>已合併</a:t>
            </a:r>
            <a:r>
              <a:rPr lang="en-US" altLang="zh-TW" sz="1800" smtClean="0"/>
              <a:t>)</a:t>
            </a:r>
          </a:p>
          <a:p>
            <a:pPr lvl="1"/>
            <a:r>
              <a:rPr lang="en-US" altLang="zh-TW" sz="1800" smtClean="0"/>
              <a:t>git branch -D DEV (</a:t>
            </a:r>
            <a:r>
              <a:rPr lang="zh-TW" altLang="en-US" sz="1800" smtClean="0"/>
              <a:t>未合併，強制刪除</a:t>
            </a:r>
            <a:r>
              <a:rPr lang="en-US" altLang="zh-TW" sz="1800" smtClean="0"/>
              <a:t>)</a:t>
            </a:r>
          </a:p>
          <a:p>
            <a:r>
              <a:rPr lang="zh-TW" altLang="en-US" sz="2000" smtClean="0"/>
              <a:t>合併</a:t>
            </a:r>
            <a:endParaRPr lang="en-US" altLang="zh-TW" sz="200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smtClean="0"/>
              <a:t>git checkout main_branch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smtClean="0"/>
              <a:t>git merge sub_branch</a:t>
            </a:r>
          </a:p>
          <a:p>
            <a:pPr marL="914400" lvl="1" indent="-457200"/>
            <a:r>
              <a:rPr lang="en-US" altLang="zh-TW" sz="1800" smtClean="0"/>
              <a:t>Branch_A </a:t>
            </a:r>
            <a:r>
              <a:rPr lang="zh-TW" altLang="en-US" sz="1800" smtClean="0"/>
              <a:t>合併 </a:t>
            </a:r>
            <a:r>
              <a:rPr lang="en-US" altLang="zh-TW" sz="1800" smtClean="0"/>
              <a:t>Branch_B or Branch_B </a:t>
            </a:r>
            <a:r>
              <a:rPr lang="zh-TW" altLang="en-US" sz="1800" smtClean="0"/>
              <a:t>合併 </a:t>
            </a:r>
            <a:r>
              <a:rPr lang="en-US" altLang="zh-TW" sz="1800" smtClean="0"/>
              <a:t>Branch_A </a:t>
            </a:r>
            <a:r>
              <a:rPr lang="zh-TW" altLang="en-US" sz="1800" smtClean="0"/>
              <a:t>結果是相同，差別在合併後</a:t>
            </a:r>
            <a:r>
              <a:rPr lang="en-US" altLang="zh-TW" sz="1800" smtClean="0"/>
              <a:t>HEAD</a:t>
            </a:r>
            <a:r>
              <a:rPr lang="zh-TW" altLang="en-US" sz="1800" smtClean="0"/>
              <a:t>指向誰</a:t>
            </a:r>
            <a:r>
              <a:rPr lang="en-US" altLang="zh-TW" sz="1800" smtClean="0"/>
              <a:t> </a:t>
            </a:r>
          </a:p>
          <a:p>
            <a:pPr lvl="2"/>
            <a:endParaRPr lang="en-US" altLang="zh-TW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branch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420888"/>
            <a:ext cx="390599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init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957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57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1268760"/>
            <a:ext cx="1296144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18762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18762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流程圖: 卡片 20"/>
          <p:cNvSpPr/>
          <p:nvPr/>
        </p:nvSpPr>
        <p:spPr>
          <a:xfrm>
            <a:off x="2411760" y="2996952"/>
            <a:ext cx="3240360" cy="360040"/>
          </a:xfrm>
          <a:prstGeom prst="flowChartPunchedCar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smtClean="0">
                <a:solidFill>
                  <a:schemeClr val="bg1"/>
                </a:solidFill>
              </a:rPr>
              <a:t>1</a:t>
            </a:r>
            <a:r>
              <a:rPr lang="zh-TW" altLang="en-US" sz="1600" b="1" smtClean="0">
                <a:solidFill>
                  <a:schemeClr val="bg1"/>
                </a:solidFill>
              </a:rPr>
              <a:t>、於當前目錄產生子目錄 </a:t>
            </a:r>
            <a:r>
              <a:rPr lang="en-US" altLang="zh-TW" sz="1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.git/</a:t>
            </a:r>
          </a:p>
        </p:txBody>
      </p:sp>
      <p:sp>
        <p:nvSpPr>
          <p:cNvPr id="24" name="流程圖: 卡片 23"/>
          <p:cNvSpPr/>
          <p:nvPr/>
        </p:nvSpPr>
        <p:spPr>
          <a:xfrm>
            <a:off x="1835696" y="692696"/>
            <a:ext cx="3600400" cy="360040"/>
          </a:xfrm>
          <a:prstGeom prst="flowChartPunchedCar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smtClean="0">
                <a:solidFill>
                  <a:schemeClr val="bg1"/>
                </a:solidFill>
              </a:rPr>
              <a:t>2</a:t>
            </a:r>
            <a:r>
              <a:rPr lang="zh-TW" altLang="en-US" sz="1600" b="1" smtClean="0">
                <a:solidFill>
                  <a:schemeClr val="bg1"/>
                </a:solidFill>
              </a:rPr>
              <a:t>、產生</a:t>
            </a:r>
            <a:r>
              <a:rPr lang="en-US" altLang="zh-TW" sz="1600" b="1" smtClean="0">
                <a:solidFill>
                  <a:schemeClr val="bg1"/>
                </a:solidFill>
              </a:rPr>
              <a:t>MASTER</a:t>
            </a:r>
            <a:r>
              <a:rPr lang="zh-TW" altLang="en-US" sz="1600" b="1" smtClean="0">
                <a:solidFill>
                  <a:schemeClr val="bg1"/>
                </a:solidFill>
              </a:rPr>
              <a:t>分支，指向</a:t>
            </a:r>
            <a:r>
              <a:rPr lang="en-US" altLang="zh-TW" sz="1600" b="1" smtClean="0">
                <a:solidFill>
                  <a:schemeClr val="bg1"/>
                </a:solidFill>
              </a:rPr>
              <a:t>NULL </a:t>
            </a:r>
          </a:p>
        </p:txBody>
      </p:sp>
      <p:sp>
        <p:nvSpPr>
          <p:cNvPr id="25" name="流程圖: 卡片 24"/>
          <p:cNvSpPr/>
          <p:nvPr/>
        </p:nvSpPr>
        <p:spPr>
          <a:xfrm>
            <a:off x="1835696" y="188640"/>
            <a:ext cx="4176464" cy="360040"/>
          </a:xfrm>
          <a:prstGeom prst="flowChartPunchedCar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smtClean="0">
                <a:solidFill>
                  <a:schemeClr val="bg1"/>
                </a:solidFill>
              </a:rPr>
              <a:t>3</a:t>
            </a:r>
            <a:r>
              <a:rPr lang="zh-TW" altLang="en-US" sz="1600" b="1" smtClean="0">
                <a:solidFill>
                  <a:schemeClr val="bg1"/>
                </a:solidFill>
              </a:rPr>
              <a:t>、產生</a:t>
            </a:r>
            <a:r>
              <a:rPr lang="en-US" altLang="zh-TW" sz="1600" b="1" smtClean="0">
                <a:solidFill>
                  <a:schemeClr val="bg1"/>
                </a:solidFill>
              </a:rPr>
              <a:t>HEAD</a:t>
            </a:r>
            <a:r>
              <a:rPr lang="zh-TW" altLang="en-US" sz="1600" b="1" smtClean="0">
                <a:solidFill>
                  <a:schemeClr val="bg1"/>
                </a:solidFill>
              </a:rPr>
              <a:t>指標，並指向</a:t>
            </a:r>
            <a:r>
              <a:rPr lang="en-US" altLang="zh-TW" sz="1600" b="1" smtClean="0">
                <a:solidFill>
                  <a:schemeClr val="bg1"/>
                </a:solidFill>
              </a:rPr>
              <a:t>MASTER</a:t>
            </a:r>
            <a:r>
              <a:rPr lang="zh-TW" altLang="en-US" sz="1600" b="1" smtClean="0">
                <a:solidFill>
                  <a:schemeClr val="bg1"/>
                </a:solidFill>
              </a:rPr>
              <a:t>分支</a:t>
            </a:r>
            <a:endParaRPr lang="zh-TW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branch DEV </a:t>
            </a:r>
            <a:r>
              <a:rPr lang="zh-TW" altLang="en-US" smtClean="0"/>
              <a:t>等同 </a:t>
            </a:r>
            <a:r>
              <a:rPr lang="en-US" altLang="zh-TW" smtClean="0"/>
              <a:t>git branch [MASTER|0176cb4]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70080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596254" y="242088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20" idx="0"/>
            <a:endCxn id="26" idx="2"/>
          </p:cNvCxnSpPr>
          <p:nvPr/>
        </p:nvCxnSpPr>
        <p:spPr>
          <a:xfrm flipH="1" flipV="1">
            <a:off x="3059832" y="2132856"/>
            <a:ext cx="4474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3254" y="2348880"/>
            <a:ext cx="3290304" cy="81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checkout DEV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9648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70080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91780" y="285293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91780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059832" y="263691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059832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591780" y="242088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059832" y="2132856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636912"/>
            <a:ext cx="31768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6876256" y="6021288"/>
            <a:ext cx="203132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git checkout -b dev</a:t>
            </a:r>
          </a:p>
          <a:p>
            <a:r>
              <a:rPr lang="zh-TW" altLang="en-US" sz="1200" smtClean="0">
                <a:latin typeface="Consolas" pitchFamily="49" charset="0"/>
                <a:cs typeface="Consolas" pitchFamily="49" charset="0"/>
              </a:rPr>
              <a:t>如果分支不存在會自動建立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/>
          <p:nvPr/>
        </p:nvCxnSpPr>
        <p:spPr>
          <a:xfrm>
            <a:off x="6840252" y="26064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add &amp; commit file2.txt</a:t>
            </a:r>
            <a:endParaRPr lang="zh-TW" altLang="en-US" smtClean="0"/>
          </a:p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54868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90872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mmgteu7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54868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54868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90872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9648" y="54868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98072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39952" y="54868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283968" y="90872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99992" y="54868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12160" y="54868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2200" y="54868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5724128" y="98072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156176" y="90872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2200" y="188640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3851920" y="98072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39952" y="1700808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1856" y="1700808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H="1">
            <a:off x="3851920" y="2132856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267744" y="1700808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27784" y="1700808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>
            <a:stCxn id="56" idx="0"/>
            <a:endCxn id="26" idx="2"/>
          </p:cNvCxnSpPr>
          <p:nvPr/>
        </p:nvCxnSpPr>
        <p:spPr>
          <a:xfrm flipH="1" flipV="1">
            <a:off x="3059832" y="1412776"/>
            <a:ext cx="8137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4283968" y="2060848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</a:p>
        </p:txBody>
      </p:sp>
      <p:sp>
        <p:nvSpPr>
          <p:cNvPr id="64" name="圓角矩形 63"/>
          <p:cNvSpPr/>
          <p:nvPr/>
        </p:nvSpPr>
        <p:spPr>
          <a:xfrm>
            <a:off x="2411760" y="2060848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9552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3707904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7020272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線單箭頭接點 67"/>
          <p:cNvCxnSpPr>
            <a:endCxn id="75" idx="2"/>
          </p:cNvCxnSpPr>
          <p:nvPr/>
        </p:nvCxnSpPr>
        <p:spPr>
          <a:xfrm flipV="1">
            <a:off x="6804248" y="2996952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6804248" y="2564904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012160" y="1700808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64064" y="1700808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mmgteu7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5724128" y="2132856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336196" y="314096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36196" y="278092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6156176" y="2060848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branch -D DEV</a:t>
            </a: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mmgteu7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64288" y="6381328"/>
            <a:ext cx="187743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200" smtClean="0">
                <a:latin typeface="Consolas" pitchFamily="49" charset="0"/>
                <a:cs typeface="Consolas" pitchFamily="49" charset="0"/>
              </a:rPr>
              <a:t>不可刪除目前所在的分支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840252" y="548680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95536" y="83671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539552" y="119675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55576" y="8367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267744" y="83671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2411760" y="119675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19648" y="8367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線單箭頭接點 79"/>
          <p:cNvCxnSpPr>
            <a:stCxn id="77" idx="1"/>
            <a:endCxn id="60" idx="3"/>
          </p:cNvCxnSpPr>
          <p:nvPr/>
        </p:nvCxnSpPr>
        <p:spPr>
          <a:xfrm flipH="1">
            <a:off x="1979712" y="126876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39952" y="83671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4283968" y="119675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99992" y="83671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12160" y="83671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372200" y="8367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 flipH="1">
            <a:off x="5724128" y="126876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6156176" y="119675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372200" y="47667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3851920" y="126876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V="1">
            <a:off x="6840252" y="1700808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372200" y="1916832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Branch Merge</a:t>
            </a:r>
          </a:p>
          <a:p>
            <a:r>
              <a:rPr lang="en-US" altLang="zh-TW" sz="2800" smtClean="0"/>
              <a:t>(Fast Forword Merge)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>
            <a:stCxn id="39" idx="0"/>
            <a:endCxn id="48" idx="2"/>
          </p:cNvCxnSpPr>
          <p:nvPr/>
        </p:nvCxnSpPr>
        <p:spPr>
          <a:xfrm flipV="1">
            <a:off x="8171352" y="2420888"/>
            <a:ext cx="1048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95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35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97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237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1616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7636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799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239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952" y="155679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801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40152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>
            <a:stCxn id="34" idx="1"/>
            <a:endCxn id="29" idx="3"/>
          </p:cNvCxnSpPr>
          <p:nvPr/>
        </p:nvCxnSpPr>
        <p:spPr>
          <a:xfrm flipH="1">
            <a:off x="53640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241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3300" y="2708920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DEV3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>
            <a:stCxn id="29" idx="1"/>
            <a:endCxn id="26" idx="3"/>
          </p:cNvCxnSpPr>
          <p:nvPr/>
        </p:nvCxnSpPr>
        <p:spPr>
          <a:xfrm flipH="1">
            <a:off x="35638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0"/>
            <a:endCxn id="39" idx="2"/>
          </p:cNvCxnSpPr>
          <p:nvPr/>
        </p:nvCxnSpPr>
        <p:spPr>
          <a:xfrm flipV="1">
            <a:off x="8171352" y="2924944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703300" y="314096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3707904" y="4869160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7020272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803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直線單箭頭接點 61"/>
          <p:cNvCxnSpPr>
            <a:stCxn id="48" idx="1"/>
            <a:endCxn id="34" idx="3"/>
          </p:cNvCxnSpPr>
          <p:nvPr/>
        </p:nvCxnSpPr>
        <p:spPr>
          <a:xfrm flipH="1">
            <a:off x="71642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46754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467544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32216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7524328" y="1844824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v6</a:t>
            </a:r>
          </a:p>
        </p:txBody>
      </p:sp>
      <p:sp>
        <p:nvSpPr>
          <p:cNvPr id="85" name="圓角矩形 84"/>
          <p:cNvSpPr/>
          <p:nvPr/>
        </p:nvSpPr>
        <p:spPr>
          <a:xfrm>
            <a:off x="7524328" y="2132856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  <p:cxnSp>
        <p:nvCxnSpPr>
          <p:cNvPr id="60" name="直線單箭頭接點 59"/>
          <p:cNvCxnSpPr>
            <a:stCxn id="61" idx="2"/>
          </p:cNvCxnSpPr>
          <p:nvPr/>
        </p:nvCxnSpPr>
        <p:spPr>
          <a:xfrm>
            <a:off x="4535996" y="1268760"/>
            <a:ext cx="1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067944" y="105273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07504" y="116632"/>
            <a:ext cx="25603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mtClean="0"/>
              <a:t>Fast Forward Merge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/>
          <p:nvPr/>
        </p:nvCxnSpPr>
        <p:spPr>
          <a:xfrm>
            <a:off x="8172400" y="1268760"/>
            <a:ext cx="1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checkout MASTER     &amp;     git merge DEV3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95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35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97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237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1616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7636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799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239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952" y="155679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801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40152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>
            <a:stCxn id="34" idx="1"/>
            <a:endCxn id="29" idx="3"/>
          </p:cNvCxnSpPr>
          <p:nvPr/>
        </p:nvCxnSpPr>
        <p:spPr>
          <a:xfrm flipH="1">
            <a:off x="53640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241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4348" y="105273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>
            <a:stCxn id="29" idx="1"/>
            <a:endCxn id="26" idx="3"/>
          </p:cNvCxnSpPr>
          <p:nvPr/>
        </p:nvCxnSpPr>
        <p:spPr>
          <a:xfrm flipH="1">
            <a:off x="35638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2"/>
            <a:endCxn id="39" idx="0"/>
          </p:cNvCxnSpPr>
          <p:nvPr/>
        </p:nvCxnSpPr>
        <p:spPr>
          <a:xfrm>
            <a:off x="8172400" y="764704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704348" y="548680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3707904" y="4869160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7020272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803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直線單箭頭接點 61"/>
          <p:cNvCxnSpPr>
            <a:stCxn id="48" idx="1"/>
            <a:endCxn id="34" idx="3"/>
          </p:cNvCxnSpPr>
          <p:nvPr/>
        </p:nvCxnSpPr>
        <p:spPr>
          <a:xfrm flipH="1">
            <a:off x="71642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46754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467544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32216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7524328" y="1844824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v6</a:t>
            </a:r>
          </a:p>
        </p:txBody>
      </p:sp>
      <p:sp>
        <p:nvSpPr>
          <p:cNvPr id="85" name="圓角矩形 84"/>
          <p:cNvSpPr/>
          <p:nvPr/>
        </p:nvSpPr>
        <p:spPr>
          <a:xfrm>
            <a:off x="7524328" y="2132856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  <p:cxnSp>
        <p:nvCxnSpPr>
          <p:cNvPr id="60" name="直線單箭頭接點 59"/>
          <p:cNvCxnSpPr>
            <a:stCxn id="61" idx="0"/>
            <a:endCxn id="48" idx="2"/>
          </p:cNvCxnSpPr>
          <p:nvPr/>
        </p:nvCxnSpPr>
        <p:spPr>
          <a:xfrm flipV="1">
            <a:off x="8172400" y="242088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704348" y="2708920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DEV3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07504" y="116632"/>
            <a:ext cx="25603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mtClean="0"/>
              <a:t>Fast Forward Merge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Branch Merge</a:t>
            </a:r>
          </a:p>
          <a:p>
            <a:r>
              <a:rPr lang="en-US" altLang="zh-TW" sz="2800" smtClean="0"/>
              <a:t>(normal merge)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/>
          <p:nvPr/>
        </p:nvCxnSpPr>
        <p:spPr>
          <a:xfrm>
            <a:off x="6840252" y="26064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54868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90872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54868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54868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90872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9648" y="54868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98072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39952" y="54868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283968" y="90872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99992" y="54868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12160" y="54868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2200" y="54868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5724128" y="98072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156176" y="90872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2200" y="188640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3851920" y="98072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39952" y="1700808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1856" y="1700808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H="1">
            <a:off x="3851920" y="2132856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267744" y="1700808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27784" y="1700808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>
            <a:stCxn id="56" idx="0"/>
            <a:endCxn id="26" idx="2"/>
          </p:cNvCxnSpPr>
          <p:nvPr/>
        </p:nvCxnSpPr>
        <p:spPr>
          <a:xfrm flipH="1" flipV="1">
            <a:off x="3059832" y="1412776"/>
            <a:ext cx="8137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539552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3707904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7020272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H="1">
            <a:off x="3851920" y="2132856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4283968" y="2060848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</a:p>
        </p:txBody>
      </p:sp>
      <p:sp>
        <p:nvSpPr>
          <p:cNvPr id="79" name="圓角矩形 78"/>
          <p:cNvSpPr/>
          <p:nvPr/>
        </p:nvSpPr>
        <p:spPr>
          <a:xfrm>
            <a:off x="2411760" y="2060848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線單箭頭接點 46"/>
          <p:cNvCxnSpPr>
            <a:stCxn id="49" idx="0"/>
            <a:endCxn id="54" idx="2"/>
          </p:cNvCxnSpPr>
          <p:nvPr/>
        </p:nvCxnSpPr>
        <p:spPr>
          <a:xfrm flipV="1">
            <a:off x="4968044" y="2996952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4968044" y="2564904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99992" y="314096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99992" y="278092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/>
          <p:nvPr/>
        </p:nvCxnSpPr>
        <p:spPr>
          <a:xfrm>
            <a:off x="6840252" y="476672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(v5)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mmgteu7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9648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(v5)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(v5)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3995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28396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99992" y="764704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12160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2200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5724128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156176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2200" y="40466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3851920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3995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1856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H="1">
            <a:off x="3851920" y="234888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267744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27784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>
            <a:stCxn id="56" idx="0"/>
            <a:endCxn id="26" idx="2"/>
          </p:cNvCxnSpPr>
          <p:nvPr/>
        </p:nvCxnSpPr>
        <p:spPr>
          <a:xfrm flipH="1" flipV="1">
            <a:off x="3059832" y="1628800"/>
            <a:ext cx="8137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1"/>
            <a:endCxn id="75" idx="3"/>
          </p:cNvCxnSpPr>
          <p:nvPr/>
        </p:nvCxnSpPr>
        <p:spPr>
          <a:xfrm flipH="1">
            <a:off x="7272300" y="3104964"/>
            <a:ext cx="3960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6804248" y="27809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012160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64064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mmgteu7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5724128" y="234888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6156176" y="2204864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v5</a:t>
            </a:r>
          </a:p>
        </p:txBody>
      </p:sp>
      <p:sp>
        <p:nvSpPr>
          <p:cNvPr id="74" name="矩形 73"/>
          <p:cNvSpPr/>
          <p:nvPr/>
        </p:nvSpPr>
        <p:spPr>
          <a:xfrm>
            <a:off x="7668344" y="2996952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36196" y="299695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6156176" y="2492896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4283968" y="227687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</a:p>
        </p:txBody>
      </p:sp>
      <p:sp>
        <p:nvSpPr>
          <p:cNvPr id="59" name="圓角矩形 58"/>
          <p:cNvSpPr/>
          <p:nvPr/>
        </p:nvSpPr>
        <p:spPr>
          <a:xfrm>
            <a:off x="2411760" y="227687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五角星形 59"/>
          <p:cNvSpPr/>
          <p:nvPr/>
        </p:nvSpPr>
        <p:spPr>
          <a:xfrm>
            <a:off x="7308304" y="2132856"/>
            <a:ext cx="144016" cy="144016"/>
          </a:xfrm>
          <a:prstGeom prst="star5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角矩形 42"/>
          <p:cNvSpPr/>
          <p:nvPr/>
        </p:nvSpPr>
        <p:spPr>
          <a:xfrm>
            <a:off x="539552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3707904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7020272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Edit file1.txt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957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57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1268760"/>
            <a:ext cx="1296144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18762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18762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6804248" y="4149080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28384" y="4437112"/>
            <a:ext cx="949299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untracked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/>
          <p:nvPr/>
        </p:nvCxnSpPr>
        <p:spPr>
          <a:xfrm>
            <a:off x="6840252" y="476672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checkout MASTER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9648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3995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28396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99992" y="764704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12160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2200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5724128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156176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2200" y="40466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3851920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3995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1856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H="1">
            <a:off x="3851920" y="234888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267744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27784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>
            <a:stCxn id="56" idx="0"/>
            <a:endCxn id="26" idx="2"/>
          </p:cNvCxnSpPr>
          <p:nvPr/>
        </p:nvCxnSpPr>
        <p:spPr>
          <a:xfrm flipH="1" flipV="1">
            <a:off x="3059832" y="1628800"/>
            <a:ext cx="8137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1"/>
            <a:endCxn id="39" idx="3"/>
          </p:cNvCxnSpPr>
          <p:nvPr/>
        </p:nvCxnSpPr>
        <p:spPr>
          <a:xfrm flipH="1">
            <a:off x="7308304" y="512676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6804248" y="27809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012160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64064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mmgteu7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5724128" y="234888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6156176" y="2204864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v5</a:t>
            </a:r>
          </a:p>
        </p:txBody>
      </p:sp>
      <p:sp>
        <p:nvSpPr>
          <p:cNvPr id="74" name="矩形 73"/>
          <p:cNvSpPr/>
          <p:nvPr/>
        </p:nvSpPr>
        <p:spPr>
          <a:xfrm>
            <a:off x="7668344" y="404664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36196" y="299695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6156176" y="2492896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4283968" y="227687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</a:p>
        </p:txBody>
      </p:sp>
      <p:sp>
        <p:nvSpPr>
          <p:cNvPr id="59" name="圓角矩形 58"/>
          <p:cNvSpPr/>
          <p:nvPr/>
        </p:nvSpPr>
        <p:spPr>
          <a:xfrm>
            <a:off x="2411760" y="227687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/>
          <p:nvPr/>
        </p:nvCxnSpPr>
        <p:spPr>
          <a:xfrm>
            <a:off x="6840252" y="476672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merge DEV2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39552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9648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3995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28396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99992" y="764704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12160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2200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5724128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156176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2200" y="40466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3851920" y="119675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3995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1856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H="1">
            <a:off x="3851920" y="234888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267744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27784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>
            <a:stCxn id="56" idx="0"/>
            <a:endCxn id="26" idx="2"/>
          </p:cNvCxnSpPr>
          <p:nvPr/>
        </p:nvCxnSpPr>
        <p:spPr>
          <a:xfrm flipH="1" flipV="1">
            <a:off x="3059832" y="1628800"/>
            <a:ext cx="8137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1"/>
            <a:endCxn id="39" idx="3"/>
          </p:cNvCxnSpPr>
          <p:nvPr/>
        </p:nvCxnSpPr>
        <p:spPr>
          <a:xfrm flipH="1">
            <a:off x="7308304" y="512676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6804248" y="27809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012160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64064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mmgteu7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5724128" y="234888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6156176" y="2204864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v5</a:t>
            </a:r>
          </a:p>
        </p:txBody>
      </p:sp>
      <p:sp>
        <p:nvSpPr>
          <p:cNvPr id="74" name="矩形 73"/>
          <p:cNvSpPr/>
          <p:nvPr/>
        </p:nvSpPr>
        <p:spPr>
          <a:xfrm>
            <a:off x="7668344" y="404664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36196" y="299695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6156176" y="2492896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3707904" y="4869160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7020272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爆炸 1 47"/>
          <p:cNvSpPr/>
          <p:nvPr/>
        </p:nvSpPr>
        <p:spPr>
          <a:xfrm>
            <a:off x="8388424" y="4077072"/>
            <a:ext cx="360040" cy="288032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4283968" y="227687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</a:p>
        </p:txBody>
      </p:sp>
      <p:sp>
        <p:nvSpPr>
          <p:cNvPr id="59" name="圓角矩形 58"/>
          <p:cNvSpPr/>
          <p:nvPr/>
        </p:nvSpPr>
        <p:spPr>
          <a:xfrm>
            <a:off x="2411760" y="227687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6177" y="912118"/>
            <a:ext cx="3404255" cy="280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641" y="912118"/>
            <a:ext cx="434871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5920273" y="480070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032" y="1340768"/>
            <a:ext cx="381642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60032" y="2420888"/>
            <a:ext cx="381642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>
            <a:stCxn id="39" idx="2"/>
            <a:endCxn id="83" idx="0"/>
          </p:cNvCxnSpPr>
          <p:nvPr/>
        </p:nvCxnSpPr>
        <p:spPr>
          <a:xfrm>
            <a:off x="8172400" y="476672"/>
            <a:ext cx="1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merge [DEV2|</a:t>
            </a:r>
            <a:r>
              <a:rPr lang="en-US" altLang="zh-TW" smtClean="0">
                <a:latin typeface="Consolas" pitchFamily="49" charset="0"/>
                <a:cs typeface="Consolas" pitchFamily="49" charset="0"/>
              </a:rPr>
              <a:t>mmgteu7]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95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35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97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237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1616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7636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799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239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952" y="764704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801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40152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>
            <a:stCxn id="34" idx="1"/>
            <a:endCxn id="29" idx="3"/>
          </p:cNvCxnSpPr>
          <p:nvPr/>
        </p:nvCxnSpPr>
        <p:spPr>
          <a:xfrm flipH="1">
            <a:off x="53640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241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4348" y="26064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>
            <a:stCxn id="29" idx="1"/>
            <a:endCxn id="26" idx="3"/>
          </p:cNvCxnSpPr>
          <p:nvPr/>
        </p:nvCxnSpPr>
        <p:spPr>
          <a:xfrm flipH="1">
            <a:off x="35638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77991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1816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>
            <a:stCxn id="51" idx="1"/>
            <a:endCxn id="55" idx="3"/>
          </p:cNvCxnSpPr>
          <p:nvPr/>
        </p:nvCxnSpPr>
        <p:spPr>
          <a:xfrm flipH="1">
            <a:off x="3563888" y="234888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97971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31615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2771800" y="1628800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3"/>
            <a:endCxn id="39" idx="1"/>
          </p:cNvCxnSpPr>
          <p:nvPr/>
        </p:nvCxnSpPr>
        <p:spPr>
          <a:xfrm>
            <a:off x="7236296" y="296652"/>
            <a:ext cx="468052" cy="720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6372200" y="27809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58011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932016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mmgteu7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直線單箭頭接點 71"/>
          <p:cNvCxnSpPr>
            <a:stCxn id="70" idx="1"/>
            <a:endCxn id="51" idx="3"/>
          </p:cNvCxnSpPr>
          <p:nvPr/>
        </p:nvCxnSpPr>
        <p:spPr>
          <a:xfrm flipH="1">
            <a:off x="5364088" y="234888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5724128" y="2204864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v5</a:t>
            </a:r>
          </a:p>
        </p:txBody>
      </p:sp>
      <p:sp>
        <p:nvSpPr>
          <p:cNvPr id="74" name="矩形 73"/>
          <p:cNvSpPr/>
          <p:nvPr/>
        </p:nvSpPr>
        <p:spPr>
          <a:xfrm>
            <a:off x="6300192" y="188640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904148" y="299695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5724128" y="2492896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3707904" y="4869160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7020272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803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直線單箭頭接點 61"/>
          <p:cNvCxnSpPr>
            <a:stCxn id="48" idx="1"/>
            <a:endCxn id="34" idx="3"/>
          </p:cNvCxnSpPr>
          <p:nvPr/>
        </p:nvCxnSpPr>
        <p:spPr>
          <a:xfrm flipH="1">
            <a:off x="71642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46754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467544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32216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7524328" y="1052736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v6</a:t>
            </a:r>
          </a:p>
        </p:txBody>
      </p:sp>
      <p:sp>
        <p:nvSpPr>
          <p:cNvPr id="85" name="圓角矩形 84"/>
          <p:cNvSpPr/>
          <p:nvPr/>
        </p:nvSpPr>
        <p:spPr>
          <a:xfrm>
            <a:off x="7524328" y="1340768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  <p:cxnSp>
        <p:nvCxnSpPr>
          <p:cNvPr id="92" name="直線單箭頭接點 91"/>
          <p:cNvCxnSpPr>
            <a:stCxn id="48" idx="2"/>
            <a:endCxn id="70" idx="3"/>
          </p:cNvCxnSpPr>
          <p:nvPr/>
        </p:nvCxnSpPr>
        <p:spPr>
          <a:xfrm flipH="1">
            <a:off x="7164288" y="1628800"/>
            <a:ext cx="1008112" cy="7200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圓角矩形 100"/>
          <p:cNvSpPr/>
          <p:nvPr/>
        </p:nvSpPr>
        <p:spPr>
          <a:xfrm>
            <a:off x="3995936" y="227687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</a:p>
        </p:txBody>
      </p:sp>
      <p:sp>
        <p:nvSpPr>
          <p:cNvPr id="102" name="圓角矩形 101"/>
          <p:cNvSpPr/>
          <p:nvPr/>
        </p:nvSpPr>
        <p:spPr>
          <a:xfrm>
            <a:off x="2123728" y="227687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rebase(</a:t>
            </a:r>
            <a:r>
              <a:rPr lang="zh-TW" altLang="en-US" smtClean="0"/>
              <a:t>重新排列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1520" y="116632"/>
            <a:ext cx="712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smtClean="0">
                <a:latin typeface="Consolas" pitchFamily="49" charset="0"/>
                <a:cs typeface="Consolas" pitchFamily="49" charset="0"/>
              </a:rPr>
              <a:t>rebase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$ git checkout DEV1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$ git rebase DEV2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First, rewinding head to replay your work on top of it...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Applying: add DEV 1 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Applying: add DEV 2</a:t>
            </a:r>
          </a:p>
          <a:p>
            <a:endParaRPr lang="en-US" altLang="zh-TW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1200" b="1" smtClean="0">
                <a:latin typeface="Consolas" pitchFamily="49" charset="0"/>
                <a:cs typeface="Consolas" pitchFamily="49" charset="0"/>
              </a:rPr>
              <a:t>conflict when rebase</a:t>
            </a:r>
          </a:p>
          <a:p>
            <a:r>
              <a:rPr lang="en-US" altLang="zh-TW" sz="1200" b="1" smtClean="0">
                <a:latin typeface="Consolas" pitchFamily="49" charset="0"/>
                <a:cs typeface="Consolas" pitchFamily="49" charset="0"/>
              </a:rPr>
              <a:t>1. text file		2. non-text file</a:t>
            </a:r>
            <a:endParaRPr lang="en-US" altLang="zh-TW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review file		$ git checkout --ours file.jpg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$ git add file.txt 		$ git checkout --theirs file.jpg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$ git rebase --continue</a:t>
            </a:r>
          </a:p>
          <a:p>
            <a:endParaRPr lang="en-US" altLang="zh-TW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1200" b="1" smtClean="0">
                <a:latin typeface="Consolas" pitchFamily="49" charset="0"/>
                <a:cs typeface="Consolas" pitchFamily="49" charset="0"/>
              </a:rPr>
              <a:t>recovery after rebase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$ git reset </a:t>
            </a:r>
            <a:r>
              <a:rPr lang="en-US" altLang="zh-TW" sz="12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3i6td5q --hard</a:t>
            </a: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$ git reset </a:t>
            </a:r>
            <a:r>
              <a:rPr lang="en-US" altLang="zh-TW" sz="12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ORIG_HEAD --hard</a:t>
            </a:r>
          </a:p>
          <a:p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15924" y="5301208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4653136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68ugt53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648" y="4653136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2346yrw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3933056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3i6td5q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27784" y="3933056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5op09dg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弧形接點 16"/>
          <p:cNvCxnSpPr>
            <a:stCxn id="12" idx="2"/>
            <a:endCxn id="10" idx="3"/>
          </p:cNvCxnSpPr>
          <p:nvPr/>
        </p:nvCxnSpPr>
        <p:spPr>
          <a:xfrm rot="5400000">
            <a:off x="2609886" y="5211302"/>
            <a:ext cx="396044" cy="287824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圖案 19"/>
          <p:cNvCxnSpPr>
            <a:stCxn id="13" idx="2"/>
            <a:endCxn id="10" idx="1"/>
          </p:cNvCxnSpPr>
          <p:nvPr/>
        </p:nvCxnSpPr>
        <p:spPr>
          <a:xfrm rot="16200000" flipH="1">
            <a:off x="1673782" y="5211094"/>
            <a:ext cx="396044" cy="288240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2"/>
            <a:endCxn id="13" idx="0"/>
          </p:cNvCxnSpPr>
          <p:nvPr/>
        </p:nvCxnSpPr>
        <p:spPr>
          <a:xfrm>
            <a:off x="1727684" y="4437112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5" idx="2"/>
            <a:endCxn id="12" idx="0"/>
          </p:cNvCxnSpPr>
          <p:nvPr/>
        </p:nvCxnSpPr>
        <p:spPr>
          <a:xfrm>
            <a:off x="2951820" y="4437112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5764" y="4095178"/>
            <a:ext cx="611860" cy="1798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DEV1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8" idx="0"/>
            <a:endCxn id="26" idx="2"/>
          </p:cNvCxnSpPr>
          <p:nvPr/>
        </p:nvCxnSpPr>
        <p:spPr>
          <a:xfrm flipV="1">
            <a:off x="881694" y="4274990"/>
            <a:ext cx="0" cy="1621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75764" y="4437112"/>
            <a:ext cx="611860" cy="17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線單箭頭接點 29"/>
          <p:cNvCxnSpPr>
            <a:stCxn id="33" idx="1"/>
            <a:endCxn id="15" idx="3"/>
          </p:cNvCxnSpPr>
          <p:nvPr/>
        </p:nvCxnSpPr>
        <p:spPr>
          <a:xfrm flipH="1">
            <a:off x="3275856" y="4185084"/>
            <a:ext cx="2522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28092" y="4095178"/>
            <a:ext cx="611860" cy="1798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8120" y="6093296"/>
            <a:ext cx="86368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線單箭頭接點 37"/>
          <p:cNvCxnSpPr>
            <a:stCxn id="10" idx="2"/>
            <a:endCxn id="37" idx="0"/>
          </p:cNvCxnSpPr>
          <p:nvPr/>
        </p:nvCxnSpPr>
        <p:spPr>
          <a:xfrm>
            <a:off x="2339960" y="5805264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6" idx="3"/>
            <a:endCxn id="14" idx="1"/>
          </p:cNvCxnSpPr>
          <p:nvPr/>
        </p:nvCxnSpPr>
        <p:spPr>
          <a:xfrm>
            <a:off x="1187624" y="4185084"/>
            <a:ext cx="216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36404" y="5229200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48264" y="4581128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68ugt53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24128" y="4581128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2346yrw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24128" y="3861048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3i6td5q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948264" y="3861048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5op09dg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弧形接點 16"/>
          <p:cNvCxnSpPr>
            <a:stCxn id="78" idx="2"/>
            <a:endCxn id="77" idx="3"/>
          </p:cNvCxnSpPr>
          <p:nvPr/>
        </p:nvCxnSpPr>
        <p:spPr>
          <a:xfrm rot="5400000">
            <a:off x="6930366" y="5139294"/>
            <a:ext cx="396044" cy="287824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圖案 82"/>
          <p:cNvCxnSpPr>
            <a:stCxn id="79" idx="2"/>
            <a:endCxn id="77" idx="1"/>
          </p:cNvCxnSpPr>
          <p:nvPr/>
        </p:nvCxnSpPr>
        <p:spPr>
          <a:xfrm rot="16200000" flipH="1">
            <a:off x="5994262" y="5139086"/>
            <a:ext cx="396044" cy="288240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0" idx="2"/>
            <a:endCxn id="79" idx="0"/>
          </p:cNvCxnSpPr>
          <p:nvPr/>
        </p:nvCxnSpPr>
        <p:spPr>
          <a:xfrm>
            <a:off x="6048164" y="4365104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1" idx="2"/>
            <a:endCxn id="78" idx="0"/>
          </p:cNvCxnSpPr>
          <p:nvPr/>
        </p:nvCxnSpPr>
        <p:spPr>
          <a:xfrm>
            <a:off x="7272300" y="4365104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90" idx="1"/>
            <a:endCxn id="81" idx="3"/>
          </p:cNvCxnSpPr>
          <p:nvPr/>
        </p:nvCxnSpPr>
        <p:spPr>
          <a:xfrm flipH="1">
            <a:off x="7596336" y="4113076"/>
            <a:ext cx="2522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848572" y="4023170"/>
            <a:ext cx="611860" cy="1798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228600" y="6021288"/>
            <a:ext cx="863680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線單箭頭接點 91"/>
          <p:cNvCxnSpPr>
            <a:stCxn id="77" idx="2"/>
            <a:endCxn id="91" idx="0"/>
          </p:cNvCxnSpPr>
          <p:nvPr/>
        </p:nvCxnSpPr>
        <p:spPr>
          <a:xfrm>
            <a:off x="6660440" y="5733256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948264" y="3140968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7fdi86d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948264" y="2420888"/>
            <a:ext cx="648072" cy="504056"/>
          </a:xfrm>
          <a:prstGeom prst="rect">
            <a:avLst/>
          </a:prstGeom>
          <a:solidFill>
            <a:srgbClr val="008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smtClean="0">
                <a:ln>
                  <a:noFill/>
                  <a:prstDash val="solid"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8p089ht</a:t>
            </a:r>
            <a:endParaRPr lang="zh-TW" altLang="en-US" sz="1200" b="1">
              <a:ln>
                <a:noFill/>
                <a:prstDash val="solid"/>
              </a:ln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線單箭頭接點 97"/>
          <p:cNvCxnSpPr>
            <a:stCxn id="97" idx="2"/>
            <a:endCxn id="96" idx="0"/>
          </p:cNvCxnSpPr>
          <p:nvPr/>
        </p:nvCxnSpPr>
        <p:spPr>
          <a:xfrm>
            <a:off x="7272300" y="2924944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6" idx="2"/>
            <a:endCxn id="81" idx="0"/>
          </p:cNvCxnSpPr>
          <p:nvPr/>
        </p:nvCxnSpPr>
        <p:spPr>
          <a:xfrm>
            <a:off x="7272300" y="3645024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7812360" y="2583010"/>
            <a:ext cx="611860" cy="1798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DEV1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3" name="直線單箭頭接點 102"/>
          <p:cNvCxnSpPr>
            <a:stCxn id="104" idx="0"/>
            <a:endCxn id="102" idx="2"/>
          </p:cNvCxnSpPr>
          <p:nvPr/>
        </p:nvCxnSpPr>
        <p:spPr>
          <a:xfrm flipV="1">
            <a:off x="8118290" y="2762822"/>
            <a:ext cx="0" cy="1621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812360" y="2924944"/>
            <a:ext cx="611860" cy="17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直線單箭頭接點 104"/>
          <p:cNvCxnSpPr>
            <a:stCxn id="102" idx="1"/>
            <a:endCxn id="97" idx="3"/>
          </p:cNvCxnSpPr>
          <p:nvPr/>
        </p:nvCxnSpPr>
        <p:spPr>
          <a:xfrm flipH="1">
            <a:off x="7596336" y="2672916"/>
            <a:ext cx="216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27984" y="3501008"/>
            <a:ext cx="1187924" cy="2518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ORIG_HEAD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圖案 111"/>
          <p:cNvCxnSpPr>
            <a:stCxn id="110" idx="2"/>
            <a:endCxn id="80" idx="1"/>
          </p:cNvCxnSpPr>
          <p:nvPr/>
        </p:nvCxnSpPr>
        <p:spPr>
          <a:xfrm rot="16200000" flipH="1">
            <a:off x="5192913" y="3581861"/>
            <a:ext cx="360248" cy="702182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標題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rebase (</a:t>
            </a:r>
            <a:r>
              <a:rPr lang="zh-TW" altLang="en-US" b="1" smtClean="0"/>
              <a:t>互動模式</a:t>
            </a:r>
            <a:r>
              <a:rPr lang="en-US" altLang="zh-TW" b="1" smtClean="0"/>
              <a:t>)</a:t>
            </a:r>
          </a:p>
        </p:txBody>
      </p:sp>
      <p:sp>
        <p:nvSpPr>
          <p:cNvPr id="44" name="內容版面配置區 4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git -i </a:t>
            </a:r>
            <a:r>
              <a:rPr lang="en-US" altLang="zh-TW" smtClean="0">
                <a:ln>
                  <a:noFill/>
                  <a:prstDash val="solid"/>
                </a:ln>
              </a:rPr>
              <a:t>11685ee</a:t>
            </a:r>
          </a:p>
          <a:p>
            <a:pPr lvl="1"/>
            <a:r>
              <a:rPr lang="zh-TW" altLang="en-US" sz="2000" smtClean="0">
                <a:ln>
                  <a:noFill/>
                  <a:prstDash val="solid"/>
                </a:ln>
              </a:rPr>
              <a:t>列出</a:t>
            </a:r>
            <a:r>
              <a:rPr lang="en-US" altLang="zh-TW" sz="2000" smtClean="0">
                <a:ln>
                  <a:noFill/>
                  <a:prstDash val="solid"/>
                </a:ln>
              </a:rPr>
              <a:t>11685ee</a:t>
            </a:r>
            <a:r>
              <a:rPr lang="zh-TW" altLang="en-US" sz="2000" smtClean="0"/>
              <a:t>之後</a:t>
            </a:r>
            <a:r>
              <a:rPr lang="en-US" altLang="zh-TW" sz="2000" smtClean="0"/>
              <a:t>(</a:t>
            </a:r>
            <a:r>
              <a:rPr lang="zh-TW" altLang="en-US" sz="2000" smtClean="0"/>
              <a:t>不含</a:t>
            </a:r>
            <a:r>
              <a:rPr lang="en-US" altLang="zh-TW" sz="2000" smtClean="0">
                <a:ln>
                  <a:noFill/>
                  <a:prstDash val="solid"/>
                </a:ln>
              </a:rPr>
              <a:t>11685ee</a:t>
            </a:r>
            <a:r>
              <a:rPr lang="en-US" altLang="zh-TW" sz="2000" smtClean="0"/>
              <a:t>)</a:t>
            </a:r>
            <a:r>
              <a:rPr lang="zh-TW" altLang="en-US" sz="2000" smtClean="0"/>
              <a:t>所有的</a:t>
            </a:r>
            <a:r>
              <a:rPr lang="en-US" altLang="zh-TW" sz="2000" smtClean="0"/>
              <a:t>commit</a:t>
            </a:r>
          </a:p>
          <a:p>
            <a:pPr lvl="1"/>
            <a:r>
              <a:rPr lang="zh-TW" altLang="en-US" sz="2000" smtClean="0"/>
              <a:t>文字檔中修改動作</a:t>
            </a:r>
            <a:endParaRPr lang="en-US" altLang="zh-TW" sz="2000" smtClean="0"/>
          </a:p>
          <a:p>
            <a:pPr lvl="2"/>
            <a:r>
              <a:rPr lang="en-US" altLang="zh-TW" sz="1600" smtClean="0"/>
              <a:t>reword : </a:t>
            </a:r>
            <a:r>
              <a:rPr lang="zh-TW" altLang="en-US" sz="1600" smtClean="0"/>
              <a:t>可修改過去</a:t>
            </a:r>
            <a:r>
              <a:rPr lang="en-US" altLang="zh-TW" sz="1600" smtClean="0"/>
              <a:t>commit</a:t>
            </a:r>
            <a:r>
              <a:rPr lang="zh-TW" altLang="en-US" sz="1600" smtClean="0"/>
              <a:t>說明</a:t>
            </a:r>
            <a:r>
              <a:rPr lang="en-US" altLang="zh-TW" sz="1600" smtClean="0"/>
              <a:t>(</a:t>
            </a:r>
            <a:r>
              <a:rPr lang="zh-TW" altLang="en-US" sz="1600" smtClean="0"/>
              <a:t>非檔案內容</a:t>
            </a:r>
            <a:r>
              <a:rPr lang="en-US" altLang="zh-TW" sz="1600" smtClean="0"/>
              <a:t>)</a:t>
            </a:r>
          </a:p>
          <a:p>
            <a:pPr lvl="2"/>
            <a:r>
              <a:rPr lang="en-US" altLang="zh-TW" sz="1600" smtClean="0"/>
              <a:t>squash : </a:t>
            </a:r>
            <a:r>
              <a:rPr lang="zh-TW" altLang="en-US" sz="1600" smtClean="0"/>
              <a:t>與前一個</a:t>
            </a:r>
            <a:r>
              <a:rPr lang="en-US" altLang="zh-TW" sz="1600" smtClean="0"/>
              <a:t>commit</a:t>
            </a:r>
            <a:r>
              <a:rPr lang="zh-TW" altLang="en-US" sz="1600" smtClean="0"/>
              <a:t>合併</a:t>
            </a:r>
            <a:endParaRPr lang="en-US" altLang="zh-TW" sz="1600" smtClean="0"/>
          </a:p>
          <a:p>
            <a:pPr lvl="2"/>
            <a:endParaRPr lang="en-US" altLang="zh-TW" sz="1600" smtClean="0"/>
          </a:p>
          <a:p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7416316" y="4797152"/>
            <a:ext cx="1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611560" y="5085184"/>
            <a:ext cx="1224136" cy="432048"/>
            <a:chOff x="251520" y="5949280"/>
            <a:chExt cx="1224136" cy="432048"/>
          </a:xfrm>
        </p:grpSpPr>
        <p:sp>
          <p:nvSpPr>
            <p:cNvPr id="46" name="矩形 45"/>
            <p:cNvSpPr/>
            <p:nvPr/>
          </p:nvSpPr>
          <p:spPr>
            <a:xfrm>
              <a:off x="251520" y="5949280"/>
              <a:ext cx="1224136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23528" y="5949280"/>
              <a:ext cx="10801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n>
                    <a:noFill/>
                    <a:prstDash val="solid"/>
                  </a:ln>
                  <a:latin typeface="Consolas" pitchFamily="49" charset="0"/>
                  <a:cs typeface="Consolas" pitchFamily="49" charset="0"/>
                </a:rPr>
                <a:t>11685ee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2123728" y="5085184"/>
            <a:ext cx="1224136" cy="432048"/>
            <a:chOff x="2051720" y="5949280"/>
            <a:chExt cx="1224136" cy="432048"/>
          </a:xfrm>
        </p:grpSpPr>
        <p:sp>
          <p:nvSpPr>
            <p:cNvPr id="49" name="矩形 48"/>
            <p:cNvSpPr/>
            <p:nvPr/>
          </p:nvSpPr>
          <p:spPr>
            <a:xfrm>
              <a:off x="2051720" y="5949280"/>
              <a:ext cx="1224136" cy="4320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5949280"/>
              <a:ext cx="10801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0176cb4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2" name="直線單箭頭接點 51"/>
          <p:cNvCxnSpPr>
            <a:stCxn id="49" idx="1"/>
            <a:endCxn id="46" idx="3"/>
          </p:cNvCxnSpPr>
          <p:nvPr/>
        </p:nvCxnSpPr>
        <p:spPr>
          <a:xfrm flipH="1">
            <a:off x="1835696" y="530120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群組 115"/>
          <p:cNvGrpSpPr/>
          <p:nvPr/>
        </p:nvGrpSpPr>
        <p:grpSpPr>
          <a:xfrm>
            <a:off x="3635896" y="5085184"/>
            <a:ext cx="1224136" cy="432048"/>
            <a:chOff x="38519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矩形 52"/>
            <p:cNvSpPr/>
            <p:nvPr/>
          </p:nvSpPr>
          <p:spPr>
            <a:xfrm>
              <a:off x="38519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923928" y="5949280"/>
              <a:ext cx="108012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0176ee4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5220072" y="5085184"/>
            <a:ext cx="1224136" cy="432048"/>
            <a:chOff x="56521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56521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241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1be4a16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線單箭頭接點 57"/>
          <p:cNvCxnSpPr>
            <a:stCxn id="56" idx="1"/>
            <a:endCxn id="53" idx="3"/>
          </p:cNvCxnSpPr>
          <p:nvPr/>
        </p:nvCxnSpPr>
        <p:spPr>
          <a:xfrm flipH="1">
            <a:off x="4860032" y="5301208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948264" y="465313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直線單箭頭接點 60"/>
          <p:cNvCxnSpPr>
            <a:stCxn id="53" idx="1"/>
            <a:endCxn id="49" idx="3"/>
          </p:cNvCxnSpPr>
          <p:nvPr/>
        </p:nvCxnSpPr>
        <p:spPr>
          <a:xfrm flipH="1">
            <a:off x="3347864" y="530120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63" idx="2"/>
            <a:endCxn id="60" idx="0"/>
          </p:cNvCxnSpPr>
          <p:nvPr/>
        </p:nvCxnSpPr>
        <p:spPr>
          <a:xfrm>
            <a:off x="7416316" y="443711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948264" y="422108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直線單箭頭接點 64"/>
          <p:cNvCxnSpPr>
            <a:stCxn id="64" idx="1"/>
            <a:endCxn id="56" idx="3"/>
          </p:cNvCxnSpPr>
          <p:nvPr/>
        </p:nvCxnSpPr>
        <p:spPr>
          <a:xfrm flipH="1">
            <a:off x="6444208" y="5301208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" name="群組 117"/>
          <p:cNvGrpSpPr/>
          <p:nvPr/>
        </p:nvGrpSpPr>
        <p:grpSpPr>
          <a:xfrm>
            <a:off x="6804248" y="5085184"/>
            <a:ext cx="1224136" cy="432048"/>
            <a:chOff x="74523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74523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5243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d649458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9" name="文字方塊 118"/>
          <p:cNvSpPr txBox="1"/>
          <p:nvPr/>
        </p:nvSpPr>
        <p:spPr>
          <a:xfrm>
            <a:off x="467544" y="3356992"/>
            <a:ext cx="230425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0176cb4 commit 1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0176ee4 commit 2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1be4a16 commit 3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d649458 commit 4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2987824" y="3356992"/>
            <a:ext cx="2520280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rework 0176cb4 commit 1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0176ee4 commit 2</a:t>
            </a:r>
          </a:p>
          <a:p>
            <a:r>
              <a:rPr lang="en-US" altLang="zh-TW" sz="1400" smtClean="0"/>
              <a:t>squash </a:t>
            </a:r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 commit 3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d649458 commit 4</a:t>
            </a:r>
          </a:p>
        </p:txBody>
      </p:sp>
      <p:sp>
        <p:nvSpPr>
          <p:cNvPr id="121" name="文字方塊 120"/>
          <p:cNvSpPr txBox="1"/>
          <p:nvPr/>
        </p:nvSpPr>
        <p:spPr>
          <a:xfrm>
            <a:off x="5724128" y="3356992"/>
            <a:ext cx="288032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rb34tf3</a:t>
            </a:r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 commit 1.1</a:t>
            </a:r>
          </a:p>
          <a:p>
            <a:r>
              <a:rPr lang="en-US" altLang="zh-TW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re45fed</a:t>
            </a:r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 commit 2 &amp;3</a:t>
            </a:r>
          </a:p>
          <a:p>
            <a:r>
              <a:rPr lang="en-US" altLang="zh-TW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4by3sdg</a:t>
            </a:r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 commit 4</a:t>
            </a:r>
          </a:p>
        </p:txBody>
      </p:sp>
      <p:sp>
        <p:nvSpPr>
          <p:cNvPr id="122" name="弧形 121"/>
          <p:cNvSpPr/>
          <p:nvPr/>
        </p:nvSpPr>
        <p:spPr>
          <a:xfrm flipV="1">
            <a:off x="5292080" y="3717032"/>
            <a:ext cx="216024" cy="216024"/>
          </a:xfrm>
          <a:prstGeom prst="arc">
            <a:avLst>
              <a:gd name="adj1" fmla="val 16200000"/>
              <a:gd name="adj2" fmla="val 53247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單箭頭接點 122"/>
          <p:cNvCxnSpPr>
            <a:stCxn id="131" idx="0"/>
            <a:endCxn id="137" idx="2"/>
          </p:cNvCxnSpPr>
          <p:nvPr/>
        </p:nvCxnSpPr>
        <p:spPr>
          <a:xfrm flipV="1">
            <a:off x="7379476" y="6165304"/>
            <a:ext cx="83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" name="群組 123"/>
          <p:cNvGrpSpPr/>
          <p:nvPr/>
        </p:nvGrpSpPr>
        <p:grpSpPr>
          <a:xfrm>
            <a:off x="3599892" y="5733256"/>
            <a:ext cx="1224136" cy="432048"/>
            <a:chOff x="38519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5" name="矩形 124"/>
            <p:cNvSpPr/>
            <p:nvPr/>
          </p:nvSpPr>
          <p:spPr>
            <a:xfrm>
              <a:off x="38519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3923928" y="5949280"/>
              <a:ext cx="108012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rb34tf3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5184068" y="5733256"/>
            <a:ext cx="1224136" cy="432048"/>
            <a:chOff x="56521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8" name="矩形 127"/>
            <p:cNvSpPr/>
            <p:nvPr/>
          </p:nvSpPr>
          <p:spPr>
            <a:xfrm>
              <a:off x="56521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7241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re45fed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30" name="直線單箭頭接點 129"/>
          <p:cNvCxnSpPr>
            <a:stCxn id="128" idx="1"/>
            <a:endCxn id="125" idx="3"/>
          </p:cNvCxnSpPr>
          <p:nvPr/>
        </p:nvCxnSpPr>
        <p:spPr>
          <a:xfrm flipH="1">
            <a:off x="4824028" y="5949280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6911424" y="638132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2" name="直線單箭頭接點 131"/>
          <p:cNvCxnSpPr>
            <a:stCxn id="125" idx="1"/>
            <a:endCxn id="49" idx="2"/>
          </p:cNvCxnSpPr>
          <p:nvPr/>
        </p:nvCxnSpPr>
        <p:spPr>
          <a:xfrm flipH="1" flipV="1">
            <a:off x="2735796" y="5517232"/>
            <a:ext cx="864096" cy="43204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34" idx="3"/>
            <a:endCxn id="131" idx="1"/>
          </p:cNvCxnSpPr>
          <p:nvPr/>
        </p:nvCxnSpPr>
        <p:spPr>
          <a:xfrm>
            <a:off x="6551384" y="6489340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5615280" y="638132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直線單箭頭接點 134"/>
          <p:cNvCxnSpPr>
            <a:stCxn id="137" idx="1"/>
            <a:endCxn id="128" idx="3"/>
          </p:cNvCxnSpPr>
          <p:nvPr/>
        </p:nvCxnSpPr>
        <p:spPr>
          <a:xfrm flipH="1">
            <a:off x="6408204" y="5949280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群組 135"/>
          <p:cNvGrpSpPr/>
          <p:nvPr/>
        </p:nvGrpSpPr>
        <p:grpSpPr>
          <a:xfrm>
            <a:off x="6768244" y="5733256"/>
            <a:ext cx="1224136" cy="432048"/>
            <a:chOff x="74523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7" name="矩形 136"/>
            <p:cNvSpPr/>
            <p:nvPr/>
          </p:nvSpPr>
          <p:spPr>
            <a:xfrm>
              <a:off x="74523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75243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4by3sdg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 animBg="1"/>
      <p:bldP spid="131" grpId="0" animBg="1"/>
      <p:bldP spid="13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標題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rebase (</a:t>
            </a:r>
            <a:r>
              <a:rPr lang="zh-TW" altLang="en-US" b="1" smtClean="0"/>
              <a:t>互動模式</a:t>
            </a:r>
            <a:r>
              <a:rPr lang="en-US" altLang="zh-TW" b="1" smtClean="0"/>
              <a:t>)</a:t>
            </a:r>
          </a:p>
        </p:txBody>
      </p:sp>
      <p:sp>
        <p:nvSpPr>
          <p:cNvPr id="44" name="內容版面配置區 4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git -i </a:t>
            </a:r>
            <a:r>
              <a:rPr lang="en-US" altLang="zh-TW" smtClean="0">
                <a:ln>
                  <a:noFill/>
                  <a:prstDash val="solid"/>
                </a:ln>
              </a:rPr>
              <a:t>11685ee</a:t>
            </a:r>
          </a:p>
          <a:p>
            <a:pPr lvl="1"/>
            <a:r>
              <a:rPr lang="zh-TW" altLang="en-US" sz="2000" smtClean="0"/>
              <a:t>一個</a:t>
            </a:r>
            <a:r>
              <a:rPr lang="en-US" altLang="zh-TW" sz="2000" smtClean="0"/>
              <a:t>commit</a:t>
            </a:r>
            <a:r>
              <a:rPr lang="zh-TW" altLang="en-US" sz="2000" smtClean="0"/>
              <a:t>變多個</a:t>
            </a:r>
            <a:endParaRPr lang="en-US" altLang="zh-TW" sz="2000" smtClean="0"/>
          </a:p>
          <a:p>
            <a:pPr lvl="2"/>
            <a:r>
              <a:rPr lang="en-US" altLang="zh-TW" sz="1600" smtClean="0"/>
              <a:t>edit : </a:t>
            </a:r>
            <a:r>
              <a:rPr lang="zh-TW" altLang="en-US" sz="1600" smtClean="0"/>
              <a:t>停留在該</a:t>
            </a:r>
            <a:r>
              <a:rPr lang="en-US" altLang="zh-TW" sz="1600" smtClean="0"/>
              <a:t>commit</a:t>
            </a:r>
            <a:r>
              <a:rPr lang="zh-TW" altLang="en-US" sz="1600" smtClean="0"/>
              <a:t>之前套後狀態</a:t>
            </a:r>
            <a:r>
              <a:rPr lang="en-US" altLang="zh-TW" sz="1600" smtClean="0"/>
              <a:t>(stage/working area)</a:t>
            </a:r>
            <a:r>
              <a:rPr lang="zh-TW" altLang="en-US" sz="1600" smtClean="0"/>
              <a:t>，但未</a:t>
            </a:r>
            <a:r>
              <a:rPr lang="en-US" altLang="zh-TW" sz="1600" smtClean="0"/>
              <a:t>commit</a:t>
            </a:r>
          </a:p>
          <a:p>
            <a:pPr lvl="2"/>
            <a:r>
              <a:rPr lang="en-US" altLang="zh-TW" sz="1600" smtClean="0"/>
              <a:t>git reset HEAD^ (stage area </a:t>
            </a:r>
            <a:r>
              <a:rPr lang="zh-TW" altLang="en-US" sz="1600" smtClean="0"/>
              <a:t>設為前一個</a:t>
            </a:r>
            <a:r>
              <a:rPr lang="en-US" altLang="zh-TW" sz="1600" smtClean="0"/>
              <a:t>)</a:t>
            </a:r>
          </a:p>
          <a:p>
            <a:pPr lvl="2"/>
            <a:r>
              <a:rPr lang="zh-TW" altLang="en-US" sz="1600" smtClean="0"/>
              <a:t>接下來就依一般動作執行</a:t>
            </a:r>
            <a:r>
              <a:rPr lang="en-US" altLang="zh-TW" sz="1600" smtClean="0"/>
              <a:t>(add, commit, add, commit...)</a:t>
            </a:r>
          </a:p>
          <a:p>
            <a:pPr lvl="2"/>
            <a:r>
              <a:rPr lang="en-US" altLang="zh-TW" sz="1600" smtClean="0"/>
              <a:t>git rebase --continue</a:t>
            </a:r>
          </a:p>
          <a:p>
            <a:pPr lvl="2"/>
            <a:endParaRPr lang="en-US" altLang="zh-TW" sz="1600" smtClean="0"/>
          </a:p>
          <a:p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984268" y="4797152"/>
            <a:ext cx="1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群組 113"/>
          <p:cNvGrpSpPr/>
          <p:nvPr/>
        </p:nvGrpSpPr>
        <p:grpSpPr>
          <a:xfrm>
            <a:off x="179512" y="5085184"/>
            <a:ext cx="1224136" cy="432048"/>
            <a:chOff x="251520" y="5949280"/>
            <a:chExt cx="1224136" cy="432048"/>
          </a:xfrm>
        </p:grpSpPr>
        <p:sp>
          <p:nvSpPr>
            <p:cNvPr id="46" name="矩形 45"/>
            <p:cNvSpPr/>
            <p:nvPr/>
          </p:nvSpPr>
          <p:spPr>
            <a:xfrm>
              <a:off x="251520" y="5949280"/>
              <a:ext cx="1224136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23528" y="5949280"/>
              <a:ext cx="10801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n>
                    <a:noFill/>
                    <a:prstDash val="solid"/>
                  </a:ln>
                  <a:latin typeface="Consolas" pitchFamily="49" charset="0"/>
                  <a:cs typeface="Consolas" pitchFamily="49" charset="0"/>
                </a:rPr>
                <a:t>11685ee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群組 114"/>
          <p:cNvGrpSpPr/>
          <p:nvPr/>
        </p:nvGrpSpPr>
        <p:grpSpPr>
          <a:xfrm>
            <a:off x="1691680" y="5085184"/>
            <a:ext cx="1224136" cy="432048"/>
            <a:chOff x="2051720" y="5949280"/>
            <a:chExt cx="1224136" cy="432048"/>
          </a:xfrm>
        </p:grpSpPr>
        <p:sp>
          <p:nvSpPr>
            <p:cNvPr id="49" name="矩形 48"/>
            <p:cNvSpPr/>
            <p:nvPr/>
          </p:nvSpPr>
          <p:spPr>
            <a:xfrm>
              <a:off x="2051720" y="5949280"/>
              <a:ext cx="1224136" cy="4320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5949280"/>
              <a:ext cx="10801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0176cb4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2" name="直線單箭頭接點 51"/>
          <p:cNvCxnSpPr>
            <a:stCxn id="49" idx="1"/>
            <a:endCxn id="46" idx="3"/>
          </p:cNvCxnSpPr>
          <p:nvPr/>
        </p:nvCxnSpPr>
        <p:spPr>
          <a:xfrm flipH="1">
            <a:off x="1403648" y="530120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群組 115"/>
          <p:cNvGrpSpPr/>
          <p:nvPr/>
        </p:nvGrpSpPr>
        <p:grpSpPr>
          <a:xfrm>
            <a:off x="3203848" y="5085184"/>
            <a:ext cx="1224136" cy="432048"/>
            <a:chOff x="38519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矩形 52"/>
            <p:cNvSpPr/>
            <p:nvPr/>
          </p:nvSpPr>
          <p:spPr>
            <a:xfrm>
              <a:off x="38519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923928" y="5949280"/>
              <a:ext cx="108012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0176ee4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群組 116"/>
          <p:cNvGrpSpPr/>
          <p:nvPr/>
        </p:nvGrpSpPr>
        <p:grpSpPr>
          <a:xfrm>
            <a:off x="4788024" y="5085184"/>
            <a:ext cx="1224136" cy="432048"/>
            <a:chOff x="56521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56521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241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1be4a16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線單箭頭接點 57"/>
          <p:cNvCxnSpPr>
            <a:stCxn id="56" idx="1"/>
            <a:endCxn id="53" idx="3"/>
          </p:cNvCxnSpPr>
          <p:nvPr/>
        </p:nvCxnSpPr>
        <p:spPr>
          <a:xfrm flipH="1">
            <a:off x="4427984" y="5301208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516216" y="465313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直線單箭頭接點 60"/>
          <p:cNvCxnSpPr>
            <a:stCxn id="53" idx="1"/>
            <a:endCxn id="49" idx="3"/>
          </p:cNvCxnSpPr>
          <p:nvPr/>
        </p:nvCxnSpPr>
        <p:spPr>
          <a:xfrm flipH="1">
            <a:off x="2915816" y="5301208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63" idx="2"/>
            <a:endCxn id="60" idx="0"/>
          </p:cNvCxnSpPr>
          <p:nvPr/>
        </p:nvCxnSpPr>
        <p:spPr>
          <a:xfrm>
            <a:off x="6984268" y="443711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16216" y="422108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直線單箭頭接點 64"/>
          <p:cNvCxnSpPr>
            <a:stCxn id="64" idx="1"/>
            <a:endCxn id="56" idx="3"/>
          </p:cNvCxnSpPr>
          <p:nvPr/>
        </p:nvCxnSpPr>
        <p:spPr>
          <a:xfrm flipH="1">
            <a:off x="6012160" y="5301208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群組 117"/>
          <p:cNvGrpSpPr/>
          <p:nvPr/>
        </p:nvGrpSpPr>
        <p:grpSpPr>
          <a:xfrm>
            <a:off x="6372200" y="5085184"/>
            <a:ext cx="1224136" cy="432048"/>
            <a:chOff x="74523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74523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5243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d649458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9" name="文字方塊 118"/>
          <p:cNvSpPr txBox="1"/>
          <p:nvPr/>
        </p:nvSpPr>
        <p:spPr>
          <a:xfrm>
            <a:off x="2843808" y="3501008"/>
            <a:ext cx="230425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0176cb4 commit 1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0176ee4 commit 2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edit 1be4a16 commit 3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d649458 commit 4</a:t>
            </a:r>
          </a:p>
        </p:txBody>
      </p:sp>
      <p:grpSp>
        <p:nvGrpSpPr>
          <p:cNvPr id="7" name="群組 123"/>
          <p:cNvGrpSpPr/>
          <p:nvPr/>
        </p:nvGrpSpPr>
        <p:grpSpPr>
          <a:xfrm>
            <a:off x="3203848" y="5733256"/>
            <a:ext cx="1224136" cy="432048"/>
            <a:chOff x="38519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5" name="矩形 124"/>
            <p:cNvSpPr/>
            <p:nvPr/>
          </p:nvSpPr>
          <p:spPr>
            <a:xfrm>
              <a:off x="38519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39239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ed34tf3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群組 126"/>
          <p:cNvGrpSpPr/>
          <p:nvPr/>
        </p:nvGrpSpPr>
        <p:grpSpPr>
          <a:xfrm>
            <a:off x="4716016" y="5733256"/>
            <a:ext cx="1224136" cy="432048"/>
            <a:chOff x="56521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8" name="矩形 127"/>
            <p:cNvSpPr/>
            <p:nvPr/>
          </p:nvSpPr>
          <p:spPr>
            <a:xfrm>
              <a:off x="56521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7241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ed45fed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30" name="直線單箭頭接點 129"/>
          <p:cNvCxnSpPr>
            <a:stCxn id="128" idx="1"/>
            <a:endCxn id="125" idx="3"/>
          </p:cNvCxnSpPr>
          <p:nvPr/>
        </p:nvCxnSpPr>
        <p:spPr>
          <a:xfrm flipH="1">
            <a:off x="4427984" y="594928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6" idx="0"/>
            <a:endCxn id="53" idx="2"/>
          </p:cNvCxnSpPr>
          <p:nvPr/>
        </p:nvCxnSpPr>
        <p:spPr>
          <a:xfrm flipV="1">
            <a:off x="3815916" y="551723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37" idx="1"/>
            <a:endCxn id="128" idx="3"/>
          </p:cNvCxnSpPr>
          <p:nvPr/>
        </p:nvCxnSpPr>
        <p:spPr>
          <a:xfrm flipH="1">
            <a:off x="5940152" y="5949280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群組 135"/>
          <p:cNvGrpSpPr/>
          <p:nvPr/>
        </p:nvGrpSpPr>
        <p:grpSpPr>
          <a:xfrm>
            <a:off x="6228184" y="5733256"/>
            <a:ext cx="1224136" cy="432048"/>
            <a:chOff x="7452320" y="5949280"/>
            <a:chExt cx="1224136" cy="432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7" name="矩形 136"/>
            <p:cNvSpPr/>
            <p:nvPr/>
          </p:nvSpPr>
          <p:spPr>
            <a:xfrm>
              <a:off x="7452320" y="5949280"/>
              <a:ext cx="1224136" cy="43204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7524328" y="5949280"/>
              <a:ext cx="1080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edy3sdg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9" name="直線單箭頭接點 58"/>
          <p:cNvCxnSpPr>
            <a:stCxn id="67" idx="0"/>
            <a:endCxn id="137" idx="2"/>
          </p:cNvCxnSpPr>
          <p:nvPr/>
        </p:nvCxnSpPr>
        <p:spPr>
          <a:xfrm flipV="1">
            <a:off x="6840252" y="6165304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372200" y="638132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線單箭頭接點 67"/>
          <p:cNvCxnSpPr>
            <a:stCxn id="69" idx="3"/>
            <a:endCxn id="67" idx="1"/>
          </p:cNvCxnSpPr>
          <p:nvPr/>
        </p:nvCxnSpPr>
        <p:spPr>
          <a:xfrm>
            <a:off x="6012160" y="6489340"/>
            <a:ext cx="3600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076056" y="638132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向右箭號 75"/>
          <p:cNvSpPr/>
          <p:nvPr/>
        </p:nvSpPr>
        <p:spPr>
          <a:xfrm rot="5400000">
            <a:off x="6633369" y="5472087"/>
            <a:ext cx="318469" cy="264744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 animBg="1"/>
      <p:bldP spid="67" grpId="0" animBg="1"/>
      <p:bldP spid="69" grpId="0" animBg="1"/>
      <p:bldP spid="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標題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rebase (</a:t>
            </a:r>
            <a:r>
              <a:rPr lang="zh-TW" altLang="en-US" b="1" smtClean="0"/>
              <a:t>互動模式</a:t>
            </a:r>
            <a:r>
              <a:rPr lang="en-US" altLang="zh-TW" b="1" smtClean="0"/>
              <a:t>)</a:t>
            </a:r>
          </a:p>
        </p:txBody>
      </p:sp>
      <p:sp>
        <p:nvSpPr>
          <p:cNvPr id="44" name="內容版面配置區 4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git -i </a:t>
            </a:r>
            <a:r>
              <a:rPr lang="en-US" altLang="zh-TW" smtClean="0">
                <a:ln>
                  <a:noFill/>
                  <a:prstDash val="solid"/>
                </a:ln>
              </a:rPr>
              <a:t>11685ee</a:t>
            </a:r>
          </a:p>
          <a:p>
            <a:pPr lvl="1"/>
            <a:r>
              <a:rPr lang="zh-TW" altLang="en-US" sz="2000" smtClean="0"/>
              <a:t>刪除</a:t>
            </a:r>
            <a:r>
              <a:rPr lang="en-US" altLang="zh-TW" sz="2000" smtClean="0"/>
              <a:t>commit</a:t>
            </a:r>
          </a:p>
          <a:p>
            <a:pPr lvl="2"/>
            <a:r>
              <a:rPr lang="en-US" altLang="zh-TW" sz="1600" smtClean="0"/>
              <a:t>drop</a:t>
            </a:r>
          </a:p>
          <a:p>
            <a:pPr lvl="1"/>
            <a:r>
              <a:rPr lang="zh-TW" altLang="en-US" smtClean="0"/>
              <a:t>調整順序</a:t>
            </a:r>
            <a:endParaRPr lang="en-US" altLang="zh-TW" smtClean="0"/>
          </a:p>
          <a:p>
            <a:pPr lvl="2"/>
            <a:r>
              <a:rPr lang="zh-TW" altLang="en-US" smtClean="0"/>
              <a:t>修改文字檔的順序即可</a:t>
            </a:r>
            <a:endParaRPr lang="en-US" altLang="zh-TW" smtClean="0"/>
          </a:p>
          <a:p>
            <a:pPr lvl="2"/>
            <a:endParaRPr lang="en-US" altLang="zh-TW" smtClean="0"/>
          </a:p>
          <a:p>
            <a:pPr lvl="2"/>
            <a:endParaRPr lang="en-US" altLang="zh-TW" smtClean="0"/>
          </a:p>
          <a:p>
            <a:pPr lvl="2"/>
            <a:endParaRPr lang="en-US" altLang="zh-TW" smtClean="0"/>
          </a:p>
          <a:p>
            <a:pPr lvl="2"/>
            <a:endParaRPr lang="en-US" altLang="zh-TW" smtClean="0"/>
          </a:p>
          <a:p>
            <a:r>
              <a:rPr lang="zh-TW" altLang="en-US" smtClean="0"/>
              <a:t>注意</a:t>
            </a:r>
            <a:endParaRPr lang="en-US" altLang="zh-TW" smtClean="0"/>
          </a:p>
          <a:p>
            <a:pPr lvl="1"/>
            <a:r>
              <a:rPr lang="zh-TW" altLang="en-US" smtClean="0"/>
              <a:t>檔案的時間序</a:t>
            </a:r>
            <a:r>
              <a:rPr lang="en-US" altLang="zh-TW" smtClean="0"/>
              <a:t>(</a:t>
            </a:r>
            <a:r>
              <a:rPr lang="zh-TW" altLang="en-US" smtClean="0"/>
              <a:t>新增</a:t>
            </a:r>
            <a:r>
              <a:rPr lang="en-US" altLang="zh-TW" smtClean="0"/>
              <a:t>/</a:t>
            </a:r>
            <a:r>
              <a:rPr lang="zh-TW" altLang="en-US" smtClean="0"/>
              <a:t>刪除</a:t>
            </a:r>
            <a:r>
              <a:rPr lang="en-US" altLang="zh-TW" smtClean="0"/>
              <a:t>/</a:t>
            </a:r>
            <a:r>
              <a:rPr lang="zh-TW" altLang="en-US" smtClean="0"/>
              <a:t>修改</a:t>
            </a:r>
            <a:r>
              <a:rPr lang="en-US" altLang="zh-TW" smtClean="0"/>
              <a:t>)</a:t>
            </a:r>
            <a:r>
              <a:rPr lang="zh-TW" altLang="en-US" smtClean="0"/>
              <a:t>要清楚，否則容易出錯</a:t>
            </a:r>
            <a:endParaRPr lang="en-US" altLang="zh-TW" smtClean="0"/>
          </a:p>
          <a:p>
            <a:pPr lvl="1">
              <a:buNone/>
            </a:pPr>
            <a:endParaRPr lang="en-US" altLang="zh-TW" smtClean="0"/>
          </a:p>
          <a:p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763688" y="3068960"/>
            <a:ext cx="230425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0176cb4 commit 1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0176ee4 commit 2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1be4a16 commit 3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d649458 commit 4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4860032" y="3068960"/>
            <a:ext cx="230425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0176ee4 commit 2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0176cb4 commit 1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drop 1be4a16 commit 3</a:t>
            </a:r>
          </a:p>
          <a:p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pick d649458 commit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revert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add file1.txt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957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57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1268760"/>
            <a:ext cx="1296144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18762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18762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6804248" y="4149080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149080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11" idx="1"/>
            <a:endCxn id="9" idx="3"/>
          </p:cNvCxnSpPr>
          <p:nvPr/>
        </p:nvCxnSpPr>
        <p:spPr>
          <a:xfrm flipH="1">
            <a:off x="5364088" y="4329100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932040" y="4437112"/>
            <a:ext cx="694421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staged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172400" y="4437112"/>
            <a:ext cx="779381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tracked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88224" y="6381328"/>
            <a:ext cx="2438488" cy="276999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/>
              <a:t>git </a:t>
            </a:r>
            <a:r>
              <a:rPr lang="zh-TW" altLang="en-US" sz="1200" smtClean="0"/>
              <a:t>只會處理檔案，不會處理目錄</a:t>
            </a:r>
            <a:endParaRPr lang="zh-TW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/>
          <p:nvPr/>
        </p:nvCxnSpPr>
        <p:spPr>
          <a:xfrm>
            <a:off x="8172400" y="1268760"/>
            <a:ext cx="1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95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35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97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237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1616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7636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799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239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952" y="155679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801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40152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>
            <a:stCxn id="34" idx="1"/>
            <a:endCxn id="29" idx="3"/>
          </p:cNvCxnSpPr>
          <p:nvPr/>
        </p:nvCxnSpPr>
        <p:spPr>
          <a:xfrm flipH="1">
            <a:off x="53640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24128" y="1916832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4348" y="105273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>
            <a:stCxn id="29" idx="1"/>
            <a:endCxn id="26" idx="3"/>
          </p:cNvCxnSpPr>
          <p:nvPr/>
        </p:nvCxnSpPr>
        <p:spPr>
          <a:xfrm flipH="1">
            <a:off x="35638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2"/>
            <a:endCxn id="39" idx="0"/>
          </p:cNvCxnSpPr>
          <p:nvPr/>
        </p:nvCxnSpPr>
        <p:spPr>
          <a:xfrm>
            <a:off x="8172400" y="764704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704348" y="548680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3707904" y="4869160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7020272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80312" y="155679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直線單箭頭接點 61"/>
          <p:cNvCxnSpPr>
            <a:stCxn id="48" idx="1"/>
            <a:endCxn id="34" idx="3"/>
          </p:cNvCxnSpPr>
          <p:nvPr/>
        </p:nvCxnSpPr>
        <p:spPr>
          <a:xfrm flipH="1">
            <a:off x="7164288" y="198884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46754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467544" y="4797152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(v6)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32216" y="155679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7524328" y="1844824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v6</a:t>
            </a:r>
          </a:p>
        </p:txBody>
      </p:sp>
      <p:sp>
        <p:nvSpPr>
          <p:cNvPr id="85" name="圓角矩形 84"/>
          <p:cNvSpPr/>
          <p:nvPr/>
        </p:nvSpPr>
        <p:spPr>
          <a:xfrm>
            <a:off x="7524328" y="2132856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>
            <a:stCxn id="39" idx="3"/>
            <a:endCxn id="38" idx="1"/>
          </p:cNvCxnSpPr>
          <p:nvPr/>
        </p:nvCxnSpPr>
        <p:spPr>
          <a:xfrm>
            <a:off x="6948264" y="2924108"/>
            <a:ext cx="432048" cy="83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revert HEAD --no-edit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9512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352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rev4a16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9712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2372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161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763688" y="1700808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79912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2392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952" y="126876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80112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40152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>
            <a:stCxn id="34" idx="1"/>
            <a:endCxn id="29" idx="3"/>
          </p:cNvCxnSpPr>
          <p:nvPr/>
        </p:nvCxnSpPr>
        <p:spPr>
          <a:xfrm flipH="1">
            <a:off x="5364088" y="1700808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24128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2160" y="281609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>
            <a:stCxn id="29" idx="1"/>
            <a:endCxn id="26" idx="3"/>
          </p:cNvCxnSpPr>
          <p:nvPr/>
        </p:nvCxnSpPr>
        <p:spPr>
          <a:xfrm flipH="1">
            <a:off x="3563888" y="1700808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2"/>
            <a:endCxn id="39" idx="0"/>
          </p:cNvCxnSpPr>
          <p:nvPr/>
        </p:nvCxnSpPr>
        <p:spPr>
          <a:xfrm>
            <a:off x="6480212" y="2564904"/>
            <a:ext cx="0" cy="25119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012160" y="2348880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80312" y="1268760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直線單箭頭接點 61"/>
          <p:cNvCxnSpPr>
            <a:stCxn id="48" idx="1"/>
            <a:endCxn id="34" idx="3"/>
          </p:cNvCxnSpPr>
          <p:nvPr/>
        </p:nvCxnSpPr>
        <p:spPr>
          <a:xfrm flipH="1">
            <a:off x="7164288" y="1700808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46754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3221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7524328" y="1556792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 v6</a:t>
            </a:r>
          </a:p>
        </p:txBody>
      </p:sp>
      <p:sp>
        <p:nvSpPr>
          <p:cNvPr id="85" name="圓角矩形 84"/>
          <p:cNvSpPr/>
          <p:nvPr/>
        </p:nvSpPr>
        <p:spPr>
          <a:xfrm>
            <a:off x="7524328" y="1844824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 v3</a:t>
            </a:r>
          </a:p>
        </p:txBody>
      </p:sp>
      <p:sp>
        <p:nvSpPr>
          <p:cNvPr id="38" name="矩形 37"/>
          <p:cNvSpPr/>
          <p:nvPr/>
        </p:nvSpPr>
        <p:spPr>
          <a:xfrm>
            <a:off x="7380312" y="2492896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40353" y="25649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rev4a16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線單箭頭接點 40"/>
          <p:cNvCxnSpPr>
            <a:stCxn id="48" idx="2"/>
            <a:endCxn id="38" idx="0"/>
          </p:cNvCxnSpPr>
          <p:nvPr/>
        </p:nvCxnSpPr>
        <p:spPr>
          <a:xfrm>
            <a:off x="8172400" y="2132856"/>
            <a:ext cx="0" cy="36004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7524328" y="29249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0"/>
          </p:nvPr>
        </p:nvGraphicFramePr>
        <p:xfrm>
          <a:off x="468311" y="981075"/>
          <a:ext cx="8424168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7"/>
                <a:gridCol w="1368152"/>
                <a:gridCol w="612067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/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/>
                        <a:t>改變歷史紀錄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/>
                        <a:t>說明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400"/>
                        <a:t>把目前的狀態設定成某個指定的 </a:t>
                      </a:r>
                      <a:r>
                        <a:rPr lang="en-US" altLang="zh-TW" sz="1400"/>
                        <a:t>Commit </a:t>
                      </a:r>
                      <a:r>
                        <a:rPr lang="zh-TW" altLang="en-US" sz="1400"/>
                        <a:t>的狀態，通常適用於尚未推出去的 </a:t>
                      </a:r>
                      <a:r>
                        <a:rPr lang="en-US" altLang="zh-TW" sz="1400"/>
                        <a:t>Commit</a:t>
                      </a:r>
                      <a:r>
                        <a:rPr lang="zh-TW" altLang="en-US" sz="1400"/>
                        <a:t>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Rebase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400"/>
                        <a:t>不管是新增、修改、刪除 </a:t>
                      </a:r>
                      <a:r>
                        <a:rPr lang="en-US" sz="1400"/>
                        <a:t>Commit </a:t>
                      </a:r>
                      <a:r>
                        <a:rPr lang="zh-TW" altLang="en-US" sz="1400"/>
                        <a:t>都相當方便，用來整理、編輯還沒有推出去的 </a:t>
                      </a:r>
                      <a:r>
                        <a:rPr lang="en-US" sz="1400"/>
                        <a:t>Commit </a:t>
                      </a:r>
                      <a:r>
                        <a:rPr lang="zh-TW" altLang="en-US" sz="1400"/>
                        <a:t>相當方便，但通常也只適用於尚未推出去的 </a:t>
                      </a:r>
                      <a:r>
                        <a:rPr lang="en-US" sz="1400"/>
                        <a:t>Commit。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/>
                        <a:t>Revert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/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400"/>
                        <a:t>新增一個 </a:t>
                      </a:r>
                      <a:r>
                        <a:rPr lang="en-US" altLang="zh-TW" sz="1400"/>
                        <a:t>Commit </a:t>
                      </a:r>
                      <a:r>
                        <a:rPr lang="zh-TW" altLang="en-US" sz="1400"/>
                        <a:t>來反轉（或說取消）另一個 </a:t>
                      </a:r>
                      <a:r>
                        <a:rPr lang="en-US" altLang="zh-TW" sz="1400"/>
                        <a:t>Commit </a:t>
                      </a:r>
                      <a:r>
                        <a:rPr lang="zh-TW" altLang="en-US" sz="1400"/>
                        <a:t>的內容，原本的 </a:t>
                      </a:r>
                      <a:r>
                        <a:rPr lang="en-US" altLang="zh-TW" sz="1400"/>
                        <a:t>Commit </a:t>
                      </a:r>
                      <a:r>
                        <a:rPr lang="zh-TW" altLang="en-US" sz="1400"/>
                        <a:t>依舊還是會保留在歷史紀錄中。雖然會因此而增加 </a:t>
                      </a:r>
                      <a:r>
                        <a:rPr lang="en-US" altLang="zh-TW" sz="1400"/>
                        <a:t>Commit </a:t>
                      </a:r>
                      <a:r>
                        <a:rPr lang="zh-TW" altLang="en-US" sz="1400"/>
                        <a:t>數，但通常比較適用於已經推出去的 </a:t>
                      </a:r>
                      <a:r>
                        <a:rPr lang="en-US" altLang="zh-TW" sz="1400"/>
                        <a:t>Commit</a:t>
                      </a:r>
                      <a:r>
                        <a:rPr lang="zh-TW" altLang="en-US" sz="1400"/>
                        <a:t>，或是不允許使用 </a:t>
                      </a:r>
                      <a:r>
                        <a:rPr lang="en-US" altLang="zh-TW" sz="1400"/>
                        <a:t>Reset </a:t>
                      </a:r>
                      <a:r>
                        <a:rPr lang="zh-TW" altLang="en-US" sz="1400"/>
                        <a:t>或 </a:t>
                      </a:r>
                      <a:r>
                        <a:rPr lang="en-US" altLang="zh-TW" sz="1400"/>
                        <a:t>Rebase </a:t>
                      </a:r>
                      <a:r>
                        <a:rPr lang="zh-TW" altLang="en-US" sz="1400"/>
                        <a:t>之修改歷史紀錄的指令的場合。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0" smtClean="0"/>
              <a:t>tag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51920" y="3356992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smtClean="0"/>
              <a:t>「分支會隨著 </a:t>
            </a:r>
            <a:r>
              <a:rPr lang="en-US" altLang="zh-TW" i="1" smtClean="0"/>
              <a:t>Commit </a:t>
            </a:r>
            <a:r>
              <a:rPr lang="zh-TW" altLang="en-US" i="1" smtClean="0"/>
              <a:t>而移動，但標籤不會」</a:t>
            </a:r>
            <a:endParaRPr lang="zh-TW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tag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add tag</a:t>
            </a:r>
          </a:p>
          <a:p>
            <a:pPr lvl="1"/>
            <a:r>
              <a:rPr lang="en-US" altLang="zh-TW" smtClean="0"/>
              <a:t>lightweight tag</a:t>
            </a:r>
          </a:p>
          <a:p>
            <a:pPr lvl="2"/>
            <a:r>
              <a:rPr lang="en-US" altLang="zh-TW" sz="1600" smtClean="0"/>
              <a:t>git tag &lt;tag_name&gt; &lt;commit sha-1&gt;</a:t>
            </a:r>
          </a:p>
          <a:p>
            <a:pPr lvl="1"/>
            <a:r>
              <a:rPr lang="en-US" altLang="zh-TW" smtClean="0"/>
              <a:t>annotated tag</a:t>
            </a:r>
          </a:p>
          <a:p>
            <a:pPr lvl="2"/>
            <a:r>
              <a:rPr lang="en-US" altLang="zh-TW" sz="1600" smtClean="0"/>
              <a:t>git tag &lt;tag_name&gt; &lt;commit sha-1&gt; -a -m "description"</a:t>
            </a:r>
          </a:p>
          <a:p>
            <a:endParaRPr lang="en-US" altLang="zh-TW" smtClean="0"/>
          </a:p>
          <a:p>
            <a:r>
              <a:rPr lang="en-US" altLang="zh-TW" smtClean="0"/>
              <a:t>delte tag</a:t>
            </a:r>
          </a:p>
          <a:p>
            <a:pPr lvl="1"/>
            <a:r>
              <a:rPr lang="en-US" altLang="zh-TW" smtClean="0"/>
              <a:t>git tag -d big_cats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5877272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smtClean="0">
                <a:latin typeface="Consolas" pitchFamily="49" charset="0"/>
                <a:cs typeface="Consolas" pitchFamily="49" charset="0"/>
              </a:rPr>
              <a:t>Annotated tags are meant for release while lightweight tags are meant for private or temporary object labels.</a:t>
            </a:r>
            <a:endParaRPr lang="zh-TW" altLang="en-US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stash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暫存分支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8313" y="981075"/>
            <a:ext cx="8207375" cy="5876925"/>
          </a:xfrm>
        </p:spPr>
        <p:txBody>
          <a:bodyPr>
            <a:normAutofit/>
          </a:bodyPr>
          <a:lstStyle/>
          <a:p>
            <a:r>
              <a:rPr lang="zh-TW" altLang="en-US" smtClean="0"/>
              <a:t>突然要修改另一分支的檔案</a:t>
            </a:r>
            <a:endParaRPr lang="en-US" altLang="zh-TW" smtClean="0"/>
          </a:p>
          <a:p>
            <a:r>
              <a:rPr lang="zh-TW" altLang="en-US" smtClean="0"/>
              <a:t>切換前，目前分不能有未</a:t>
            </a:r>
            <a:r>
              <a:rPr lang="en-US" altLang="zh-TW" smtClean="0"/>
              <a:t>commit</a:t>
            </a:r>
            <a:r>
              <a:rPr lang="zh-TW" altLang="en-US" smtClean="0"/>
              <a:t>的檔案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None/>
            </a:pPr>
            <a:r>
              <a:rPr lang="en-US" altLang="zh-TW" smtClean="0"/>
              <a:t>git commit -m "not yet finish"</a:t>
            </a:r>
          </a:p>
          <a:p>
            <a:pPr>
              <a:buNone/>
            </a:pPr>
            <a:r>
              <a:rPr lang="en-US" altLang="zh-TW" smtClean="0"/>
              <a:t>git checkout &lt;other branch&gt;</a:t>
            </a:r>
          </a:p>
          <a:p>
            <a:pPr>
              <a:buNone/>
            </a:pPr>
            <a:r>
              <a:rPr lang="zh-TW" altLang="en-US" smtClean="0"/>
              <a:t>另一分支修改後</a:t>
            </a:r>
            <a:endParaRPr lang="en-US" altLang="zh-TW" smtClean="0"/>
          </a:p>
          <a:p>
            <a:pPr>
              <a:buNone/>
            </a:pPr>
            <a:r>
              <a:rPr lang="en-US" altLang="zh-TW" smtClean="0"/>
              <a:t>git checkout &lt;main branch&gt;</a:t>
            </a:r>
          </a:p>
          <a:p>
            <a:pPr>
              <a:buNone/>
            </a:pPr>
            <a:r>
              <a:rPr lang="en-US" altLang="zh-TW" smtClean="0"/>
              <a:t>git reset HEAD^</a:t>
            </a:r>
          </a:p>
          <a:p>
            <a:pPr>
              <a:buNone/>
            </a:pPr>
            <a:r>
              <a:rPr lang="zh-TW" altLang="en-US" smtClean="0"/>
              <a:t>繼續修改</a:t>
            </a:r>
            <a:endParaRPr lang="en-US" altLang="zh-TW" smtClean="0"/>
          </a:p>
          <a:p>
            <a:pPr>
              <a:buNone/>
            </a:pPr>
            <a:endParaRPr lang="en-US" altLang="zh-TW" smtClean="0"/>
          </a:p>
          <a:p>
            <a:pPr>
              <a:buNone/>
            </a:pPr>
            <a:endParaRPr lang="zh-TW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5892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臨時暫存分支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切換前，目前分不能有未</a:t>
            </a:r>
            <a:r>
              <a:rPr lang="en-US" altLang="zh-TW" smtClean="0"/>
              <a:t>commit</a:t>
            </a:r>
            <a:r>
              <a:rPr lang="zh-TW" altLang="en-US" smtClean="0"/>
              <a:t>的檔案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None/>
            </a:pPr>
            <a:r>
              <a:rPr lang="en-US" altLang="zh-TW" smtClean="0"/>
              <a:t>git stash  # </a:t>
            </a:r>
            <a:r>
              <a:rPr lang="zh-TW" altLang="en-US" smtClean="0"/>
              <a:t>臨時暫存</a:t>
            </a:r>
            <a:endParaRPr lang="en-US" altLang="zh-TW" smtClean="0"/>
          </a:p>
          <a:p>
            <a:pPr>
              <a:buNone/>
            </a:pPr>
            <a:r>
              <a:rPr lang="en-US" altLang="zh-TW" smtClean="0"/>
              <a:t>git stash list  # </a:t>
            </a:r>
            <a:r>
              <a:rPr lang="zh-TW" altLang="en-US" smtClean="0"/>
              <a:t>顯示臨存清單</a:t>
            </a:r>
            <a:endParaRPr lang="en-US" altLang="zh-TW" smtClean="0"/>
          </a:p>
          <a:p>
            <a:pPr>
              <a:buNone/>
            </a:pPr>
            <a:r>
              <a:rPr lang="sv-SE" altLang="zh-TW" smtClean="0"/>
              <a:t>git stash pop stash@{</a:t>
            </a:r>
            <a:r>
              <a:rPr lang="en-US" altLang="zh-TW" smtClean="0"/>
              <a:t>n</a:t>
            </a:r>
            <a:r>
              <a:rPr lang="sv-SE" altLang="zh-TW" smtClean="0"/>
              <a:t>} # </a:t>
            </a:r>
            <a:r>
              <a:rPr lang="zh-TW" altLang="en-US" smtClean="0"/>
              <a:t>取出</a:t>
            </a:r>
            <a:r>
              <a:rPr lang="en-US" altLang="zh-TW" smtClean="0"/>
              <a:t>&amp;</a:t>
            </a:r>
            <a:r>
              <a:rPr lang="zh-TW" altLang="en-US" smtClean="0"/>
              <a:t>移除臨存</a:t>
            </a:r>
            <a:endParaRPr lang="en-US" altLang="zh-TW" smtClean="0"/>
          </a:p>
          <a:p>
            <a:pPr>
              <a:buNone/>
            </a:pPr>
            <a:r>
              <a:rPr lang="en-US" altLang="zh-TW" smtClean="0"/>
              <a:t>git stash apply stash@{0} </a:t>
            </a:r>
            <a:r>
              <a:rPr lang="sv-SE" altLang="zh-TW" smtClean="0"/>
              <a:t># </a:t>
            </a:r>
            <a:r>
              <a:rPr lang="zh-TW" altLang="en-US" smtClean="0"/>
              <a:t>取出臨存</a:t>
            </a:r>
            <a:endParaRPr lang="en-US" altLang="zh-TW" smtClean="0"/>
          </a:p>
          <a:p>
            <a:pPr>
              <a:buNone/>
            </a:pPr>
            <a:r>
              <a:rPr lang="sv-SE" altLang="zh-TW" smtClean="0"/>
              <a:t>git stash drop stash@{0} # </a:t>
            </a:r>
            <a:r>
              <a:rPr lang="zh-TW" altLang="en-US" smtClean="0"/>
              <a:t>移除臨存</a:t>
            </a:r>
            <a:endParaRPr lang="zh-TW" alt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3"/>
            <a:ext cx="8136904" cy="197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0" smtClean="0"/>
              <a:t>只想要某個分支的某幾個 </a:t>
            </a:r>
            <a:r>
              <a:rPr lang="en-US" altLang="zh-TW" b="0" smtClean="0"/>
              <a:t>Commit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單箭頭接點 44"/>
          <p:cNvCxnSpPr>
            <a:stCxn id="39" idx="2"/>
          </p:cNvCxnSpPr>
          <p:nvPr/>
        </p:nvCxnSpPr>
        <p:spPr>
          <a:xfrm>
            <a:off x="6336196" y="476672"/>
            <a:ext cx="1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95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35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d649458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97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237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1616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7636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5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799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239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952" y="764704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801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40152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>
            <a:stCxn id="34" idx="1"/>
            <a:endCxn id="29" idx="3"/>
          </p:cNvCxnSpPr>
          <p:nvPr/>
        </p:nvCxnSpPr>
        <p:spPr>
          <a:xfrm flipH="1">
            <a:off x="53640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241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68144" y="26064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>
            <a:stCxn id="29" idx="1"/>
            <a:endCxn id="26" idx="3"/>
          </p:cNvCxnSpPr>
          <p:nvPr/>
        </p:nvCxnSpPr>
        <p:spPr>
          <a:xfrm flipH="1">
            <a:off x="35638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77991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1816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>
            <a:stCxn id="51" idx="1"/>
            <a:endCxn id="55" idx="3"/>
          </p:cNvCxnSpPr>
          <p:nvPr/>
        </p:nvCxnSpPr>
        <p:spPr>
          <a:xfrm flipH="1">
            <a:off x="3563888" y="234888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97971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31615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2771800" y="1628800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4" idx="3"/>
            <a:endCxn id="39" idx="1"/>
          </p:cNvCxnSpPr>
          <p:nvPr/>
        </p:nvCxnSpPr>
        <p:spPr>
          <a:xfrm>
            <a:off x="5400092" y="296652"/>
            <a:ext cx="468052" cy="720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4608004" y="27809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463988" y="188640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39952" y="299695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圓角矩形 79"/>
          <p:cNvSpPr/>
          <p:nvPr/>
        </p:nvSpPr>
        <p:spPr>
          <a:xfrm>
            <a:off x="46754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5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5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3923928" y="234888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(v2)</a:t>
            </a:r>
          </a:p>
        </p:txBody>
      </p:sp>
      <p:sp>
        <p:nvSpPr>
          <p:cNvPr id="60" name="圓角矩形 59"/>
          <p:cNvSpPr/>
          <p:nvPr/>
        </p:nvSpPr>
        <p:spPr>
          <a:xfrm>
            <a:off x="2123728" y="234888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(v1)</a:t>
            </a:r>
            <a:endParaRPr lang="zh-TW" altLang="en-US" sz="105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commit -m "</a:t>
            </a:r>
            <a:r>
              <a:rPr lang="zh-TW" altLang="en-US" smtClean="0"/>
              <a:t>說明</a:t>
            </a:r>
            <a:r>
              <a:rPr lang="en-US" altLang="zh-TW" smtClean="0"/>
              <a:t>1"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957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57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18762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18762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 or (v2)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直線單箭頭接點 19"/>
          <p:cNvCxnSpPr>
            <a:stCxn id="9" idx="1"/>
            <a:endCxn id="19" idx="3"/>
          </p:cNvCxnSpPr>
          <p:nvPr/>
        </p:nvCxnSpPr>
        <p:spPr>
          <a:xfrm flipH="1">
            <a:off x="2195736" y="4401108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763688" y="4520153"/>
            <a:ext cx="864339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err="1" smtClean="0">
                <a:latin typeface="Consolas" pitchFamily="49" charset="0"/>
                <a:cs typeface="Consolas" pitchFamily="49" charset="0"/>
              </a:rPr>
              <a:t>commited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32240" y="4581128"/>
            <a:ext cx="779381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tracked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80312" y="5085184"/>
            <a:ext cx="1628972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Change not staged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cherry-pick a234a16 876g3tw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15" name="矩形 14"/>
          <p:cNvSpPr/>
          <p:nvPr/>
        </p:nvSpPr>
        <p:spPr>
          <a:xfrm>
            <a:off x="1795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35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1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35tgedd</a:t>
            </a:r>
            <a:endParaRPr lang="zh-TW" altLang="en-US" sz="1400" smtClean="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97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237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1616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7636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2027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5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799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239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(v3)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952" y="764704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801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40152" y="764704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線單箭頭接點 35"/>
          <p:cNvCxnSpPr>
            <a:stCxn id="34" idx="1"/>
            <a:endCxn id="29" idx="3"/>
          </p:cNvCxnSpPr>
          <p:nvPr/>
        </p:nvCxnSpPr>
        <p:spPr>
          <a:xfrm flipH="1">
            <a:off x="53640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24128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(v4)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直線單箭頭接點 49"/>
          <p:cNvCxnSpPr>
            <a:stCxn id="29" idx="1"/>
            <a:endCxn id="26" idx="3"/>
          </p:cNvCxnSpPr>
          <p:nvPr/>
        </p:nvCxnSpPr>
        <p:spPr>
          <a:xfrm flipH="1">
            <a:off x="35638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77991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1816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單箭頭接點 52"/>
          <p:cNvCxnSpPr>
            <a:stCxn id="51" idx="1"/>
            <a:endCxn id="55" idx="3"/>
          </p:cNvCxnSpPr>
          <p:nvPr/>
        </p:nvCxnSpPr>
        <p:spPr>
          <a:xfrm flipH="1">
            <a:off x="3563888" y="234888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979712" y="1916832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31615" y="191683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2771800" y="1628800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3923928" y="234888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(v2)</a:t>
            </a:r>
          </a:p>
        </p:txBody>
      </p:sp>
      <p:sp>
        <p:nvSpPr>
          <p:cNvPr id="64" name="圓角矩形 63"/>
          <p:cNvSpPr/>
          <p:nvPr/>
        </p:nvSpPr>
        <p:spPr>
          <a:xfrm>
            <a:off x="2123728" y="234888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(v1)</a:t>
            </a:r>
            <a:endParaRPr lang="zh-TW" altLang="en-US" sz="105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4608004" y="27809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139952" y="299695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80312" y="764704"/>
            <a:ext cx="1584176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740352" y="764704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35tgedd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>
            <a:stCxn id="40" idx="1"/>
          </p:cNvCxnSpPr>
          <p:nvPr/>
        </p:nvCxnSpPr>
        <p:spPr>
          <a:xfrm flipH="1">
            <a:off x="7164288" y="119675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467544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5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3707904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5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7020272" y="4725144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</a:p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5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直線單箭頭接點 48"/>
          <p:cNvCxnSpPr>
            <a:stCxn id="59" idx="2"/>
          </p:cNvCxnSpPr>
          <p:nvPr/>
        </p:nvCxnSpPr>
        <p:spPr>
          <a:xfrm>
            <a:off x="8136396" y="476672"/>
            <a:ext cx="1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668344" y="26064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直線單箭頭接點 59"/>
          <p:cNvCxnSpPr>
            <a:stCxn id="61" idx="3"/>
            <a:endCxn id="59" idx="1"/>
          </p:cNvCxnSpPr>
          <p:nvPr/>
        </p:nvCxnSpPr>
        <p:spPr>
          <a:xfrm>
            <a:off x="7452320" y="368660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16216" y="26064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596336" y="1124744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file2.txt</a:t>
            </a:r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(v2)</a:t>
            </a:r>
          </a:p>
        </p:txBody>
      </p:sp>
      <p:sp>
        <p:nvSpPr>
          <p:cNvPr id="65" name="矩形 64"/>
          <p:cNvSpPr/>
          <p:nvPr/>
        </p:nvSpPr>
        <p:spPr>
          <a:xfrm>
            <a:off x="7769906" y="6237312"/>
            <a:ext cx="137409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200" smtClean="0">
                <a:latin typeface="Consolas" pitchFamily="49" charset="0"/>
                <a:cs typeface="Consolas" pitchFamily="49" charset="0"/>
              </a:rPr>
              <a:t>注意檔案狀態</a:t>
            </a:r>
            <a:endParaRPr lang="en-US" altLang="zh-TW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1.new 2.modify</a:t>
            </a:r>
            <a:endParaRPr lang="zh-TW" altLang="en-US" sz="1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其它指令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git fsck</a:t>
            </a:r>
          </a:p>
          <a:p>
            <a:r>
              <a:rPr lang="en-US" altLang="zh-TW" smtClean="0"/>
              <a:t>git gc --prune=now</a:t>
            </a:r>
          </a:p>
          <a:p>
            <a:r>
              <a:rPr lang="en-US" altLang="zh-TW" smtClean="0"/>
              <a:t>git fsck --unrea</a:t>
            </a:r>
          </a:p>
          <a:p>
            <a:r>
              <a:rPr lang="en-US" altLang="zh-TW" smtClean="0"/>
              <a:t>git reflog expire --all --expire=now chable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gitlab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user</a:t>
            </a:r>
          </a:p>
          <a:p>
            <a:r>
              <a:rPr lang="en-US" altLang="zh-TW" smtClean="0"/>
              <a:t>group</a:t>
            </a:r>
          </a:p>
          <a:p>
            <a:pPr lvl="1"/>
            <a:r>
              <a:rPr lang="en-US" altLang="zh-TW" smtClean="0"/>
              <a:t>user:permissions</a:t>
            </a:r>
          </a:p>
          <a:p>
            <a:pPr lvl="2"/>
            <a:r>
              <a:rPr lang="en-US" altLang="zh-TW" smtClean="0"/>
              <a:t>Guest/Reporter/Developer/Maintainer/Owner</a:t>
            </a:r>
          </a:p>
          <a:p>
            <a:r>
              <a:rPr lang="en-US" altLang="zh-TW" smtClean="0"/>
              <a:t>project</a:t>
            </a:r>
          </a:p>
          <a:p>
            <a:pPr lvl="1"/>
            <a:r>
              <a:rPr lang="en-US" altLang="zh-TW" smtClean="0"/>
              <a:t>member:permissions</a:t>
            </a:r>
          </a:p>
          <a:p>
            <a:pPr lvl="2"/>
            <a:r>
              <a:rPr lang="en-US" altLang="zh-TW" smtClean="0"/>
              <a:t>Guest/Reporter/Developer/Maintainer</a:t>
            </a:r>
          </a:p>
          <a:p>
            <a:pPr lvl="1"/>
            <a:r>
              <a:rPr lang="en-US" altLang="zh-TW" smtClean="0"/>
              <a:t>group:permissions</a:t>
            </a:r>
          </a:p>
          <a:p>
            <a:pPr lvl="2"/>
            <a:r>
              <a:rPr lang="en-US" altLang="zh-TW" smtClean="0"/>
              <a:t>Guest/Reporter/Developer/Maintainer</a:t>
            </a:r>
          </a:p>
          <a:p>
            <a:pPr lvl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REMOTE BRANCH</a:t>
            </a:r>
          </a:p>
          <a:p>
            <a:r>
              <a:rPr lang="en-US" altLang="zh-TW" smtClean="0"/>
              <a:t>(remote add)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remote add [&lt;GS alias&gt;] &lt;remote GS&gt;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3346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1350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4139952" y="5877272"/>
            <a:ext cx="500404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local </a:t>
            </a:r>
            <a:r>
              <a:rPr lang="zh-TW" altLang="en-US" sz="1200" smtClean="0">
                <a:latin typeface="Consolas" pitchFamily="49" charset="0"/>
                <a:cs typeface="Consolas" pitchFamily="49" charset="0"/>
              </a:rPr>
              <a:t>先要有</a:t>
            </a:r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git repositoy (git init)</a:t>
            </a:r>
          </a:p>
          <a:p>
            <a:pPr>
              <a:defRPr/>
            </a:pPr>
            <a:r>
              <a:rPr lang="en-US" altLang="zh-TW" sz="1200" smtClean="0">
                <a:latin typeface="Consolas" pitchFamily="49" charset="0"/>
                <a:cs typeface="Consolas" pitchFamily="49" charset="0"/>
              </a:rPr>
              <a:t>git remote add test2 git@192.168.174.136:root/test1.git</a:t>
            </a:r>
          </a:p>
        </p:txBody>
      </p:sp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07604" y="422108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1475656" y="4077072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7604" y="386104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fetch origin (</a:t>
            </a:r>
            <a:r>
              <a:rPr lang="zh-TW" altLang="en-US" smtClean="0"/>
              <a:t>更新分支資訊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3346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1350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07604" y="422108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1475656" y="4077072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7604" y="3861048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1600" y="4725144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remote/orign/MASTER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1600" y="5157192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remote/orign/DEV2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2699792" y="4653136"/>
            <a:ext cx="1028062" cy="360040"/>
            <a:chOff x="2411760" y="5085184"/>
            <a:chExt cx="1028062" cy="360040"/>
          </a:xfrm>
        </p:grpSpPr>
        <p:sp>
          <p:nvSpPr>
            <p:cNvPr id="48" name="矩形 47"/>
            <p:cNvSpPr/>
            <p:nvPr/>
          </p:nvSpPr>
          <p:spPr>
            <a:xfrm>
              <a:off x="2411760" y="5085184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11760" y="5085184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1be4a16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2699792" y="5085184"/>
            <a:ext cx="1028062" cy="360040"/>
            <a:chOff x="2411760" y="5517232"/>
            <a:chExt cx="1028062" cy="360040"/>
          </a:xfrm>
        </p:grpSpPr>
        <p:sp>
          <p:nvSpPr>
            <p:cNvPr id="52" name="矩形 51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4" name="直線單箭頭接點 53"/>
          <p:cNvCxnSpPr>
            <a:stCxn id="40" idx="3"/>
            <a:endCxn id="48" idx="1"/>
          </p:cNvCxnSpPr>
          <p:nvPr/>
        </p:nvCxnSpPr>
        <p:spPr>
          <a:xfrm>
            <a:off x="2555776" y="4833156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2" idx="3"/>
            <a:endCxn id="52" idx="1"/>
          </p:cNvCxnSpPr>
          <p:nvPr/>
        </p:nvCxnSpPr>
        <p:spPr>
          <a:xfrm>
            <a:off x="2555776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五邊形 69"/>
          <p:cNvSpPr/>
          <p:nvPr/>
        </p:nvSpPr>
        <p:spPr>
          <a:xfrm>
            <a:off x="323528" y="4725144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  <p:sp>
        <p:nvSpPr>
          <p:cNvPr id="71" name="五邊形 70"/>
          <p:cNvSpPr/>
          <p:nvPr/>
        </p:nvSpPr>
        <p:spPr>
          <a:xfrm>
            <a:off x="323528" y="5157192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checkout -b MASTER origin/MASTER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3346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1350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37892" y="429309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3205944" y="414908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737892" y="39330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1600" y="4725144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remote/orign/MASTER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1600" y="5157192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remote/orign/DEV2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群組 62"/>
          <p:cNvGrpSpPr/>
          <p:nvPr/>
        </p:nvGrpSpPr>
        <p:grpSpPr>
          <a:xfrm>
            <a:off x="2699792" y="4653136"/>
            <a:ext cx="1028062" cy="360040"/>
            <a:chOff x="2411760" y="5085184"/>
            <a:chExt cx="1028062" cy="360040"/>
          </a:xfrm>
        </p:grpSpPr>
        <p:sp>
          <p:nvSpPr>
            <p:cNvPr id="48" name="矩形 47"/>
            <p:cNvSpPr/>
            <p:nvPr/>
          </p:nvSpPr>
          <p:spPr>
            <a:xfrm>
              <a:off x="2411760" y="5085184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11760" y="5085184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1be4a16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群組 64"/>
          <p:cNvGrpSpPr/>
          <p:nvPr/>
        </p:nvGrpSpPr>
        <p:grpSpPr>
          <a:xfrm>
            <a:off x="2699792" y="5085184"/>
            <a:ext cx="1028062" cy="360040"/>
            <a:chOff x="2411760" y="5517232"/>
            <a:chExt cx="1028062" cy="360040"/>
          </a:xfrm>
        </p:grpSpPr>
        <p:sp>
          <p:nvSpPr>
            <p:cNvPr id="52" name="矩形 51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4" name="直線單箭頭接點 53"/>
          <p:cNvCxnSpPr>
            <a:stCxn id="40" idx="3"/>
            <a:endCxn id="48" idx="1"/>
          </p:cNvCxnSpPr>
          <p:nvPr/>
        </p:nvCxnSpPr>
        <p:spPr>
          <a:xfrm>
            <a:off x="2555776" y="4833156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2" idx="3"/>
            <a:endCxn id="52" idx="1"/>
          </p:cNvCxnSpPr>
          <p:nvPr/>
        </p:nvCxnSpPr>
        <p:spPr>
          <a:xfrm>
            <a:off x="2555776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6" idx="2"/>
            <a:endCxn id="49" idx="0"/>
          </p:cNvCxnSpPr>
          <p:nvPr/>
        </p:nvCxnSpPr>
        <p:spPr>
          <a:xfrm>
            <a:off x="3205944" y="4509120"/>
            <a:ext cx="7879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五邊形 46"/>
          <p:cNvSpPr/>
          <p:nvPr/>
        </p:nvSpPr>
        <p:spPr>
          <a:xfrm>
            <a:off x="323528" y="4725144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  <p:sp>
        <p:nvSpPr>
          <p:cNvPr id="50" name="五邊形 49"/>
          <p:cNvSpPr/>
          <p:nvPr/>
        </p:nvSpPr>
        <p:spPr>
          <a:xfrm>
            <a:off x="323528" y="5157192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add file1.txt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9572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572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187624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187624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直線單箭頭接點 19"/>
          <p:cNvCxnSpPr>
            <a:stCxn id="11" idx="1"/>
            <a:endCxn id="9" idx="3"/>
          </p:cNvCxnSpPr>
          <p:nvPr/>
        </p:nvCxnSpPr>
        <p:spPr>
          <a:xfrm flipH="1">
            <a:off x="5364088" y="4401108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checkout -b DEV origin/DEV2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3346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1350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8367" y="429309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3196419" y="414908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728367" y="39330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1600" y="4725144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remote/orign/MASTER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1600" y="5157192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remote/orign/DEV2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群組 62"/>
          <p:cNvGrpSpPr/>
          <p:nvPr/>
        </p:nvGrpSpPr>
        <p:grpSpPr>
          <a:xfrm>
            <a:off x="2699792" y="4653136"/>
            <a:ext cx="1028062" cy="360040"/>
            <a:chOff x="2411760" y="5085184"/>
            <a:chExt cx="1028062" cy="360040"/>
          </a:xfrm>
        </p:grpSpPr>
        <p:sp>
          <p:nvSpPr>
            <p:cNvPr id="48" name="矩形 47"/>
            <p:cNvSpPr/>
            <p:nvPr/>
          </p:nvSpPr>
          <p:spPr>
            <a:xfrm>
              <a:off x="2411760" y="5085184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11760" y="5085184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1be4a16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群組 64"/>
          <p:cNvGrpSpPr/>
          <p:nvPr/>
        </p:nvGrpSpPr>
        <p:grpSpPr>
          <a:xfrm>
            <a:off x="2699792" y="5085184"/>
            <a:ext cx="1028062" cy="360040"/>
            <a:chOff x="2411760" y="5517232"/>
            <a:chExt cx="1028062" cy="360040"/>
          </a:xfrm>
        </p:grpSpPr>
        <p:sp>
          <p:nvSpPr>
            <p:cNvPr id="52" name="矩形 51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4" name="直線單箭頭接點 53"/>
          <p:cNvCxnSpPr>
            <a:stCxn id="40" idx="3"/>
            <a:endCxn id="48" idx="1"/>
          </p:cNvCxnSpPr>
          <p:nvPr/>
        </p:nvCxnSpPr>
        <p:spPr>
          <a:xfrm>
            <a:off x="2555776" y="4833156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2" idx="3"/>
            <a:endCxn id="52" idx="1"/>
          </p:cNvCxnSpPr>
          <p:nvPr/>
        </p:nvCxnSpPr>
        <p:spPr>
          <a:xfrm>
            <a:off x="2555776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740050" y="5589240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3196419" y="450912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203848" y="5445224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652120" y="56612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then...   Branch Merge</a:t>
            </a:r>
            <a:endParaRPr lang="zh-TW" altLang="en-US"/>
          </a:p>
        </p:txBody>
      </p:sp>
      <p:sp>
        <p:nvSpPr>
          <p:cNvPr id="55" name="五邊形 54"/>
          <p:cNvSpPr/>
          <p:nvPr/>
        </p:nvSpPr>
        <p:spPr>
          <a:xfrm>
            <a:off x="323528" y="4725144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  <p:sp>
        <p:nvSpPr>
          <p:cNvPr id="56" name="五邊形 55"/>
          <p:cNvSpPr/>
          <p:nvPr/>
        </p:nvSpPr>
        <p:spPr>
          <a:xfrm>
            <a:off x="323528" y="5157192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3346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1350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8367" y="429309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3196419" y="414908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728367" y="39330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1600" y="4725144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remote/orign/MASTER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1600" y="5157192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remote/orign/DEV2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群組 62"/>
          <p:cNvGrpSpPr/>
          <p:nvPr/>
        </p:nvGrpSpPr>
        <p:grpSpPr>
          <a:xfrm>
            <a:off x="2699792" y="4653136"/>
            <a:ext cx="1028062" cy="360040"/>
            <a:chOff x="2411760" y="5085184"/>
            <a:chExt cx="1028062" cy="360040"/>
          </a:xfrm>
        </p:grpSpPr>
        <p:sp>
          <p:nvSpPr>
            <p:cNvPr id="48" name="矩形 47"/>
            <p:cNvSpPr/>
            <p:nvPr/>
          </p:nvSpPr>
          <p:spPr>
            <a:xfrm>
              <a:off x="2411760" y="5085184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11760" y="5085184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1be4a16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群組 64"/>
          <p:cNvGrpSpPr/>
          <p:nvPr/>
        </p:nvGrpSpPr>
        <p:grpSpPr>
          <a:xfrm>
            <a:off x="2699792" y="5085184"/>
            <a:ext cx="1028062" cy="360040"/>
            <a:chOff x="2411760" y="5517232"/>
            <a:chExt cx="1028062" cy="360040"/>
          </a:xfrm>
        </p:grpSpPr>
        <p:sp>
          <p:nvSpPr>
            <p:cNvPr id="52" name="矩形 51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4" name="直線單箭頭接點 53"/>
          <p:cNvCxnSpPr>
            <a:stCxn id="40" idx="3"/>
            <a:endCxn id="48" idx="1"/>
          </p:cNvCxnSpPr>
          <p:nvPr/>
        </p:nvCxnSpPr>
        <p:spPr>
          <a:xfrm>
            <a:off x="2555776" y="4833156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2" idx="3"/>
            <a:endCxn id="52" idx="1"/>
          </p:cNvCxnSpPr>
          <p:nvPr/>
        </p:nvCxnSpPr>
        <p:spPr>
          <a:xfrm>
            <a:off x="2555776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196419" y="450912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群組 64"/>
          <p:cNvGrpSpPr/>
          <p:nvPr/>
        </p:nvGrpSpPr>
        <p:grpSpPr>
          <a:xfrm>
            <a:off x="3851920" y="5085184"/>
            <a:ext cx="1028062" cy="360040"/>
            <a:chOff x="2411760" y="5517232"/>
            <a:chExt cx="1028062" cy="360040"/>
          </a:xfrm>
        </p:grpSpPr>
        <p:sp>
          <p:nvSpPr>
            <p:cNvPr id="55" name="矩形 54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線單箭頭接點 57"/>
          <p:cNvCxnSpPr>
            <a:endCxn id="55" idx="1"/>
          </p:cNvCxnSpPr>
          <p:nvPr/>
        </p:nvCxnSpPr>
        <p:spPr>
          <a:xfrm>
            <a:off x="3707904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群組 64"/>
          <p:cNvGrpSpPr/>
          <p:nvPr/>
        </p:nvGrpSpPr>
        <p:grpSpPr>
          <a:xfrm>
            <a:off x="5004048" y="5085184"/>
            <a:ext cx="1028062" cy="360040"/>
            <a:chOff x="2411760" y="5517232"/>
            <a:chExt cx="1028062" cy="360040"/>
          </a:xfrm>
        </p:grpSpPr>
        <p:sp>
          <p:nvSpPr>
            <p:cNvPr id="65" name="矩形 64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7" name="直線單箭頭接點 66"/>
          <p:cNvCxnSpPr>
            <a:endCxn id="65" idx="1"/>
          </p:cNvCxnSpPr>
          <p:nvPr/>
        </p:nvCxnSpPr>
        <p:spPr>
          <a:xfrm>
            <a:off x="4860032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群組 64"/>
          <p:cNvGrpSpPr/>
          <p:nvPr/>
        </p:nvGrpSpPr>
        <p:grpSpPr>
          <a:xfrm>
            <a:off x="6156176" y="5085184"/>
            <a:ext cx="1028062" cy="360040"/>
            <a:chOff x="2411760" y="5517232"/>
            <a:chExt cx="1028062" cy="360040"/>
          </a:xfrm>
        </p:grpSpPr>
        <p:sp>
          <p:nvSpPr>
            <p:cNvPr id="71" name="矩形 70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3" name="直線單箭頭接點 72"/>
          <p:cNvCxnSpPr>
            <a:endCxn id="71" idx="1"/>
          </p:cNvCxnSpPr>
          <p:nvPr/>
        </p:nvCxnSpPr>
        <p:spPr>
          <a:xfrm>
            <a:off x="6012160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196434" y="5589240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V="1">
            <a:off x="6660232" y="5445224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五邊形 75"/>
          <p:cNvSpPr/>
          <p:nvPr/>
        </p:nvSpPr>
        <p:spPr>
          <a:xfrm>
            <a:off x="323528" y="4725144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  <p:sp>
        <p:nvSpPr>
          <p:cNvPr id="77" name="五邊形 76"/>
          <p:cNvSpPr/>
          <p:nvPr/>
        </p:nvSpPr>
        <p:spPr>
          <a:xfrm>
            <a:off x="323528" y="5157192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push GS DEV:DEV2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3"/>
            <a:endCxn id="81" idx="1"/>
          </p:cNvCxnSpPr>
          <p:nvPr/>
        </p:nvCxnSpPr>
        <p:spPr>
          <a:xfrm flipV="1">
            <a:off x="7013798" y="2502769"/>
            <a:ext cx="150490" cy="174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077694" y="2396505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8367" y="429309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3196419" y="414908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728367" y="39330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1600" y="4725144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remote/orign/MASTER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58464" y="5589240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remote/orign/DEV2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群組 62"/>
          <p:cNvGrpSpPr/>
          <p:nvPr/>
        </p:nvGrpSpPr>
        <p:grpSpPr>
          <a:xfrm>
            <a:off x="2699792" y="4653136"/>
            <a:ext cx="1028062" cy="360040"/>
            <a:chOff x="2411760" y="5085184"/>
            <a:chExt cx="1028062" cy="360040"/>
          </a:xfrm>
        </p:grpSpPr>
        <p:sp>
          <p:nvSpPr>
            <p:cNvPr id="48" name="矩形 47"/>
            <p:cNvSpPr/>
            <p:nvPr/>
          </p:nvSpPr>
          <p:spPr>
            <a:xfrm>
              <a:off x="2411760" y="5085184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11760" y="5085184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1be4a16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群組 64"/>
          <p:cNvGrpSpPr/>
          <p:nvPr/>
        </p:nvGrpSpPr>
        <p:grpSpPr>
          <a:xfrm>
            <a:off x="2699792" y="5085184"/>
            <a:ext cx="1028062" cy="360040"/>
            <a:chOff x="2411760" y="5517232"/>
            <a:chExt cx="1028062" cy="360040"/>
          </a:xfrm>
        </p:grpSpPr>
        <p:sp>
          <p:nvSpPr>
            <p:cNvPr id="52" name="矩形 51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4" name="直線單箭頭接點 53"/>
          <p:cNvCxnSpPr>
            <a:stCxn id="40" idx="3"/>
            <a:endCxn id="48" idx="1"/>
          </p:cNvCxnSpPr>
          <p:nvPr/>
        </p:nvCxnSpPr>
        <p:spPr>
          <a:xfrm>
            <a:off x="2555776" y="4833156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2" idx="3"/>
          </p:cNvCxnSpPr>
          <p:nvPr/>
        </p:nvCxnSpPr>
        <p:spPr>
          <a:xfrm>
            <a:off x="6042640" y="5697252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196419" y="450912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群組 64"/>
          <p:cNvGrpSpPr/>
          <p:nvPr/>
        </p:nvGrpSpPr>
        <p:grpSpPr>
          <a:xfrm>
            <a:off x="3851920" y="5085184"/>
            <a:ext cx="1028062" cy="360040"/>
            <a:chOff x="2411760" y="5517232"/>
            <a:chExt cx="1028062" cy="360040"/>
          </a:xfrm>
        </p:grpSpPr>
        <p:sp>
          <p:nvSpPr>
            <p:cNvPr id="55" name="矩形 54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locold01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線單箭頭接點 57"/>
          <p:cNvCxnSpPr/>
          <p:nvPr/>
        </p:nvCxnSpPr>
        <p:spPr>
          <a:xfrm flipH="1">
            <a:off x="3707904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群組 64"/>
          <p:cNvGrpSpPr/>
          <p:nvPr/>
        </p:nvGrpSpPr>
        <p:grpSpPr>
          <a:xfrm>
            <a:off x="5004048" y="5085184"/>
            <a:ext cx="1028062" cy="360040"/>
            <a:chOff x="2411760" y="5517232"/>
            <a:chExt cx="1028062" cy="360040"/>
          </a:xfrm>
        </p:grpSpPr>
        <p:sp>
          <p:nvSpPr>
            <p:cNvPr id="65" name="矩形 64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locold02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7" name="直線單箭頭接點 66"/>
          <p:cNvCxnSpPr/>
          <p:nvPr/>
        </p:nvCxnSpPr>
        <p:spPr>
          <a:xfrm flipH="1">
            <a:off x="4860032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群組 64"/>
          <p:cNvGrpSpPr/>
          <p:nvPr/>
        </p:nvGrpSpPr>
        <p:grpSpPr>
          <a:xfrm>
            <a:off x="6156176" y="5085184"/>
            <a:ext cx="1028062" cy="360040"/>
            <a:chOff x="2411760" y="5517232"/>
            <a:chExt cx="1028062" cy="360040"/>
          </a:xfrm>
        </p:grpSpPr>
        <p:sp>
          <p:nvSpPr>
            <p:cNvPr id="71" name="矩形 70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locold03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3" name="直線單箭頭接點 72"/>
          <p:cNvCxnSpPr/>
          <p:nvPr/>
        </p:nvCxnSpPr>
        <p:spPr>
          <a:xfrm flipH="1">
            <a:off x="6012160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196434" y="5589240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V="1">
            <a:off x="6660232" y="5445224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五邊形 59"/>
          <p:cNvSpPr/>
          <p:nvPr/>
        </p:nvSpPr>
        <p:spPr>
          <a:xfrm>
            <a:off x="323528" y="4725144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  <p:sp>
        <p:nvSpPr>
          <p:cNvPr id="62" name="五邊形 61"/>
          <p:cNvSpPr/>
          <p:nvPr/>
        </p:nvSpPr>
        <p:spPr>
          <a:xfrm>
            <a:off x="3810392" y="5589240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  <p:grpSp>
        <p:nvGrpSpPr>
          <p:cNvPr id="63" name="群組 64"/>
          <p:cNvGrpSpPr/>
          <p:nvPr/>
        </p:nvGrpSpPr>
        <p:grpSpPr>
          <a:xfrm>
            <a:off x="6012160" y="1772816"/>
            <a:ext cx="1028062" cy="360040"/>
            <a:chOff x="2411760" y="5517232"/>
            <a:chExt cx="1028062" cy="360040"/>
          </a:xfrm>
        </p:grpSpPr>
        <p:sp>
          <p:nvSpPr>
            <p:cNvPr id="68" name="矩形 67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locold01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0" name="群組 64"/>
          <p:cNvGrpSpPr/>
          <p:nvPr/>
        </p:nvGrpSpPr>
        <p:grpSpPr>
          <a:xfrm>
            <a:off x="7164288" y="1772816"/>
            <a:ext cx="1028062" cy="360040"/>
            <a:chOff x="2411760" y="5517232"/>
            <a:chExt cx="1028062" cy="360040"/>
          </a:xfrm>
        </p:grpSpPr>
        <p:sp>
          <p:nvSpPr>
            <p:cNvPr id="76" name="矩形 75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locold02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8" name="直線單箭頭接點 77"/>
          <p:cNvCxnSpPr/>
          <p:nvPr/>
        </p:nvCxnSpPr>
        <p:spPr>
          <a:xfrm flipH="1">
            <a:off x="7020272" y="1952836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群組 64"/>
          <p:cNvGrpSpPr/>
          <p:nvPr/>
        </p:nvGrpSpPr>
        <p:grpSpPr>
          <a:xfrm>
            <a:off x="7164288" y="2348880"/>
            <a:ext cx="1028062" cy="360040"/>
            <a:chOff x="2411760" y="5517232"/>
            <a:chExt cx="1028062" cy="360040"/>
          </a:xfrm>
        </p:grpSpPr>
        <p:sp>
          <p:nvSpPr>
            <p:cNvPr id="80" name="矩形 79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locold03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82" name="直線單箭頭接點 81"/>
          <p:cNvCxnSpPr/>
          <p:nvPr/>
        </p:nvCxnSpPr>
        <p:spPr>
          <a:xfrm flipH="1">
            <a:off x="7668344" y="2132856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>
            <a:off x="5868144" y="1988840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REMOTE BRANCH</a:t>
            </a:r>
          </a:p>
          <a:p>
            <a:r>
              <a:rPr lang="en-US" altLang="zh-TW" smtClean="0"/>
              <a:t>(clone)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clone git@192.168.174.136:root/test1.git</a:t>
            </a:r>
          </a:p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3346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1350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8367" y="429309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直線單箭頭接點 38"/>
          <p:cNvCxnSpPr>
            <a:stCxn id="40" idx="2"/>
            <a:endCxn id="35" idx="0"/>
          </p:cNvCxnSpPr>
          <p:nvPr/>
        </p:nvCxnSpPr>
        <p:spPr>
          <a:xfrm>
            <a:off x="3196419" y="414908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728367" y="39330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1600" y="4725144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remote/orign/MASTER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1600" y="5157192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remote/orign/DEV2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群組 62"/>
          <p:cNvGrpSpPr/>
          <p:nvPr/>
        </p:nvGrpSpPr>
        <p:grpSpPr>
          <a:xfrm>
            <a:off x="2699792" y="4653136"/>
            <a:ext cx="1028062" cy="360040"/>
            <a:chOff x="2411760" y="5085184"/>
            <a:chExt cx="1028062" cy="360040"/>
          </a:xfrm>
        </p:grpSpPr>
        <p:sp>
          <p:nvSpPr>
            <p:cNvPr id="44" name="矩形 43"/>
            <p:cNvSpPr/>
            <p:nvPr/>
          </p:nvSpPr>
          <p:spPr>
            <a:xfrm>
              <a:off x="2411760" y="5085184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411760" y="5085184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1be4a16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群組 64"/>
          <p:cNvGrpSpPr/>
          <p:nvPr/>
        </p:nvGrpSpPr>
        <p:grpSpPr>
          <a:xfrm>
            <a:off x="2699792" y="5085184"/>
            <a:ext cx="1028062" cy="360040"/>
            <a:chOff x="2411760" y="5517232"/>
            <a:chExt cx="1028062" cy="360040"/>
          </a:xfrm>
        </p:grpSpPr>
        <p:sp>
          <p:nvSpPr>
            <p:cNvPr id="47" name="矩形 46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876g3tw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9" name="直線單箭頭接點 48"/>
          <p:cNvCxnSpPr>
            <a:stCxn id="41" idx="3"/>
            <a:endCxn id="44" idx="1"/>
          </p:cNvCxnSpPr>
          <p:nvPr/>
        </p:nvCxnSpPr>
        <p:spPr>
          <a:xfrm>
            <a:off x="2555776" y="4833156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2" idx="3"/>
            <a:endCxn id="47" idx="1"/>
          </p:cNvCxnSpPr>
          <p:nvPr/>
        </p:nvCxnSpPr>
        <p:spPr>
          <a:xfrm>
            <a:off x="2555776" y="5265204"/>
            <a:ext cx="14401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3196419" y="450912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五邊形 52"/>
          <p:cNvSpPr/>
          <p:nvPr/>
        </p:nvSpPr>
        <p:spPr>
          <a:xfrm>
            <a:off x="323528" y="4725144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  <p:sp>
        <p:nvSpPr>
          <p:cNvPr id="54" name="五邊形 53"/>
          <p:cNvSpPr/>
          <p:nvPr/>
        </p:nvSpPr>
        <p:spPr>
          <a:xfrm>
            <a:off x="323528" y="5157192"/>
            <a:ext cx="720080" cy="216024"/>
          </a:xfrm>
          <a:prstGeom prst="homePlate">
            <a:avLst>
              <a:gd name="adj" fmla="val 56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smtClean="0"/>
              <a:t>不會移動</a:t>
            </a:r>
            <a:endParaRPr lang="zh-TW" altLang="en-US" sz="1000" b="1"/>
          </a:p>
        </p:txBody>
      </p:sp>
      <p:sp>
        <p:nvSpPr>
          <p:cNvPr id="56" name="矩形 55"/>
          <p:cNvSpPr/>
          <p:nvPr/>
        </p:nvSpPr>
        <p:spPr>
          <a:xfrm>
            <a:off x="971600" y="4365104"/>
            <a:ext cx="158417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remote/orign/</a:t>
            </a:r>
            <a:r>
              <a:rPr lang="en-US" altLang="zh-TW" sz="1050" smtClean="0"/>
              <a:t>HEAD </a:t>
            </a:r>
            <a:endParaRPr lang="zh-TW" altLang="en-US" sz="1050" b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1763688" y="4581128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git clone git@192.168.174.136:root/test1.git</a:t>
            </a:r>
          </a:p>
          <a:p>
            <a:pPr lvl="1"/>
            <a:r>
              <a:rPr lang="en-US" altLang="zh-TW" smtClean="0"/>
              <a:t>create remote repository alias </a:t>
            </a:r>
            <a:r>
              <a:rPr lang="en-US" altLang="zh-TW" b="1" smtClean="0"/>
              <a:t>origin</a:t>
            </a:r>
          </a:p>
          <a:p>
            <a:pPr lvl="1"/>
            <a:r>
              <a:rPr lang="en-US" altLang="zh-TW" smtClean="0"/>
              <a:t>create directory "test1" (project directory)</a:t>
            </a:r>
          </a:p>
          <a:p>
            <a:pPr lvl="1"/>
            <a:r>
              <a:rPr lang="en-US" altLang="zh-TW" smtClean="0"/>
              <a:t>create master brach copy from reomte/master</a:t>
            </a:r>
          </a:p>
          <a:p>
            <a:pPr lvl="1"/>
            <a:r>
              <a:rPr lang="en-US" altLang="zh-TW" smtClean="0"/>
              <a:t>copy all remote branch repositories</a:t>
            </a:r>
          </a:p>
          <a:p>
            <a:pPr lvl="1">
              <a:buNone/>
            </a:pPr>
            <a:endParaRPr lang="en-US" altLang="zh-TW" smtClean="0"/>
          </a:p>
          <a:p>
            <a:pPr lvl="1">
              <a:buNone/>
            </a:pPr>
            <a:endParaRPr lang="en-US" altLang="zh-TW" smtClean="0"/>
          </a:p>
          <a:p>
            <a:pPr lvl="1">
              <a:buNone/>
            </a:pPr>
            <a:endParaRPr lang="en-US" altLang="zh-TW" smtClean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861048"/>
            <a:ext cx="5760640" cy="121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REMOTE BRANCH</a:t>
            </a:r>
          </a:p>
          <a:p>
            <a:r>
              <a:rPr lang="en-US" altLang="zh-TW" smtClean="0"/>
              <a:t>(</a:t>
            </a:r>
            <a:r>
              <a:rPr lang="en-US" altLang="zh-TW" smtClean="0"/>
              <a:t>pull)1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</p:cNvCxnSpPr>
          <p:nvPr/>
        </p:nvCxnSpPr>
        <p:spPr>
          <a:xfrm>
            <a:off x="3264235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96183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7429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5433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1827421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8367" y="4293096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3196419" y="414908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728367" y="39330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群組 64"/>
          <p:cNvGrpSpPr/>
          <p:nvPr/>
        </p:nvGrpSpPr>
        <p:grpSpPr>
          <a:xfrm>
            <a:off x="2699792" y="4653136"/>
            <a:ext cx="1028062" cy="360040"/>
            <a:chOff x="2411760" y="5517232"/>
            <a:chExt cx="1028062" cy="360040"/>
          </a:xfrm>
        </p:grpSpPr>
        <p:sp>
          <p:nvSpPr>
            <p:cNvPr id="52" name="矩形 51"/>
            <p:cNvSpPr/>
            <p:nvPr/>
          </p:nvSpPr>
          <p:spPr>
            <a:xfrm>
              <a:off x="2411760" y="5517232"/>
              <a:ext cx="1008112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>
                <a:ln>
                  <a:noFill/>
                  <a:prstDash val="solid"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11760" y="5517232"/>
              <a:ext cx="1028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smtClean="0">
                  <a:latin typeface="Consolas" pitchFamily="49" charset="0"/>
                  <a:cs typeface="Consolas" pitchFamily="49" charset="0"/>
                </a:rPr>
                <a:t>0176cb4</a:t>
              </a:r>
              <a:endParaRPr lang="zh-TW" altLang="en-US" sz="140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>
            <a:off x="3196419" y="4509120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</p:cNvCxnSpPr>
          <p:nvPr/>
        </p:nvCxnSpPr>
        <p:spPr>
          <a:xfrm>
            <a:off x="32725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8044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7429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5433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18356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52120" y="407707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6120172" y="3933056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52120" y="3717032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6120172" y="4293096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7636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115592" y="44371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638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23928" y="443711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40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724128" y="44371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9" name="直線單箭頭接點 98"/>
          <p:cNvCxnSpPr>
            <a:stCxn id="97" idx="1"/>
            <a:endCxn id="95" idx="3"/>
          </p:cNvCxnSpPr>
          <p:nvPr/>
        </p:nvCxnSpPr>
        <p:spPr>
          <a:xfrm flipH="1">
            <a:off x="5148064" y="461713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95" idx="1"/>
            <a:endCxn id="93" idx="3"/>
          </p:cNvCxnSpPr>
          <p:nvPr/>
        </p:nvCxnSpPr>
        <p:spPr>
          <a:xfrm flipH="1">
            <a:off x="3347864" y="461713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pull GS MASTER:MASTER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7429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5433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52120" y="407707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6120172" y="3933056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52120" y="3717032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6120172" y="4293096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7636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115592" y="44371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638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23928" y="443711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40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724128" y="44371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9" name="直線單箭頭接點 98"/>
          <p:cNvCxnSpPr>
            <a:stCxn id="97" idx="1"/>
            <a:endCxn id="95" idx="3"/>
          </p:cNvCxnSpPr>
          <p:nvPr/>
        </p:nvCxnSpPr>
        <p:spPr>
          <a:xfrm flipH="1">
            <a:off x="5148064" y="461713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95" idx="1"/>
            <a:endCxn id="93" idx="3"/>
          </p:cNvCxnSpPr>
          <p:nvPr/>
        </p:nvCxnSpPr>
        <p:spPr>
          <a:xfrm flipH="1">
            <a:off x="3347864" y="461713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commit -m "</a:t>
            </a:r>
            <a:r>
              <a:rPr lang="zh-TW" altLang="en-US" smtClean="0"/>
              <a:t>說明</a:t>
            </a:r>
            <a:r>
              <a:rPr lang="en-US" altLang="zh-TW" smtClean="0"/>
              <a:t>2"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5536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4248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07904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396021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4221088"/>
            <a:ext cx="165618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直線單箭頭接點 19"/>
          <p:cNvCxnSpPr>
            <a:stCxn id="9" idx="1"/>
            <a:endCxn id="19" idx="3"/>
          </p:cNvCxnSpPr>
          <p:nvPr/>
        </p:nvCxnSpPr>
        <p:spPr>
          <a:xfrm flipH="1">
            <a:off x="2195736" y="4401108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539552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(v1)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393305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576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268760"/>
            <a:ext cx="1584176" cy="129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411760" y="1628800"/>
            <a:ext cx="1296144" cy="36004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file1.txt</a:t>
            </a:r>
          </a:p>
          <a:p>
            <a:pPr algn="ctr"/>
            <a:r>
              <a:rPr lang="en-US" altLang="zh-TW" sz="12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(v2)</a:t>
            </a:r>
            <a:endParaRPr lang="zh-TW" altLang="en-US" sz="12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126876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5776" y="332656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55776" y="764704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23828" y="548680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023828" y="980728"/>
            <a:ext cx="0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1"/>
            <a:endCxn id="15" idx="3"/>
          </p:cNvCxnSpPr>
          <p:nvPr/>
        </p:nvCxnSpPr>
        <p:spPr>
          <a:xfrm flipH="1">
            <a:off x="1979712" y="1916832"/>
            <a:ext cx="2880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REMOTE BRANCH</a:t>
            </a:r>
          </a:p>
          <a:p>
            <a:r>
              <a:rPr lang="en-US" altLang="zh-TW" smtClean="0"/>
              <a:t>(</a:t>
            </a:r>
            <a:r>
              <a:rPr lang="en-US" altLang="zh-TW" smtClean="0"/>
              <a:t>pull)2</a:t>
            </a:r>
            <a:endParaRPr lang="zh-TW" altLang="en-US" smtClean="0"/>
          </a:p>
          <a:p>
            <a:endParaRPr lang="zh-TW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1" idx="0"/>
            <a:endCxn id="22" idx="2"/>
          </p:cNvCxnSpPr>
          <p:nvPr/>
        </p:nvCxnSpPr>
        <p:spPr>
          <a:xfrm flipH="1" flipV="1">
            <a:off x="5076056" y="2132856"/>
            <a:ext cx="7429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15433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851920" y="407707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4319972" y="3933056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51920" y="3717032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4319972" y="4293096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7636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115592" y="44371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638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23930" y="44371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35843ed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直線單箭頭接點 99"/>
          <p:cNvCxnSpPr>
            <a:stCxn id="95" idx="1"/>
            <a:endCxn id="93" idx="3"/>
          </p:cNvCxnSpPr>
          <p:nvPr/>
        </p:nvCxnSpPr>
        <p:spPr>
          <a:xfrm flipH="1">
            <a:off x="3347864" y="461713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555776" y="2204864"/>
            <a:ext cx="1872208" cy="21602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pull GS </a:t>
            </a:r>
            <a:r>
              <a:rPr lang="en-US" altLang="zh-TW" smtClean="0"/>
              <a:t>DEV2:MASTER</a:t>
            </a:r>
            <a:endParaRPr lang="en-US" altLang="zh-TW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1058848" y="2909704"/>
            <a:ext cx="380487" cy="18466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(GS)</a:t>
            </a:r>
            <a:endParaRPr lang="zh-TW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線單箭頭接點 4"/>
          <p:cNvCxnSpPr>
            <a:stCxn id="20" idx="2"/>
            <a:endCxn id="16" idx="0"/>
          </p:cNvCxnSpPr>
          <p:nvPr/>
        </p:nvCxnSpPr>
        <p:spPr>
          <a:xfrm>
            <a:off x="6872910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35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567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22677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839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4208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8681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4858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4067944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39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58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40679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837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5671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3275856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五邊形 58"/>
          <p:cNvSpPr/>
          <p:nvPr/>
        </p:nvSpPr>
        <p:spPr>
          <a:xfrm>
            <a:off x="5436096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79512" y="3356992"/>
          <a:ext cx="2408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14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smtClean="0">
                          <a:latin typeface="Consolas" pitchFamily="49" charset="0"/>
                          <a:cs typeface="Consolas" pitchFamily="49" charset="0"/>
                        </a:rPr>
                        <a:t>Remote</a:t>
                      </a:r>
                      <a:r>
                        <a:rPr lang="en-US" altLang="zh-TW" sz="1600" baseline="0" smtClean="0">
                          <a:latin typeface="Consolas" pitchFamily="49" charset="0"/>
                          <a:cs typeface="Consolas" pitchFamily="49" charset="0"/>
                        </a:rPr>
                        <a:t> GS</a:t>
                      </a:r>
                      <a:endParaRPr lang="zh-TW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mtClean="0">
                          <a:solidFill>
                            <a:sysClr val="windowText" lastClr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</a:t>
                      </a:r>
                      <a:endParaRPr lang="zh-TW" altLang="en-US" sz="1600">
                        <a:solidFill>
                          <a:sysClr val="windowText" lastClr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H="1" flipV="1">
            <a:off x="1547664" y="2996952"/>
            <a:ext cx="432048" cy="36004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851920" y="4077072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單箭頭接點 36"/>
          <p:cNvCxnSpPr>
            <a:stCxn id="38" idx="2"/>
            <a:endCxn id="36" idx="0"/>
          </p:cNvCxnSpPr>
          <p:nvPr/>
        </p:nvCxnSpPr>
        <p:spPr>
          <a:xfrm>
            <a:off x="4319972" y="3933056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51920" y="3717032"/>
            <a:ext cx="936104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4319972" y="4293096"/>
            <a:ext cx="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7636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115592" y="44371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63888" y="443711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23930" y="443711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35843ed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直線單箭頭接點 99"/>
          <p:cNvCxnSpPr>
            <a:stCxn id="95" idx="1"/>
            <a:endCxn id="93" idx="3"/>
          </p:cNvCxnSpPr>
          <p:nvPr/>
        </p:nvCxnSpPr>
        <p:spPr>
          <a:xfrm flipH="1">
            <a:off x="3347864" y="461713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084168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36072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35843ed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>
            <a:stCxn id="40" idx="1"/>
          </p:cNvCxnSpPr>
          <p:nvPr/>
        </p:nvCxnSpPr>
        <p:spPr>
          <a:xfrm flipH="1">
            <a:off x="5868144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4" idx="0"/>
          </p:cNvCxnSpPr>
          <p:nvPr/>
        </p:nvCxnSpPr>
        <p:spPr>
          <a:xfrm flipH="1" flipV="1">
            <a:off x="6904831" y="2132856"/>
            <a:ext cx="7429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444208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git merge DEV2 (on branch MASTER of git server) </a:t>
            </a:r>
            <a:endParaRPr lang="en-US" altLang="zh-TW" smtClean="0"/>
          </a:p>
        </p:txBody>
      </p:sp>
      <p:cxnSp>
        <p:nvCxnSpPr>
          <p:cNvPr id="5" name="直線單箭頭接點 4"/>
          <p:cNvCxnSpPr>
            <a:stCxn id="20" idx="2"/>
          </p:cNvCxnSpPr>
          <p:nvPr/>
        </p:nvCxnSpPr>
        <p:spPr>
          <a:xfrm>
            <a:off x="8136396" y="980728"/>
            <a:ext cx="3346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n>
                  <a:noFill/>
                  <a:prstDash val="solid"/>
                </a:ln>
                <a:latin typeface="Consolas" pitchFamily="49" charset="0"/>
                <a:cs typeface="Consolas" pitchFamily="49" charset="0"/>
              </a:rPr>
              <a:t>11685ee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616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0176cb4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單箭頭接點 11"/>
          <p:cNvCxnSpPr>
            <a:stCxn id="9" idx="1"/>
            <a:endCxn id="6" idx="3"/>
          </p:cNvCxnSpPr>
          <p:nvPr/>
        </p:nvCxnSpPr>
        <p:spPr>
          <a:xfrm flipH="1">
            <a:off x="1763688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79912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39952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0176ee4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80112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40152" y="119675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1be4a16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單箭頭接點 17"/>
          <p:cNvCxnSpPr>
            <a:stCxn id="16" idx="1"/>
            <a:endCxn id="13" idx="3"/>
          </p:cNvCxnSpPr>
          <p:nvPr/>
        </p:nvCxnSpPr>
        <p:spPr>
          <a:xfrm flipH="1">
            <a:off x="5364088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68344" y="764704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線單箭頭接點 20"/>
          <p:cNvCxnSpPr>
            <a:stCxn id="13" idx="1"/>
            <a:endCxn id="9" idx="3"/>
          </p:cNvCxnSpPr>
          <p:nvPr/>
        </p:nvCxnSpPr>
        <p:spPr>
          <a:xfrm flipH="1">
            <a:off x="3563888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779912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31816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876g3tw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>
            <a:stCxn id="22" idx="1"/>
            <a:endCxn id="25" idx="3"/>
          </p:cNvCxnSpPr>
          <p:nvPr/>
        </p:nvCxnSpPr>
        <p:spPr>
          <a:xfrm flipH="1">
            <a:off x="3563888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79712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31615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a234a16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線單箭頭接點 26"/>
          <p:cNvCxnSpPr>
            <a:stCxn id="25" idx="0"/>
            <a:endCxn id="9" idx="2"/>
          </p:cNvCxnSpPr>
          <p:nvPr/>
        </p:nvCxnSpPr>
        <p:spPr>
          <a:xfrm flipV="1">
            <a:off x="2771800" y="1556792"/>
            <a:ext cx="0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五邊形 58"/>
          <p:cNvSpPr/>
          <p:nvPr/>
        </p:nvSpPr>
        <p:spPr>
          <a:xfrm>
            <a:off x="6699582" y="692696"/>
            <a:ext cx="936104" cy="2686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zh-TW" altLang="en-US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80112" y="1772816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932016" y="1772816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35843ed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單箭頭接點 41"/>
          <p:cNvCxnSpPr>
            <a:stCxn id="40" idx="1"/>
          </p:cNvCxnSpPr>
          <p:nvPr/>
        </p:nvCxnSpPr>
        <p:spPr>
          <a:xfrm flipH="1">
            <a:off x="5364088" y="1952836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4" idx="0"/>
          </p:cNvCxnSpPr>
          <p:nvPr/>
        </p:nvCxnSpPr>
        <p:spPr>
          <a:xfrm flipH="1" flipV="1">
            <a:off x="6400775" y="2132856"/>
            <a:ext cx="7429" cy="288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940152" y="2420888"/>
            <a:ext cx="93610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DEV2</a:t>
            </a:r>
            <a:endParaRPr lang="zh-TW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80312" y="1196752"/>
            <a:ext cx="1584176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>
              <a:ln>
                <a:noFill/>
                <a:prstDash val="solid"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32217" y="11967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smtClean="0">
                <a:latin typeface="Consolas" pitchFamily="49" charset="0"/>
                <a:cs typeface="Consolas" pitchFamily="49" charset="0"/>
              </a:rPr>
              <a:t>mmerg12</a:t>
            </a:r>
            <a:endParaRPr lang="zh-TW" altLang="en-US" sz="1400">
              <a:ln>
                <a:noFill/>
                <a:prstDash val="solid"/>
              </a:ln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直線單箭頭接點 47"/>
          <p:cNvCxnSpPr>
            <a:stCxn id="45" idx="1"/>
          </p:cNvCxnSpPr>
          <p:nvPr/>
        </p:nvCxnSpPr>
        <p:spPr>
          <a:xfrm flipH="1">
            <a:off x="7164288" y="1376772"/>
            <a:ext cx="21602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5" idx="2"/>
            <a:endCxn id="40" idx="3"/>
          </p:cNvCxnSpPr>
          <p:nvPr/>
        </p:nvCxnSpPr>
        <p:spPr>
          <a:xfrm flipH="1">
            <a:off x="7164288" y="1556792"/>
            <a:ext cx="1008112" cy="39604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15192</TotalTime>
  <Words>3747</Words>
  <Application>Microsoft Office PowerPoint</Application>
  <PresentationFormat>如螢幕大小 (4:3)</PresentationFormat>
  <Paragraphs>1503</Paragraphs>
  <Slides>93</Slides>
  <Notes>44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93</vt:i4>
      </vt:variant>
    </vt:vector>
  </HeadingPairs>
  <TitlesOfParts>
    <vt:vector size="94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Git log 指令</vt:lpstr>
      <vt:lpstr>投影片 19</vt:lpstr>
      <vt:lpstr>投影片 20</vt:lpstr>
      <vt:lpstr>投影片 21</vt:lpstr>
      <vt:lpstr>投影片 22</vt:lpstr>
      <vt:lpstr>投影片 23</vt:lpstr>
      <vt:lpstr>投影片 24</vt:lpstr>
      <vt:lpstr>File : .gitignore</vt:lpstr>
      <vt:lpstr>投影片 26</vt:lpstr>
      <vt:lpstr>看誰修改那行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Branch 操作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rebase (互動模式)</vt:lpstr>
      <vt:lpstr>rebase (互動模式)</vt:lpstr>
      <vt:lpstr>rebase (互動模式)</vt:lpstr>
      <vt:lpstr>投影片 59</vt:lpstr>
      <vt:lpstr>投影片 60</vt:lpstr>
      <vt:lpstr>投影片 61</vt:lpstr>
      <vt:lpstr>投影片 62</vt:lpstr>
      <vt:lpstr>投影片 63</vt:lpstr>
      <vt:lpstr>tag</vt:lpstr>
      <vt:lpstr>投影片 65</vt:lpstr>
      <vt:lpstr>暫存分支</vt:lpstr>
      <vt:lpstr>臨時暫存分支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</vt:vector>
  </TitlesOfParts>
  <Company>Aten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SeanWu 吳文志</dc:creator>
  <cp:lastModifiedBy>SeanWu 吳文志</cp:lastModifiedBy>
  <cp:revision>825</cp:revision>
  <dcterms:created xsi:type="dcterms:W3CDTF">2019-01-10T02:36:39Z</dcterms:created>
  <dcterms:modified xsi:type="dcterms:W3CDTF">2019-01-22T06:39:16Z</dcterms:modified>
</cp:coreProperties>
</file>