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3" r:id="rId8"/>
    <p:sldId id="269" r:id="rId9"/>
    <p:sldId id="270" r:id="rId10"/>
    <p:sldId id="271" r:id="rId11"/>
    <p:sldId id="262" r:id="rId12"/>
    <p:sldId id="260" r:id="rId13"/>
    <p:sldId id="266" r:id="rId14"/>
    <p:sldId id="272" r:id="rId15"/>
    <p:sldId id="264" r:id="rId16"/>
    <p:sldId id="265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7908-62CE-4CEC-97D9-D6FE1A9CDA91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C3FD-27ED-4CA9-93E6-FFBD4C2D5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.utoronto.ca/~rsadve/Notes/DO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10" Type="http://schemas.openxmlformats.org/officeDocument/2006/relationships/image" Target="../media/image16.gif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Mutual Coupling Compensation in Compact Antenna Array for Direction of Arrival Estimation</a:t>
            </a:r>
            <a:endParaRPr lang="en-US" sz="4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24400"/>
            <a:ext cx="6553200" cy="9144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ECE1229 Course Project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by :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Xiuquan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Zhang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latex.codecogs.com/gif.latex?%5Cdpi%7B300%7D%20%5CLARGE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%5C%5Ctimes%20%5Cbegin%7Bbmatrix%7D%20V_1%5C%5CV_2%5C%5C%5Cvdots%20%5C%5C%20%5CV_%7BN-1%7D%5C%5CV_N%5Cend%7Bbmatrix%7D%20%3D%5Cbegin%7Bbmatrix%7DU_1%5C%5CU_2%20%5C%5C%20%5Cvdots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http://latex.codecogs.com/gif.latex?%5Cdpi%7B300%7D%20%5CLARGE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%5C%5Ctimes%20%5Cbegin%7Bbmatrix%7D%20V_1%5C%5CV_2%5C%5C%5Cvdots%20%5C%5C%20%5CV_%7BN-1%7D%5C%5CV_N%5Cend%7Bbmatrix%7D%20%3D%5Cbegin%7Bbmatrix%7DU_1%5C%5CU_2%20%5C%5C%20%5Cvdots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AutoShape 8" descr="http://latex.codecogs.com/gif.latex?%5Cdpi%7B300%7D%20%5CLARGE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%5C%5Ctimes%20%5Cbegin%7Bbmatrix%7D%20V_1%5C%5CV_2%5C%5C%5Cvdots%20%5C%5C%20%5CV_%7BN-1%7D%5C%5CV_N%5Cend%7Bbmatrix%7D%20%3D%5Cbegin%7Bbmatrix%7DU_1%5C%5CU_2%20%5C%5C%20%5Cvdots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AutoShape 10" descr="http://latex.codecogs.com/gif.latex?%5Cdpi%7B300%7D%20%5CLARGE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%5C%5Ctimes%20%5Cbegin%7Bbmatrix%7D%20V_1%5C%5CV_2%5C%5C%5Cvdots%20%5C%5C%20%5CV_%7BN-1%7D%5C%5CV_N%5Cend%7Bbmatrix%7D%20%3D%5Cbegin%7Bbmatrix%7DU_1%5C%5CU_2%20%5C%5C%20%5Cvdots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AutoShape 12" descr="http://latex.codecogs.com/gif.latex?%5Cdpi%7B300%7D%20%5CLARGE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%5C%5Ctimes%20%5Cbegin%7Bbmatrix%7D%20V_1%5C%5CV_2%5C%5C%5Cvdots%20%5C%5C%20%5CV_%7BN-1%7D%5C%5CV_N%5Cend%7Bbmatrix%7D%20%3D%5Cbegin%7Bbmatrix%7DU_1%5C%5CU_2%20%5C%5C%20%5Cvdots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AutoShape 14" descr="http://latex.codecogs.com/gif.latex?%5Cdpi%7B300%7D%20%5CLARGE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%5C%5Ctimes%20%5Cbegin%7Bbmatrix%7D%20V_1%5C%5CV_2%5C%5C%5Cvdots%20%5C%5C%20%5CV_%7BN-1%7D%5C%5CV_N%5Cend%7Bbmatrix%7D%20%3D%5Cbegin%7Bbmatrix%7DU_1%5C%5CU_2%20%5C%5C%20%5Cvdots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AutoShape 16" descr="http://latex.codecogs.com/gif.latex?%5Cdpi%7B300%7D%20%5Ctiny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times%20%5Cbegin%7Bbmatrix%7D%20V_1%5C%5CV_2%5C%5C%5Cvdots%20%5C%5C%20%5CV_%7BN-1%7D%5C%5CV_N%5Cend%7Bbmatrix%7D%20%3D%5Cbegin%7Bbmatrix%7DU_1%5C%5CU_2%20%5C%5C%20%5Cvdots%5C%5C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AutoShape 2" descr="http://latex.codecogs.com/gif.latex?%5Cdpi%7B300%7D%20%5Ctiny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times%20%5Cbegin%7Bbmatrix%7D%20V_1%5C%5CV_2%5C%5C%5Cvdots%20%5C%5C%20%5CV_%7BN-1%7D%5C%5CV_N%5Cend%7Bbmatrix%7D%20%3D%5Cbegin%7Bbmatrix%7DU_1%5C%5CU_2%20%5C%5C%20%5Cvdots%5C%5C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http://latex.codecogs.com/gif.latex?%5Cdpi%7B300%7D%20%5Ctiny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times%20%5Cbegin%7Bbmatrix%7D%20V_1%5C%5CV_2%5C%5C%5Cvdots%20%5C%5C%20%5CV_%7BN-1%7D%5C%5CV_N%5Cend%7Bbmatrix%7D%20%3D%5Cbegin%7Bbmatrix%7DU_1%5C%5CU_2%20%5C%5C%20%5Cvdots%5C%5C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http://latex.codecogs.com/gif.latex?%5Cdpi%7B300%7D%20%5Ctiny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times%20%5Cbegin%7Bbmatrix%7D%20V_1%5C%5CV_2%5C%5C%5Cvdots%20%5C%5C%20%5CV_%7BN-1%7D%5C%5CV_N%5Cend%7Bbmatrix%7D%20%3D%5Cbegin%7Bbmatrix%7DU_1%5C%5CU_2%20%5C%5C%20%5Cvdots%5C%5C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http://latex.codecogs.com/gif.latex?%5Cdpi%7B300%7D%20%5Ctiny%20%5Cbegin%7Bbmatrix%7D%201%20%26%20-%5Cfrac%7BZ_%7B12%7D%7D%7BZ_L%7D%20%26%5Ccdots%20%26-%5Cfrac%7BZ_%7B1%2CN-1%7D%7D%7BZ_L%7D%20%26-%5Cfrac%7BZ_%7B1%2CN%7D%7D%7BZ_L%7D%20%5C%5C%20-%5Cfrac%7BZ_%7B21%7D%7D%7BZ_L%7D%26%201%20%26%20%5Ccdots%20%26%20-%5Cfrac%7BZ_%7B2%2CN-1%7D%7D%7BZ_L%7D%20%26%20-%5Cfrac%7BZ_%7B2%2CN%7D%7D%7BZ_L%7D%5C%5C%20%5Cvdots%26%5Cvdots%20%26%20%5Cddots%20%26%20%5Cvdots%20%26%20%5Cvdots%5C%5C%20-%5Cfrac%7BZ_%7BN-1%2C1%7D%7D%7BZ_L%7D%26%20-%5Cfrac%7BZ_%7BN-1%2C2%7D%7D%7BZ_L%7D%20%26%20%5Ccdots%20%26%201%20%26%20-%5Cfrac%7BZ_%7BN-1%2CN%7D%7D%7BZ_L%7D%5C%5C%20-%5Cfrac%7BZ_%7BN%2C1%7D%7D%7BZ_L%7D%26%20-%5Cfrac%7BZ_%7BN%2C2%7D%7D%7BZ_L%7D%20%26%20%5Ccdots%20%26%20-%5Cfrac%7BZ_%7BN%2CN-1%7D%7D%7BZ_L%7D%20%26%201%20%5Cend%7Bbmatrix%7D%20%5Ctimes%20%5Cbegin%7Bbmatrix%7D%20V_1%5C%5CV_2%5C%5C%5Cvdots%20%5C%5C%20%5CV_%7BN-1%7D%5C%5CV_N%5Cend%7Bbmatrix%7D%20%3D%5Cbegin%7Bbmatrix%7DU_1%5C%5CU_2%20%5C%5C%20%5Cvdots%5C%5C%20U_%7BN-1%7D%20%5C%5C%20U_N%5C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179127" cy="1524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58200" cy="792162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Receiving Mutual Impedance Method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3486090"/>
            <a:ext cx="6831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N-1 unknowns in each row, need N-1 angles to recover each row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10" name="Picture 10" descr="http://latex.codecogs.com/gif.latex?%5Cdpi%7B300%7D%20%5Ctiny%20%5Cbegin%7Bbmatrix%7D%20V_k%5E%7B%5Cphi_1%7D-U_k%5E%7B%5Cphi_1%7D%20%5C%5C%20V_k%5E%7B%5Cphi_2%7D-U_k%5E%7B%5Cphi_2%7D%20%5C%5C%20%5Cvdots%20%5C%5C%20V_k%5E%7B%5Cphi_%7BN-1%7D%7D-U_k%5E%7B%5Cphi_%7BN-1%7D%7D%5Cend%7Bbmatrix%7D%20%3D%5Cbegin%7Bbmatrix%7D%20I_1%5E%7B%5Cphi_1%7D%20%5Ccdots%20I_%7Bk-1%7D%5E%7B%5Cphi_1%7D%20I_%7Bk&amp;plus;1%7D%5E%7B%5Cphi_1%7D%20%5Ccdots%20I_%7BN%7D%5E%7B%5Cphi_1%7D%20%5C%5C%20I_1%5E%7B%5Cphi_2%7D%20%5Ccdots%20I_%7Bk-1%7D%5E%7B%5Cphi_2%7D%20I_%7Bk&amp;plus;1%7D%5E%7B%5Cphi_2%7D%20%5Ccdots%20I_%7BN%7D%5E%7B%5Cphi_2%7D%20%5C%5C%20%5Cvdots%20%5C%5C%20I_1%5E%7B%5Cphi_%7BN-1%7D%7D%20%5Ccdots%20I_%7Bk-1%7D%5E%7B%5Cphi_%7BN-1%7D%7D%20I_%7Bk&amp;plus;1%7D%5E%7B%5Cphi_%7BN-1%7D%7D%20%5Ccdots%20I_%7BN%7D%5E%7B%5Cphi_%7BN-1%7D%7D%20%5Cend%7Bbmatrix%7D%20%5Ctimes%20%5Cbegin%7Bbmatrix%7D%20Z_%7Bk%2C1%7D%5C%5C%20%5Cvdots%20%5C%5CZ_%7Bk%2Ck-1%7D%20%5C%5CZ_%7Bk%2Ck&amp;plus;1%7D%20%5C%5C%5Cvdots%20%5C%5CZ_%7Bk%2CN%7D%20%5Cend%7Bbmatrix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314806"/>
            <a:ext cx="5848350" cy="1476394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/>
          <p:nvPr/>
        </p:nvCxnSpPr>
        <p:spPr>
          <a:xfrm>
            <a:off x="7010400" y="3200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010400" y="2971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67600" y="28956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Uncoupled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25011"/>
            <a:ext cx="228600" cy="11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2590800"/>
            <a:ext cx="104775" cy="13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Simulation Setup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86740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4876800"/>
            <a:ext cx="1569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System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L=300mm</a:t>
            </a:r>
          </a:p>
          <a:p>
            <a:r>
              <a:rPr lang="en-US" dirty="0" smtClean="0"/>
              <a:t>f=1GHz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49530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d=0.5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0259" y="53340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d=0.3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0259" y="57150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d=0.15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4800600"/>
            <a:ext cx="2178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Compensating matrix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computed at: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=50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=80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2819400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Linearly polarized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58786"/>
            <a:ext cx="4572000" cy="338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48200" cy="33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1371600"/>
            <a:ext cx="17860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Case d=0.5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371600"/>
            <a:ext cx="43733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Case d=0.5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2 incoming signals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449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28850"/>
            <a:ext cx="502478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Discussion of Results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number of elements to improve detection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all signal processing algorithms, the receiver is assumed to be an ideal,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equispaced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linear array of isotropic point sensors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DOA estimation assumes linear phase front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en-US" b="1" dirty="0">
              <a:ln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447800"/>
            <a:ext cx="17860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Case d=0.3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55669"/>
            <a:ext cx="4724400" cy="3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355668"/>
            <a:ext cx="4724400" cy="3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en-US" b="1" dirty="0">
              <a:ln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447800"/>
            <a:ext cx="1946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Case d=0.15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95400"/>
            <a:ext cx="4876800" cy="3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4072" y="2362200"/>
            <a:ext cx="4849928" cy="35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C.A.Balanis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Antenna Theory and Design, Chapter 8, Wiley, New York, 1997, 2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ed.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H.T.Hui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“Decoupling Methods for the Mutual Coupling Effect in Antenna Arrays: A Review”,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Recent Patents on Engineering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1, 2007, pp. 187-193.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I. J. Gupta and A. A.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Ksienski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“Effect of mutual coupling on the performance of adaptive arrays,”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Trans. Antennas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Propag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1983; 31(9): 785-791.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C.K.E. Lau,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R.S.Adve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T.K.Sarkar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“Minimum Norm Mutual Coupling Compensation with Application in Direction of Arrival Estimation”,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Trans. Antennas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Propag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., vol.52,no.8, August 2004, 2034-2039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R.S.Adve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T.K.Sarkar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“Compensation for the Effects of Mutual Coupling on Direct Data Domain Adaptive Algorithm”, 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Trans. Antennas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Propag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., vol.48,no.1, January 2000, 86-94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K.M.Pasala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E.M.Friel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“Mutual Coupling Effects and Their Reduction in Wideband Direction of Arrival Estimation”,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Transactions on Aerospace and Electronic Systems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ISSN 0018-9251, 1994, Volume 30, Issue 4, pp. 1116 – 1122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B.Friedlander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A.J.Weiss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“Direction Finding in the Presence of Mutual Coupling”,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Transactions on Antennas and Propagation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ISSN 0018-926X, 1991,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39, Issue 3, pp. 273 - 284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R.S.Adve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“Direction of Arrival Estimation”, course notes,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http://www.comm.utoronto.ca/~rsadve/Notes/DOA.pdf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accessed 27 December 2013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H.T.Hui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“A New Definition of Mutual Impedance for Application in Dipole Receiving Antenna Arrays”,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Antennas and Wireless Propagation Letters,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vol.3, 2004, 364-367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H.S.Lui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H.T.Hui,”Improved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Mutual Coupling Compensation in Compact Antenna Arrays”, 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IET 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Microwaves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Antennas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&amp;Propagation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2010, 4 (10), pp. 1506-1516 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4114800" cy="217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 l="12342"/>
          <a:stretch>
            <a:fillRect/>
          </a:stretch>
        </p:blipFill>
        <p:spPr bwMode="auto">
          <a:xfrm>
            <a:off x="457200" y="3962400"/>
            <a:ext cx="5953125" cy="199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438400"/>
            <a:ext cx="130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5525" y="2133600"/>
            <a:ext cx="3038475" cy="121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781800" y="4419600"/>
            <a:ext cx="167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Goal: Estimate </a:t>
            </a:r>
            <a:r>
              <a:rPr lang="el-GR" sz="2400" dirty="0" smtClean="0"/>
              <a:t>φ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1676400"/>
            <a:ext cx="136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know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1981200" cy="259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4728" y="1295401"/>
            <a:ext cx="209287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4267200"/>
            <a:ext cx="2347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Mutual coupling in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Transmitting mode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4267200"/>
            <a:ext cx="2347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Mutual coupling in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Receiving mode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t="40107" r="31081"/>
          <a:stretch>
            <a:fillRect/>
          </a:stretch>
        </p:blipFill>
        <p:spPr bwMode="auto">
          <a:xfrm>
            <a:off x="1143000" y="5181600"/>
            <a:ext cx="3886200" cy="145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934200" y="5791200"/>
            <a:ext cx="185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DOA estimation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 l="79730" t="59779" b="8095"/>
          <a:stretch>
            <a:fillRect/>
          </a:stretch>
        </p:blipFill>
        <p:spPr bwMode="auto">
          <a:xfrm rot="20143185">
            <a:off x="4910787" y="5153424"/>
            <a:ext cx="1143000" cy="78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43600" y="83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Approach 1: </a:t>
            </a:r>
            <a:b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Open Circuit Voltage Method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://latex.codecogs.com/gif.latex?%5Cdpi%7B200%7D%20%5Chuge%20v%5E1%3Di_1Z_%7B11%7D&amp;plus;i_2Z_%7B12%7D&amp;plus;%5Ccdots&amp;plus;i_NZ_%7B1N%7D%5C%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4605338" cy="390525"/>
          </a:xfrm>
          <a:prstGeom prst="rect">
            <a:avLst/>
          </a:prstGeom>
          <a:noFill/>
        </p:spPr>
      </p:pic>
      <p:pic>
        <p:nvPicPr>
          <p:cNvPr id="2054" name="Picture 6" descr="http://latex.codecogs.com/gif.latex?%5Cdpi%7B200%7D%20%5Chuge%20%5Cv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152650"/>
            <a:ext cx="33338" cy="133350"/>
          </a:xfrm>
          <a:prstGeom prst="rect">
            <a:avLst/>
          </a:prstGeom>
          <a:noFill/>
        </p:spPr>
      </p:pic>
      <p:pic>
        <p:nvPicPr>
          <p:cNvPr id="7" name="Picture 6" descr="http://latex.codecogs.com/gif.latex?%5Cdpi%7B200%7D%20%5Chuge%20%5Cv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76450"/>
            <a:ext cx="33338" cy="133350"/>
          </a:xfrm>
          <a:prstGeom prst="rect">
            <a:avLst/>
          </a:prstGeom>
          <a:noFill/>
        </p:spPr>
      </p:pic>
      <p:pic>
        <p:nvPicPr>
          <p:cNvPr id="2056" name="Picture 8" descr="http://latex.codecogs.com/gif.latex?%5Cdpi%7B200%7D%20%5Chuge%20%5Cddo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76462"/>
            <a:ext cx="266700" cy="109538"/>
          </a:xfrm>
          <a:prstGeom prst="rect">
            <a:avLst/>
          </a:prstGeom>
          <a:noFill/>
        </p:spPr>
      </p:pic>
      <p:pic>
        <p:nvPicPr>
          <p:cNvPr id="2058" name="Picture 10" descr="http://latex.codecogs.com/gif.latex?%5Cdpi%7B200%7D%20%5Chuge%20v%5EN%3Di_1%20Z_%7BN1%7D&amp;plus;i_2Z_%7BN2%7D&amp;plus;%5Ccdots&amp;plus;i_NZ_%7BNN%7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419350"/>
            <a:ext cx="4881563" cy="400050"/>
          </a:xfrm>
          <a:prstGeom prst="rect">
            <a:avLst/>
          </a:prstGeom>
          <a:noFill/>
        </p:spPr>
      </p:pic>
      <p:pic>
        <p:nvPicPr>
          <p:cNvPr id="2060" name="Picture 12" descr="http://latex.codecogs.com/gif.latex?%5Cdpi%7B200%7D%20%5Chuge%20Z_%7Bij%7D%3D%5Cfrac%7BV_%7Boci%7D%7D%7BI_j%7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2743200"/>
            <a:ext cx="1390650" cy="790575"/>
          </a:xfrm>
          <a:prstGeom prst="rect">
            <a:avLst/>
          </a:prstGeom>
          <a:noFill/>
        </p:spPr>
      </p:pic>
      <p:pic>
        <p:nvPicPr>
          <p:cNvPr id="2062" name="Picture 14" descr="http://latex.codecogs.com/gif.latex?%5Cdpi%7B200%7D%20%5Chuge%20i_j%3D-%5Cfrac%7Bv%5Ej%7D%7BZ_L%7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1676400"/>
            <a:ext cx="1328738" cy="819150"/>
          </a:xfrm>
          <a:prstGeom prst="rect">
            <a:avLst/>
          </a:prstGeom>
          <a:noFill/>
        </p:spPr>
      </p:pic>
      <p:pic>
        <p:nvPicPr>
          <p:cNvPr id="2066" name="Picture 18" descr="http://latex.codecogs.com/gif.latex?%5Cdpi%7B200%7D%20%5CLARGE%20%5Cbegin%7Bbmatrix%7D%201&amp;plus;%5Cfrac%7BZ_%7B11%7D%7D%7BZ_L%7D%20%26%20%5Cfrac%7BZ_%7B12%7D%7D%7BZ_L%7D%20%26%20%5Ccdots%20%26%20%5Cfrac%7BZ_%7B1N%7D%7D%7BZ_L%7D%20%5C%5C%20%5Cfrac%7BZ_%7B21%7D%7D%7BZ_L%7D%20%26%201&amp;plus;%5Cfrac%7BZ_%7B22%7D%7D%7BZ_L%7D%20%26%20%5Ccdots%20%26%20%5Cfrac%7BZ_%7B2N%7D%7D%7BZ_L%7D%5C%5C%20%5Cvdots%26%20%5Cvdots%20%26%20%5Cddots%20%26%5Cvdots%20%5C%5C%20%5Cfrac%7BZ_%7BN1%7D%7D%7BZ_L%7D%26%20%5Cfrac%7BZ_%7BN2%7D%7D%7BZ_L%7D%20%26%20%5Ccdots%20%26%201&amp;plus;%5Cfrac%7BZ_%7BNN%7D%7D%7BZ_L%7D%20%5Cend%7Bbmatrix%7D%20%5Cbegin%7Bbmatrix%7D%20v_1%5C%5C%20v_2%5C%5C%5Cvdots%20%5C%5C%20v_N%20%5Cend%7Bbmatrix%7D%20%3D%20%5Cbegin%7Bbmatrix%7D%20V_%7Boc1%7D%5C%5Cv_%7Boc2%7D%20%5C%5C%5Cvdots%20%5C%5C%20V_%7BocN%7D%5Cend%7Bbmatrix%7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124200"/>
            <a:ext cx="6355080" cy="181737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1000" y="5232737"/>
            <a:ext cx="7772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Shortcoming of the method: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model does not match receiving array exactly, especially  when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antenna separation is small, antenna is electrically large or external excitation distribution on an antenna element is different from that caused by embedded current source</a:t>
            </a:r>
          </a:p>
        </p:txBody>
      </p:sp>
      <p:pic>
        <p:nvPicPr>
          <p:cNvPr id="3078" name="Picture 6" descr="http://latex.codecogs.com/gif.latex?%5Cdpi%7B300%7D%20%5CLARGE%20&amp;plus;V_%7Boc1%7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1676400"/>
            <a:ext cx="838200" cy="330749"/>
          </a:xfrm>
          <a:prstGeom prst="rect">
            <a:avLst/>
          </a:prstGeom>
          <a:noFill/>
        </p:spPr>
      </p:pic>
      <p:pic>
        <p:nvPicPr>
          <p:cNvPr id="3080" name="Picture 8" descr="http://latex.codecogs.com/gif.latex?%5Cdpi%7B300%7D%20%5CLARGE%20&amp;plus;V_%7BocN%7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2514600"/>
            <a:ext cx="914400" cy="31486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772400" y="1066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[2][3]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Assumption: only a single basis function contributes to the current at the port of each antenna element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Approach 2: </a:t>
            </a:r>
            <a:b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Full-Wave (Moment) Method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http://latex.codecogs.com/gif.latex?%5Cdpi%7B200%7D%20%5CLARGE%20E%5E%7Binc%7D%3DL%28J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2800688"/>
            <a:ext cx="2057399" cy="4759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3048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25604" name="Picture 4" descr="http://latex.codecogs.com/gif.latex?%5Cdpi%7B200%7D%20%5CLARGE%20J%3D%5Csum_%7Bn%3D1%7D%5E%7BNeP%7DI_ng_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90800"/>
            <a:ext cx="1757136" cy="990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181600" y="2590800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Ne: # of antenna elements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P: # of basis functions per element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6" name="Picture 6" descr="http://latex.codecogs.com/gif.latex?%5Cdpi%7B200%7D%20%5CLARGE%20V_%7BMoM%2Cm%7D%3D%5Cleft%20%5Clangle%20w_m%2CE%5E%7Binc%7D%20%5Cright%20%5Cran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3787" y="3777168"/>
            <a:ext cx="3444013" cy="490032"/>
          </a:xfrm>
          <a:prstGeom prst="rect">
            <a:avLst/>
          </a:prstGeom>
          <a:noFill/>
        </p:spPr>
      </p:pic>
      <p:pic>
        <p:nvPicPr>
          <p:cNvPr id="25608" name="Picture 8" descr="http://latex.codecogs.com/gif.latex?%5Cdpi%7B200%7D%20%5CLARGE%20V_%7Bterm%7D%3DZ_LI_%7Bterm%7D%3DZ_LY_%7Bterm%7DV_%7BMoM%7D%3DCV_%7BMoM%7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606866"/>
            <a:ext cx="7162801" cy="34613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" y="5791200"/>
            <a:ext cx="8424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Underdetermined system, performance depends on approximation made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Accurate analysis tool of mutual coupling effect if </a:t>
            </a:r>
            <a:r>
              <a:rPr lang="en-US" altLang="zh-CN" sz="22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200" baseline="30000" dirty="0" err="1" smtClean="0"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known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V="1">
            <a:off x="4663188" y="5029200"/>
            <a:ext cx="13741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53340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 ×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066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[4][5]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latin typeface="Times New Roman" pitchFamily="18" charset="0"/>
                <a:cs typeface="Times New Roman" pitchFamily="18" charset="0"/>
              </a:rPr>
              <a:t>DoA</a:t>
            </a:r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 Estimation via MUSIC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362200" y="3048000"/>
          <a:ext cx="346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346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181600" y="2971800"/>
            <a:ext cx="381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latex.codecogs.com/gif.latex?%5Cdpi%7B300%7D%20%5Chuge%20%5Calpha%3D%5B%5Calpha_1%5C%20%5Calpha_2%2C...%2C%5Calpha_M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925840"/>
            <a:ext cx="3048000" cy="39231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600200" y="2417802"/>
            <a:ext cx="53432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Voltage vector seen at terminals: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3581400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 descr="http://latex.codecogs.com/gif.latex?%5Cdpi%7B300%7D%20%5Chuge%20S%3D%5Bs%28%5Cphi_1%29%5C%20s%28%5Cphi_2%29%2C...%2Cs%28%5Cphi_M%29%5D%5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284548"/>
            <a:ext cx="4419600" cy="3875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419600" y="4736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6" name="Picture 12" descr="http://latex.codecogs.com/gif.latex?%5Cdpi%7B300%7D%20%5Chuge%20s%28%5Cphi_k%29%3D%5B1%5C%20e%5E%7Bjkdcos%5Cphi_k%7D%5C%20e%5E%7Bj2kdcos%5Cphi_k%7D%5C%20...%5C%20e%5E%7BjNkdcos%5Cphi_k%7D%5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5638800"/>
            <a:ext cx="7600950" cy="51989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458200" y="548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884402"/>
            <a:ext cx="6651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 signals impinging upon N antennas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1295400"/>
            <a:ext cx="6362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MUSIC: Multiple Signal Classification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838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[6][7]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latin typeface="Times New Roman" pitchFamily="18" charset="0"/>
                <a:cs typeface="Times New Roman" pitchFamily="18" charset="0"/>
              </a:rPr>
              <a:t>DoA</a:t>
            </a:r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 Estimation via MUSIC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239" y="1752600"/>
            <a:ext cx="4932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Assuming uncorrelated signals</a:t>
            </a:r>
          </a:p>
          <a:p>
            <a:endParaRPr lang="en-US" sz="3000" dirty="0"/>
          </a:p>
        </p:txBody>
      </p:sp>
      <p:pic>
        <p:nvPicPr>
          <p:cNvPr id="20486" name="Picture 6" descr="http://latex.codecogs.com/gif.latex?%5Cdpi%7B300%7D%20%5Chuge%20%3DQ%5Cbegin%7Bbmatrix%7D%20%5Clambda_1%20%260%20%26%20...%20%260%20%260%20%26...%20%260%20%5C%5C%200%26%20%5Clambda_2%20%26%20...%20%26%200%20%26%200%20%26%20...%20%260%20%5C%5C%20%5Cvdots%20%26%20%5Cvdot%20%26%20%5Cddots%20%26%20%5Cvdot%20%26%20%5Cvdot%20%26%20%5Cvdot%20%26%5Cvdot%20%5C%5C%200%26%200%20%26%20...%20%26%20%5Clambda_M%20%260%20%26...%20%260%20%5C%5C%200%26%200%20%26%20...%20%26%200%20%26%200%26%20...%20%260%20%5C%5C%20%5Cvdot%20%26%5Cvdot%20%26%20%5Cvdot%20%26%5Cvdot%20%26%20%5Cvdot%20%26%20%5Cddot%20%26%5Cvdot%20%5C%5C%200%26%200%20%26..%20%26%200%20%260%20%26%20...%20%26%200%20%5Cend%7Bbmatrix%7DQ%5E%7BH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3810000" cy="23655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91200" y="4191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791200"/>
            <a:ext cx="3050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Pseudo-spectrum: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6" name="Picture 16" descr="http://latex.codecogs.com/gif.latex?%5Cdpi%7B300%7D%20%5Chuge%20P_%7BMUSIC%7D%28%5Cphi%29%3D%5Cfrac%7B1%7D%7B%5Csum_%7Bk%3DM&amp;plus;1%7D%5E%7BN%7D%20%5Cleft%20%7Cs%5EH%28%5Cphi%29q_k%20%5Cright%20%7C%5E2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562600"/>
            <a:ext cx="4704244" cy="838200"/>
          </a:xfrm>
          <a:prstGeom prst="rect">
            <a:avLst/>
          </a:prstGeom>
          <a:noFill/>
        </p:spPr>
      </p:pic>
      <p:pic>
        <p:nvPicPr>
          <p:cNvPr id="29698" name="Picture 2" descr="http://latex.codecogs.com/gif.latex?%5Cdpi%7B300%7D%20%5CLARGE%20R%3DE%5Cleft%20%5B%20vv%5EH%20%5Cright%20%5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905000"/>
            <a:ext cx="1828800" cy="434848"/>
          </a:xfrm>
          <a:prstGeom prst="rect">
            <a:avLst/>
          </a:prstGeom>
          <a:noFill/>
        </p:spPr>
      </p:pic>
      <p:pic>
        <p:nvPicPr>
          <p:cNvPr id="29700" name="Picture 4" descr="http://latex.codecogs.com/gif.latex?%5Cdpi%7B300%7D%20%5CLARGE%20Q%3D%5BQ_M%20%5C%20Q_%7BN-M%7D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810000"/>
            <a:ext cx="2857500" cy="417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Approach 3: </a:t>
            </a:r>
            <a:b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Calibration Method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905000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cost function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3657600"/>
            <a:ext cx="74483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approximated decoupling matrix, approximate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over decoupling matrix coefficients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other relevant parameters</a:t>
            </a:r>
          </a:p>
          <a:p>
            <a:pPr marL="3429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Iterate till convergence </a:t>
            </a:r>
          </a:p>
        </p:txBody>
      </p:sp>
      <p:pic>
        <p:nvPicPr>
          <p:cNvPr id="26628" name="Picture 4" descr="http://latex.codecogs.com/gif.latex?%5Cdpi%7B200%7D%20%5CLARGE%20J_c%3D%5Cleft%20%5C%7C%20%5Chat%7Bu%7D%5EHCs%28%5Ctheta_m%29%20%5Cright%20%5C%7C%5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3207657" cy="609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1066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[7]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2971800"/>
            <a:ext cx="152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 descr="http://latex.codecogs.com/gif.latex?%5Cdpi%7B300%7D%20%5CLARGE%20%5Cp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048000"/>
            <a:ext cx="204177" cy="36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Approach 4: </a:t>
            </a:r>
            <a:b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n/>
                <a:latin typeface="Times New Roman" pitchFamily="18" charset="0"/>
                <a:cs typeface="Times New Roman" pitchFamily="18" charset="0"/>
              </a:rPr>
              <a:t>Receiving Mutual Impedance Method</a:t>
            </a:r>
            <a:endParaRPr lang="en-US" b="1" dirty="0">
              <a:ln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838" t="40107" r="31081"/>
          <a:stretch>
            <a:fillRect/>
          </a:stretch>
        </p:blipFill>
        <p:spPr bwMode="auto">
          <a:xfrm>
            <a:off x="304800" y="1447800"/>
            <a:ext cx="1752600" cy="145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l="79221" t="58824" b="6417"/>
          <a:stretch>
            <a:fillRect/>
          </a:stretch>
        </p:blipFill>
        <p:spPr bwMode="auto">
          <a:xfrm>
            <a:off x="1981200" y="1828800"/>
            <a:ext cx="121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438400" y="1524000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inc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048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2312313"/>
            <a:ext cx="3877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Voltage measured at 1’s terminal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2819400"/>
            <a:ext cx="4731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Voltage measured at 1’s terminal with 2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Removed (uncoupled case)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4" name="Picture 6" descr="http://latex.codecogs.com/gif.latex?%5Cdpi%7B300%7D%20%5CLARGE%20Z_%7B12%7D%3D%5Cfrac%7BV_1-U_1%7D%7BI_2%7D%3D%5Cfrac%7BU_1-V_1%7D%7BV_2%7DZ_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0"/>
            <a:ext cx="3505200" cy="664476"/>
          </a:xfrm>
          <a:prstGeom prst="rect">
            <a:avLst/>
          </a:prstGeom>
          <a:noFill/>
        </p:spPr>
      </p:pic>
      <p:pic>
        <p:nvPicPr>
          <p:cNvPr id="27656" name="Picture 8" descr="http://latex.codecogs.com/gif.latex?%5Cdpi%7B300%7D%20%5CLARGE%20V_1%3DU_1&amp;plus;Z_%7B12%7DI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1702165"/>
            <a:ext cx="2743200" cy="355235"/>
          </a:xfrm>
          <a:prstGeom prst="rect">
            <a:avLst/>
          </a:prstGeom>
          <a:noFill/>
        </p:spPr>
      </p:pic>
      <p:pic>
        <p:nvPicPr>
          <p:cNvPr id="18" name="Picture 8" descr="http://latex.codecogs.com/gif.latex?%5Cdpi%7B300%7D%20%5CLARGE%20V_1%3DU_1&amp;plus;Z_%7B12%7DI_2"/>
          <p:cNvPicPr>
            <a:picLocks noChangeAspect="1" noChangeArrowheads="1"/>
          </p:cNvPicPr>
          <p:nvPr/>
        </p:nvPicPr>
        <p:blipFill>
          <a:blip r:embed="rId4" cstate="print"/>
          <a:srcRect r="86111" b="-7253"/>
          <a:stretch>
            <a:fillRect/>
          </a:stretch>
        </p:blipFill>
        <p:spPr bwMode="auto">
          <a:xfrm>
            <a:off x="3810000" y="2362200"/>
            <a:ext cx="381000" cy="381000"/>
          </a:xfrm>
          <a:prstGeom prst="rect">
            <a:avLst/>
          </a:prstGeom>
          <a:noFill/>
        </p:spPr>
      </p:pic>
      <p:pic>
        <p:nvPicPr>
          <p:cNvPr id="19" name="Picture 8" descr="http://latex.codecogs.com/gif.latex?%5Cdpi%7B300%7D%20%5CLARGE%20V_1%3DU_1&amp;plus;Z_%7B12%7DI_2"/>
          <p:cNvPicPr>
            <a:picLocks noChangeAspect="1" noChangeArrowheads="1"/>
          </p:cNvPicPr>
          <p:nvPr/>
        </p:nvPicPr>
        <p:blipFill>
          <a:blip r:embed="rId4" cstate="print"/>
          <a:srcRect l="30556" t="-21451" r="47222" b="-7253"/>
          <a:stretch>
            <a:fillRect/>
          </a:stretch>
        </p:blipFill>
        <p:spPr bwMode="auto">
          <a:xfrm>
            <a:off x="3733800" y="2895600"/>
            <a:ext cx="609600" cy="4572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28600" y="3886200"/>
            <a:ext cx="4487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New definition of mutual impedance: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8" name="Picture 10" descr="http://latex.codecogs.com/gif.latex?%5Cdpi%7B300%7D%20%5CLARGE%20V_k%3DZ_LI_k%3DU_k&amp;plus;Z_%7Bk1%7D%5Cfrac%7BV_1%7D%7BZ_L%7D&amp;plus;Z_%7Bk2%7D%5Cfrac%7BV_2%7D%7BZ_L%7D&amp;plus;%5Ccdots&amp;plus;Z_%7Bk%2Ck-1%7D%5Cfrac%7BV_%7Bk-1%7D%7D%7BZ_L%7D&amp;plus;Z_%7Bk%2Ck&amp;plus;1%7D%5Cfrac%7BV_%7Bk&amp;plus;1%7D%7D%7BZ_L%7D&amp;plus;%5Ccdots&amp;plus;Z_%7Bk%2CN%7D%5Cfrac%7BV_N%7D%7BZ_L%7D"/>
          <p:cNvPicPr>
            <a:picLocks noChangeAspect="1" noChangeArrowheads="1"/>
          </p:cNvPicPr>
          <p:nvPr/>
        </p:nvPicPr>
        <p:blipFill>
          <a:blip r:embed="rId5" cstate="print"/>
          <a:srcRect b="48740"/>
          <a:stretch>
            <a:fillRect/>
          </a:stretch>
        </p:blipFill>
        <p:spPr bwMode="auto">
          <a:xfrm>
            <a:off x="2819400" y="4876800"/>
            <a:ext cx="5638800" cy="685800"/>
          </a:xfrm>
          <a:prstGeom prst="rect">
            <a:avLst/>
          </a:prstGeom>
          <a:noFill/>
        </p:spPr>
      </p:pic>
      <p:pic>
        <p:nvPicPr>
          <p:cNvPr id="22" name="Picture 10" descr="http://latex.codecogs.com/gif.latex?%5Cdpi%7B300%7D%20%5CLARGE%20V_k%3DZ_LI_k%3DU_k&amp;plus;Z_%7Bk1%7D%5Cfrac%7BV_1%7D%7BZ_L%7D&amp;plus;Z_%7Bk2%7D%5Cfrac%7BV_2%7D%7BZ_L%7D&amp;plus;%5Ccdots&amp;plus;Z_%7Bk%2Ck-1%7D%5Cfrac%7BV_%7Bk-1%7D%7D%7BZ_L%7D&amp;plus;Z_%7Bk%2Ck&amp;plus;1%7D%5Cfrac%7BV_%7Bk&amp;plus;1%7D%7D%7BZ_L%7D&amp;plus;%5Ccdots&amp;plus;Z_%7Bk%2CN%7D%5Cfrac%7BV_N%7D%7BZ_L%7D"/>
          <p:cNvPicPr>
            <a:picLocks noChangeAspect="1" noChangeArrowheads="1"/>
          </p:cNvPicPr>
          <p:nvPr/>
        </p:nvPicPr>
        <p:blipFill>
          <a:blip r:embed="rId5" cstate="print"/>
          <a:srcRect t="48741"/>
          <a:stretch>
            <a:fillRect/>
          </a:stretch>
        </p:blipFill>
        <p:spPr bwMode="auto">
          <a:xfrm>
            <a:off x="3505200" y="5638800"/>
            <a:ext cx="5638800" cy="685800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>
          <a:xfrm>
            <a:off x="3505200" y="5410200"/>
            <a:ext cx="2286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29400" y="5562600"/>
            <a:ext cx="1447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5029200"/>
            <a:ext cx="2531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Induced voltage across</a:t>
            </a: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element: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20725" y="1295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[8][9]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586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Mutual Coupling Compensation in Compact Antenna Array for Direction of Arrival Estimation</vt:lpstr>
      <vt:lpstr>Motivation</vt:lpstr>
      <vt:lpstr>Motivation</vt:lpstr>
      <vt:lpstr>Approach 1:  Open Circuit Voltage Method</vt:lpstr>
      <vt:lpstr>Approach 2:  Full-Wave (Moment) Method</vt:lpstr>
      <vt:lpstr>DoA Estimation via MUSIC</vt:lpstr>
      <vt:lpstr>DoA Estimation via MUSIC</vt:lpstr>
      <vt:lpstr>Approach 3:  Calibration Method</vt:lpstr>
      <vt:lpstr>Approach 4:  Receiving Mutual Impedance Method</vt:lpstr>
      <vt:lpstr>Receiving Mutual Impedance Method</vt:lpstr>
      <vt:lpstr>Simulation Setup</vt:lpstr>
      <vt:lpstr>Simulation Results</vt:lpstr>
      <vt:lpstr>Simulation Results</vt:lpstr>
      <vt:lpstr>Discussion of Results</vt:lpstr>
      <vt:lpstr>Simulation Results</vt:lpstr>
      <vt:lpstr>Simulation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Coupling Compensation for Compact Antenna Array in Receiving Mode</dc:title>
  <dc:creator>Angelia Tian</dc:creator>
  <cp:lastModifiedBy>Xiuquan Zhang</cp:lastModifiedBy>
  <cp:revision>126</cp:revision>
  <dcterms:created xsi:type="dcterms:W3CDTF">2013-11-30T22:28:57Z</dcterms:created>
  <dcterms:modified xsi:type="dcterms:W3CDTF">2019-03-07T03:29:30Z</dcterms:modified>
</cp:coreProperties>
</file>