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4" r:id="rId2"/>
    <p:sldId id="274" r:id="rId3"/>
    <p:sldId id="276" r:id="rId4"/>
    <p:sldId id="275" r:id="rId5"/>
    <p:sldId id="281" r:id="rId6"/>
    <p:sldId id="265" r:id="rId7"/>
    <p:sldId id="273" r:id="rId8"/>
    <p:sldId id="285" r:id="rId9"/>
    <p:sldId id="272" r:id="rId10"/>
    <p:sldId id="282" r:id="rId11"/>
    <p:sldId id="283" r:id="rId12"/>
    <p:sldId id="284" r:id="rId13"/>
    <p:sldId id="286" r:id="rId14"/>
    <p:sldId id="287" r:id="rId15"/>
    <p:sldId id="288" r:id="rId16"/>
    <p:sldId id="289" r:id="rId17"/>
    <p:sldId id="290" r:id="rId18"/>
    <p:sldId id="291" r:id="rId19"/>
    <p:sldId id="292" r:id="rId20"/>
    <p:sldId id="294" r:id="rId21"/>
    <p:sldId id="295" r:id="rId22"/>
    <p:sldId id="293" r:id="rId23"/>
    <p:sldId id="296" r:id="rId24"/>
    <p:sldId id="297" r:id="rId25"/>
    <p:sldId id="26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77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792" autoAdjust="0"/>
  </p:normalViewPr>
  <p:slideViewPr>
    <p:cSldViewPr snapToGrid="0">
      <p:cViewPr>
        <p:scale>
          <a:sx n="60" d="100"/>
          <a:sy n="60" d="100"/>
        </p:scale>
        <p:origin x="-1080" y="-1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CDE2EB-5FBF-4B07-A8C7-9058FFF01D1A}"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CN" altLang="en-US"/>
        </a:p>
      </dgm:t>
    </dgm:pt>
    <dgm:pt modelId="{AEBBFDBA-9F2C-46C2-B308-26ADD4A0A42E}">
      <dgm:prSet phldrT="[文本]" custT="1"/>
      <dgm:spPr/>
      <dgm:t>
        <a:bodyPr/>
        <a:lstStyle/>
        <a:p>
          <a:pPr marL="0" lvl="0" indent="0" algn="ctr" defTabSz="1155700">
            <a:lnSpc>
              <a:spcPct val="90000"/>
            </a:lnSpc>
            <a:spcBef>
              <a:spcPct val="0"/>
            </a:spcBef>
            <a:spcAft>
              <a:spcPct val="35000"/>
            </a:spcAft>
            <a:buNone/>
          </a:pPr>
          <a:r>
            <a:rPr lang="en-US" altLang="zh-CN" sz="2600" kern="1200" dirty="0">
              <a:solidFill>
                <a:prstClr val="white"/>
              </a:solidFill>
              <a:latin typeface="Calibri" panose="020F0502020204030204" pitchFamily="34" charset="0"/>
              <a:ea typeface="等线" panose="02010600030101010101" pitchFamily="2" charset="-122"/>
              <a:cs typeface="Calibri" panose="020F0502020204030204" pitchFamily="34" charset="0"/>
            </a:rPr>
            <a:t>Data Analysis</a:t>
          </a:r>
          <a:endParaRPr lang="zh-CN" altLang="en-US" sz="2600" kern="1200" dirty="0">
            <a:solidFill>
              <a:prstClr val="white"/>
            </a:solidFill>
            <a:latin typeface="Calibri" panose="020F0502020204030204" pitchFamily="34" charset="0"/>
            <a:ea typeface="等线" panose="02010600030101010101" pitchFamily="2" charset="-122"/>
            <a:cs typeface="Calibri" panose="020F0502020204030204" pitchFamily="34" charset="0"/>
          </a:endParaRPr>
        </a:p>
      </dgm:t>
    </dgm:pt>
    <dgm:pt modelId="{6ADEBF6F-7DF9-46C3-8F42-43403D1B4D23}" type="parTrans" cxnId="{7030FB46-B4D5-47A5-82E3-606582A143C5}">
      <dgm:prSet/>
      <dgm:spPr/>
      <dgm:t>
        <a:bodyPr/>
        <a:lstStyle/>
        <a:p>
          <a:endParaRPr lang="zh-CN" altLang="en-US"/>
        </a:p>
      </dgm:t>
    </dgm:pt>
    <dgm:pt modelId="{7E560C29-EF20-4FB3-A104-01988EFF363C}" type="sibTrans" cxnId="{7030FB46-B4D5-47A5-82E3-606582A143C5}">
      <dgm:prSet/>
      <dgm:spPr/>
      <dgm:t>
        <a:bodyPr/>
        <a:lstStyle/>
        <a:p>
          <a:endParaRPr lang="zh-CN" altLang="en-US"/>
        </a:p>
      </dgm:t>
    </dgm:pt>
    <dgm:pt modelId="{ED3B1236-B0A2-4901-A3B4-E39B94AC1CC8}">
      <dgm:prSet phldrT="[文本]"/>
      <dgm:spPr/>
      <dgm:t>
        <a:bodyPr/>
        <a:lstStyle/>
        <a:p>
          <a:r>
            <a:rPr lang="en-US" altLang="zh-CN" dirty="0">
              <a:latin typeface="Calibri" panose="020F0502020204030204" pitchFamily="34" charset="0"/>
              <a:cs typeface="Calibri" panose="020F0502020204030204" pitchFamily="34" charset="0"/>
            </a:rPr>
            <a:t>Feature Engineering</a:t>
          </a:r>
          <a:endParaRPr lang="zh-CN" altLang="en-US" dirty="0">
            <a:latin typeface="Calibri" panose="020F0502020204030204" pitchFamily="34" charset="0"/>
            <a:cs typeface="Calibri" panose="020F0502020204030204" pitchFamily="34" charset="0"/>
          </a:endParaRPr>
        </a:p>
      </dgm:t>
    </dgm:pt>
    <dgm:pt modelId="{52FCB12B-A5D9-4479-9470-91941F4C8A18}" type="parTrans" cxnId="{855B76FE-CFD9-42C3-AFF6-0A31FF1900B7}">
      <dgm:prSet/>
      <dgm:spPr/>
      <dgm:t>
        <a:bodyPr/>
        <a:lstStyle/>
        <a:p>
          <a:endParaRPr lang="zh-CN" altLang="en-US"/>
        </a:p>
      </dgm:t>
    </dgm:pt>
    <dgm:pt modelId="{394DB259-D9C8-4D7A-8C10-588E890E2BD8}" type="sibTrans" cxnId="{855B76FE-CFD9-42C3-AFF6-0A31FF1900B7}">
      <dgm:prSet/>
      <dgm:spPr/>
      <dgm:t>
        <a:bodyPr/>
        <a:lstStyle/>
        <a:p>
          <a:endParaRPr lang="zh-CN" altLang="en-US"/>
        </a:p>
      </dgm:t>
    </dgm:pt>
    <dgm:pt modelId="{6817DEA2-18F6-45AD-A78E-3A740F89C9D9}">
      <dgm:prSet phldrT="[文本]" custT="1"/>
      <dgm:spPr/>
      <dgm:t>
        <a:bodyPr/>
        <a:lstStyle/>
        <a:p>
          <a:pPr marL="0" lvl="0" indent="0" algn="ctr" defTabSz="1155700">
            <a:lnSpc>
              <a:spcPct val="90000"/>
            </a:lnSpc>
            <a:spcBef>
              <a:spcPct val="0"/>
            </a:spcBef>
            <a:spcAft>
              <a:spcPct val="35000"/>
            </a:spcAft>
            <a:buNone/>
          </a:pPr>
          <a:r>
            <a:rPr lang="en-US" altLang="zh-CN" sz="2600" kern="1200" dirty="0">
              <a:solidFill>
                <a:prstClr val="white"/>
              </a:solidFill>
              <a:latin typeface="Calibri" panose="020F0502020204030204" pitchFamily="34" charset="0"/>
              <a:ea typeface="等线" panose="02010600030101010101" pitchFamily="2" charset="-122"/>
              <a:cs typeface="Calibri" panose="020F0502020204030204" pitchFamily="34" charset="0"/>
            </a:rPr>
            <a:t>Modeling </a:t>
          </a:r>
          <a:endParaRPr lang="zh-CN" altLang="en-US" sz="2600" kern="1200" dirty="0">
            <a:solidFill>
              <a:prstClr val="white"/>
            </a:solidFill>
            <a:latin typeface="Calibri" panose="020F0502020204030204" pitchFamily="34" charset="0"/>
            <a:ea typeface="等线" panose="02010600030101010101" pitchFamily="2" charset="-122"/>
            <a:cs typeface="Calibri" panose="020F0502020204030204" pitchFamily="34" charset="0"/>
          </a:endParaRPr>
        </a:p>
      </dgm:t>
    </dgm:pt>
    <dgm:pt modelId="{1CA74BDC-E4C1-40A2-A546-0297C563F33A}" type="parTrans" cxnId="{F06368D0-9D92-4421-A970-63029F26BCBD}">
      <dgm:prSet/>
      <dgm:spPr/>
      <dgm:t>
        <a:bodyPr/>
        <a:lstStyle/>
        <a:p>
          <a:endParaRPr lang="zh-CN" altLang="en-US"/>
        </a:p>
      </dgm:t>
    </dgm:pt>
    <dgm:pt modelId="{278DA581-9F63-4DB7-8FFE-99A43808C789}" type="sibTrans" cxnId="{F06368D0-9D92-4421-A970-63029F26BCBD}">
      <dgm:prSet/>
      <dgm:spPr/>
      <dgm:t>
        <a:bodyPr/>
        <a:lstStyle/>
        <a:p>
          <a:endParaRPr lang="zh-CN" altLang="en-US"/>
        </a:p>
      </dgm:t>
    </dgm:pt>
    <dgm:pt modelId="{326D1C36-C30B-4262-B14F-42055644F56B}">
      <dgm:prSet phldrT="[文本]"/>
      <dgm:spPr/>
      <dgm:t>
        <a:bodyPr/>
        <a:lstStyle/>
        <a:p>
          <a:endParaRPr lang="zh-CN" altLang="en-US" dirty="0"/>
        </a:p>
      </dgm:t>
    </dgm:pt>
    <dgm:pt modelId="{F785BE44-0C34-45B3-BC65-433C3BD3E26B}" type="sibTrans" cxnId="{37E1F577-382D-4D3A-9AFE-27BC54E9EC0F}">
      <dgm:prSet/>
      <dgm:spPr/>
      <dgm:t>
        <a:bodyPr/>
        <a:lstStyle/>
        <a:p>
          <a:endParaRPr lang="zh-CN" altLang="en-US"/>
        </a:p>
      </dgm:t>
    </dgm:pt>
    <dgm:pt modelId="{83E513A0-A6B0-4327-83DB-32AC1FF0E226}" type="parTrans" cxnId="{37E1F577-382D-4D3A-9AFE-27BC54E9EC0F}">
      <dgm:prSet/>
      <dgm:spPr/>
      <dgm:t>
        <a:bodyPr/>
        <a:lstStyle/>
        <a:p>
          <a:endParaRPr lang="zh-CN" altLang="en-US"/>
        </a:p>
      </dgm:t>
    </dgm:pt>
    <dgm:pt modelId="{EF2B0608-B884-4AB5-AA2B-D73C140A57CF}">
      <dgm:prSet phldrT="[文本]"/>
      <dgm:spPr/>
      <dgm:t>
        <a:bodyPr/>
        <a:lstStyle/>
        <a:p>
          <a:endParaRPr lang="zh-CN" altLang="en-US" dirty="0"/>
        </a:p>
      </dgm:t>
    </dgm:pt>
    <dgm:pt modelId="{8DB67F74-7E97-4D75-A644-45D0EB219AAC}" type="sibTrans" cxnId="{B29627D0-0466-4802-9FD3-FF41FBE37D39}">
      <dgm:prSet/>
      <dgm:spPr/>
      <dgm:t>
        <a:bodyPr/>
        <a:lstStyle/>
        <a:p>
          <a:endParaRPr lang="zh-CN" altLang="en-US"/>
        </a:p>
      </dgm:t>
    </dgm:pt>
    <dgm:pt modelId="{65C2F2A6-A5F9-4867-8211-E45A89FE4D89}" type="parTrans" cxnId="{B29627D0-0466-4802-9FD3-FF41FBE37D39}">
      <dgm:prSet/>
      <dgm:spPr/>
      <dgm:t>
        <a:bodyPr/>
        <a:lstStyle/>
        <a:p>
          <a:endParaRPr lang="zh-CN" altLang="en-US"/>
        </a:p>
      </dgm:t>
    </dgm:pt>
    <dgm:pt modelId="{430057D5-F2D4-4D58-B65F-2EA95414E011}" type="pres">
      <dgm:prSet presAssocID="{59CDE2EB-5FBF-4B07-A8C7-9058FFF01D1A}" presName="rootnode" presStyleCnt="0">
        <dgm:presLayoutVars>
          <dgm:chMax/>
          <dgm:chPref/>
          <dgm:dir/>
          <dgm:animLvl val="lvl"/>
        </dgm:presLayoutVars>
      </dgm:prSet>
      <dgm:spPr/>
      <dgm:t>
        <a:bodyPr/>
        <a:lstStyle/>
        <a:p>
          <a:endParaRPr lang="en-CA"/>
        </a:p>
      </dgm:t>
    </dgm:pt>
    <dgm:pt modelId="{FB4409FE-A661-4840-A996-AE239F1AF4A5}" type="pres">
      <dgm:prSet presAssocID="{AEBBFDBA-9F2C-46C2-B308-26ADD4A0A42E}" presName="composite" presStyleCnt="0"/>
      <dgm:spPr/>
    </dgm:pt>
    <dgm:pt modelId="{9732FB6D-9FF5-4ED1-B034-0BBECA76FFCB}" type="pres">
      <dgm:prSet presAssocID="{AEBBFDBA-9F2C-46C2-B308-26ADD4A0A42E}" presName="bentUpArrow1" presStyleLbl="alignImgPlace1" presStyleIdx="0" presStyleCnt="2"/>
      <dgm:spPr/>
    </dgm:pt>
    <dgm:pt modelId="{1706DC0D-846D-48F9-B026-F4023DBE70F7}" type="pres">
      <dgm:prSet presAssocID="{AEBBFDBA-9F2C-46C2-B308-26ADD4A0A42E}" presName="ParentText" presStyleLbl="node1" presStyleIdx="0" presStyleCnt="3">
        <dgm:presLayoutVars>
          <dgm:chMax val="1"/>
          <dgm:chPref val="1"/>
          <dgm:bulletEnabled val="1"/>
        </dgm:presLayoutVars>
      </dgm:prSet>
      <dgm:spPr/>
      <dgm:t>
        <a:bodyPr/>
        <a:lstStyle/>
        <a:p>
          <a:endParaRPr lang="en-CA"/>
        </a:p>
      </dgm:t>
    </dgm:pt>
    <dgm:pt modelId="{A3695471-CA45-4D0A-921B-74FFD3533CE4}" type="pres">
      <dgm:prSet presAssocID="{AEBBFDBA-9F2C-46C2-B308-26ADD4A0A42E}" presName="ChildText" presStyleLbl="revTx" presStyleIdx="0" presStyleCnt="3" custScaleX="416306" custLinFactX="93639" custLinFactNeighborX="100000" custLinFactNeighborY="-23856">
        <dgm:presLayoutVars>
          <dgm:chMax val="0"/>
          <dgm:chPref val="0"/>
          <dgm:bulletEnabled val="1"/>
        </dgm:presLayoutVars>
      </dgm:prSet>
      <dgm:spPr/>
      <dgm:t>
        <a:bodyPr/>
        <a:lstStyle/>
        <a:p>
          <a:endParaRPr lang="en-CA"/>
        </a:p>
      </dgm:t>
    </dgm:pt>
    <dgm:pt modelId="{7B680636-1604-48DA-9E1E-510C68EFE1C9}" type="pres">
      <dgm:prSet presAssocID="{7E560C29-EF20-4FB3-A104-01988EFF363C}" presName="sibTrans" presStyleCnt="0"/>
      <dgm:spPr/>
    </dgm:pt>
    <dgm:pt modelId="{171D1915-3699-49C1-A9F3-620AD224AA81}" type="pres">
      <dgm:prSet presAssocID="{ED3B1236-B0A2-4901-A3B4-E39B94AC1CC8}" presName="composite" presStyleCnt="0"/>
      <dgm:spPr/>
    </dgm:pt>
    <dgm:pt modelId="{765D7FAB-69D6-4DBF-B7E7-38F183223504}" type="pres">
      <dgm:prSet presAssocID="{ED3B1236-B0A2-4901-A3B4-E39B94AC1CC8}" presName="bentUpArrow1" presStyleLbl="alignImgPlace1" presStyleIdx="1" presStyleCnt="2"/>
      <dgm:spPr/>
    </dgm:pt>
    <dgm:pt modelId="{498995A5-EB32-4A58-9202-8418453AAD53}" type="pres">
      <dgm:prSet presAssocID="{ED3B1236-B0A2-4901-A3B4-E39B94AC1CC8}" presName="ParentText" presStyleLbl="node1" presStyleIdx="1" presStyleCnt="3">
        <dgm:presLayoutVars>
          <dgm:chMax val="1"/>
          <dgm:chPref val="1"/>
          <dgm:bulletEnabled val="1"/>
        </dgm:presLayoutVars>
      </dgm:prSet>
      <dgm:spPr/>
      <dgm:t>
        <a:bodyPr/>
        <a:lstStyle/>
        <a:p>
          <a:endParaRPr lang="en-CA"/>
        </a:p>
      </dgm:t>
    </dgm:pt>
    <dgm:pt modelId="{09EF7933-650D-488D-99FA-032DCC27BABF}" type="pres">
      <dgm:prSet presAssocID="{ED3B1236-B0A2-4901-A3B4-E39B94AC1CC8}" presName="ChildText" presStyleLbl="revTx" presStyleIdx="1" presStyleCnt="3" custScaleX="304281" custLinFactX="-100000" custLinFactY="9875" custLinFactNeighborX="-115478" custLinFactNeighborY="100000">
        <dgm:presLayoutVars>
          <dgm:chMax val="0"/>
          <dgm:chPref val="0"/>
          <dgm:bulletEnabled val="1"/>
        </dgm:presLayoutVars>
      </dgm:prSet>
      <dgm:spPr/>
    </dgm:pt>
    <dgm:pt modelId="{3266DA8D-90C1-4E30-892C-3C68BAF27759}" type="pres">
      <dgm:prSet presAssocID="{394DB259-D9C8-4D7A-8C10-588E890E2BD8}" presName="sibTrans" presStyleCnt="0"/>
      <dgm:spPr/>
    </dgm:pt>
    <dgm:pt modelId="{5F07731D-F779-42DA-8834-2D23D048B8A6}" type="pres">
      <dgm:prSet presAssocID="{6817DEA2-18F6-45AD-A78E-3A740F89C9D9}" presName="composite" presStyleCnt="0"/>
      <dgm:spPr/>
    </dgm:pt>
    <dgm:pt modelId="{58EA7875-79C5-49B0-A837-3D6D1C2B58FF}" type="pres">
      <dgm:prSet presAssocID="{6817DEA2-18F6-45AD-A78E-3A740F89C9D9}" presName="ParentText" presStyleLbl="node1" presStyleIdx="2" presStyleCnt="3">
        <dgm:presLayoutVars>
          <dgm:chMax val="1"/>
          <dgm:chPref val="1"/>
          <dgm:bulletEnabled val="1"/>
        </dgm:presLayoutVars>
      </dgm:prSet>
      <dgm:spPr/>
      <dgm:t>
        <a:bodyPr/>
        <a:lstStyle/>
        <a:p>
          <a:endParaRPr lang="en-CA"/>
        </a:p>
      </dgm:t>
    </dgm:pt>
    <dgm:pt modelId="{8B696582-0BF3-417F-BC3D-932BB9D2185B}" type="pres">
      <dgm:prSet presAssocID="{6817DEA2-18F6-45AD-A78E-3A740F89C9D9}" presName="FinalChildText" presStyleLbl="revTx" presStyleIdx="2" presStyleCnt="3">
        <dgm:presLayoutVars>
          <dgm:chMax val="0"/>
          <dgm:chPref val="0"/>
          <dgm:bulletEnabled val="1"/>
        </dgm:presLayoutVars>
      </dgm:prSet>
      <dgm:spPr/>
      <dgm:t>
        <a:bodyPr/>
        <a:lstStyle/>
        <a:p>
          <a:endParaRPr lang="en-CA"/>
        </a:p>
      </dgm:t>
    </dgm:pt>
  </dgm:ptLst>
  <dgm:cxnLst>
    <dgm:cxn modelId="{FF51D7D6-7FC7-41BB-995F-193961156757}" type="presOf" srcId="{326D1C36-C30B-4262-B14F-42055644F56B}" destId="{8B696582-0BF3-417F-BC3D-932BB9D2185B}" srcOrd="0" destOrd="0" presId="urn:microsoft.com/office/officeart/2005/8/layout/StepDownProcess"/>
    <dgm:cxn modelId="{37E1F577-382D-4D3A-9AFE-27BC54E9EC0F}" srcId="{6817DEA2-18F6-45AD-A78E-3A740F89C9D9}" destId="{326D1C36-C30B-4262-B14F-42055644F56B}" srcOrd="0" destOrd="0" parTransId="{83E513A0-A6B0-4327-83DB-32AC1FF0E226}" sibTransId="{F785BE44-0C34-45B3-BC65-433C3BD3E26B}"/>
    <dgm:cxn modelId="{043C8ED1-D09D-40AB-8D78-7210941CE740}" type="presOf" srcId="{ED3B1236-B0A2-4901-A3B4-E39B94AC1CC8}" destId="{498995A5-EB32-4A58-9202-8418453AAD53}" srcOrd="0" destOrd="0" presId="urn:microsoft.com/office/officeart/2005/8/layout/StepDownProcess"/>
    <dgm:cxn modelId="{855B76FE-CFD9-42C3-AFF6-0A31FF1900B7}" srcId="{59CDE2EB-5FBF-4B07-A8C7-9058FFF01D1A}" destId="{ED3B1236-B0A2-4901-A3B4-E39B94AC1CC8}" srcOrd="1" destOrd="0" parTransId="{52FCB12B-A5D9-4479-9470-91941F4C8A18}" sibTransId="{394DB259-D9C8-4D7A-8C10-588E890E2BD8}"/>
    <dgm:cxn modelId="{F06368D0-9D92-4421-A970-63029F26BCBD}" srcId="{59CDE2EB-5FBF-4B07-A8C7-9058FFF01D1A}" destId="{6817DEA2-18F6-45AD-A78E-3A740F89C9D9}" srcOrd="2" destOrd="0" parTransId="{1CA74BDC-E4C1-40A2-A546-0297C563F33A}" sibTransId="{278DA581-9F63-4DB7-8FFE-99A43808C789}"/>
    <dgm:cxn modelId="{7030FB46-B4D5-47A5-82E3-606582A143C5}" srcId="{59CDE2EB-5FBF-4B07-A8C7-9058FFF01D1A}" destId="{AEBBFDBA-9F2C-46C2-B308-26ADD4A0A42E}" srcOrd="0" destOrd="0" parTransId="{6ADEBF6F-7DF9-46C3-8F42-43403D1B4D23}" sibTransId="{7E560C29-EF20-4FB3-A104-01988EFF363C}"/>
    <dgm:cxn modelId="{3A97C9CA-2186-4CB6-AD39-DCBB270FA20B}" type="presOf" srcId="{AEBBFDBA-9F2C-46C2-B308-26ADD4A0A42E}" destId="{1706DC0D-846D-48F9-B026-F4023DBE70F7}" srcOrd="0" destOrd="0" presId="urn:microsoft.com/office/officeart/2005/8/layout/StepDownProcess"/>
    <dgm:cxn modelId="{2ABFDAA5-6485-4E20-B614-897D6B70DDF3}" type="presOf" srcId="{EF2B0608-B884-4AB5-AA2B-D73C140A57CF}" destId="{A3695471-CA45-4D0A-921B-74FFD3533CE4}" srcOrd="0" destOrd="0" presId="urn:microsoft.com/office/officeart/2005/8/layout/StepDownProcess"/>
    <dgm:cxn modelId="{61B0DECE-D01E-42A9-AE3D-B4FA2F73E34E}" type="presOf" srcId="{6817DEA2-18F6-45AD-A78E-3A740F89C9D9}" destId="{58EA7875-79C5-49B0-A837-3D6D1C2B58FF}" srcOrd="0" destOrd="0" presId="urn:microsoft.com/office/officeart/2005/8/layout/StepDownProcess"/>
    <dgm:cxn modelId="{B29627D0-0466-4802-9FD3-FF41FBE37D39}" srcId="{AEBBFDBA-9F2C-46C2-B308-26ADD4A0A42E}" destId="{EF2B0608-B884-4AB5-AA2B-D73C140A57CF}" srcOrd="0" destOrd="0" parTransId="{65C2F2A6-A5F9-4867-8211-E45A89FE4D89}" sibTransId="{8DB67F74-7E97-4D75-A644-45D0EB219AAC}"/>
    <dgm:cxn modelId="{3668BAA9-A8AB-49AB-8A36-5DCC79263008}" type="presOf" srcId="{59CDE2EB-5FBF-4B07-A8C7-9058FFF01D1A}" destId="{430057D5-F2D4-4D58-B65F-2EA95414E011}" srcOrd="0" destOrd="0" presId="urn:microsoft.com/office/officeart/2005/8/layout/StepDownProcess"/>
    <dgm:cxn modelId="{4957C78D-551E-41F1-A1F9-F8206D4FEB32}" type="presParOf" srcId="{430057D5-F2D4-4D58-B65F-2EA95414E011}" destId="{FB4409FE-A661-4840-A996-AE239F1AF4A5}" srcOrd="0" destOrd="0" presId="urn:microsoft.com/office/officeart/2005/8/layout/StepDownProcess"/>
    <dgm:cxn modelId="{60449AF2-E5FC-4CDA-BF05-254BB80A640C}" type="presParOf" srcId="{FB4409FE-A661-4840-A996-AE239F1AF4A5}" destId="{9732FB6D-9FF5-4ED1-B034-0BBECA76FFCB}" srcOrd="0" destOrd="0" presId="urn:microsoft.com/office/officeart/2005/8/layout/StepDownProcess"/>
    <dgm:cxn modelId="{36F51921-F45C-4490-A406-EAB7EB8D36BB}" type="presParOf" srcId="{FB4409FE-A661-4840-A996-AE239F1AF4A5}" destId="{1706DC0D-846D-48F9-B026-F4023DBE70F7}" srcOrd="1" destOrd="0" presId="urn:microsoft.com/office/officeart/2005/8/layout/StepDownProcess"/>
    <dgm:cxn modelId="{4D1B0833-DC42-4FAB-A646-829588AC9301}" type="presParOf" srcId="{FB4409FE-A661-4840-A996-AE239F1AF4A5}" destId="{A3695471-CA45-4D0A-921B-74FFD3533CE4}" srcOrd="2" destOrd="0" presId="urn:microsoft.com/office/officeart/2005/8/layout/StepDownProcess"/>
    <dgm:cxn modelId="{5E08D2C4-6762-4BBB-9D67-9E4F05C7B08B}" type="presParOf" srcId="{430057D5-F2D4-4D58-B65F-2EA95414E011}" destId="{7B680636-1604-48DA-9E1E-510C68EFE1C9}" srcOrd="1" destOrd="0" presId="urn:microsoft.com/office/officeart/2005/8/layout/StepDownProcess"/>
    <dgm:cxn modelId="{4F5B30D4-914F-409D-A39D-BEDB1791D5A9}" type="presParOf" srcId="{430057D5-F2D4-4D58-B65F-2EA95414E011}" destId="{171D1915-3699-49C1-A9F3-620AD224AA81}" srcOrd="2" destOrd="0" presId="urn:microsoft.com/office/officeart/2005/8/layout/StepDownProcess"/>
    <dgm:cxn modelId="{8F3851C2-400E-4536-9361-0AB8BEBA41C8}" type="presParOf" srcId="{171D1915-3699-49C1-A9F3-620AD224AA81}" destId="{765D7FAB-69D6-4DBF-B7E7-38F183223504}" srcOrd="0" destOrd="0" presId="urn:microsoft.com/office/officeart/2005/8/layout/StepDownProcess"/>
    <dgm:cxn modelId="{15B05868-0B75-4CC5-AC3F-4759E19B30F0}" type="presParOf" srcId="{171D1915-3699-49C1-A9F3-620AD224AA81}" destId="{498995A5-EB32-4A58-9202-8418453AAD53}" srcOrd="1" destOrd="0" presId="urn:microsoft.com/office/officeart/2005/8/layout/StepDownProcess"/>
    <dgm:cxn modelId="{4B1114A5-6700-47E3-B322-4B93D192917B}" type="presParOf" srcId="{171D1915-3699-49C1-A9F3-620AD224AA81}" destId="{09EF7933-650D-488D-99FA-032DCC27BABF}" srcOrd="2" destOrd="0" presId="urn:microsoft.com/office/officeart/2005/8/layout/StepDownProcess"/>
    <dgm:cxn modelId="{B71A195D-52B5-4E8D-8BFD-959224679062}" type="presParOf" srcId="{430057D5-F2D4-4D58-B65F-2EA95414E011}" destId="{3266DA8D-90C1-4E30-892C-3C68BAF27759}" srcOrd="3" destOrd="0" presId="urn:microsoft.com/office/officeart/2005/8/layout/StepDownProcess"/>
    <dgm:cxn modelId="{537D0837-C491-4363-8DEE-A155014E6D0C}" type="presParOf" srcId="{430057D5-F2D4-4D58-B65F-2EA95414E011}" destId="{5F07731D-F779-42DA-8834-2D23D048B8A6}" srcOrd="4" destOrd="0" presId="urn:microsoft.com/office/officeart/2005/8/layout/StepDownProcess"/>
    <dgm:cxn modelId="{F67DED5B-F17C-4E19-A961-9D2CCD9D4EED}" type="presParOf" srcId="{5F07731D-F779-42DA-8834-2D23D048B8A6}" destId="{58EA7875-79C5-49B0-A837-3D6D1C2B58FF}" srcOrd="0" destOrd="0" presId="urn:microsoft.com/office/officeart/2005/8/layout/StepDownProcess"/>
    <dgm:cxn modelId="{83E1AAC8-BBDC-4707-AA7F-5101C3542FE2}" type="presParOf" srcId="{5F07731D-F779-42DA-8834-2D23D048B8A6}" destId="{8B696582-0BF3-417F-BC3D-932BB9D2185B}"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2FB6D-9FF5-4ED1-B034-0BBECA76FFCB}">
      <dsp:nvSpPr>
        <dsp:cNvPr id="0" name=""/>
        <dsp:cNvSpPr/>
      </dsp:nvSpPr>
      <dsp:spPr>
        <a:xfrm rot="5400000">
          <a:off x="601346" y="1658490"/>
          <a:ext cx="1154461" cy="131431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06DC0D-846D-48F9-B026-F4023DBE70F7}">
      <dsp:nvSpPr>
        <dsp:cNvPr id="0" name=""/>
        <dsp:cNvSpPr/>
      </dsp:nvSpPr>
      <dsp:spPr>
        <a:xfrm>
          <a:off x="295484" y="378746"/>
          <a:ext cx="1943432" cy="1360339"/>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solidFill>
                <a:prstClr val="white"/>
              </a:solidFill>
              <a:latin typeface="Calibri" panose="020F0502020204030204" pitchFamily="34" charset="0"/>
              <a:ea typeface="等线" panose="02010600030101010101" pitchFamily="2" charset="-122"/>
              <a:cs typeface="Calibri" panose="020F0502020204030204" pitchFamily="34" charset="0"/>
            </a:rPr>
            <a:t>Data Analysis</a:t>
          </a:r>
          <a:endParaRPr lang="zh-CN" altLang="en-US" sz="2600" kern="1200" dirty="0">
            <a:solidFill>
              <a:prstClr val="white"/>
            </a:solidFill>
            <a:latin typeface="Calibri" panose="020F0502020204030204" pitchFamily="34" charset="0"/>
            <a:ea typeface="等线" panose="02010600030101010101" pitchFamily="2" charset="-122"/>
            <a:cs typeface="Calibri" panose="020F0502020204030204" pitchFamily="34" charset="0"/>
          </a:endParaRPr>
        </a:p>
      </dsp:txBody>
      <dsp:txXfrm>
        <a:off x="361902" y="445164"/>
        <a:ext cx="1810596" cy="1227503"/>
      </dsp:txXfrm>
    </dsp:sp>
    <dsp:sp modelId="{A3695471-CA45-4D0A-921B-74FFD3533CE4}">
      <dsp:nvSpPr>
        <dsp:cNvPr id="0" name=""/>
        <dsp:cNvSpPr/>
      </dsp:nvSpPr>
      <dsp:spPr>
        <a:xfrm>
          <a:off x="2740500" y="246192"/>
          <a:ext cx="5884351" cy="1099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228600" lvl="1" indent="-228600" algn="l" defTabSz="889000">
            <a:lnSpc>
              <a:spcPct val="90000"/>
            </a:lnSpc>
            <a:spcBef>
              <a:spcPct val="0"/>
            </a:spcBef>
            <a:spcAft>
              <a:spcPct val="15000"/>
            </a:spcAft>
            <a:buChar char="••"/>
          </a:pPr>
          <a:endParaRPr lang="zh-CN" altLang="en-US" sz="2000" kern="1200" dirty="0"/>
        </a:p>
      </dsp:txBody>
      <dsp:txXfrm>
        <a:off x="2740500" y="246192"/>
        <a:ext cx="5884351" cy="1099486"/>
      </dsp:txXfrm>
    </dsp:sp>
    <dsp:sp modelId="{765D7FAB-69D6-4DBF-B7E7-38F183223504}">
      <dsp:nvSpPr>
        <dsp:cNvPr id="0" name=""/>
        <dsp:cNvSpPr/>
      </dsp:nvSpPr>
      <dsp:spPr>
        <a:xfrm rot="5400000">
          <a:off x="3133825" y="3186600"/>
          <a:ext cx="1154461" cy="131431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8995A5-EB32-4A58-9202-8418453AAD53}">
      <dsp:nvSpPr>
        <dsp:cNvPr id="0" name=""/>
        <dsp:cNvSpPr/>
      </dsp:nvSpPr>
      <dsp:spPr>
        <a:xfrm>
          <a:off x="2827963" y="1906857"/>
          <a:ext cx="1943432" cy="1360339"/>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a:latin typeface="Calibri" panose="020F0502020204030204" pitchFamily="34" charset="0"/>
              <a:cs typeface="Calibri" panose="020F0502020204030204" pitchFamily="34" charset="0"/>
            </a:rPr>
            <a:t>Feature Engineering</a:t>
          </a:r>
          <a:endParaRPr lang="zh-CN" altLang="en-US" sz="2600" kern="1200" dirty="0">
            <a:latin typeface="Calibri" panose="020F0502020204030204" pitchFamily="34" charset="0"/>
            <a:cs typeface="Calibri" panose="020F0502020204030204" pitchFamily="34" charset="0"/>
          </a:endParaRPr>
        </a:p>
      </dsp:txBody>
      <dsp:txXfrm>
        <a:off x="2894381" y="1973275"/>
        <a:ext cx="1810596" cy="1227503"/>
      </dsp:txXfrm>
    </dsp:sp>
    <dsp:sp modelId="{09EF7933-650D-488D-99FA-032DCC27BABF}">
      <dsp:nvSpPr>
        <dsp:cNvPr id="0" name=""/>
        <dsp:cNvSpPr/>
      </dsp:nvSpPr>
      <dsp:spPr>
        <a:xfrm>
          <a:off x="281961" y="3244657"/>
          <a:ext cx="4300914" cy="1099486"/>
        </a:xfrm>
        <a:prstGeom prst="rect">
          <a:avLst/>
        </a:prstGeom>
        <a:noFill/>
        <a:ln>
          <a:noFill/>
        </a:ln>
        <a:effectLst/>
      </dsp:spPr>
      <dsp:style>
        <a:lnRef idx="0">
          <a:scrgbClr r="0" g="0" b="0"/>
        </a:lnRef>
        <a:fillRef idx="0">
          <a:scrgbClr r="0" g="0" b="0"/>
        </a:fillRef>
        <a:effectRef idx="0">
          <a:scrgbClr r="0" g="0" b="0"/>
        </a:effectRef>
        <a:fontRef idx="minor"/>
      </dsp:style>
    </dsp:sp>
    <dsp:sp modelId="{58EA7875-79C5-49B0-A837-3D6D1C2B58FF}">
      <dsp:nvSpPr>
        <dsp:cNvPr id="0" name=""/>
        <dsp:cNvSpPr/>
      </dsp:nvSpPr>
      <dsp:spPr>
        <a:xfrm>
          <a:off x="5652452" y="3434968"/>
          <a:ext cx="1943432" cy="1360339"/>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solidFill>
                <a:prstClr val="white"/>
              </a:solidFill>
              <a:latin typeface="Calibri" panose="020F0502020204030204" pitchFamily="34" charset="0"/>
              <a:ea typeface="等线" panose="02010600030101010101" pitchFamily="2" charset="-122"/>
              <a:cs typeface="Calibri" panose="020F0502020204030204" pitchFamily="34" charset="0"/>
            </a:rPr>
            <a:t>Modeling </a:t>
          </a:r>
          <a:endParaRPr lang="zh-CN" altLang="en-US" sz="2600" kern="1200" dirty="0">
            <a:solidFill>
              <a:prstClr val="white"/>
            </a:solidFill>
            <a:latin typeface="Calibri" panose="020F0502020204030204" pitchFamily="34" charset="0"/>
            <a:ea typeface="等线" panose="02010600030101010101" pitchFamily="2" charset="-122"/>
            <a:cs typeface="Calibri" panose="020F0502020204030204" pitchFamily="34" charset="0"/>
          </a:endParaRPr>
        </a:p>
      </dsp:txBody>
      <dsp:txXfrm>
        <a:off x="5718870" y="3501386"/>
        <a:ext cx="1810596" cy="1227503"/>
      </dsp:txXfrm>
    </dsp:sp>
    <dsp:sp modelId="{8B696582-0BF3-417F-BC3D-932BB9D2185B}">
      <dsp:nvSpPr>
        <dsp:cNvPr id="0" name=""/>
        <dsp:cNvSpPr/>
      </dsp:nvSpPr>
      <dsp:spPr>
        <a:xfrm>
          <a:off x="7595885" y="3564707"/>
          <a:ext cx="1413467" cy="1099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endParaRPr lang="zh-CN" altLang="en-US" sz="2800" kern="1200" dirty="0"/>
        </a:p>
      </dsp:txBody>
      <dsp:txXfrm>
        <a:off x="7595885" y="3564707"/>
        <a:ext cx="1413467" cy="1099486"/>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253655-E4B6-44C7-AF64-9C6439657D9A}" type="datetimeFigureOut">
              <a:rPr lang="en-CA" smtClean="0"/>
              <a:t>2019-09-20</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A3962B-3ECC-4C91-BB36-343C964007AE}" type="slidenum">
              <a:rPr lang="en-CA" smtClean="0"/>
              <a:t>‹#›</a:t>
            </a:fld>
            <a:endParaRPr lang="en-CA"/>
          </a:p>
        </p:txBody>
      </p:sp>
    </p:spTree>
    <p:extLst>
      <p:ext uri="{BB962C8B-B14F-4D97-AF65-F5344CB8AC3E}">
        <p14:creationId xmlns:p14="http://schemas.microsoft.com/office/powerpoint/2010/main" val="421947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lobalsoftwaresupport.com/random-forest-classifier-bagging-machine-learnin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log.cambridgespark.com/getting-started-with-xgboost-3ba1488bb7d4"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rasbt.github.io/mlxtend/user_guide/classifier/StackingClassifier/"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2A3962B-3ECC-4C91-BB36-343C964007AE}" type="slidenum">
              <a:rPr lang="en-CA" smtClean="0"/>
              <a:t>12</a:t>
            </a:fld>
            <a:endParaRPr lang="en-CA"/>
          </a:p>
        </p:txBody>
      </p:sp>
    </p:spTree>
    <p:extLst>
      <p:ext uri="{BB962C8B-B14F-4D97-AF65-F5344CB8AC3E}">
        <p14:creationId xmlns:p14="http://schemas.microsoft.com/office/powerpoint/2010/main" val="1517018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Classification done by a 'majority vote' of the decision trees within the random forest.  That is, for a given observation the class that is most frequently predicted within the random forest will be the class label for that observation.</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hlinkClick r:id="rId3"/>
              </a:rPr>
              <a:t>https://www.globalsoftwaresupport.com/random-forest-classifier-bagging-machine-learning/</a:t>
            </a:r>
            <a:endParaRPr lang="en-CA" dirty="0" smtClean="0"/>
          </a:p>
        </p:txBody>
      </p:sp>
      <p:sp>
        <p:nvSpPr>
          <p:cNvPr id="4" name="Slide Number Placeholder 3"/>
          <p:cNvSpPr>
            <a:spLocks noGrp="1"/>
          </p:cNvSpPr>
          <p:nvPr>
            <p:ph type="sldNum" sz="quarter" idx="10"/>
          </p:nvPr>
        </p:nvSpPr>
        <p:spPr/>
        <p:txBody>
          <a:bodyPr/>
          <a:lstStyle/>
          <a:p>
            <a:fld id="{B2A3962B-3ECC-4C91-BB36-343C964007AE}" type="slidenum">
              <a:rPr lang="en-CA" smtClean="0"/>
              <a:t>13</a:t>
            </a:fld>
            <a:endParaRPr lang="en-CA"/>
          </a:p>
        </p:txBody>
      </p:sp>
    </p:spTree>
    <p:extLst>
      <p:ext uri="{BB962C8B-B14F-4D97-AF65-F5344CB8AC3E}">
        <p14:creationId xmlns:p14="http://schemas.microsoft.com/office/powerpoint/2010/main" val="2756500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latin typeface="Calibri" pitchFamily="34" charset="0"/>
                <a:cs typeface="Calibri" pitchFamily="34" charset="0"/>
              </a:rPr>
              <a:t>Reduces </a:t>
            </a:r>
            <a:r>
              <a:rPr lang="en-CA" dirty="0" err="1" smtClean="0">
                <a:latin typeface="Calibri" pitchFamily="34" charset="0"/>
                <a:cs typeface="Calibri" pitchFamily="34" charset="0"/>
              </a:rPr>
              <a:t>overfitting</a:t>
            </a:r>
            <a:r>
              <a:rPr lang="en-CA" dirty="0" smtClean="0">
                <a:latin typeface="Calibri" pitchFamily="34" charset="0"/>
                <a:cs typeface="Calibri" pitchFamily="34" charset="0"/>
              </a:rPr>
              <a:t> by pruning and bagging. </a:t>
            </a:r>
            <a:endParaRPr lang="en-CA" dirty="0"/>
          </a:p>
        </p:txBody>
      </p:sp>
      <p:sp>
        <p:nvSpPr>
          <p:cNvPr id="4" name="Slide Number Placeholder 3"/>
          <p:cNvSpPr>
            <a:spLocks noGrp="1"/>
          </p:cNvSpPr>
          <p:nvPr>
            <p:ph type="sldNum" sz="quarter" idx="10"/>
          </p:nvPr>
        </p:nvSpPr>
        <p:spPr/>
        <p:txBody>
          <a:bodyPr/>
          <a:lstStyle/>
          <a:p>
            <a:fld id="{B2A3962B-3ECC-4C91-BB36-343C964007AE}" type="slidenum">
              <a:rPr lang="en-CA" smtClean="0"/>
              <a:t>14</a:t>
            </a:fld>
            <a:endParaRPr lang="en-CA"/>
          </a:p>
        </p:txBody>
      </p:sp>
    </p:spTree>
    <p:extLst>
      <p:ext uri="{BB962C8B-B14F-4D97-AF65-F5344CB8AC3E}">
        <p14:creationId xmlns:p14="http://schemas.microsoft.com/office/powerpoint/2010/main" val="4034077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hlinkClick r:id="rId3"/>
              </a:rPr>
              <a:t>https://blog.cambridgespark.com/getting-started-with-xgboost-3ba1488bb7d4</a:t>
            </a:r>
            <a:endParaRPr lang="en-CA" dirty="0"/>
          </a:p>
        </p:txBody>
      </p:sp>
      <p:sp>
        <p:nvSpPr>
          <p:cNvPr id="4" name="Slide Number Placeholder 3"/>
          <p:cNvSpPr>
            <a:spLocks noGrp="1"/>
          </p:cNvSpPr>
          <p:nvPr>
            <p:ph type="sldNum" sz="quarter" idx="10"/>
          </p:nvPr>
        </p:nvSpPr>
        <p:spPr/>
        <p:txBody>
          <a:bodyPr/>
          <a:lstStyle/>
          <a:p>
            <a:fld id="{B2A3962B-3ECC-4C91-BB36-343C964007AE}" type="slidenum">
              <a:rPr lang="en-CA" smtClean="0"/>
              <a:t>15</a:t>
            </a:fld>
            <a:endParaRPr lang="en-CA"/>
          </a:p>
        </p:txBody>
      </p:sp>
    </p:spTree>
    <p:extLst>
      <p:ext uri="{BB962C8B-B14F-4D97-AF65-F5344CB8AC3E}">
        <p14:creationId xmlns:p14="http://schemas.microsoft.com/office/powerpoint/2010/main" val="2459006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2A3962B-3ECC-4C91-BB36-343C964007AE}" type="slidenum">
              <a:rPr lang="en-CA" smtClean="0"/>
              <a:t>16</a:t>
            </a:fld>
            <a:endParaRPr lang="en-CA"/>
          </a:p>
        </p:txBody>
      </p:sp>
    </p:spTree>
    <p:extLst>
      <p:ext uri="{BB962C8B-B14F-4D97-AF65-F5344CB8AC3E}">
        <p14:creationId xmlns:p14="http://schemas.microsoft.com/office/powerpoint/2010/main" val="3147110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don’t need to initialize W and b in </a:t>
            </a:r>
            <a:r>
              <a:rPr lang="en-CA" dirty="0" err="1" smtClean="0"/>
              <a:t>Keras</a:t>
            </a:r>
            <a:endParaRPr lang="en-CA" dirty="0"/>
          </a:p>
        </p:txBody>
      </p:sp>
      <p:sp>
        <p:nvSpPr>
          <p:cNvPr id="4" name="Slide Number Placeholder 3"/>
          <p:cNvSpPr>
            <a:spLocks noGrp="1"/>
          </p:cNvSpPr>
          <p:nvPr>
            <p:ph type="sldNum" sz="quarter" idx="10"/>
          </p:nvPr>
        </p:nvSpPr>
        <p:spPr/>
        <p:txBody>
          <a:bodyPr/>
          <a:lstStyle/>
          <a:p>
            <a:fld id="{B2A3962B-3ECC-4C91-BB36-343C964007AE}" type="slidenum">
              <a:rPr lang="en-CA" smtClean="0"/>
              <a:t>17</a:t>
            </a:fld>
            <a:endParaRPr lang="en-CA"/>
          </a:p>
        </p:txBody>
      </p:sp>
    </p:spTree>
    <p:extLst>
      <p:ext uri="{BB962C8B-B14F-4D97-AF65-F5344CB8AC3E}">
        <p14:creationId xmlns:p14="http://schemas.microsoft.com/office/powerpoint/2010/main" val="774695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hlinkClick r:id="rId3"/>
              </a:rPr>
              <a:t>http://rasbt.github.io/mlxtend/user_guide/classifier/StackingClassifier/</a:t>
            </a:r>
            <a:endParaRPr lang="en-CA" dirty="0" smtClean="0"/>
          </a:p>
          <a:p>
            <a:endParaRPr lang="en-CA" dirty="0" smtClean="0"/>
          </a:p>
          <a:p>
            <a:r>
              <a:rPr lang="en-CA" dirty="0" smtClean="0"/>
              <a:t>Talk about tuning strategies</a:t>
            </a:r>
            <a:endParaRPr lang="en-CA" dirty="0"/>
          </a:p>
        </p:txBody>
      </p:sp>
      <p:sp>
        <p:nvSpPr>
          <p:cNvPr id="4" name="Slide Number Placeholder 3"/>
          <p:cNvSpPr>
            <a:spLocks noGrp="1"/>
          </p:cNvSpPr>
          <p:nvPr>
            <p:ph type="sldNum" sz="quarter" idx="10"/>
          </p:nvPr>
        </p:nvSpPr>
        <p:spPr/>
        <p:txBody>
          <a:bodyPr/>
          <a:lstStyle/>
          <a:p>
            <a:fld id="{B2A3962B-3ECC-4C91-BB36-343C964007AE}" type="slidenum">
              <a:rPr lang="en-CA" smtClean="0"/>
              <a:t>20</a:t>
            </a:fld>
            <a:endParaRPr lang="en-CA"/>
          </a:p>
        </p:txBody>
      </p:sp>
    </p:spTree>
    <p:extLst>
      <p:ext uri="{BB962C8B-B14F-4D97-AF65-F5344CB8AC3E}">
        <p14:creationId xmlns:p14="http://schemas.microsoft.com/office/powerpoint/2010/main" val="202832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Can use any models as the first level classifiers, and </a:t>
            </a:r>
          </a:p>
          <a:p>
            <a:endParaRPr lang="en-CA" dirty="0"/>
          </a:p>
        </p:txBody>
      </p:sp>
      <p:sp>
        <p:nvSpPr>
          <p:cNvPr id="4" name="Slide Number Placeholder 3"/>
          <p:cNvSpPr>
            <a:spLocks noGrp="1"/>
          </p:cNvSpPr>
          <p:nvPr>
            <p:ph type="sldNum" sz="quarter" idx="10"/>
          </p:nvPr>
        </p:nvSpPr>
        <p:spPr/>
        <p:txBody>
          <a:bodyPr/>
          <a:lstStyle/>
          <a:p>
            <a:fld id="{B2A3962B-3ECC-4C91-BB36-343C964007AE}" type="slidenum">
              <a:rPr lang="en-CA" smtClean="0"/>
              <a:t>22</a:t>
            </a:fld>
            <a:endParaRPr lang="en-CA"/>
          </a:p>
        </p:txBody>
      </p:sp>
    </p:spTree>
    <p:extLst>
      <p:ext uri="{BB962C8B-B14F-4D97-AF65-F5344CB8AC3E}">
        <p14:creationId xmlns:p14="http://schemas.microsoft.com/office/powerpoint/2010/main" val="3766418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lphaLcParenR"/>
            </a:pPr>
            <a:r>
              <a:rPr lang="en-CA" dirty="0" smtClean="0">
                <a:latin typeface="Calibri" pitchFamily="34" charset="0"/>
                <a:cs typeface="Calibri" pitchFamily="34" charset="0"/>
              </a:rPr>
              <a:t>Neural networks based stacking with multinomial logistic regression as meta-classifier</a:t>
            </a:r>
          </a:p>
          <a:p>
            <a:pPr marL="514350" indent="-514350">
              <a:buFont typeface="+mj-lt"/>
              <a:buAutoNum type="alphaLcParenR"/>
            </a:pPr>
            <a:r>
              <a:rPr lang="en-CA" dirty="0" smtClean="0">
                <a:latin typeface="Calibri" pitchFamily="34" charset="0"/>
                <a:cs typeface="Calibri" pitchFamily="34" charset="0"/>
              </a:rPr>
              <a:t>Neural networks based stacking with </a:t>
            </a:r>
            <a:r>
              <a:rPr lang="en-CA" dirty="0" err="1" smtClean="0">
                <a:latin typeface="Calibri" pitchFamily="34" charset="0"/>
                <a:cs typeface="Calibri" pitchFamily="34" charset="0"/>
              </a:rPr>
              <a:t>XGBoost</a:t>
            </a:r>
            <a:r>
              <a:rPr lang="en-CA" dirty="0" smtClean="0">
                <a:latin typeface="Calibri" pitchFamily="34" charset="0"/>
                <a:cs typeface="Calibri" pitchFamily="34" charset="0"/>
              </a:rPr>
              <a:t> as meta-classifier</a:t>
            </a:r>
          </a:p>
          <a:p>
            <a:endParaRPr lang="en-CA" dirty="0"/>
          </a:p>
        </p:txBody>
      </p:sp>
      <p:sp>
        <p:nvSpPr>
          <p:cNvPr id="4" name="Slide Number Placeholder 3"/>
          <p:cNvSpPr>
            <a:spLocks noGrp="1"/>
          </p:cNvSpPr>
          <p:nvPr>
            <p:ph type="sldNum" sz="quarter" idx="10"/>
          </p:nvPr>
        </p:nvSpPr>
        <p:spPr/>
        <p:txBody>
          <a:bodyPr/>
          <a:lstStyle/>
          <a:p>
            <a:fld id="{B2A3962B-3ECC-4C91-BB36-343C964007AE}" type="slidenum">
              <a:rPr lang="en-CA" smtClean="0"/>
              <a:t>25</a:t>
            </a:fld>
            <a:endParaRPr lang="en-CA"/>
          </a:p>
        </p:txBody>
      </p:sp>
    </p:spTree>
    <p:extLst>
      <p:ext uri="{BB962C8B-B14F-4D97-AF65-F5344CB8AC3E}">
        <p14:creationId xmlns:p14="http://schemas.microsoft.com/office/powerpoint/2010/main" val="1925170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C6640C1-8414-4D9F-9468-002B117F160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D9CCCCF7-03D7-40F1-B215-75C7413274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F20F41BA-96CA-4559-B061-70A1ED2F9F19}"/>
              </a:ext>
            </a:extLst>
          </p:cNvPr>
          <p:cNvSpPr>
            <a:spLocks noGrp="1"/>
          </p:cNvSpPr>
          <p:nvPr>
            <p:ph type="dt" sz="half" idx="10"/>
          </p:nvPr>
        </p:nvSpPr>
        <p:spPr/>
        <p:txBody>
          <a:bodyPr/>
          <a:lstStyle/>
          <a:p>
            <a:fld id="{38244154-2534-457D-92E3-20171DACEDC6}" type="datetimeFigureOut">
              <a:rPr lang="zh-CN" altLang="en-US" smtClean="0"/>
              <a:t>2019/9/20</a:t>
            </a:fld>
            <a:endParaRPr lang="zh-CN" altLang="en-US"/>
          </a:p>
        </p:txBody>
      </p:sp>
      <p:sp>
        <p:nvSpPr>
          <p:cNvPr id="5" name="页脚占位符 4">
            <a:extLst>
              <a:ext uri="{FF2B5EF4-FFF2-40B4-BE49-F238E27FC236}">
                <a16:creationId xmlns="" xmlns:a16="http://schemas.microsoft.com/office/drawing/2014/main" id="{E6B76E42-4640-458E-8FCC-B7518A38D4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5C9AB52-B264-4852-B568-E38763D27E1C}"/>
              </a:ext>
            </a:extLst>
          </p:cNvPr>
          <p:cNvSpPr>
            <a:spLocks noGrp="1"/>
          </p:cNvSpPr>
          <p:nvPr>
            <p:ph type="sldNum" sz="quarter" idx="12"/>
          </p:nvPr>
        </p:nvSpPr>
        <p:spPr/>
        <p:txBody>
          <a:bodyPr/>
          <a:lstStyle/>
          <a:p>
            <a:fld id="{99A6B546-6F3A-4C5D-A973-636E5530E23D}" type="slidenum">
              <a:rPr lang="zh-CN" altLang="en-US" smtClean="0"/>
              <a:t>‹#›</a:t>
            </a:fld>
            <a:endParaRPr lang="zh-CN" altLang="en-US"/>
          </a:p>
        </p:txBody>
      </p:sp>
    </p:spTree>
    <p:extLst>
      <p:ext uri="{BB962C8B-B14F-4D97-AF65-F5344CB8AC3E}">
        <p14:creationId xmlns:p14="http://schemas.microsoft.com/office/powerpoint/2010/main" val="2036576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070DE0D-F611-4893-990A-C2930C21EC3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700CB048-8B1F-4B78-96FB-27C291CB987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1ED7F1F8-0A5A-438A-92F8-3CB593D6C4DD}"/>
              </a:ext>
            </a:extLst>
          </p:cNvPr>
          <p:cNvSpPr>
            <a:spLocks noGrp="1"/>
          </p:cNvSpPr>
          <p:nvPr>
            <p:ph type="dt" sz="half" idx="10"/>
          </p:nvPr>
        </p:nvSpPr>
        <p:spPr/>
        <p:txBody>
          <a:bodyPr/>
          <a:lstStyle/>
          <a:p>
            <a:fld id="{38244154-2534-457D-92E3-20171DACEDC6}" type="datetimeFigureOut">
              <a:rPr lang="zh-CN" altLang="en-US" smtClean="0"/>
              <a:t>2019/9/20</a:t>
            </a:fld>
            <a:endParaRPr lang="zh-CN" altLang="en-US"/>
          </a:p>
        </p:txBody>
      </p:sp>
      <p:sp>
        <p:nvSpPr>
          <p:cNvPr id="5" name="页脚占位符 4">
            <a:extLst>
              <a:ext uri="{FF2B5EF4-FFF2-40B4-BE49-F238E27FC236}">
                <a16:creationId xmlns="" xmlns:a16="http://schemas.microsoft.com/office/drawing/2014/main" id="{54D418C4-02B5-4474-B867-6718F88905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F3721D6B-BB2C-4394-A66B-E6C118BB7E5E}"/>
              </a:ext>
            </a:extLst>
          </p:cNvPr>
          <p:cNvSpPr>
            <a:spLocks noGrp="1"/>
          </p:cNvSpPr>
          <p:nvPr>
            <p:ph type="sldNum" sz="quarter" idx="12"/>
          </p:nvPr>
        </p:nvSpPr>
        <p:spPr/>
        <p:txBody>
          <a:bodyPr/>
          <a:lstStyle/>
          <a:p>
            <a:fld id="{99A6B546-6F3A-4C5D-A973-636E5530E23D}" type="slidenum">
              <a:rPr lang="zh-CN" altLang="en-US" smtClean="0"/>
              <a:t>‹#›</a:t>
            </a:fld>
            <a:endParaRPr lang="zh-CN" altLang="en-US"/>
          </a:p>
        </p:txBody>
      </p:sp>
    </p:spTree>
    <p:extLst>
      <p:ext uri="{BB962C8B-B14F-4D97-AF65-F5344CB8AC3E}">
        <p14:creationId xmlns:p14="http://schemas.microsoft.com/office/powerpoint/2010/main" val="551741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AE70A415-5AEA-4BDE-AB8A-E56F35760F9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FFC43CDB-3D2B-44CA-B81B-06D837372AE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7B5A9DF9-CE7D-4BC7-B542-7025BDD82AA8}"/>
              </a:ext>
            </a:extLst>
          </p:cNvPr>
          <p:cNvSpPr>
            <a:spLocks noGrp="1"/>
          </p:cNvSpPr>
          <p:nvPr>
            <p:ph type="dt" sz="half" idx="10"/>
          </p:nvPr>
        </p:nvSpPr>
        <p:spPr/>
        <p:txBody>
          <a:bodyPr/>
          <a:lstStyle/>
          <a:p>
            <a:fld id="{38244154-2534-457D-92E3-20171DACEDC6}" type="datetimeFigureOut">
              <a:rPr lang="zh-CN" altLang="en-US" smtClean="0"/>
              <a:t>2019/9/20</a:t>
            </a:fld>
            <a:endParaRPr lang="zh-CN" altLang="en-US"/>
          </a:p>
        </p:txBody>
      </p:sp>
      <p:sp>
        <p:nvSpPr>
          <p:cNvPr id="5" name="页脚占位符 4">
            <a:extLst>
              <a:ext uri="{FF2B5EF4-FFF2-40B4-BE49-F238E27FC236}">
                <a16:creationId xmlns="" xmlns:a16="http://schemas.microsoft.com/office/drawing/2014/main" id="{D36E985A-069A-4E14-ACB5-C464F3FA30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35A15B9E-1EEA-4D1F-BD57-787E8F4C9B1B}"/>
              </a:ext>
            </a:extLst>
          </p:cNvPr>
          <p:cNvSpPr>
            <a:spLocks noGrp="1"/>
          </p:cNvSpPr>
          <p:nvPr>
            <p:ph type="sldNum" sz="quarter" idx="12"/>
          </p:nvPr>
        </p:nvSpPr>
        <p:spPr/>
        <p:txBody>
          <a:bodyPr/>
          <a:lstStyle/>
          <a:p>
            <a:fld id="{99A6B546-6F3A-4C5D-A973-636E5530E23D}" type="slidenum">
              <a:rPr lang="zh-CN" altLang="en-US" smtClean="0"/>
              <a:t>‹#›</a:t>
            </a:fld>
            <a:endParaRPr lang="zh-CN" altLang="en-US"/>
          </a:p>
        </p:txBody>
      </p:sp>
    </p:spTree>
    <p:extLst>
      <p:ext uri="{BB962C8B-B14F-4D97-AF65-F5344CB8AC3E}">
        <p14:creationId xmlns:p14="http://schemas.microsoft.com/office/powerpoint/2010/main" val="398561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66D77EE-6CBB-4E3C-866E-898077DF78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DF7F70FE-9A04-4F05-A27E-F732C95D47E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ECF2C1CB-542F-42A8-86F4-7CD78C8559CA}"/>
              </a:ext>
            </a:extLst>
          </p:cNvPr>
          <p:cNvSpPr>
            <a:spLocks noGrp="1"/>
          </p:cNvSpPr>
          <p:nvPr>
            <p:ph type="dt" sz="half" idx="10"/>
          </p:nvPr>
        </p:nvSpPr>
        <p:spPr/>
        <p:txBody>
          <a:bodyPr/>
          <a:lstStyle/>
          <a:p>
            <a:fld id="{38244154-2534-457D-92E3-20171DACEDC6}" type="datetimeFigureOut">
              <a:rPr lang="zh-CN" altLang="en-US" smtClean="0"/>
              <a:t>2019/9/20</a:t>
            </a:fld>
            <a:endParaRPr lang="zh-CN" altLang="en-US"/>
          </a:p>
        </p:txBody>
      </p:sp>
      <p:sp>
        <p:nvSpPr>
          <p:cNvPr id="5" name="页脚占位符 4">
            <a:extLst>
              <a:ext uri="{FF2B5EF4-FFF2-40B4-BE49-F238E27FC236}">
                <a16:creationId xmlns="" xmlns:a16="http://schemas.microsoft.com/office/drawing/2014/main" id="{EA0F6BF1-810B-4933-A547-F2DDD3A8CB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88A6E71-27C8-4800-BFEC-CB7338011344}"/>
              </a:ext>
            </a:extLst>
          </p:cNvPr>
          <p:cNvSpPr>
            <a:spLocks noGrp="1"/>
          </p:cNvSpPr>
          <p:nvPr>
            <p:ph type="sldNum" sz="quarter" idx="12"/>
          </p:nvPr>
        </p:nvSpPr>
        <p:spPr/>
        <p:txBody>
          <a:bodyPr/>
          <a:lstStyle/>
          <a:p>
            <a:fld id="{99A6B546-6F3A-4C5D-A973-636E5530E23D}" type="slidenum">
              <a:rPr lang="zh-CN" altLang="en-US" smtClean="0"/>
              <a:t>‹#›</a:t>
            </a:fld>
            <a:endParaRPr lang="zh-CN" altLang="en-US"/>
          </a:p>
        </p:txBody>
      </p:sp>
    </p:spTree>
    <p:extLst>
      <p:ext uri="{BB962C8B-B14F-4D97-AF65-F5344CB8AC3E}">
        <p14:creationId xmlns:p14="http://schemas.microsoft.com/office/powerpoint/2010/main" val="1116302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120152E-08C7-4ADA-9547-02CD83B7D65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58D2E595-374C-4B5C-A70A-683632A7D9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0E6CE570-DC35-4D76-900D-B1FE5EBB24C1}"/>
              </a:ext>
            </a:extLst>
          </p:cNvPr>
          <p:cNvSpPr>
            <a:spLocks noGrp="1"/>
          </p:cNvSpPr>
          <p:nvPr>
            <p:ph type="dt" sz="half" idx="10"/>
          </p:nvPr>
        </p:nvSpPr>
        <p:spPr/>
        <p:txBody>
          <a:bodyPr/>
          <a:lstStyle/>
          <a:p>
            <a:fld id="{38244154-2534-457D-92E3-20171DACEDC6}" type="datetimeFigureOut">
              <a:rPr lang="zh-CN" altLang="en-US" smtClean="0"/>
              <a:t>2019/9/20</a:t>
            </a:fld>
            <a:endParaRPr lang="zh-CN" altLang="en-US"/>
          </a:p>
        </p:txBody>
      </p:sp>
      <p:sp>
        <p:nvSpPr>
          <p:cNvPr id="5" name="页脚占位符 4">
            <a:extLst>
              <a:ext uri="{FF2B5EF4-FFF2-40B4-BE49-F238E27FC236}">
                <a16:creationId xmlns="" xmlns:a16="http://schemas.microsoft.com/office/drawing/2014/main" id="{852E3D2B-EC46-4A79-AD61-CA359D8DDF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BCA4581-DAC3-49AD-B1B9-FCAEC32C812A}"/>
              </a:ext>
            </a:extLst>
          </p:cNvPr>
          <p:cNvSpPr>
            <a:spLocks noGrp="1"/>
          </p:cNvSpPr>
          <p:nvPr>
            <p:ph type="sldNum" sz="quarter" idx="12"/>
          </p:nvPr>
        </p:nvSpPr>
        <p:spPr/>
        <p:txBody>
          <a:bodyPr/>
          <a:lstStyle/>
          <a:p>
            <a:fld id="{99A6B546-6F3A-4C5D-A973-636E5530E23D}" type="slidenum">
              <a:rPr lang="zh-CN" altLang="en-US" smtClean="0"/>
              <a:t>‹#›</a:t>
            </a:fld>
            <a:endParaRPr lang="zh-CN" altLang="en-US"/>
          </a:p>
        </p:txBody>
      </p:sp>
    </p:spTree>
    <p:extLst>
      <p:ext uri="{BB962C8B-B14F-4D97-AF65-F5344CB8AC3E}">
        <p14:creationId xmlns:p14="http://schemas.microsoft.com/office/powerpoint/2010/main" val="4204563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62A2442-C5DF-43F8-BB64-2E8277EEA5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E33869E5-F1DE-4397-9332-4E7B283D7B5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D64ED302-E769-4965-89D1-A33BDFA245A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a16="http://schemas.microsoft.com/office/drawing/2014/main" id="{EE7E88FE-2833-4BC0-A8CC-4756DB13EF2C}"/>
              </a:ext>
            </a:extLst>
          </p:cNvPr>
          <p:cNvSpPr>
            <a:spLocks noGrp="1"/>
          </p:cNvSpPr>
          <p:nvPr>
            <p:ph type="dt" sz="half" idx="10"/>
          </p:nvPr>
        </p:nvSpPr>
        <p:spPr/>
        <p:txBody>
          <a:bodyPr/>
          <a:lstStyle/>
          <a:p>
            <a:fld id="{38244154-2534-457D-92E3-20171DACEDC6}" type="datetimeFigureOut">
              <a:rPr lang="zh-CN" altLang="en-US" smtClean="0"/>
              <a:t>2019/9/20</a:t>
            </a:fld>
            <a:endParaRPr lang="zh-CN" altLang="en-US"/>
          </a:p>
        </p:txBody>
      </p:sp>
      <p:sp>
        <p:nvSpPr>
          <p:cNvPr id="6" name="页脚占位符 5">
            <a:extLst>
              <a:ext uri="{FF2B5EF4-FFF2-40B4-BE49-F238E27FC236}">
                <a16:creationId xmlns="" xmlns:a16="http://schemas.microsoft.com/office/drawing/2014/main" id="{0F967813-0F03-4BC2-9BA4-80FC079B8F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30434B32-9E04-417E-B419-E09CAFC565BA}"/>
              </a:ext>
            </a:extLst>
          </p:cNvPr>
          <p:cNvSpPr>
            <a:spLocks noGrp="1"/>
          </p:cNvSpPr>
          <p:nvPr>
            <p:ph type="sldNum" sz="quarter" idx="12"/>
          </p:nvPr>
        </p:nvSpPr>
        <p:spPr/>
        <p:txBody>
          <a:bodyPr/>
          <a:lstStyle/>
          <a:p>
            <a:fld id="{99A6B546-6F3A-4C5D-A973-636E5530E23D}" type="slidenum">
              <a:rPr lang="zh-CN" altLang="en-US" smtClean="0"/>
              <a:t>‹#›</a:t>
            </a:fld>
            <a:endParaRPr lang="zh-CN" altLang="en-US"/>
          </a:p>
        </p:txBody>
      </p:sp>
    </p:spTree>
    <p:extLst>
      <p:ext uri="{BB962C8B-B14F-4D97-AF65-F5344CB8AC3E}">
        <p14:creationId xmlns:p14="http://schemas.microsoft.com/office/powerpoint/2010/main" val="401877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73E2C19-3403-4FFC-8CCA-2DF0422E73E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2BD53944-9228-433F-8870-049203D559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a16="http://schemas.microsoft.com/office/drawing/2014/main" id="{D477E66F-BC2C-46BE-A610-AEE5A8C9D15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a16="http://schemas.microsoft.com/office/drawing/2014/main" id="{8971215C-7319-443E-8CE5-68266C1AA1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a16="http://schemas.microsoft.com/office/drawing/2014/main" id="{3ADE6942-6DC1-4AEF-95CF-CA2888B348C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a16="http://schemas.microsoft.com/office/drawing/2014/main" id="{43C1C7FC-B208-4FB6-8569-B82326C107BF}"/>
              </a:ext>
            </a:extLst>
          </p:cNvPr>
          <p:cNvSpPr>
            <a:spLocks noGrp="1"/>
          </p:cNvSpPr>
          <p:nvPr>
            <p:ph type="dt" sz="half" idx="10"/>
          </p:nvPr>
        </p:nvSpPr>
        <p:spPr/>
        <p:txBody>
          <a:bodyPr/>
          <a:lstStyle/>
          <a:p>
            <a:fld id="{38244154-2534-457D-92E3-20171DACEDC6}" type="datetimeFigureOut">
              <a:rPr lang="zh-CN" altLang="en-US" smtClean="0"/>
              <a:t>2019/9/20</a:t>
            </a:fld>
            <a:endParaRPr lang="zh-CN" altLang="en-US"/>
          </a:p>
        </p:txBody>
      </p:sp>
      <p:sp>
        <p:nvSpPr>
          <p:cNvPr id="8" name="页脚占位符 7">
            <a:extLst>
              <a:ext uri="{FF2B5EF4-FFF2-40B4-BE49-F238E27FC236}">
                <a16:creationId xmlns="" xmlns:a16="http://schemas.microsoft.com/office/drawing/2014/main" id="{D3DAFB71-95C8-4F54-9579-6866CF20025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9B06969F-E307-4608-95BC-231417B34AE2}"/>
              </a:ext>
            </a:extLst>
          </p:cNvPr>
          <p:cNvSpPr>
            <a:spLocks noGrp="1"/>
          </p:cNvSpPr>
          <p:nvPr>
            <p:ph type="sldNum" sz="quarter" idx="12"/>
          </p:nvPr>
        </p:nvSpPr>
        <p:spPr/>
        <p:txBody>
          <a:bodyPr/>
          <a:lstStyle/>
          <a:p>
            <a:fld id="{99A6B546-6F3A-4C5D-A973-636E5530E23D}" type="slidenum">
              <a:rPr lang="zh-CN" altLang="en-US" smtClean="0"/>
              <a:t>‹#›</a:t>
            </a:fld>
            <a:endParaRPr lang="zh-CN" altLang="en-US"/>
          </a:p>
        </p:txBody>
      </p:sp>
    </p:spTree>
    <p:extLst>
      <p:ext uri="{BB962C8B-B14F-4D97-AF65-F5344CB8AC3E}">
        <p14:creationId xmlns:p14="http://schemas.microsoft.com/office/powerpoint/2010/main" val="43465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0C14687-E0AE-4F2A-9577-3011382E39E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4FC43C98-5C05-465B-99B4-DB72C2F299B6}"/>
              </a:ext>
            </a:extLst>
          </p:cNvPr>
          <p:cNvSpPr>
            <a:spLocks noGrp="1"/>
          </p:cNvSpPr>
          <p:nvPr>
            <p:ph type="dt" sz="half" idx="10"/>
          </p:nvPr>
        </p:nvSpPr>
        <p:spPr/>
        <p:txBody>
          <a:bodyPr/>
          <a:lstStyle/>
          <a:p>
            <a:fld id="{38244154-2534-457D-92E3-20171DACEDC6}" type="datetimeFigureOut">
              <a:rPr lang="zh-CN" altLang="en-US" smtClean="0"/>
              <a:t>2019/9/20</a:t>
            </a:fld>
            <a:endParaRPr lang="zh-CN" altLang="en-US"/>
          </a:p>
        </p:txBody>
      </p:sp>
      <p:sp>
        <p:nvSpPr>
          <p:cNvPr id="4" name="页脚占位符 3">
            <a:extLst>
              <a:ext uri="{FF2B5EF4-FFF2-40B4-BE49-F238E27FC236}">
                <a16:creationId xmlns="" xmlns:a16="http://schemas.microsoft.com/office/drawing/2014/main" id="{9C2D7DE8-FAE4-401D-A2E0-25CF70E6AC8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9D30E381-A46E-4957-AFFE-79CFA1A274F4}"/>
              </a:ext>
            </a:extLst>
          </p:cNvPr>
          <p:cNvSpPr>
            <a:spLocks noGrp="1"/>
          </p:cNvSpPr>
          <p:nvPr>
            <p:ph type="sldNum" sz="quarter" idx="12"/>
          </p:nvPr>
        </p:nvSpPr>
        <p:spPr/>
        <p:txBody>
          <a:bodyPr/>
          <a:lstStyle/>
          <a:p>
            <a:fld id="{99A6B546-6F3A-4C5D-A973-636E5530E23D}" type="slidenum">
              <a:rPr lang="zh-CN" altLang="en-US" smtClean="0"/>
              <a:t>‹#›</a:t>
            </a:fld>
            <a:endParaRPr lang="zh-CN" altLang="en-US"/>
          </a:p>
        </p:txBody>
      </p:sp>
    </p:spTree>
    <p:extLst>
      <p:ext uri="{BB962C8B-B14F-4D97-AF65-F5344CB8AC3E}">
        <p14:creationId xmlns:p14="http://schemas.microsoft.com/office/powerpoint/2010/main" val="3593421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26493E5D-824D-46BF-8963-C7476EE8F5EE}"/>
              </a:ext>
            </a:extLst>
          </p:cNvPr>
          <p:cNvSpPr>
            <a:spLocks noGrp="1"/>
          </p:cNvSpPr>
          <p:nvPr>
            <p:ph type="dt" sz="half" idx="10"/>
          </p:nvPr>
        </p:nvSpPr>
        <p:spPr/>
        <p:txBody>
          <a:bodyPr/>
          <a:lstStyle/>
          <a:p>
            <a:fld id="{38244154-2534-457D-92E3-20171DACEDC6}" type="datetimeFigureOut">
              <a:rPr lang="zh-CN" altLang="en-US" smtClean="0"/>
              <a:t>2019/9/20</a:t>
            </a:fld>
            <a:endParaRPr lang="zh-CN" altLang="en-US"/>
          </a:p>
        </p:txBody>
      </p:sp>
      <p:sp>
        <p:nvSpPr>
          <p:cNvPr id="3" name="页脚占位符 2">
            <a:extLst>
              <a:ext uri="{FF2B5EF4-FFF2-40B4-BE49-F238E27FC236}">
                <a16:creationId xmlns="" xmlns:a16="http://schemas.microsoft.com/office/drawing/2014/main" id="{EC913123-D978-4C19-B1C1-A9AB7A1E735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4F2E4588-4CA0-4856-8A25-D07586EE9F3E}"/>
              </a:ext>
            </a:extLst>
          </p:cNvPr>
          <p:cNvSpPr>
            <a:spLocks noGrp="1"/>
          </p:cNvSpPr>
          <p:nvPr>
            <p:ph type="sldNum" sz="quarter" idx="12"/>
          </p:nvPr>
        </p:nvSpPr>
        <p:spPr/>
        <p:txBody>
          <a:bodyPr/>
          <a:lstStyle/>
          <a:p>
            <a:fld id="{99A6B546-6F3A-4C5D-A973-636E5530E23D}" type="slidenum">
              <a:rPr lang="zh-CN" altLang="en-US" smtClean="0"/>
              <a:t>‹#›</a:t>
            </a:fld>
            <a:endParaRPr lang="zh-CN" altLang="en-US"/>
          </a:p>
        </p:txBody>
      </p:sp>
    </p:spTree>
    <p:extLst>
      <p:ext uri="{BB962C8B-B14F-4D97-AF65-F5344CB8AC3E}">
        <p14:creationId xmlns:p14="http://schemas.microsoft.com/office/powerpoint/2010/main" val="103256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7037230-263E-494F-995C-9DFA968CCC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3FF3355B-E543-483B-A56E-25FC86A079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a16="http://schemas.microsoft.com/office/drawing/2014/main" id="{8E075346-07DD-4FB8-8D24-D525860E20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A2E8D64A-786E-449C-B01E-1774C7AF56AA}"/>
              </a:ext>
            </a:extLst>
          </p:cNvPr>
          <p:cNvSpPr>
            <a:spLocks noGrp="1"/>
          </p:cNvSpPr>
          <p:nvPr>
            <p:ph type="dt" sz="half" idx="10"/>
          </p:nvPr>
        </p:nvSpPr>
        <p:spPr/>
        <p:txBody>
          <a:bodyPr/>
          <a:lstStyle/>
          <a:p>
            <a:fld id="{38244154-2534-457D-92E3-20171DACEDC6}" type="datetimeFigureOut">
              <a:rPr lang="zh-CN" altLang="en-US" smtClean="0"/>
              <a:t>2019/9/20</a:t>
            </a:fld>
            <a:endParaRPr lang="zh-CN" altLang="en-US"/>
          </a:p>
        </p:txBody>
      </p:sp>
      <p:sp>
        <p:nvSpPr>
          <p:cNvPr id="6" name="页脚占位符 5">
            <a:extLst>
              <a:ext uri="{FF2B5EF4-FFF2-40B4-BE49-F238E27FC236}">
                <a16:creationId xmlns="" xmlns:a16="http://schemas.microsoft.com/office/drawing/2014/main" id="{52BE7C98-446E-4FF2-AB79-ED2BF5B169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040189DA-629C-4A62-A496-B74F0BEEADD6}"/>
              </a:ext>
            </a:extLst>
          </p:cNvPr>
          <p:cNvSpPr>
            <a:spLocks noGrp="1"/>
          </p:cNvSpPr>
          <p:nvPr>
            <p:ph type="sldNum" sz="quarter" idx="12"/>
          </p:nvPr>
        </p:nvSpPr>
        <p:spPr/>
        <p:txBody>
          <a:bodyPr/>
          <a:lstStyle/>
          <a:p>
            <a:fld id="{99A6B546-6F3A-4C5D-A973-636E5530E23D}" type="slidenum">
              <a:rPr lang="zh-CN" altLang="en-US" smtClean="0"/>
              <a:t>‹#›</a:t>
            </a:fld>
            <a:endParaRPr lang="zh-CN" altLang="en-US"/>
          </a:p>
        </p:txBody>
      </p:sp>
    </p:spTree>
    <p:extLst>
      <p:ext uri="{BB962C8B-B14F-4D97-AF65-F5344CB8AC3E}">
        <p14:creationId xmlns:p14="http://schemas.microsoft.com/office/powerpoint/2010/main" val="1898333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E8A0E31-2533-4A09-A829-4221EC5A48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C9BCFA6D-AE9A-42BB-AC24-923D1B88D9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242B452E-C0FE-462B-A37C-C04C8F690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DB6A7A0D-5BEE-4AC8-ADE6-25B640A9FC37}"/>
              </a:ext>
            </a:extLst>
          </p:cNvPr>
          <p:cNvSpPr>
            <a:spLocks noGrp="1"/>
          </p:cNvSpPr>
          <p:nvPr>
            <p:ph type="dt" sz="half" idx="10"/>
          </p:nvPr>
        </p:nvSpPr>
        <p:spPr/>
        <p:txBody>
          <a:bodyPr/>
          <a:lstStyle/>
          <a:p>
            <a:fld id="{38244154-2534-457D-92E3-20171DACEDC6}" type="datetimeFigureOut">
              <a:rPr lang="zh-CN" altLang="en-US" smtClean="0"/>
              <a:t>2019/9/20</a:t>
            </a:fld>
            <a:endParaRPr lang="zh-CN" altLang="en-US"/>
          </a:p>
        </p:txBody>
      </p:sp>
      <p:sp>
        <p:nvSpPr>
          <p:cNvPr id="6" name="页脚占位符 5">
            <a:extLst>
              <a:ext uri="{FF2B5EF4-FFF2-40B4-BE49-F238E27FC236}">
                <a16:creationId xmlns="" xmlns:a16="http://schemas.microsoft.com/office/drawing/2014/main" id="{FE0C4CAE-25DE-448E-8458-A5566B3210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48BD9290-43E7-4BAC-BEC3-30546631279D}"/>
              </a:ext>
            </a:extLst>
          </p:cNvPr>
          <p:cNvSpPr>
            <a:spLocks noGrp="1"/>
          </p:cNvSpPr>
          <p:nvPr>
            <p:ph type="sldNum" sz="quarter" idx="12"/>
          </p:nvPr>
        </p:nvSpPr>
        <p:spPr/>
        <p:txBody>
          <a:bodyPr/>
          <a:lstStyle/>
          <a:p>
            <a:fld id="{99A6B546-6F3A-4C5D-A973-636E5530E23D}" type="slidenum">
              <a:rPr lang="zh-CN" altLang="en-US" smtClean="0"/>
              <a:t>‹#›</a:t>
            </a:fld>
            <a:endParaRPr lang="zh-CN" altLang="en-US"/>
          </a:p>
        </p:txBody>
      </p:sp>
    </p:spTree>
    <p:extLst>
      <p:ext uri="{BB962C8B-B14F-4D97-AF65-F5344CB8AC3E}">
        <p14:creationId xmlns:p14="http://schemas.microsoft.com/office/powerpoint/2010/main" val="1747940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C09FA3B7-DFCB-42E4-9C5A-8B8937B3F7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6CF6229B-2E9B-4E40-B1F1-7BE3077D5E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CC65F367-7B09-4707-9676-5B5EAA06E7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244154-2534-457D-92E3-20171DACEDC6}" type="datetimeFigureOut">
              <a:rPr lang="zh-CN" altLang="en-US" smtClean="0"/>
              <a:t>2019/9/20</a:t>
            </a:fld>
            <a:endParaRPr lang="zh-CN" altLang="en-US"/>
          </a:p>
        </p:txBody>
      </p:sp>
      <p:sp>
        <p:nvSpPr>
          <p:cNvPr id="5" name="页脚占位符 4">
            <a:extLst>
              <a:ext uri="{FF2B5EF4-FFF2-40B4-BE49-F238E27FC236}">
                <a16:creationId xmlns="" xmlns:a16="http://schemas.microsoft.com/office/drawing/2014/main" id="{BAE051AE-5A91-4FE5-8FC5-C0A69F4C86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0D5B7A27-8F83-462B-B8CA-2E0913DE0F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6B546-6F3A-4C5D-A973-636E5530E23D}" type="slidenum">
              <a:rPr lang="zh-CN" altLang="en-US" smtClean="0"/>
              <a:t>‹#›</a:t>
            </a:fld>
            <a:endParaRPr lang="zh-CN" altLang="en-US"/>
          </a:p>
        </p:txBody>
      </p:sp>
    </p:spTree>
    <p:extLst>
      <p:ext uri="{BB962C8B-B14F-4D97-AF65-F5344CB8AC3E}">
        <p14:creationId xmlns:p14="http://schemas.microsoft.com/office/powerpoint/2010/main" val="3196961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kaggle.com/c/walmart-recruiting-trip-type-classifica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6">
            <a:extLst>
              <a:ext uri="{FF2B5EF4-FFF2-40B4-BE49-F238E27FC236}">
                <a16:creationId xmlns="" xmlns:a16="http://schemas.microsoft.com/office/drawing/2014/main" id="{9DBB1545-43A8-40E8-93F2-F74FEB3AD05C}"/>
              </a:ext>
            </a:extLst>
          </p:cNvPr>
          <p:cNvPicPr>
            <a:picLocks noChangeAspect="1"/>
          </p:cNvPicPr>
          <p:nvPr/>
        </p:nvPicPr>
        <p:blipFill>
          <a:blip r:embed="rId2"/>
          <a:stretch>
            <a:fillRect/>
          </a:stretch>
        </p:blipFill>
        <p:spPr>
          <a:xfrm>
            <a:off x="7552781" y="3702026"/>
            <a:ext cx="4639219" cy="1211803"/>
          </a:xfrm>
          <a:prstGeom prst="rect">
            <a:avLst/>
          </a:prstGeom>
        </p:spPr>
      </p:pic>
      <p:pic>
        <p:nvPicPr>
          <p:cNvPr id="3" name="图片 2">
            <a:extLst>
              <a:ext uri="{FF2B5EF4-FFF2-40B4-BE49-F238E27FC236}">
                <a16:creationId xmlns="" xmlns:a16="http://schemas.microsoft.com/office/drawing/2014/main" id="{71F1FC86-DB0E-4C05-B8B7-DEE2D13152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5013" y="5418052"/>
            <a:ext cx="4266987" cy="1211804"/>
          </a:xfrm>
          <a:prstGeom prst="rect">
            <a:avLst/>
          </a:prstGeom>
        </p:spPr>
      </p:pic>
      <p:pic>
        <p:nvPicPr>
          <p:cNvPr id="8" name="图片 7">
            <a:extLst>
              <a:ext uri="{FF2B5EF4-FFF2-40B4-BE49-F238E27FC236}">
                <a16:creationId xmlns="" xmlns:a16="http://schemas.microsoft.com/office/drawing/2014/main" id="{4A61E26C-A558-4580-A1E9-3822CE01E2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9415" y="345723"/>
            <a:ext cx="4105848" cy="1457528"/>
          </a:xfrm>
          <a:prstGeom prst="rect">
            <a:avLst/>
          </a:prstGeom>
        </p:spPr>
      </p:pic>
      <p:sp>
        <p:nvSpPr>
          <p:cNvPr id="9" name="文本框 8">
            <a:extLst>
              <a:ext uri="{FF2B5EF4-FFF2-40B4-BE49-F238E27FC236}">
                <a16:creationId xmlns="" xmlns:a16="http://schemas.microsoft.com/office/drawing/2014/main" id="{262A7B12-9614-4C22-AB8F-1C57D681EF56}"/>
              </a:ext>
            </a:extLst>
          </p:cNvPr>
          <p:cNvSpPr txBox="1"/>
          <p:nvPr/>
        </p:nvSpPr>
        <p:spPr>
          <a:xfrm>
            <a:off x="392382" y="1547771"/>
            <a:ext cx="7160399" cy="1569660"/>
          </a:xfrm>
          <a:prstGeom prst="rect">
            <a:avLst/>
          </a:prstGeom>
          <a:noFill/>
        </p:spPr>
        <p:txBody>
          <a:bodyPr wrap="square" rtlCol="0">
            <a:spAutoFit/>
          </a:bodyPr>
          <a:lstStyle/>
          <a:p>
            <a:pPr algn="ctr"/>
            <a:r>
              <a:rPr lang="en-US" altLang="zh-CN" sz="4800" b="1" dirty="0">
                <a:solidFill>
                  <a:schemeClr val="accent5">
                    <a:lumMod val="75000"/>
                  </a:schemeClr>
                </a:solidFill>
                <a:latin typeface="Calibri" panose="020F0502020204030204" pitchFamily="34" charset="0"/>
                <a:cs typeface="Calibri" panose="020F0502020204030204" pitchFamily="34" charset="0"/>
              </a:rPr>
              <a:t>Use market basket analysis to classify shopping trips</a:t>
            </a:r>
            <a:endParaRPr lang="zh-CN" altLang="en-US" sz="4800" b="1" dirty="0">
              <a:solidFill>
                <a:schemeClr val="accent5">
                  <a:lumMod val="75000"/>
                </a:schemeClr>
              </a:solidFill>
              <a:latin typeface="Calibri" panose="020F0502020204030204" pitchFamily="34" charset="0"/>
              <a:cs typeface="Calibri" panose="020F0502020204030204" pitchFamily="34" charset="0"/>
            </a:endParaRPr>
          </a:p>
        </p:txBody>
      </p:sp>
      <p:pic>
        <p:nvPicPr>
          <p:cNvPr id="13" name="图片 12">
            <a:extLst>
              <a:ext uri="{FF2B5EF4-FFF2-40B4-BE49-F238E27FC236}">
                <a16:creationId xmlns="" xmlns:a16="http://schemas.microsoft.com/office/drawing/2014/main" id="{E5C9A83F-8B9E-400D-8AD5-67CEEDE4C2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9690" y="2141742"/>
            <a:ext cx="2067213" cy="771633"/>
          </a:xfrm>
          <a:prstGeom prst="rect">
            <a:avLst/>
          </a:prstGeom>
        </p:spPr>
      </p:pic>
      <p:sp>
        <p:nvSpPr>
          <p:cNvPr id="14" name="文本框 13">
            <a:extLst>
              <a:ext uri="{FF2B5EF4-FFF2-40B4-BE49-F238E27FC236}">
                <a16:creationId xmlns="" xmlns:a16="http://schemas.microsoft.com/office/drawing/2014/main" id="{B9A1E2B1-8646-4027-8DE3-7BFBAB08B777}"/>
              </a:ext>
            </a:extLst>
          </p:cNvPr>
          <p:cNvSpPr txBox="1"/>
          <p:nvPr/>
        </p:nvSpPr>
        <p:spPr>
          <a:xfrm>
            <a:off x="629964" y="4681982"/>
            <a:ext cx="6922817" cy="954107"/>
          </a:xfrm>
          <a:prstGeom prst="rect">
            <a:avLst/>
          </a:prstGeom>
          <a:noFill/>
        </p:spPr>
        <p:txBody>
          <a:bodyPr wrap="square" rtlCol="0">
            <a:spAutoFit/>
          </a:bodyPr>
          <a:lstStyle/>
          <a:p>
            <a:pPr algn="ctr"/>
            <a:r>
              <a:rPr lang="en-US" altLang="zh-CN" sz="2800" dirty="0" err="1">
                <a:solidFill>
                  <a:schemeClr val="accent5">
                    <a:lumMod val="75000"/>
                  </a:schemeClr>
                </a:solidFill>
                <a:latin typeface="Calibri" panose="020F0502020204030204" pitchFamily="34" charset="0"/>
                <a:cs typeface="Calibri" panose="020F0502020204030204" pitchFamily="34" charset="0"/>
              </a:rPr>
              <a:t>Xiuquan</a:t>
            </a:r>
            <a:r>
              <a:rPr lang="en-US" altLang="zh-CN" sz="2800" dirty="0">
                <a:solidFill>
                  <a:schemeClr val="accent5">
                    <a:lumMod val="75000"/>
                  </a:schemeClr>
                </a:solidFill>
                <a:latin typeface="Calibri" panose="020F0502020204030204" pitchFamily="34" charset="0"/>
                <a:cs typeface="Calibri" panose="020F0502020204030204" pitchFamily="34" charset="0"/>
              </a:rPr>
              <a:t> Zhang &amp; Zheng Xu</a:t>
            </a:r>
          </a:p>
          <a:p>
            <a:pPr algn="ctr"/>
            <a:r>
              <a:rPr lang="en-US" altLang="zh-CN" sz="2800" dirty="0">
                <a:solidFill>
                  <a:schemeClr val="accent5">
                    <a:lumMod val="75000"/>
                  </a:schemeClr>
                </a:solidFill>
                <a:latin typeface="Calibri" panose="020F0502020204030204" pitchFamily="34" charset="0"/>
                <a:cs typeface="Calibri" panose="020F0502020204030204" pitchFamily="34" charset="0"/>
              </a:rPr>
              <a:t>September 2019</a:t>
            </a:r>
            <a:endParaRPr lang="zh-CN" altLang="en-US" sz="2800" dirty="0">
              <a:solidFill>
                <a:schemeClr val="accent5">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5216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73F0C7D7-8D7F-4CD4-A262-F7BDBD3443FC}"/>
              </a:ext>
            </a:extLst>
          </p:cNvPr>
          <p:cNvSpPr txBox="1"/>
          <p:nvPr/>
        </p:nvSpPr>
        <p:spPr>
          <a:xfrm>
            <a:off x="591128" y="517297"/>
            <a:ext cx="4256079" cy="646331"/>
          </a:xfrm>
          <a:prstGeom prst="rect">
            <a:avLst/>
          </a:prstGeom>
          <a:noFill/>
        </p:spPr>
        <p:txBody>
          <a:bodyPr wrap="square" rtlCol="0">
            <a:spAutoFit/>
          </a:bodyPr>
          <a:lstStyle/>
          <a:p>
            <a:r>
              <a:rPr lang="en-US" altLang="zh-CN" sz="3600" dirty="0">
                <a:solidFill>
                  <a:schemeClr val="accent5">
                    <a:lumMod val="75000"/>
                  </a:schemeClr>
                </a:solidFill>
                <a:latin typeface="Calibri" panose="020F0502020204030204" pitchFamily="34" charset="0"/>
                <a:cs typeface="Calibri" panose="020F0502020204030204" pitchFamily="34" charset="0"/>
              </a:rPr>
              <a:t>Feature Engineering</a:t>
            </a:r>
            <a:endParaRPr lang="zh-CN" altLang="en-US" sz="3600" dirty="0">
              <a:solidFill>
                <a:schemeClr val="accent5">
                  <a:lumMod val="75000"/>
                </a:schemeClr>
              </a:solidFill>
              <a:latin typeface="Calibri" panose="020F0502020204030204" pitchFamily="34" charset="0"/>
              <a:cs typeface="Calibri" panose="020F0502020204030204" pitchFamily="34" charset="0"/>
            </a:endParaRPr>
          </a:p>
        </p:txBody>
      </p:sp>
      <p:graphicFrame>
        <p:nvGraphicFramePr>
          <p:cNvPr id="3" name="表格 4">
            <a:extLst>
              <a:ext uri="{FF2B5EF4-FFF2-40B4-BE49-F238E27FC236}">
                <a16:creationId xmlns="" xmlns:a16="http://schemas.microsoft.com/office/drawing/2014/main" id="{F53535E1-A990-4491-88F3-15D32F51DEA7}"/>
              </a:ext>
            </a:extLst>
          </p:cNvPr>
          <p:cNvGraphicFramePr>
            <a:graphicFrameLocks noGrp="1"/>
          </p:cNvGraphicFramePr>
          <p:nvPr>
            <p:extLst>
              <p:ext uri="{D42A27DB-BD31-4B8C-83A1-F6EECF244321}">
                <p14:modId xmlns:p14="http://schemas.microsoft.com/office/powerpoint/2010/main" val="3269213716"/>
              </p:ext>
            </p:extLst>
          </p:nvPr>
        </p:nvGraphicFramePr>
        <p:xfrm>
          <a:off x="1753049" y="1734307"/>
          <a:ext cx="9973299" cy="640080"/>
        </p:xfrm>
        <a:graphic>
          <a:graphicData uri="http://schemas.openxmlformats.org/drawingml/2006/table">
            <a:tbl>
              <a:tblPr firstRow="1" bandRow="1">
                <a:tableStyleId>{5C22544A-7EE6-4342-B048-85BDC9FD1C3A}</a:tableStyleId>
              </a:tblPr>
              <a:tblGrid>
                <a:gridCol w="1424757">
                  <a:extLst>
                    <a:ext uri="{9D8B030D-6E8A-4147-A177-3AD203B41FA5}">
                      <a16:colId xmlns="" xmlns:a16="http://schemas.microsoft.com/office/drawing/2014/main" val="570490337"/>
                    </a:ext>
                  </a:extLst>
                </a:gridCol>
                <a:gridCol w="1424757">
                  <a:extLst>
                    <a:ext uri="{9D8B030D-6E8A-4147-A177-3AD203B41FA5}">
                      <a16:colId xmlns="" xmlns:a16="http://schemas.microsoft.com/office/drawing/2014/main" val="1845332799"/>
                    </a:ext>
                  </a:extLst>
                </a:gridCol>
                <a:gridCol w="1424757">
                  <a:extLst>
                    <a:ext uri="{9D8B030D-6E8A-4147-A177-3AD203B41FA5}">
                      <a16:colId xmlns="" xmlns:a16="http://schemas.microsoft.com/office/drawing/2014/main" val="1326880731"/>
                    </a:ext>
                  </a:extLst>
                </a:gridCol>
                <a:gridCol w="1424757">
                  <a:extLst>
                    <a:ext uri="{9D8B030D-6E8A-4147-A177-3AD203B41FA5}">
                      <a16:colId xmlns="" xmlns:a16="http://schemas.microsoft.com/office/drawing/2014/main" val="2207016992"/>
                    </a:ext>
                  </a:extLst>
                </a:gridCol>
                <a:gridCol w="1424757">
                  <a:extLst>
                    <a:ext uri="{9D8B030D-6E8A-4147-A177-3AD203B41FA5}">
                      <a16:colId xmlns="" xmlns:a16="http://schemas.microsoft.com/office/drawing/2014/main" val="4123288722"/>
                    </a:ext>
                  </a:extLst>
                </a:gridCol>
                <a:gridCol w="1424757">
                  <a:extLst>
                    <a:ext uri="{9D8B030D-6E8A-4147-A177-3AD203B41FA5}">
                      <a16:colId xmlns="" xmlns:a16="http://schemas.microsoft.com/office/drawing/2014/main" val="4273515247"/>
                    </a:ext>
                  </a:extLst>
                </a:gridCol>
                <a:gridCol w="1424757">
                  <a:extLst>
                    <a:ext uri="{9D8B030D-6E8A-4147-A177-3AD203B41FA5}">
                      <a16:colId xmlns="" xmlns:a16="http://schemas.microsoft.com/office/drawing/2014/main" val="1585901329"/>
                    </a:ext>
                  </a:extLst>
                </a:gridCol>
              </a:tblGrid>
              <a:tr h="370840">
                <a:tc>
                  <a:txBody>
                    <a:bodyPr/>
                    <a:lstStyle/>
                    <a:p>
                      <a:pPr algn="ctr"/>
                      <a:r>
                        <a:rPr lang="en-US" altLang="zh-CN" dirty="0"/>
                        <a:t>Num Items</a:t>
                      </a:r>
                      <a:endParaRPr lang="zh-CN" altLang="en-US" dirty="0"/>
                    </a:p>
                  </a:txBody>
                  <a:tcPr/>
                </a:tc>
                <a:tc>
                  <a:txBody>
                    <a:bodyPr/>
                    <a:lstStyle/>
                    <a:p>
                      <a:pPr algn="ctr"/>
                      <a:r>
                        <a:rPr lang="en-US" altLang="zh-CN" dirty="0"/>
                        <a:t>Return</a:t>
                      </a:r>
                      <a:endParaRPr lang="zh-CN" altLang="en-US" dirty="0"/>
                    </a:p>
                  </a:txBody>
                  <a:tcPr/>
                </a:tc>
                <a:tc>
                  <a:txBody>
                    <a:bodyPr/>
                    <a:lstStyle/>
                    <a:p>
                      <a:pPr algn="ctr"/>
                      <a:r>
                        <a:rPr lang="en-US" altLang="zh-CN" dirty="0"/>
                        <a:t>Category Counts</a:t>
                      </a:r>
                      <a:endParaRPr lang="zh-CN" altLang="en-US" dirty="0"/>
                    </a:p>
                  </a:txBody>
                  <a:tcPr/>
                </a:tc>
                <a:tc>
                  <a:txBody>
                    <a:bodyPr/>
                    <a:lstStyle/>
                    <a:p>
                      <a:pPr algn="ctr"/>
                      <a:r>
                        <a:rPr lang="en-US" altLang="zh-CN" dirty="0"/>
                        <a:t>Day of week</a:t>
                      </a:r>
                      <a:endParaRPr lang="zh-CN" altLang="en-US" dirty="0"/>
                    </a:p>
                  </a:txBody>
                  <a:tcPr/>
                </a:tc>
                <a:tc>
                  <a:txBody>
                    <a:bodyPr/>
                    <a:lstStyle/>
                    <a:p>
                      <a:pPr algn="ctr"/>
                      <a:r>
                        <a:rPr lang="en-US" altLang="zh-CN" dirty="0"/>
                        <a:t>Category</a:t>
                      </a:r>
                      <a:endParaRPr lang="zh-CN" altLang="en-US" dirty="0"/>
                    </a:p>
                  </a:txBody>
                  <a:tcPr/>
                </a:tc>
                <a:tc>
                  <a:txBody>
                    <a:bodyPr/>
                    <a:lstStyle/>
                    <a:p>
                      <a:pPr algn="ctr"/>
                      <a:r>
                        <a:rPr lang="en-US" altLang="zh-CN" dirty="0"/>
                        <a:t>Fineline number</a:t>
                      </a:r>
                      <a:endParaRPr lang="zh-CN" altLang="en-US" dirty="0"/>
                    </a:p>
                  </a:txBody>
                  <a:tcPr/>
                </a:tc>
                <a:tc>
                  <a:txBody>
                    <a:bodyPr/>
                    <a:lstStyle/>
                    <a:p>
                      <a:pPr algn="ctr"/>
                      <a:r>
                        <a:rPr lang="en-US" altLang="zh-CN" dirty="0"/>
                        <a:t>UPC number</a:t>
                      </a:r>
                      <a:endParaRPr lang="zh-CN" altLang="en-US" dirty="0"/>
                    </a:p>
                  </a:txBody>
                  <a:tcPr/>
                </a:tc>
                <a:extLst>
                  <a:ext uri="{0D108BD9-81ED-4DB2-BD59-A6C34878D82A}">
                    <a16:rowId xmlns="" xmlns:a16="http://schemas.microsoft.com/office/drawing/2014/main" val="56980785"/>
                  </a:ext>
                </a:extLst>
              </a:tr>
            </a:tbl>
          </a:graphicData>
        </a:graphic>
      </p:graphicFrame>
      <p:pic>
        <p:nvPicPr>
          <p:cNvPr id="5" name="图片 4">
            <a:extLst>
              <a:ext uri="{FF2B5EF4-FFF2-40B4-BE49-F238E27FC236}">
                <a16:creationId xmlns="" xmlns:a16="http://schemas.microsoft.com/office/drawing/2014/main" id="{B7967742-9336-4929-93AA-089ED6F51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0628" y="278408"/>
            <a:ext cx="4277322" cy="1124107"/>
          </a:xfrm>
          <a:prstGeom prst="rect">
            <a:avLst/>
          </a:prstGeom>
        </p:spPr>
      </p:pic>
      <p:pic>
        <p:nvPicPr>
          <p:cNvPr id="7" name="图片 6">
            <a:extLst>
              <a:ext uri="{FF2B5EF4-FFF2-40B4-BE49-F238E27FC236}">
                <a16:creationId xmlns="" xmlns:a16="http://schemas.microsoft.com/office/drawing/2014/main" id="{B9B19596-06F8-466D-83AF-5E75F43CC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3722" y="2704739"/>
            <a:ext cx="4788023" cy="2099702"/>
          </a:xfrm>
          <a:prstGeom prst="rect">
            <a:avLst/>
          </a:prstGeom>
        </p:spPr>
      </p:pic>
      <p:pic>
        <p:nvPicPr>
          <p:cNvPr id="9" name="图片 8">
            <a:extLst>
              <a:ext uri="{FF2B5EF4-FFF2-40B4-BE49-F238E27FC236}">
                <a16:creationId xmlns="" xmlns:a16="http://schemas.microsoft.com/office/drawing/2014/main" id="{3AFC5F1B-B045-4F43-9AF7-DE5B30CB74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3722" y="4803361"/>
            <a:ext cx="4788278" cy="2054639"/>
          </a:xfrm>
          <a:prstGeom prst="rect">
            <a:avLst/>
          </a:prstGeom>
        </p:spPr>
      </p:pic>
      <p:sp>
        <p:nvSpPr>
          <p:cNvPr id="10" name="左大括号 9">
            <a:extLst>
              <a:ext uri="{FF2B5EF4-FFF2-40B4-BE49-F238E27FC236}">
                <a16:creationId xmlns="" xmlns:a16="http://schemas.microsoft.com/office/drawing/2014/main" id="{97F49CE1-4947-4BA3-8006-41AE35DF0700}"/>
              </a:ext>
            </a:extLst>
          </p:cNvPr>
          <p:cNvSpPr/>
          <p:nvPr/>
        </p:nvSpPr>
        <p:spPr>
          <a:xfrm rot="5400000">
            <a:off x="7584622" y="541066"/>
            <a:ext cx="286780" cy="2099702"/>
          </a:xfrm>
          <a:prstGeom prst="leftBrace">
            <a:avLst>
              <a:gd name="adj1" fmla="val 35730"/>
              <a:gd name="adj2" fmla="val 5169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左大括号 10">
            <a:extLst>
              <a:ext uri="{FF2B5EF4-FFF2-40B4-BE49-F238E27FC236}">
                <a16:creationId xmlns="" xmlns:a16="http://schemas.microsoft.com/office/drawing/2014/main" id="{EAE0D0B2-7E44-4C6A-B989-26B45FDC0A8D}"/>
              </a:ext>
            </a:extLst>
          </p:cNvPr>
          <p:cNvSpPr/>
          <p:nvPr/>
        </p:nvSpPr>
        <p:spPr>
          <a:xfrm rot="16200000">
            <a:off x="10426956" y="1465406"/>
            <a:ext cx="286780" cy="2099702"/>
          </a:xfrm>
          <a:prstGeom prst="leftBrace">
            <a:avLst>
              <a:gd name="adj1" fmla="val 35730"/>
              <a:gd name="adj2" fmla="val 5169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3" name="图片 12">
            <a:extLst>
              <a:ext uri="{FF2B5EF4-FFF2-40B4-BE49-F238E27FC236}">
                <a16:creationId xmlns="" xmlns:a16="http://schemas.microsoft.com/office/drawing/2014/main" id="{2BCEB03B-2881-47B9-B637-A282BBD5C8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3049" y="3182595"/>
            <a:ext cx="4925112" cy="2057687"/>
          </a:xfrm>
          <a:prstGeom prst="rect">
            <a:avLst/>
          </a:prstGeom>
        </p:spPr>
      </p:pic>
      <p:pic>
        <p:nvPicPr>
          <p:cNvPr id="15" name="图片 14">
            <a:extLst>
              <a:ext uri="{FF2B5EF4-FFF2-40B4-BE49-F238E27FC236}">
                <a16:creationId xmlns="" xmlns:a16="http://schemas.microsoft.com/office/drawing/2014/main" id="{DB1A3A85-6660-4C86-B14C-4F27161DEC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7863" y="2681652"/>
            <a:ext cx="3410426" cy="523948"/>
          </a:xfrm>
          <a:prstGeom prst="rect">
            <a:avLst/>
          </a:prstGeom>
        </p:spPr>
      </p:pic>
      <p:sp>
        <p:nvSpPr>
          <p:cNvPr id="16" name="左大括号 15">
            <a:extLst>
              <a:ext uri="{FF2B5EF4-FFF2-40B4-BE49-F238E27FC236}">
                <a16:creationId xmlns="" xmlns:a16="http://schemas.microsoft.com/office/drawing/2014/main" id="{30842EB7-7A91-48A1-8F87-73578C784C2B}"/>
              </a:ext>
            </a:extLst>
          </p:cNvPr>
          <p:cNvSpPr/>
          <p:nvPr/>
        </p:nvSpPr>
        <p:spPr>
          <a:xfrm rot="16200000">
            <a:off x="4703817" y="1424121"/>
            <a:ext cx="286780" cy="2099702"/>
          </a:xfrm>
          <a:prstGeom prst="leftBrace">
            <a:avLst>
              <a:gd name="adj1" fmla="val 35730"/>
              <a:gd name="adj2" fmla="val 5169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9105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6">
            <a:extLst>
              <a:ext uri="{FF2B5EF4-FFF2-40B4-BE49-F238E27FC236}">
                <a16:creationId xmlns="" xmlns:a16="http://schemas.microsoft.com/office/drawing/2014/main" id="{9DBB1545-43A8-40E8-93F2-F74FEB3AD05C}"/>
              </a:ext>
            </a:extLst>
          </p:cNvPr>
          <p:cNvPicPr>
            <a:picLocks noChangeAspect="1"/>
          </p:cNvPicPr>
          <p:nvPr/>
        </p:nvPicPr>
        <p:blipFill>
          <a:blip r:embed="rId2"/>
          <a:stretch>
            <a:fillRect/>
          </a:stretch>
        </p:blipFill>
        <p:spPr>
          <a:xfrm>
            <a:off x="10180116" y="6332479"/>
            <a:ext cx="2011884" cy="525521"/>
          </a:xfrm>
          <a:prstGeom prst="rect">
            <a:avLst/>
          </a:prstGeom>
        </p:spPr>
      </p:pic>
      <p:sp>
        <p:nvSpPr>
          <p:cNvPr id="3" name="文本框 2">
            <a:extLst>
              <a:ext uri="{FF2B5EF4-FFF2-40B4-BE49-F238E27FC236}">
                <a16:creationId xmlns="" xmlns:a16="http://schemas.microsoft.com/office/drawing/2014/main" id="{834B1170-72AF-488B-ABBC-7E60B5E64401}"/>
              </a:ext>
            </a:extLst>
          </p:cNvPr>
          <p:cNvSpPr txBox="1"/>
          <p:nvPr/>
        </p:nvSpPr>
        <p:spPr>
          <a:xfrm>
            <a:off x="591128" y="517297"/>
            <a:ext cx="4256079" cy="646331"/>
          </a:xfrm>
          <a:prstGeom prst="rect">
            <a:avLst/>
          </a:prstGeom>
          <a:noFill/>
        </p:spPr>
        <p:txBody>
          <a:bodyPr wrap="square" rtlCol="0">
            <a:spAutoFit/>
          </a:bodyPr>
          <a:lstStyle/>
          <a:p>
            <a:r>
              <a:rPr lang="en-US" altLang="zh-CN" sz="3600" dirty="0">
                <a:solidFill>
                  <a:schemeClr val="accent5">
                    <a:lumMod val="75000"/>
                  </a:schemeClr>
                </a:solidFill>
                <a:latin typeface="Calibri" panose="020F0502020204030204" pitchFamily="34" charset="0"/>
                <a:cs typeface="Calibri" panose="020F0502020204030204" pitchFamily="34" charset="0"/>
              </a:rPr>
              <a:t>Feature Engineering</a:t>
            </a:r>
            <a:endParaRPr lang="zh-CN" altLang="en-US" sz="3600" dirty="0">
              <a:solidFill>
                <a:schemeClr val="accent5">
                  <a:lumMod val="75000"/>
                </a:schemeClr>
              </a:solidFill>
              <a:latin typeface="Calibri" panose="020F0502020204030204" pitchFamily="34" charset="0"/>
              <a:cs typeface="Calibri" panose="020F0502020204030204" pitchFamily="34" charset="0"/>
            </a:endParaRPr>
          </a:p>
        </p:txBody>
      </p:sp>
      <p:graphicFrame>
        <p:nvGraphicFramePr>
          <p:cNvPr id="2" name="表格 4">
            <a:extLst>
              <a:ext uri="{FF2B5EF4-FFF2-40B4-BE49-F238E27FC236}">
                <a16:creationId xmlns="" xmlns:a16="http://schemas.microsoft.com/office/drawing/2014/main" id="{7EAF9051-33DE-4D9C-ACE1-5A64857B206D}"/>
              </a:ext>
            </a:extLst>
          </p:cNvPr>
          <p:cNvGraphicFramePr>
            <a:graphicFrameLocks noGrp="1"/>
          </p:cNvGraphicFramePr>
          <p:nvPr>
            <p:extLst>
              <p:ext uri="{D42A27DB-BD31-4B8C-83A1-F6EECF244321}">
                <p14:modId xmlns:p14="http://schemas.microsoft.com/office/powerpoint/2010/main" val="3876028113"/>
              </p:ext>
            </p:extLst>
          </p:nvPr>
        </p:nvGraphicFramePr>
        <p:xfrm>
          <a:off x="2015589" y="1733587"/>
          <a:ext cx="9973299" cy="640080"/>
        </p:xfrm>
        <a:graphic>
          <a:graphicData uri="http://schemas.openxmlformats.org/drawingml/2006/table">
            <a:tbl>
              <a:tblPr firstRow="1" bandRow="1">
                <a:tableStyleId>{5C22544A-7EE6-4342-B048-85BDC9FD1C3A}</a:tableStyleId>
              </a:tblPr>
              <a:tblGrid>
                <a:gridCol w="1424757">
                  <a:extLst>
                    <a:ext uri="{9D8B030D-6E8A-4147-A177-3AD203B41FA5}">
                      <a16:colId xmlns="" xmlns:a16="http://schemas.microsoft.com/office/drawing/2014/main" val="570490337"/>
                    </a:ext>
                  </a:extLst>
                </a:gridCol>
                <a:gridCol w="1424757">
                  <a:extLst>
                    <a:ext uri="{9D8B030D-6E8A-4147-A177-3AD203B41FA5}">
                      <a16:colId xmlns="" xmlns:a16="http://schemas.microsoft.com/office/drawing/2014/main" val="1845332799"/>
                    </a:ext>
                  </a:extLst>
                </a:gridCol>
                <a:gridCol w="1424757">
                  <a:extLst>
                    <a:ext uri="{9D8B030D-6E8A-4147-A177-3AD203B41FA5}">
                      <a16:colId xmlns="" xmlns:a16="http://schemas.microsoft.com/office/drawing/2014/main" val="1326880731"/>
                    </a:ext>
                  </a:extLst>
                </a:gridCol>
                <a:gridCol w="1424757">
                  <a:extLst>
                    <a:ext uri="{9D8B030D-6E8A-4147-A177-3AD203B41FA5}">
                      <a16:colId xmlns="" xmlns:a16="http://schemas.microsoft.com/office/drawing/2014/main" val="2207016992"/>
                    </a:ext>
                  </a:extLst>
                </a:gridCol>
                <a:gridCol w="1424757">
                  <a:extLst>
                    <a:ext uri="{9D8B030D-6E8A-4147-A177-3AD203B41FA5}">
                      <a16:colId xmlns="" xmlns:a16="http://schemas.microsoft.com/office/drawing/2014/main" val="4123288722"/>
                    </a:ext>
                  </a:extLst>
                </a:gridCol>
                <a:gridCol w="1424757">
                  <a:extLst>
                    <a:ext uri="{9D8B030D-6E8A-4147-A177-3AD203B41FA5}">
                      <a16:colId xmlns="" xmlns:a16="http://schemas.microsoft.com/office/drawing/2014/main" val="4273515247"/>
                    </a:ext>
                  </a:extLst>
                </a:gridCol>
                <a:gridCol w="1424757">
                  <a:extLst>
                    <a:ext uri="{9D8B030D-6E8A-4147-A177-3AD203B41FA5}">
                      <a16:colId xmlns="" xmlns:a16="http://schemas.microsoft.com/office/drawing/2014/main" val="1585901329"/>
                    </a:ext>
                  </a:extLst>
                </a:gridCol>
              </a:tblGrid>
              <a:tr h="370840">
                <a:tc>
                  <a:txBody>
                    <a:bodyPr/>
                    <a:lstStyle/>
                    <a:p>
                      <a:pPr algn="ctr"/>
                      <a:r>
                        <a:rPr lang="en-US" altLang="zh-CN" dirty="0"/>
                        <a:t>Num Items</a:t>
                      </a:r>
                      <a:endParaRPr lang="zh-CN" altLang="en-US" dirty="0"/>
                    </a:p>
                  </a:txBody>
                  <a:tcPr/>
                </a:tc>
                <a:tc>
                  <a:txBody>
                    <a:bodyPr/>
                    <a:lstStyle/>
                    <a:p>
                      <a:pPr algn="ctr"/>
                      <a:r>
                        <a:rPr lang="en-US" altLang="zh-CN" dirty="0"/>
                        <a:t>Return</a:t>
                      </a:r>
                      <a:endParaRPr lang="zh-CN" altLang="en-US" dirty="0"/>
                    </a:p>
                  </a:txBody>
                  <a:tcPr/>
                </a:tc>
                <a:tc>
                  <a:txBody>
                    <a:bodyPr/>
                    <a:lstStyle/>
                    <a:p>
                      <a:pPr algn="ctr"/>
                      <a:r>
                        <a:rPr lang="en-US" altLang="zh-CN" dirty="0"/>
                        <a:t>Category Counts</a:t>
                      </a:r>
                      <a:endParaRPr lang="zh-CN" altLang="en-US" dirty="0"/>
                    </a:p>
                  </a:txBody>
                  <a:tcPr/>
                </a:tc>
                <a:tc>
                  <a:txBody>
                    <a:bodyPr/>
                    <a:lstStyle/>
                    <a:p>
                      <a:pPr algn="ctr"/>
                      <a:r>
                        <a:rPr lang="en-US" altLang="zh-CN" dirty="0"/>
                        <a:t>Day of week</a:t>
                      </a:r>
                      <a:endParaRPr lang="zh-CN" altLang="en-US" dirty="0"/>
                    </a:p>
                  </a:txBody>
                  <a:tcPr/>
                </a:tc>
                <a:tc>
                  <a:txBody>
                    <a:bodyPr/>
                    <a:lstStyle/>
                    <a:p>
                      <a:pPr algn="ctr"/>
                      <a:r>
                        <a:rPr lang="en-US" altLang="zh-CN" dirty="0"/>
                        <a:t>Category</a:t>
                      </a:r>
                      <a:endParaRPr lang="zh-CN" altLang="en-US" dirty="0"/>
                    </a:p>
                  </a:txBody>
                  <a:tcPr/>
                </a:tc>
                <a:tc>
                  <a:txBody>
                    <a:bodyPr/>
                    <a:lstStyle/>
                    <a:p>
                      <a:pPr algn="ctr"/>
                      <a:r>
                        <a:rPr lang="en-US" altLang="zh-CN" dirty="0"/>
                        <a:t>Fineline number</a:t>
                      </a:r>
                      <a:endParaRPr lang="zh-CN" altLang="en-US" dirty="0"/>
                    </a:p>
                  </a:txBody>
                  <a:tcPr/>
                </a:tc>
                <a:tc>
                  <a:txBody>
                    <a:bodyPr/>
                    <a:lstStyle/>
                    <a:p>
                      <a:pPr algn="ctr"/>
                      <a:r>
                        <a:rPr lang="en-US" altLang="zh-CN" dirty="0"/>
                        <a:t>UPC number</a:t>
                      </a:r>
                      <a:endParaRPr lang="zh-CN" altLang="en-US" dirty="0"/>
                    </a:p>
                  </a:txBody>
                  <a:tcPr/>
                </a:tc>
                <a:extLst>
                  <a:ext uri="{0D108BD9-81ED-4DB2-BD59-A6C34878D82A}">
                    <a16:rowId xmlns="" xmlns:a16="http://schemas.microsoft.com/office/drawing/2014/main" val="56980785"/>
                  </a:ext>
                </a:extLst>
              </a:tr>
            </a:tbl>
          </a:graphicData>
        </a:graphic>
      </p:graphicFrame>
      <p:graphicFrame>
        <p:nvGraphicFramePr>
          <p:cNvPr id="6" name="表格 6">
            <a:extLst>
              <a:ext uri="{FF2B5EF4-FFF2-40B4-BE49-F238E27FC236}">
                <a16:creationId xmlns="" xmlns:a16="http://schemas.microsoft.com/office/drawing/2014/main" id="{2DEC0FE0-2BE1-4382-9302-3E250F450527}"/>
              </a:ext>
            </a:extLst>
          </p:cNvPr>
          <p:cNvGraphicFramePr>
            <a:graphicFrameLocks noGrp="1"/>
          </p:cNvGraphicFramePr>
          <p:nvPr>
            <p:extLst>
              <p:ext uri="{D42A27DB-BD31-4B8C-83A1-F6EECF244321}">
                <p14:modId xmlns:p14="http://schemas.microsoft.com/office/powerpoint/2010/main" val="3330157926"/>
              </p:ext>
            </p:extLst>
          </p:nvPr>
        </p:nvGraphicFramePr>
        <p:xfrm>
          <a:off x="544317" y="1730397"/>
          <a:ext cx="1246908" cy="640080"/>
        </p:xfrm>
        <a:graphic>
          <a:graphicData uri="http://schemas.openxmlformats.org/drawingml/2006/table">
            <a:tbl>
              <a:tblPr firstRow="1" bandRow="1">
                <a:tableStyleId>{5C22544A-7EE6-4342-B048-85BDC9FD1C3A}</a:tableStyleId>
              </a:tblPr>
              <a:tblGrid>
                <a:gridCol w="1246908">
                  <a:extLst>
                    <a:ext uri="{9D8B030D-6E8A-4147-A177-3AD203B41FA5}">
                      <a16:colId xmlns="" xmlns:a16="http://schemas.microsoft.com/office/drawing/2014/main" val="1152768285"/>
                    </a:ext>
                  </a:extLst>
                </a:gridCol>
              </a:tblGrid>
              <a:tr h="640079">
                <a:tc>
                  <a:txBody>
                    <a:bodyPr/>
                    <a:lstStyle/>
                    <a:p>
                      <a:pPr algn="ctr"/>
                      <a:r>
                        <a:rPr lang="en-US" altLang="zh-CN" dirty="0"/>
                        <a:t>Trip Type</a:t>
                      </a:r>
                    </a:p>
                    <a:p>
                      <a:pPr algn="ctr"/>
                      <a:r>
                        <a:rPr lang="en-US" altLang="zh-CN" dirty="0"/>
                        <a:t>(Label)</a:t>
                      </a:r>
                      <a:endParaRPr lang="zh-CN" altLang="en-US" dirty="0"/>
                    </a:p>
                  </a:txBody>
                  <a:tcPr/>
                </a:tc>
                <a:extLst>
                  <a:ext uri="{0D108BD9-81ED-4DB2-BD59-A6C34878D82A}">
                    <a16:rowId xmlns="" xmlns:a16="http://schemas.microsoft.com/office/drawing/2014/main" val="741060075"/>
                  </a:ext>
                </a:extLst>
              </a:tr>
            </a:tbl>
          </a:graphicData>
        </a:graphic>
      </p:graphicFrame>
      <p:sp>
        <p:nvSpPr>
          <p:cNvPr id="10" name="文本框 9">
            <a:extLst>
              <a:ext uri="{FF2B5EF4-FFF2-40B4-BE49-F238E27FC236}">
                <a16:creationId xmlns="" xmlns:a16="http://schemas.microsoft.com/office/drawing/2014/main" id="{B0C86C67-23F4-49E0-9009-E845D989DB8C}"/>
              </a:ext>
            </a:extLst>
          </p:cNvPr>
          <p:cNvSpPr txBox="1"/>
          <p:nvPr/>
        </p:nvSpPr>
        <p:spPr>
          <a:xfrm>
            <a:off x="767178" y="2813979"/>
            <a:ext cx="801187" cy="400110"/>
          </a:xfrm>
          <a:prstGeom prst="rect">
            <a:avLst/>
          </a:prstGeom>
          <a:noFill/>
        </p:spPr>
        <p:txBody>
          <a:bodyPr wrap="square" rtlCol="0">
            <a:spAutoFit/>
          </a:bodyPr>
          <a:lstStyle/>
          <a:p>
            <a:r>
              <a:rPr lang="en-US" altLang="zh-CN" sz="2000" dirty="0">
                <a:solidFill>
                  <a:schemeClr val="accent5">
                    <a:lumMod val="75000"/>
                  </a:schemeClr>
                </a:solidFill>
                <a:latin typeface="Calibri" panose="020F0502020204030204" pitchFamily="34" charset="0"/>
                <a:cs typeface="Calibri" panose="020F0502020204030204" pitchFamily="34" charset="0"/>
              </a:rPr>
              <a:t>Label</a:t>
            </a:r>
            <a:endParaRPr lang="zh-CN" altLang="en-US" sz="2000" dirty="0">
              <a:solidFill>
                <a:schemeClr val="accent5">
                  <a:lumMod val="75000"/>
                </a:schemeClr>
              </a:solidFill>
              <a:latin typeface="Calibri" panose="020F0502020204030204" pitchFamily="34" charset="0"/>
              <a:cs typeface="Calibri" panose="020F0502020204030204" pitchFamily="34" charset="0"/>
            </a:endParaRPr>
          </a:p>
        </p:txBody>
      </p:sp>
      <p:pic>
        <p:nvPicPr>
          <p:cNvPr id="12" name="图片 11">
            <a:extLst>
              <a:ext uri="{FF2B5EF4-FFF2-40B4-BE49-F238E27FC236}">
                <a16:creationId xmlns="" xmlns:a16="http://schemas.microsoft.com/office/drawing/2014/main" id="{7CE3CD63-0D2A-40B7-B46D-029B1B31D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3466" y="3285537"/>
            <a:ext cx="2101046" cy="2657846"/>
          </a:xfrm>
          <a:prstGeom prst="rect">
            <a:avLst/>
          </a:prstGeom>
        </p:spPr>
      </p:pic>
      <p:pic>
        <p:nvPicPr>
          <p:cNvPr id="14" name="图片 13">
            <a:extLst>
              <a:ext uri="{FF2B5EF4-FFF2-40B4-BE49-F238E27FC236}">
                <a16:creationId xmlns="" xmlns:a16="http://schemas.microsoft.com/office/drawing/2014/main" id="{F1C6CEFC-4768-4A57-AE2B-92BEA18253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6893" y="3285537"/>
            <a:ext cx="2101046" cy="2657846"/>
          </a:xfrm>
          <a:prstGeom prst="rect">
            <a:avLst/>
          </a:prstGeom>
        </p:spPr>
      </p:pic>
      <p:pic>
        <p:nvPicPr>
          <p:cNvPr id="16" name="图片 15">
            <a:extLst>
              <a:ext uri="{FF2B5EF4-FFF2-40B4-BE49-F238E27FC236}">
                <a16:creationId xmlns="" xmlns:a16="http://schemas.microsoft.com/office/drawing/2014/main" id="{66F06E40-148D-4DD1-A332-746F0CFBF5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0" y="3178367"/>
            <a:ext cx="5024761" cy="2800741"/>
          </a:xfrm>
          <a:prstGeom prst="rect">
            <a:avLst/>
          </a:prstGeom>
        </p:spPr>
      </p:pic>
      <p:pic>
        <p:nvPicPr>
          <p:cNvPr id="18" name="图片 17">
            <a:extLst>
              <a:ext uri="{FF2B5EF4-FFF2-40B4-BE49-F238E27FC236}">
                <a16:creationId xmlns="" xmlns:a16="http://schemas.microsoft.com/office/drawing/2014/main" id="{51CFF2D6-0FB7-4FEB-AB72-F743B5E167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60320" y="3285537"/>
            <a:ext cx="2180245" cy="2638793"/>
          </a:xfrm>
          <a:prstGeom prst="rect">
            <a:avLst/>
          </a:prstGeom>
        </p:spPr>
      </p:pic>
      <p:sp>
        <p:nvSpPr>
          <p:cNvPr id="19" name="文本框 18">
            <a:extLst>
              <a:ext uri="{FF2B5EF4-FFF2-40B4-BE49-F238E27FC236}">
                <a16:creationId xmlns="" xmlns:a16="http://schemas.microsoft.com/office/drawing/2014/main" id="{3A08520D-9C9D-471C-8C80-D1100EC9CD15}"/>
              </a:ext>
            </a:extLst>
          </p:cNvPr>
          <p:cNvSpPr txBox="1"/>
          <p:nvPr/>
        </p:nvSpPr>
        <p:spPr>
          <a:xfrm>
            <a:off x="4942363" y="4614460"/>
            <a:ext cx="447178" cy="400110"/>
          </a:xfrm>
          <a:prstGeom prst="rect">
            <a:avLst/>
          </a:prstGeom>
          <a:noFill/>
        </p:spPr>
        <p:txBody>
          <a:bodyPr wrap="square" rtlCol="0">
            <a:spAutoFit/>
          </a:bodyPr>
          <a:lstStyle/>
          <a:p>
            <a:r>
              <a:rPr lang="en-US" altLang="zh-CN" sz="2000" dirty="0">
                <a:solidFill>
                  <a:schemeClr val="accent5">
                    <a:lumMod val="75000"/>
                  </a:schemeClr>
                </a:solidFill>
                <a:latin typeface="Calibri" panose="020F0502020204030204" pitchFamily="34" charset="0"/>
                <a:cs typeface="Calibri" panose="020F0502020204030204" pitchFamily="34" charset="0"/>
              </a:rPr>
              <a:t>…</a:t>
            </a:r>
            <a:endParaRPr lang="zh-CN" altLang="en-US" sz="2000" dirty="0">
              <a:solidFill>
                <a:schemeClr val="accent5">
                  <a:lumMod val="75000"/>
                </a:schemeClr>
              </a:solidFill>
              <a:latin typeface="Calibri" panose="020F0502020204030204" pitchFamily="34" charset="0"/>
              <a:cs typeface="Calibri" panose="020F0502020204030204" pitchFamily="34" charset="0"/>
            </a:endParaRPr>
          </a:p>
        </p:txBody>
      </p:sp>
      <p:sp>
        <p:nvSpPr>
          <p:cNvPr id="20" name="文本框 19">
            <a:extLst>
              <a:ext uri="{FF2B5EF4-FFF2-40B4-BE49-F238E27FC236}">
                <a16:creationId xmlns="" xmlns:a16="http://schemas.microsoft.com/office/drawing/2014/main" id="{13140E50-8CAA-4618-96ED-B1F5D204C15E}"/>
              </a:ext>
            </a:extLst>
          </p:cNvPr>
          <p:cNvSpPr txBox="1"/>
          <p:nvPr/>
        </p:nvSpPr>
        <p:spPr>
          <a:xfrm>
            <a:off x="7259797" y="4652139"/>
            <a:ext cx="447178" cy="400110"/>
          </a:xfrm>
          <a:prstGeom prst="rect">
            <a:avLst/>
          </a:prstGeom>
          <a:noFill/>
        </p:spPr>
        <p:txBody>
          <a:bodyPr wrap="square" rtlCol="0">
            <a:spAutoFit/>
          </a:bodyPr>
          <a:lstStyle/>
          <a:p>
            <a:r>
              <a:rPr lang="en-US" altLang="zh-CN" sz="2000" dirty="0">
                <a:solidFill>
                  <a:schemeClr val="accent5">
                    <a:lumMod val="75000"/>
                  </a:schemeClr>
                </a:solidFill>
                <a:latin typeface="Calibri" panose="020F0502020204030204" pitchFamily="34" charset="0"/>
                <a:cs typeface="Calibri" panose="020F0502020204030204" pitchFamily="34" charset="0"/>
              </a:rPr>
              <a:t>…</a:t>
            </a:r>
            <a:endParaRPr lang="zh-CN" altLang="en-US" sz="2000" dirty="0">
              <a:solidFill>
                <a:schemeClr val="accent5">
                  <a:lumMod val="75000"/>
                </a:schemeClr>
              </a:solidFill>
              <a:latin typeface="Calibri" panose="020F0502020204030204" pitchFamily="34" charset="0"/>
              <a:cs typeface="Calibri" panose="020F0502020204030204" pitchFamily="34" charset="0"/>
            </a:endParaRPr>
          </a:p>
        </p:txBody>
      </p:sp>
      <p:sp>
        <p:nvSpPr>
          <p:cNvPr id="21" name="文本框 20">
            <a:extLst>
              <a:ext uri="{FF2B5EF4-FFF2-40B4-BE49-F238E27FC236}">
                <a16:creationId xmlns="" xmlns:a16="http://schemas.microsoft.com/office/drawing/2014/main" id="{D136AB8C-1EC3-426C-A465-AF1A7B960BB5}"/>
              </a:ext>
            </a:extLst>
          </p:cNvPr>
          <p:cNvSpPr txBox="1"/>
          <p:nvPr/>
        </p:nvSpPr>
        <p:spPr>
          <a:xfrm>
            <a:off x="9643224" y="4614460"/>
            <a:ext cx="447178" cy="400110"/>
          </a:xfrm>
          <a:prstGeom prst="rect">
            <a:avLst/>
          </a:prstGeom>
          <a:noFill/>
        </p:spPr>
        <p:txBody>
          <a:bodyPr wrap="square" rtlCol="0">
            <a:spAutoFit/>
          </a:bodyPr>
          <a:lstStyle/>
          <a:p>
            <a:r>
              <a:rPr lang="en-US" altLang="zh-CN" sz="2000" dirty="0">
                <a:solidFill>
                  <a:schemeClr val="accent5">
                    <a:lumMod val="75000"/>
                  </a:schemeClr>
                </a:solidFill>
                <a:latin typeface="Calibri" panose="020F0502020204030204" pitchFamily="34" charset="0"/>
                <a:cs typeface="Calibri" panose="020F0502020204030204" pitchFamily="34" charset="0"/>
              </a:rPr>
              <a:t>…</a:t>
            </a:r>
            <a:endParaRPr lang="zh-CN" altLang="en-US" sz="2000" dirty="0">
              <a:solidFill>
                <a:schemeClr val="accent5">
                  <a:lumMod val="75000"/>
                </a:schemeClr>
              </a:solidFill>
              <a:latin typeface="Calibri" panose="020F0502020204030204" pitchFamily="34" charset="0"/>
              <a:cs typeface="Calibri" panose="020F0502020204030204" pitchFamily="34" charset="0"/>
            </a:endParaRPr>
          </a:p>
        </p:txBody>
      </p:sp>
      <p:sp>
        <p:nvSpPr>
          <p:cNvPr id="24" name="矩形: 圆角 23">
            <a:extLst>
              <a:ext uri="{FF2B5EF4-FFF2-40B4-BE49-F238E27FC236}">
                <a16:creationId xmlns="" xmlns:a16="http://schemas.microsoft.com/office/drawing/2014/main" id="{8D065092-BAE4-4C22-A07A-9723933203EE}"/>
              </a:ext>
            </a:extLst>
          </p:cNvPr>
          <p:cNvSpPr/>
          <p:nvPr/>
        </p:nvSpPr>
        <p:spPr>
          <a:xfrm>
            <a:off x="896645" y="3142644"/>
            <a:ext cx="542254" cy="28721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2700">
                <a:solidFill>
                  <a:schemeClr val="tx1"/>
                </a:solidFill>
              </a:ln>
            </a:endParaRPr>
          </a:p>
        </p:txBody>
      </p:sp>
      <p:pic>
        <p:nvPicPr>
          <p:cNvPr id="26" name="图片 25">
            <a:extLst>
              <a:ext uri="{FF2B5EF4-FFF2-40B4-BE49-F238E27FC236}">
                <a16:creationId xmlns="" xmlns:a16="http://schemas.microsoft.com/office/drawing/2014/main" id="{927BD153-C6E3-481D-9C0A-49222BB9AE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6134823"/>
            <a:ext cx="1340281" cy="684709"/>
          </a:xfrm>
          <a:prstGeom prst="rect">
            <a:avLst/>
          </a:prstGeom>
        </p:spPr>
      </p:pic>
    </p:spTree>
    <p:extLst>
      <p:ext uri="{BB962C8B-B14F-4D97-AF65-F5344CB8AC3E}">
        <p14:creationId xmlns:p14="http://schemas.microsoft.com/office/powerpoint/2010/main" val="3465415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848" y="201353"/>
            <a:ext cx="10515600" cy="931411"/>
          </a:xfrm>
        </p:spPr>
        <p:txBody>
          <a:bodyPr/>
          <a:lstStyle/>
          <a:p>
            <a:r>
              <a:rPr lang="en-US" altLang="zh-CN" dirty="0" smtClean="0">
                <a:solidFill>
                  <a:schemeClr val="accent5">
                    <a:lumMod val="75000"/>
                  </a:schemeClr>
                </a:solidFill>
                <a:latin typeface="Calibri" panose="020F0502020204030204" pitchFamily="34" charset="0"/>
                <a:cs typeface="Calibri" panose="020F0502020204030204" pitchFamily="34" charset="0"/>
              </a:rPr>
              <a:t>Machine Learning Models Used</a:t>
            </a:r>
            <a:endParaRPr lang="en-CA" dirty="0"/>
          </a:p>
        </p:txBody>
      </p:sp>
      <p:sp>
        <p:nvSpPr>
          <p:cNvPr id="3" name="Content Placeholder 2"/>
          <p:cNvSpPr>
            <a:spLocks noGrp="1"/>
          </p:cNvSpPr>
          <p:nvPr>
            <p:ph idx="1"/>
          </p:nvPr>
        </p:nvSpPr>
        <p:spPr>
          <a:xfrm>
            <a:off x="838199" y="1228298"/>
            <a:ext cx="11076297" cy="5308980"/>
          </a:xfrm>
        </p:spPr>
        <p:txBody>
          <a:bodyPr>
            <a:normAutofit/>
          </a:bodyPr>
          <a:lstStyle/>
          <a:p>
            <a:r>
              <a:rPr lang="en-CA" b="1" dirty="0" smtClean="0">
                <a:latin typeface="Calibri" pitchFamily="34" charset="0"/>
                <a:cs typeface="Calibri" pitchFamily="34" charset="0"/>
              </a:rPr>
              <a:t>Ensemble Methods:</a:t>
            </a:r>
          </a:p>
          <a:p>
            <a:pPr marL="514350" indent="-514350">
              <a:buFont typeface="+mj-lt"/>
              <a:buAutoNum type="alphaLcParenR"/>
            </a:pPr>
            <a:r>
              <a:rPr lang="en-CA" dirty="0" smtClean="0">
                <a:latin typeface="Calibri" pitchFamily="34" charset="0"/>
                <a:cs typeface="Calibri" pitchFamily="34" charset="0"/>
              </a:rPr>
              <a:t>Random Forest Classifier</a:t>
            </a:r>
          </a:p>
          <a:p>
            <a:pPr marL="514350" indent="-514350">
              <a:buFont typeface="+mj-lt"/>
              <a:buAutoNum type="alphaLcParenR"/>
            </a:pPr>
            <a:r>
              <a:rPr lang="en-CA" dirty="0" smtClean="0">
                <a:latin typeface="Calibri" pitchFamily="34" charset="0"/>
                <a:cs typeface="Calibri" pitchFamily="34" charset="0"/>
              </a:rPr>
              <a:t>Extreme Gradient Boost </a:t>
            </a:r>
            <a:r>
              <a:rPr lang="en-CA" dirty="0">
                <a:latin typeface="Calibri" pitchFamily="34" charset="0"/>
                <a:cs typeface="Calibri" pitchFamily="34" charset="0"/>
              </a:rPr>
              <a:t>Classifier (</a:t>
            </a:r>
            <a:r>
              <a:rPr lang="en-CA" dirty="0" err="1">
                <a:latin typeface="Calibri" pitchFamily="34" charset="0"/>
                <a:cs typeface="Calibri" pitchFamily="34" charset="0"/>
              </a:rPr>
              <a:t>XGBoost</a:t>
            </a:r>
            <a:r>
              <a:rPr lang="en-CA" dirty="0">
                <a:latin typeface="Calibri" pitchFamily="34" charset="0"/>
                <a:cs typeface="Calibri" pitchFamily="34" charset="0"/>
              </a:rPr>
              <a:t>)</a:t>
            </a:r>
            <a:endParaRPr lang="en-CA" dirty="0">
              <a:latin typeface="Calibri" pitchFamily="34" charset="0"/>
              <a:cs typeface="Calibri" pitchFamily="34" charset="0"/>
            </a:endParaRPr>
          </a:p>
          <a:p>
            <a:r>
              <a:rPr lang="en-CA" b="1" dirty="0" smtClean="0">
                <a:latin typeface="Calibri" pitchFamily="34" charset="0"/>
                <a:cs typeface="Calibri" pitchFamily="34" charset="0"/>
              </a:rPr>
              <a:t>Neural Networks:</a:t>
            </a:r>
          </a:p>
          <a:p>
            <a:pPr marL="514350" indent="-514350">
              <a:buFont typeface="+mj-lt"/>
              <a:buAutoNum type="alphaLcParenR"/>
            </a:pPr>
            <a:r>
              <a:rPr lang="en-CA" dirty="0" err="1" smtClean="0">
                <a:latin typeface="Calibri" pitchFamily="34" charset="0"/>
                <a:cs typeface="Calibri" pitchFamily="34" charset="0"/>
              </a:rPr>
              <a:t>Keras</a:t>
            </a:r>
            <a:r>
              <a:rPr lang="en-CA" dirty="0" smtClean="0">
                <a:latin typeface="Calibri" pitchFamily="34" charset="0"/>
                <a:cs typeface="Calibri" pitchFamily="34" charset="0"/>
              </a:rPr>
              <a:t> classifiers with 1, 2, 3 and 4 hidden layers</a:t>
            </a:r>
            <a:endParaRPr lang="en-CA" dirty="0">
              <a:latin typeface="Calibri" pitchFamily="34" charset="0"/>
              <a:cs typeface="Calibri" pitchFamily="34" charset="0"/>
            </a:endParaRPr>
          </a:p>
          <a:p>
            <a:r>
              <a:rPr lang="en-CA" b="1" dirty="0" smtClean="0">
                <a:latin typeface="Calibri" pitchFamily="34" charset="0"/>
                <a:cs typeface="Calibri" pitchFamily="34" charset="0"/>
              </a:rPr>
              <a:t>Stacking Classifiers:</a:t>
            </a:r>
          </a:p>
          <a:p>
            <a:pPr marL="514350" indent="-514350">
              <a:buFont typeface="+mj-lt"/>
              <a:buAutoNum type="alphaLcParenR"/>
            </a:pPr>
            <a:r>
              <a:rPr lang="en-CA" dirty="0" smtClean="0">
                <a:latin typeface="Calibri" pitchFamily="34" charset="0"/>
                <a:cs typeface="Calibri" pitchFamily="34" charset="0"/>
              </a:rPr>
              <a:t>Neural </a:t>
            </a:r>
            <a:r>
              <a:rPr lang="en-CA" dirty="0">
                <a:latin typeface="Calibri" pitchFamily="34" charset="0"/>
                <a:cs typeface="Calibri" pitchFamily="34" charset="0"/>
              </a:rPr>
              <a:t>networks </a:t>
            </a:r>
            <a:r>
              <a:rPr lang="en-CA" dirty="0" smtClean="0">
                <a:latin typeface="Calibri" pitchFamily="34" charset="0"/>
                <a:cs typeface="Calibri" pitchFamily="34" charset="0"/>
              </a:rPr>
              <a:t>as </a:t>
            </a:r>
            <a:r>
              <a:rPr lang="en-CA" dirty="0">
                <a:latin typeface="Calibri" pitchFamily="34" charset="0"/>
                <a:cs typeface="Calibri" pitchFamily="34" charset="0"/>
              </a:rPr>
              <a:t>both the first-level </a:t>
            </a:r>
            <a:r>
              <a:rPr lang="en-CA" dirty="0" smtClean="0">
                <a:latin typeface="Calibri" pitchFamily="34" charset="0"/>
                <a:cs typeface="Calibri" pitchFamily="34" charset="0"/>
              </a:rPr>
              <a:t>classifiers and meta-classifier</a:t>
            </a:r>
          </a:p>
          <a:p>
            <a:pPr marL="514350" indent="-514350">
              <a:buFont typeface="+mj-lt"/>
              <a:buAutoNum type="alphaLcParenR"/>
            </a:pPr>
            <a:r>
              <a:rPr lang="en-CA" dirty="0">
                <a:latin typeface="Calibri" pitchFamily="34" charset="0"/>
                <a:cs typeface="Calibri" pitchFamily="34" charset="0"/>
              </a:rPr>
              <a:t>Neural </a:t>
            </a:r>
            <a:r>
              <a:rPr lang="en-CA" dirty="0" smtClean="0">
                <a:latin typeface="Calibri" pitchFamily="34" charset="0"/>
                <a:cs typeface="Calibri" pitchFamily="34" charset="0"/>
              </a:rPr>
              <a:t>networks based stacking </a:t>
            </a:r>
            <a:r>
              <a:rPr lang="en-CA" dirty="0">
                <a:latin typeface="Calibri" pitchFamily="34" charset="0"/>
                <a:cs typeface="Calibri" pitchFamily="34" charset="0"/>
              </a:rPr>
              <a:t>with </a:t>
            </a:r>
            <a:r>
              <a:rPr lang="en-CA" dirty="0" smtClean="0">
                <a:latin typeface="Calibri" pitchFamily="34" charset="0"/>
                <a:cs typeface="Calibri" pitchFamily="34" charset="0"/>
              </a:rPr>
              <a:t>multinomial </a:t>
            </a:r>
            <a:r>
              <a:rPr lang="en-CA" dirty="0">
                <a:latin typeface="Calibri" pitchFamily="34" charset="0"/>
                <a:cs typeface="Calibri" pitchFamily="34" charset="0"/>
              </a:rPr>
              <a:t>logistic </a:t>
            </a:r>
            <a:r>
              <a:rPr lang="en-CA" dirty="0" smtClean="0">
                <a:latin typeface="Calibri" pitchFamily="34" charset="0"/>
                <a:cs typeface="Calibri" pitchFamily="34" charset="0"/>
              </a:rPr>
              <a:t>regression as meta-classifier</a:t>
            </a:r>
          </a:p>
          <a:p>
            <a:pPr marL="514350" indent="-514350">
              <a:buFont typeface="+mj-lt"/>
              <a:buAutoNum type="alphaLcParenR"/>
            </a:pPr>
            <a:r>
              <a:rPr lang="en-CA" dirty="0">
                <a:latin typeface="Calibri" pitchFamily="34" charset="0"/>
                <a:cs typeface="Calibri" pitchFamily="34" charset="0"/>
              </a:rPr>
              <a:t>Neural networks based stacking with </a:t>
            </a:r>
            <a:r>
              <a:rPr lang="en-CA" dirty="0" err="1" smtClean="0">
                <a:latin typeface="Calibri" pitchFamily="34" charset="0"/>
                <a:cs typeface="Calibri" pitchFamily="34" charset="0"/>
              </a:rPr>
              <a:t>XGBoost</a:t>
            </a:r>
            <a:r>
              <a:rPr lang="en-CA" dirty="0" smtClean="0">
                <a:latin typeface="Calibri" pitchFamily="34" charset="0"/>
                <a:cs typeface="Calibri" pitchFamily="34" charset="0"/>
              </a:rPr>
              <a:t> as meta-classifier</a:t>
            </a:r>
            <a:endParaRPr lang="en-CA" dirty="0">
              <a:latin typeface="Calibri" pitchFamily="34" charset="0"/>
              <a:cs typeface="Calibri" pitchFamily="34" charset="0"/>
            </a:endParaRPr>
          </a:p>
          <a:p>
            <a:pPr marL="514350" indent="-514350">
              <a:buFont typeface="+mj-lt"/>
              <a:buAutoNum type="alphaLcParenR"/>
            </a:pPr>
            <a:endParaRPr lang="en-CA" dirty="0">
              <a:latin typeface="Calibri" pitchFamily="34" charset="0"/>
              <a:cs typeface="Calibri" pitchFamily="34" charset="0"/>
            </a:endParaRPr>
          </a:p>
          <a:p>
            <a:pPr marL="514350" indent="-514350">
              <a:buFont typeface="+mj-lt"/>
              <a:buAutoNum type="alphaLcParenR"/>
            </a:pPr>
            <a:endParaRPr lang="en-CA" dirty="0">
              <a:latin typeface="Calibri" pitchFamily="34" charset="0"/>
              <a:cs typeface="Calibri" pitchFamily="34" charset="0"/>
            </a:endParaRPr>
          </a:p>
        </p:txBody>
      </p:sp>
    </p:spTree>
    <p:extLst>
      <p:ext uri="{BB962C8B-B14F-4D97-AF65-F5344CB8AC3E}">
        <p14:creationId xmlns:p14="http://schemas.microsoft.com/office/powerpoint/2010/main" val="4285842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905" y="474308"/>
            <a:ext cx="10515600" cy="1081538"/>
          </a:xfrm>
        </p:spPr>
        <p:txBody>
          <a:bodyPr/>
          <a:lstStyle/>
          <a:p>
            <a:r>
              <a:rPr lang="en-CA" dirty="0">
                <a:solidFill>
                  <a:srgbClr val="1F77B4"/>
                </a:solidFill>
                <a:latin typeface="Calibri" pitchFamily="34" charset="0"/>
                <a:cs typeface="Calibri" pitchFamily="34" charset="0"/>
              </a:rPr>
              <a:t>Random Forest </a:t>
            </a:r>
            <a:r>
              <a:rPr lang="en-CA" dirty="0" smtClean="0">
                <a:solidFill>
                  <a:srgbClr val="1F77B4"/>
                </a:solidFill>
                <a:latin typeface="Calibri" pitchFamily="34" charset="0"/>
                <a:cs typeface="Calibri" pitchFamily="34" charset="0"/>
              </a:rPr>
              <a:t>Classifier</a:t>
            </a:r>
            <a:endParaRPr lang="en-CA" dirty="0">
              <a:solidFill>
                <a:srgbClr val="1F77B4"/>
              </a:solidFill>
              <a:latin typeface="Calibri" pitchFamily="34" charset="0"/>
              <a:cs typeface="Calibri" pitchFamily="34" charset="0"/>
            </a:endParaRPr>
          </a:p>
        </p:txBody>
      </p:sp>
      <p:sp>
        <p:nvSpPr>
          <p:cNvPr id="3" name="Content Placeholder 2"/>
          <p:cNvSpPr>
            <a:spLocks noGrp="1"/>
          </p:cNvSpPr>
          <p:nvPr>
            <p:ph idx="1"/>
          </p:nvPr>
        </p:nvSpPr>
        <p:spPr>
          <a:xfrm>
            <a:off x="6804784" y="1108809"/>
            <a:ext cx="5014177" cy="3408600"/>
          </a:xfrm>
        </p:spPr>
        <p:txBody>
          <a:bodyPr>
            <a:normAutofit fontScale="92500" lnSpcReduction="20000"/>
          </a:bodyPr>
          <a:lstStyle/>
          <a:p>
            <a:r>
              <a:rPr lang="en-CA" sz="3000" dirty="0" smtClean="0">
                <a:latin typeface="Calibri" pitchFamily="34" charset="0"/>
                <a:cs typeface="Calibri" pitchFamily="34" charset="0"/>
              </a:rPr>
              <a:t>It is a </a:t>
            </a:r>
            <a:r>
              <a:rPr lang="en-CA" sz="3000" dirty="0">
                <a:latin typeface="Calibri" pitchFamily="34" charset="0"/>
                <a:cs typeface="Calibri" pitchFamily="34" charset="0"/>
              </a:rPr>
              <a:t>collection of decision </a:t>
            </a:r>
            <a:r>
              <a:rPr lang="en-CA" sz="3000" dirty="0" smtClean="0">
                <a:latin typeface="Calibri" pitchFamily="34" charset="0"/>
                <a:cs typeface="Calibri" pitchFamily="34" charset="0"/>
              </a:rPr>
              <a:t>trees.</a:t>
            </a:r>
          </a:p>
          <a:p>
            <a:r>
              <a:rPr lang="en-CA" sz="3000" dirty="0" smtClean="0">
                <a:latin typeface="Calibri" pitchFamily="34" charset="0"/>
                <a:cs typeface="Calibri" pitchFamily="34" charset="0"/>
              </a:rPr>
              <a:t>Classification done </a:t>
            </a:r>
            <a:r>
              <a:rPr lang="en-CA" sz="3000" dirty="0">
                <a:latin typeface="Calibri" pitchFamily="34" charset="0"/>
                <a:cs typeface="Calibri" pitchFamily="34" charset="0"/>
              </a:rPr>
              <a:t>by a 'majority vote' of the decision trees within the random forest</a:t>
            </a:r>
            <a:r>
              <a:rPr lang="en-CA" sz="3000" dirty="0" smtClean="0">
                <a:latin typeface="Calibri" pitchFamily="34" charset="0"/>
                <a:cs typeface="Calibri" pitchFamily="34" charset="0"/>
              </a:rPr>
              <a:t>.</a:t>
            </a:r>
          </a:p>
          <a:p>
            <a:r>
              <a:rPr lang="en-CA" sz="3000" dirty="0" smtClean="0">
                <a:latin typeface="Calibri" pitchFamily="34" charset="0"/>
                <a:cs typeface="Calibri" pitchFamily="34" charset="0"/>
              </a:rPr>
              <a:t>By </a:t>
            </a:r>
            <a:r>
              <a:rPr lang="en-CA" sz="3000" dirty="0">
                <a:latin typeface="Calibri" pitchFamily="34" charset="0"/>
                <a:cs typeface="Calibri" pitchFamily="34" charset="0"/>
              </a:rPr>
              <a:t>combining the predictions made by each individual tree, </a:t>
            </a:r>
            <a:r>
              <a:rPr lang="en-US" altLang="zh-CN" sz="3000" dirty="0" smtClean="0">
                <a:latin typeface="Calibri" pitchFamily="34" charset="0"/>
                <a:cs typeface="Calibri" pitchFamily="34" charset="0"/>
              </a:rPr>
              <a:t>it </a:t>
            </a:r>
            <a:r>
              <a:rPr lang="en-CA" sz="3000" dirty="0" smtClean="0">
                <a:latin typeface="Calibri" pitchFamily="34" charset="0"/>
                <a:cs typeface="Calibri" pitchFamily="34" charset="0"/>
              </a:rPr>
              <a:t>decreases </a:t>
            </a:r>
            <a:r>
              <a:rPr lang="en-CA" sz="3000" dirty="0">
                <a:latin typeface="Calibri" pitchFamily="34" charset="0"/>
                <a:cs typeface="Calibri" pitchFamily="34" charset="0"/>
              </a:rPr>
              <a:t>variance and gives good </a:t>
            </a:r>
            <a:r>
              <a:rPr lang="en-CA" sz="3000" dirty="0" smtClean="0">
                <a:latin typeface="Calibri" pitchFamily="34" charset="0"/>
                <a:cs typeface="Calibri" pitchFamily="34" charset="0"/>
              </a:rPr>
              <a:t>performance</a:t>
            </a:r>
            <a:r>
              <a:rPr lang="en-CA" sz="3000" dirty="0">
                <a:latin typeface="Calibri" pitchFamily="34" charset="0"/>
                <a:cs typeface="Calibri" pitchFamily="34" charset="0"/>
              </a:rPr>
              <a:t>.</a:t>
            </a:r>
            <a:endParaRPr lang="en-CA" sz="3000" dirty="0" smtClean="0">
              <a:latin typeface="Calibri" pitchFamily="34" charset="0"/>
              <a:cs typeface="Calibri" pitchFamily="34" charset="0"/>
            </a:endParaRPr>
          </a:p>
          <a:p>
            <a:endParaRPr lang="en-CA" dirty="0">
              <a:latin typeface="Calibri" pitchFamily="34" charset="0"/>
              <a:cs typeface="Calibri" pitchFamily="34" charset="0"/>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5975" y="4403425"/>
            <a:ext cx="4872251" cy="2006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random forest classifi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478" y="2095038"/>
            <a:ext cx="6668306" cy="431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190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182"/>
            <a:ext cx="10515600" cy="1177072"/>
          </a:xfrm>
        </p:spPr>
        <p:txBody>
          <a:bodyPr/>
          <a:lstStyle/>
          <a:p>
            <a:r>
              <a:rPr lang="en-CA" dirty="0">
                <a:solidFill>
                  <a:srgbClr val="1F77B4"/>
                </a:solidFill>
                <a:latin typeface="Calibri" pitchFamily="34" charset="0"/>
                <a:cs typeface="Calibri" pitchFamily="34" charset="0"/>
              </a:rPr>
              <a:t>Random Forest Classifier</a:t>
            </a:r>
            <a:endParaRPr lang="en-CA" dirty="0">
              <a:latin typeface="Calibri" pitchFamily="34" charset="0"/>
              <a:cs typeface="Calibri" pitchFamily="34" charset="0"/>
            </a:endParaRPr>
          </a:p>
        </p:txBody>
      </p:sp>
      <p:sp>
        <p:nvSpPr>
          <p:cNvPr id="3" name="Content Placeholder 2"/>
          <p:cNvSpPr>
            <a:spLocks noGrp="1"/>
          </p:cNvSpPr>
          <p:nvPr>
            <p:ph idx="1"/>
          </p:nvPr>
        </p:nvSpPr>
        <p:spPr>
          <a:xfrm>
            <a:off x="838199" y="1473958"/>
            <a:ext cx="10516737" cy="4926841"/>
          </a:xfrm>
        </p:spPr>
        <p:txBody>
          <a:bodyPr/>
          <a:lstStyle/>
          <a:p>
            <a:r>
              <a:rPr lang="en-CA" dirty="0" err="1" smtClean="0">
                <a:latin typeface="Calibri" pitchFamily="34" charset="0"/>
                <a:cs typeface="Calibri" pitchFamily="34" charset="0"/>
              </a:rPr>
              <a:t>Hyperparameters</a:t>
            </a:r>
            <a:r>
              <a:rPr lang="en-CA" dirty="0" smtClean="0">
                <a:latin typeface="Calibri" pitchFamily="34" charset="0"/>
                <a:cs typeface="Calibri" pitchFamily="34" charset="0"/>
              </a:rPr>
              <a:t> tuning using </a:t>
            </a:r>
            <a:r>
              <a:rPr lang="en-CA" dirty="0" err="1" smtClean="0">
                <a:latin typeface="Calibri" pitchFamily="34" charset="0"/>
                <a:cs typeface="Calibri" pitchFamily="34" charset="0"/>
              </a:rPr>
              <a:t>RandomizedSearchCV</a:t>
            </a:r>
            <a:endParaRPr lang="en-CA" dirty="0">
              <a:latin typeface="Calibri" pitchFamily="34" charset="0"/>
              <a:cs typeface="Calibri"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27126254"/>
              </p:ext>
            </p:extLst>
          </p:nvPr>
        </p:nvGraphicFramePr>
        <p:xfrm>
          <a:off x="791568" y="2524835"/>
          <a:ext cx="10563370" cy="2661313"/>
        </p:xfrm>
        <a:graphic>
          <a:graphicData uri="http://schemas.openxmlformats.org/drawingml/2006/table">
            <a:tbl>
              <a:tblPr firstRow="1" firstCol="1" bandRow="1">
                <a:tableStyleId>{5C22544A-7EE6-4342-B048-85BDC9FD1C3A}</a:tableStyleId>
              </a:tblPr>
              <a:tblGrid>
                <a:gridCol w="1859267"/>
                <a:gridCol w="5409720"/>
                <a:gridCol w="1680536"/>
                <a:gridCol w="1613847"/>
              </a:tblGrid>
              <a:tr h="366083">
                <a:tc>
                  <a:txBody>
                    <a:bodyPr/>
                    <a:lstStyle/>
                    <a:p>
                      <a:pPr algn="ctr">
                        <a:lnSpc>
                          <a:spcPct val="115000"/>
                        </a:lnSpc>
                        <a:spcAft>
                          <a:spcPts val="0"/>
                        </a:spcAft>
                      </a:pPr>
                      <a:r>
                        <a:rPr lang="en-CA" sz="1600" dirty="0">
                          <a:effectLst/>
                          <a:latin typeface="Calibri" pitchFamily="34" charset="0"/>
                          <a:cs typeface="Calibri" pitchFamily="34" charset="0"/>
                        </a:rPr>
                        <a:t>Parameters</a:t>
                      </a:r>
                      <a:endParaRPr lang="en-CA" sz="1600" dirty="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dirty="0">
                          <a:effectLst/>
                          <a:latin typeface="Calibri" pitchFamily="34" charset="0"/>
                          <a:cs typeface="Calibri" pitchFamily="34" charset="0"/>
                        </a:rPr>
                        <a:t>Meaning</a:t>
                      </a:r>
                      <a:endParaRPr lang="en-CA" sz="1600" dirty="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a:effectLst/>
                          <a:latin typeface="Calibri" pitchFamily="34" charset="0"/>
                          <a:cs typeface="Calibri" pitchFamily="34" charset="0"/>
                        </a:rPr>
                        <a:t>Tuning Values</a:t>
                      </a:r>
                      <a:endParaRPr lang="en-CA" sz="160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a:effectLst/>
                          <a:latin typeface="Calibri" pitchFamily="34" charset="0"/>
                          <a:cs typeface="Calibri" pitchFamily="34" charset="0"/>
                        </a:rPr>
                        <a:t>Selected Value</a:t>
                      </a:r>
                      <a:endParaRPr lang="en-CA" sz="1600">
                        <a:effectLst/>
                        <a:latin typeface="Calibri" pitchFamily="34" charset="0"/>
                        <a:ea typeface="宋体"/>
                        <a:cs typeface="Calibri" pitchFamily="34" charset="0"/>
                      </a:endParaRPr>
                    </a:p>
                  </a:txBody>
                  <a:tcPr marL="68580" marR="68580" marT="0" marB="0"/>
                </a:tc>
              </a:tr>
              <a:tr h="482422">
                <a:tc>
                  <a:txBody>
                    <a:bodyPr/>
                    <a:lstStyle/>
                    <a:p>
                      <a:pPr algn="ctr">
                        <a:lnSpc>
                          <a:spcPct val="115000"/>
                        </a:lnSpc>
                        <a:spcAft>
                          <a:spcPts val="0"/>
                        </a:spcAft>
                      </a:pPr>
                      <a:r>
                        <a:rPr lang="en-CA" sz="1600" dirty="0" err="1">
                          <a:effectLst/>
                          <a:latin typeface="Calibri" pitchFamily="34" charset="0"/>
                          <a:cs typeface="Calibri" pitchFamily="34" charset="0"/>
                        </a:rPr>
                        <a:t>n_estimators</a:t>
                      </a:r>
                      <a:endParaRPr lang="en-CA" sz="1600" dirty="0">
                        <a:effectLst/>
                        <a:latin typeface="Calibri" pitchFamily="34" charset="0"/>
                        <a:ea typeface="宋体"/>
                        <a:cs typeface="Calibri" pitchFamily="34" charset="0"/>
                      </a:endParaRPr>
                    </a:p>
                  </a:txBody>
                  <a:tcPr marL="68580" marR="68580" marT="0" marB="0"/>
                </a:tc>
                <a:tc>
                  <a:txBody>
                    <a:bodyPr/>
                    <a:lstStyle/>
                    <a:p>
                      <a:pPr>
                        <a:lnSpc>
                          <a:spcPct val="115000"/>
                        </a:lnSpc>
                        <a:spcAft>
                          <a:spcPts val="0"/>
                        </a:spcAft>
                      </a:pPr>
                      <a:r>
                        <a:rPr lang="en-CA" sz="1600" dirty="0">
                          <a:effectLst/>
                          <a:latin typeface="Calibri" pitchFamily="34" charset="0"/>
                          <a:cs typeface="Calibri" pitchFamily="34" charset="0"/>
                        </a:rPr>
                        <a:t>number of trees in the forest</a:t>
                      </a:r>
                      <a:endParaRPr lang="en-CA" sz="1600" dirty="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a:effectLst/>
                          <a:latin typeface="Calibri" pitchFamily="34" charset="0"/>
                          <a:cs typeface="Calibri" pitchFamily="34" charset="0"/>
                        </a:rPr>
                        <a:t>N/A, set as 50</a:t>
                      </a:r>
                      <a:endParaRPr lang="en-CA" sz="160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a:effectLst/>
                          <a:latin typeface="Calibri" pitchFamily="34" charset="0"/>
                          <a:cs typeface="Calibri" pitchFamily="34" charset="0"/>
                        </a:rPr>
                        <a:t>200</a:t>
                      </a:r>
                      <a:endParaRPr lang="en-CA" sz="1600">
                        <a:effectLst/>
                        <a:latin typeface="Calibri" pitchFamily="34" charset="0"/>
                        <a:ea typeface="宋体"/>
                        <a:cs typeface="Calibri" pitchFamily="34" charset="0"/>
                      </a:endParaRPr>
                    </a:p>
                  </a:txBody>
                  <a:tcPr marL="68580" marR="68580" marT="0" marB="0"/>
                </a:tc>
              </a:tr>
              <a:tr h="352197">
                <a:tc>
                  <a:txBody>
                    <a:bodyPr/>
                    <a:lstStyle/>
                    <a:p>
                      <a:pPr algn="ctr">
                        <a:lnSpc>
                          <a:spcPct val="115000"/>
                        </a:lnSpc>
                        <a:spcAft>
                          <a:spcPts val="0"/>
                        </a:spcAft>
                      </a:pPr>
                      <a:r>
                        <a:rPr lang="en-CA" sz="1600" dirty="0" err="1">
                          <a:effectLst/>
                          <a:latin typeface="Calibri" pitchFamily="34" charset="0"/>
                          <a:cs typeface="Calibri" pitchFamily="34" charset="0"/>
                        </a:rPr>
                        <a:t>max_depth</a:t>
                      </a:r>
                      <a:endParaRPr lang="en-CA" sz="1600" dirty="0">
                        <a:effectLst/>
                        <a:latin typeface="Calibri" pitchFamily="34" charset="0"/>
                        <a:ea typeface="宋体"/>
                        <a:cs typeface="Calibri" pitchFamily="34" charset="0"/>
                      </a:endParaRPr>
                    </a:p>
                  </a:txBody>
                  <a:tcPr marL="68580" marR="68580" marT="0" marB="0"/>
                </a:tc>
                <a:tc>
                  <a:txBody>
                    <a:bodyPr/>
                    <a:lstStyle/>
                    <a:p>
                      <a:pPr>
                        <a:lnSpc>
                          <a:spcPct val="115000"/>
                        </a:lnSpc>
                        <a:spcAft>
                          <a:spcPts val="0"/>
                        </a:spcAft>
                      </a:pPr>
                      <a:r>
                        <a:rPr lang="en-CA" sz="1600" dirty="0">
                          <a:effectLst/>
                          <a:latin typeface="Calibri" pitchFamily="34" charset="0"/>
                          <a:cs typeface="Calibri" pitchFamily="34" charset="0"/>
                        </a:rPr>
                        <a:t>maximum depth of the tree</a:t>
                      </a:r>
                      <a:endParaRPr lang="en-CA" sz="1600" dirty="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a:effectLst/>
                          <a:latin typeface="Calibri" pitchFamily="34" charset="0"/>
                          <a:cs typeface="Calibri" pitchFamily="34" charset="0"/>
                        </a:rPr>
                        <a:t>[50, 60, 70, 80]</a:t>
                      </a:r>
                      <a:endParaRPr lang="en-CA" sz="160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a:effectLst/>
                          <a:latin typeface="Calibri" pitchFamily="34" charset="0"/>
                          <a:cs typeface="Calibri" pitchFamily="34" charset="0"/>
                        </a:rPr>
                        <a:t>80</a:t>
                      </a:r>
                      <a:endParaRPr lang="en-CA" sz="1600">
                        <a:effectLst/>
                        <a:latin typeface="Calibri" pitchFamily="34" charset="0"/>
                        <a:ea typeface="宋体"/>
                        <a:cs typeface="Calibri" pitchFamily="34" charset="0"/>
                      </a:endParaRPr>
                    </a:p>
                  </a:txBody>
                  <a:tcPr marL="68580" marR="68580" marT="0" marB="0"/>
                </a:tc>
              </a:tr>
              <a:tr h="356452">
                <a:tc>
                  <a:txBody>
                    <a:bodyPr/>
                    <a:lstStyle/>
                    <a:p>
                      <a:pPr algn="ctr">
                        <a:lnSpc>
                          <a:spcPct val="115000"/>
                        </a:lnSpc>
                        <a:spcAft>
                          <a:spcPts val="0"/>
                        </a:spcAft>
                      </a:pPr>
                      <a:r>
                        <a:rPr lang="en-CA" sz="1600" dirty="0">
                          <a:effectLst/>
                          <a:latin typeface="Calibri" pitchFamily="34" charset="0"/>
                          <a:cs typeface="Calibri" pitchFamily="34" charset="0"/>
                        </a:rPr>
                        <a:t> </a:t>
                      </a:r>
                      <a:r>
                        <a:rPr lang="en-CA" sz="1600" dirty="0" err="1" smtClean="0">
                          <a:effectLst/>
                          <a:latin typeface="Calibri" pitchFamily="34" charset="0"/>
                          <a:cs typeface="Calibri" pitchFamily="34" charset="0"/>
                        </a:rPr>
                        <a:t>min_samples_split</a:t>
                      </a:r>
                      <a:endParaRPr lang="en-CA" sz="1600" dirty="0">
                        <a:effectLst/>
                        <a:latin typeface="Calibri" pitchFamily="34" charset="0"/>
                        <a:ea typeface="宋体"/>
                        <a:cs typeface="Calibri" pitchFamily="34" charset="0"/>
                      </a:endParaRPr>
                    </a:p>
                  </a:txBody>
                  <a:tcPr marL="68580" marR="68580" marT="0" marB="0"/>
                </a:tc>
                <a:tc>
                  <a:txBody>
                    <a:bodyPr/>
                    <a:lstStyle/>
                    <a:p>
                      <a:pPr>
                        <a:lnSpc>
                          <a:spcPct val="115000"/>
                        </a:lnSpc>
                        <a:spcAft>
                          <a:spcPts val="0"/>
                        </a:spcAft>
                      </a:pPr>
                      <a:r>
                        <a:rPr lang="en-CA" sz="1600" dirty="0">
                          <a:effectLst/>
                          <a:latin typeface="Calibri" pitchFamily="34" charset="0"/>
                          <a:cs typeface="Calibri" pitchFamily="34" charset="0"/>
                        </a:rPr>
                        <a:t>minimum number of samples required to split an internal node</a:t>
                      </a:r>
                      <a:endParaRPr lang="en-CA" sz="1600" dirty="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dirty="0" smtClean="0">
                          <a:effectLst/>
                          <a:latin typeface="Calibri" pitchFamily="34" charset="0"/>
                          <a:cs typeface="Calibri" pitchFamily="34" charset="0"/>
                        </a:rPr>
                        <a:t>[</a:t>
                      </a:r>
                      <a:r>
                        <a:rPr lang="en-CA" sz="1600" dirty="0">
                          <a:effectLst/>
                          <a:latin typeface="Calibri" pitchFamily="34" charset="0"/>
                          <a:cs typeface="Calibri" pitchFamily="34" charset="0"/>
                        </a:rPr>
                        <a:t>3, 5, 7]</a:t>
                      </a:r>
                      <a:endParaRPr lang="en-CA" sz="1600" dirty="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dirty="0" smtClean="0">
                          <a:effectLst/>
                          <a:latin typeface="Calibri" pitchFamily="34" charset="0"/>
                          <a:cs typeface="Calibri" pitchFamily="34" charset="0"/>
                        </a:rPr>
                        <a:t>6</a:t>
                      </a:r>
                      <a:endParaRPr lang="en-CA" sz="1600" dirty="0">
                        <a:effectLst/>
                        <a:latin typeface="Calibri" pitchFamily="34" charset="0"/>
                        <a:ea typeface="宋体"/>
                        <a:cs typeface="Calibri" pitchFamily="34" charset="0"/>
                      </a:endParaRPr>
                    </a:p>
                  </a:txBody>
                  <a:tcPr marL="68580" marR="68580" marT="0" marB="0"/>
                </a:tc>
              </a:tr>
              <a:tr h="356451">
                <a:tc>
                  <a:txBody>
                    <a:bodyPr/>
                    <a:lstStyle/>
                    <a:p>
                      <a:pPr algn="ctr">
                        <a:lnSpc>
                          <a:spcPct val="115000"/>
                        </a:lnSpc>
                        <a:spcAft>
                          <a:spcPts val="0"/>
                        </a:spcAft>
                      </a:pPr>
                      <a:r>
                        <a:rPr lang="en-CA" sz="1600" dirty="0">
                          <a:effectLst/>
                          <a:latin typeface="Calibri" pitchFamily="34" charset="0"/>
                          <a:cs typeface="Calibri" pitchFamily="34" charset="0"/>
                        </a:rPr>
                        <a:t> </a:t>
                      </a:r>
                      <a:r>
                        <a:rPr lang="en-CA" sz="1600" dirty="0" err="1" smtClean="0">
                          <a:effectLst/>
                          <a:latin typeface="Calibri" pitchFamily="34" charset="0"/>
                          <a:cs typeface="Calibri" pitchFamily="34" charset="0"/>
                        </a:rPr>
                        <a:t>min_samples_leaf</a:t>
                      </a:r>
                      <a:endParaRPr lang="en-CA" sz="1600" dirty="0">
                        <a:effectLst/>
                        <a:latin typeface="Calibri" pitchFamily="34" charset="0"/>
                        <a:ea typeface="宋体"/>
                        <a:cs typeface="Calibri" pitchFamily="34" charset="0"/>
                      </a:endParaRPr>
                    </a:p>
                  </a:txBody>
                  <a:tcPr marL="68580" marR="68580" marT="0" marB="0"/>
                </a:tc>
                <a:tc>
                  <a:txBody>
                    <a:bodyPr/>
                    <a:lstStyle/>
                    <a:p>
                      <a:pPr>
                        <a:lnSpc>
                          <a:spcPct val="115000"/>
                        </a:lnSpc>
                        <a:spcAft>
                          <a:spcPts val="0"/>
                        </a:spcAft>
                      </a:pPr>
                      <a:r>
                        <a:rPr lang="en-CA" sz="1600" dirty="0">
                          <a:effectLst/>
                          <a:latin typeface="Calibri" pitchFamily="34" charset="0"/>
                          <a:cs typeface="Calibri" pitchFamily="34" charset="0"/>
                        </a:rPr>
                        <a:t>minimum number of samples required to be at a leaf node</a:t>
                      </a:r>
                      <a:endParaRPr lang="en-CA" sz="1600" dirty="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dirty="0">
                          <a:effectLst/>
                          <a:latin typeface="Calibri" pitchFamily="34" charset="0"/>
                          <a:cs typeface="Calibri" pitchFamily="34" charset="0"/>
                        </a:rPr>
                        <a:t>[2, 4]</a:t>
                      </a:r>
                      <a:endParaRPr lang="en-CA" sz="1600" dirty="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dirty="0">
                          <a:effectLst/>
                          <a:latin typeface="Calibri" pitchFamily="34" charset="0"/>
                          <a:cs typeface="Calibri" pitchFamily="34" charset="0"/>
                        </a:rPr>
                        <a:t>2</a:t>
                      </a:r>
                      <a:endParaRPr lang="en-CA" sz="1600" dirty="0">
                        <a:effectLst/>
                        <a:latin typeface="Calibri" pitchFamily="34" charset="0"/>
                        <a:ea typeface="宋体"/>
                        <a:cs typeface="Calibri" pitchFamily="34" charset="0"/>
                      </a:endParaRPr>
                    </a:p>
                  </a:txBody>
                  <a:tcPr marL="68580" marR="68580" marT="0" marB="0"/>
                </a:tc>
              </a:tr>
              <a:tr h="392075">
                <a:tc>
                  <a:txBody>
                    <a:bodyPr/>
                    <a:lstStyle/>
                    <a:p>
                      <a:pPr algn="ctr">
                        <a:lnSpc>
                          <a:spcPct val="115000"/>
                        </a:lnSpc>
                        <a:spcAft>
                          <a:spcPts val="0"/>
                        </a:spcAft>
                      </a:pPr>
                      <a:r>
                        <a:rPr lang="en-CA" sz="1600" dirty="0" err="1" smtClean="0">
                          <a:effectLst/>
                          <a:latin typeface="Calibri" pitchFamily="34" charset="0"/>
                          <a:cs typeface="Calibri" pitchFamily="34" charset="0"/>
                        </a:rPr>
                        <a:t>max_features</a:t>
                      </a:r>
                      <a:endParaRPr lang="en-CA" sz="1600" dirty="0">
                        <a:effectLst/>
                        <a:latin typeface="Calibri" pitchFamily="34" charset="0"/>
                        <a:ea typeface="宋体"/>
                        <a:cs typeface="Calibri" pitchFamily="34" charset="0"/>
                      </a:endParaRPr>
                    </a:p>
                  </a:txBody>
                  <a:tcPr marL="68580" marR="68580" marT="0" marB="0"/>
                </a:tc>
                <a:tc>
                  <a:txBody>
                    <a:bodyPr/>
                    <a:lstStyle/>
                    <a:p>
                      <a:pPr>
                        <a:lnSpc>
                          <a:spcPct val="115000"/>
                        </a:lnSpc>
                        <a:spcAft>
                          <a:spcPts val="0"/>
                        </a:spcAft>
                      </a:pPr>
                      <a:r>
                        <a:rPr lang="en-CA" sz="1600" dirty="0">
                          <a:effectLst/>
                          <a:latin typeface="Calibri" pitchFamily="34" charset="0"/>
                          <a:cs typeface="Calibri" pitchFamily="34" charset="0"/>
                        </a:rPr>
                        <a:t>number of features to consider when looking for the best split</a:t>
                      </a:r>
                      <a:endParaRPr lang="en-CA" sz="1600" dirty="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dirty="0">
                          <a:effectLst/>
                          <a:latin typeface="Calibri" pitchFamily="34" charset="0"/>
                          <a:cs typeface="Calibri" pitchFamily="34" charset="0"/>
                        </a:rPr>
                        <a:t> </a:t>
                      </a:r>
                      <a:r>
                        <a:rPr lang="en-CA" sz="1600" dirty="0" smtClean="0">
                          <a:effectLst/>
                          <a:latin typeface="Calibri" pitchFamily="34" charset="0"/>
                          <a:cs typeface="Calibri" pitchFamily="34" charset="0"/>
                        </a:rPr>
                        <a:t>[</a:t>
                      </a:r>
                      <a:r>
                        <a:rPr lang="en-CA" sz="1600" dirty="0">
                          <a:effectLst/>
                          <a:latin typeface="Calibri" pitchFamily="34" charset="0"/>
                          <a:cs typeface="Calibri" pitchFamily="34" charset="0"/>
                        </a:rPr>
                        <a:t>'</a:t>
                      </a:r>
                      <a:r>
                        <a:rPr lang="en-CA" sz="1600" dirty="0" err="1">
                          <a:effectLst/>
                          <a:latin typeface="Calibri" pitchFamily="34" charset="0"/>
                          <a:cs typeface="Calibri" pitchFamily="34" charset="0"/>
                        </a:rPr>
                        <a:t>sqrt</a:t>
                      </a:r>
                      <a:r>
                        <a:rPr lang="en-CA" sz="1600" dirty="0">
                          <a:effectLst/>
                          <a:latin typeface="Calibri" pitchFamily="34" charset="0"/>
                          <a:cs typeface="Calibri" pitchFamily="34" charset="0"/>
                        </a:rPr>
                        <a:t>', 'log2']</a:t>
                      </a:r>
                      <a:endParaRPr lang="en-CA" sz="1600" dirty="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dirty="0">
                          <a:effectLst/>
                          <a:latin typeface="Calibri" pitchFamily="34" charset="0"/>
                          <a:cs typeface="Calibri" pitchFamily="34" charset="0"/>
                        </a:rPr>
                        <a:t> </a:t>
                      </a:r>
                      <a:r>
                        <a:rPr lang="en-CA" sz="1600" dirty="0" smtClean="0">
                          <a:effectLst/>
                          <a:latin typeface="Calibri" pitchFamily="34" charset="0"/>
                          <a:cs typeface="Calibri" pitchFamily="34" charset="0"/>
                        </a:rPr>
                        <a:t>'</a:t>
                      </a:r>
                      <a:r>
                        <a:rPr lang="en-CA" sz="1600" dirty="0" err="1" smtClean="0">
                          <a:effectLst/>
                          <a:latin typeface="Calibri" pitchFamily="34" charset="0"/>
                          <a:cs typeface="Calibri" pitchFamily="34" charset="0"/>
                        </a:rPr>
                        <a:t>sqrt</a:t>
                      </a:r>
                      <a:r>
                        <a:rPr lang="en-CA" sz="1600" dirty="0">
                          <a:effectLst/>
                          <a:latin typeface="Calibri" pitchFamily="34" charset="0"/>
                          <a:cs typeface="Calibri" pitchFamily="34" charset="0"/>
                        </a:rPr>
                        <a:t>'</a:t>
                      </a:r>
                      <a:endParaRPr lang="en-CA" sz="1600" dirty="0">
                        <a:effectLst/>
                        <a:latin typeface="Calibri" pitchFamily="34" charset="0"/>
                        <a:ea typeface="宋体"/>
                        <a:cs typeface="Calibri" pitchFamily="34" charset="0"/>
                      </a:endParaRPr>
                    </a:p>
                  </a:txBody>
                  <a:tcPr marL="68580" marR="68580" marT="0" marB="0"/>
                </a:tc>
              </a:tr>
              <a:tr h="355633">
                <a:tc>
                  <a:txBody>
                    <a:bodyPr/>
                    <a:lstStyle/>
                    <a:p>
                      <a:pPr algn="ctr">
                        <a:lnSpc>
                          <a:spcPct val="115000"/>
                        </a:lnSpc>
                        <a:spcAft>
                          <a:spcPts val="0"/>
                        </a:spcAft>
                      </a:pPr>
                      <a:r>
                        <a:rPr lang="en-CA" sz="1600" dirty="0">
                          <a:effectLst/>
                          <a:latin typeface="Calibri" pitchFamily="34" charset="0"/>
                          <a:cs typeface="Calibri" pitchFamily="34" charset="0"/>
                        </a:rPr>
                        <a:t> </a:t>
                      </a:r>
                      <a:r>
                        <a:rPr lang="en-CA" sz="1600" dirty="0" smtClean="0">
                          <a:effectLst/>
                          <a:latin typeface="Calibri" pitchFamily="34" charset="0"/>
                          <a:cs typeface="Calibri" pitchFamily="34" charset="0"/>
                        </a:rPr>
                        <a:t>bootstrap</a:t>
                      </a:r>
                      <a:endParaRPr lang="en-CA" sz="1600" dirty="0">
                        <a:effectLst/>
                        <a:latin typeface="Calibri" pitchFamily="34" charset="0"/>
                        <a:ea typeface="宋体"/>
                        <a:cs typeface="Calibri" pitchFamily="34" charset="0"/>
                      </a:endParaRPr>
                    </a:p>
                  </a:txBody>
                  <a:tcPr marL="68580" marR="68580" marT="0" marB="0"/>
                </a:tc>
                <a:tc>
                  <a:txBody>
                    <a:bodyPr/>
                    <a:lstStyle/>
                    <a:p>
                      <a:pPr>
                        <a:lnSpc>
                          <a:spcPct val="115000"/>
                        </a:lnSpc>
                        <a:spcAft>
                          <a:spcPts val="0"/>
                        </a:spcAft>
                      </a:pPr>
                      <a:r>
                        <a:rPr lang="en-CA" sz="1600" dirty="0">
                          <a:effectLst/>
                          <a:latin typeface="Calibri" pitchFamily="34" charset="0"/>
                          <a:cs typeface="Calibri" pitchFamily="34" charset="0"/>
                        </a:rPr>
                        <a:t>Whether bootstrap samples are used when building trees</a:t>
                      </a:r>
                      <a:endParaRPr lang="en-CA" sz="1600" dirty="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dirty="0">
                          <a:effectLst/>
                          <a:latin typeface="Calibri" pitchFamily="34" charset="0"/>
                          <a:cs typeface="Calibri" pitchFamily="34" charset="0"/>
                        </a:rPr>
                        <a:t>[True, False]</a:t>
                      </a:r>
                      <a:endParaRPr lang="en-CA" sz="1600" dirty="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dirty="0">
                          <a:effectLst/>
                          <a:latin typeface="Calibri" pitchFamily="34" charset="0"/>
                          <a:cs typeface="Calibri" pitchFamily="34" charset="0"/>
                        </a:rPr>
                        <a:t>False</a:t>
                      </a:r>
                      <a:endParaRPr lang="en-CA" sz="1600" dirty="0">
                        <a:effectLst/>
                        <a:latin typeface="Calibri" pitchFamily="34" charset="0"/>
                        <a:ea typeface="宋体"/>
                        <a:cs typeface="Calibri" pitchFamily="34" charset="0"/>
                      </a:endParaRPr>
                    </a:p>
                  </a:txBody>
                  <a:tcPr marL="68580" marR="68580" marT="0" marB="0"/>
                </a:tc>
              </a:tr>
            </a:tbl>
          </a:graphicData>
        </a:graphic>
      </p:graphicFrame>
      <p:sp>
        <p:nvSpPr>
          <p:cNvPr id="5" name="TextBox 4"/>
          <p:cNvSpPr txBox="1"/>
          <p:nvPr/>
        </p:nvSpPr>
        <p:spPr>
          <a:xfrm>
            <a:off x="3575713" y="5744863"/>
            <a:ext cx="5199798" cy="461665"/>
          </a:xfrm>
          <a:prstGeom prst="rect">
            <a:avLst/>
          </a:prstGeom>
          <a:noFill/>
        </p:spPr>
        <p:txBody>
          <a:bodyPr wrap="square" rtlCol="0">
            <a:spAutoFit/>
          </a:bodyPr>
          <a:lstStyle/>
          <a:p>
            <a:r>
              <a:rPr lang="en-CA" sz="2400" dirty="0" smtClean="0">
                <a:latin typeface="Calibri" pitchFamily="34" charset="0"/>
                <a:cs typeface="Calibri" pitchFamily="34" charset="0"/>
              </a:rPr>
              <a:t>Accuracy: 0.695769 </a:t>
            </a:r>
            <a:r>
              <a:rPr lang="en-US" altLang="zh-CN" sz="2400" dirty="0" smtClean="0">
                <a:latin typeface="Calibri" pitchFamily="34" charset="0"/>
                <a:cs typeface="Calibri" pitchFamily="34" charset="0"/>
              </a:rPr>
              <a:t>/ </a:t>
            </a:r>
            <a:r>
              <a:rPr lang="en-CA" sz="2400" dirty="0" smtClean="0">
                <a:latin typeface="Calibri" pitchFamily="34" charset="0"/>
                <a:cs typeface="Calibri" pitchFamily="34" charset="0"/>
              </a:rPr>
              <a:t>Log Loss</a:t>
            </a:r>
            <a:r>
              <a:rPr lang="en-CA" sz="2400" dirty="0">
                <a:latin typeface="Calibri" pitchFamily="34" charset="0"/>
                <a:cs typeface="Calibri" pitchFamily="34" charset="0"/>
              </a:rPr>
              <a:t>: 1.022597</a:t>
            </a:r>
          </a:p>
        </p:txBody>
      </p:sp>
    </p:spTree>
    <p:extLst>
      <p:ext uri="{BB962C8B-B14F-4D97-AF65-F5344CB8AC3E}">
        <p14:creationId xmlns:p14="http://schemas.microsoft.com/office/powerpoint/2010/main" val="3299768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239"/>
            <a:ext cx="10515600" cy="1325563"/>
          </a:xfrm>
        </p:spPr>
        <p:txBody>
          <a:bodyPr/>
          <a:lstStyle/>
          <a:p>
            <a:r>
              <a:rPr lang="en-CA" dirty="0">
                <a:solidFill>
                  <a:srgbClr val="1F77B4"/>
                </a:solidFill>
                <a:latin typeface="Calibri" pitchFamily="34" charset="0"/>
                <a:cs typeface="Calibri" pitchFamily="34" charset="0"/>
              </a:rPr>
              <a:t>Extreme Gradient Boost Classifier (</a:t>
            </a:r>
            <a:r>
              <a:rPr lang="en-CA" dirty="0" err="1">
                <a:solidFill>
                  <a:srgbClr val="1F77B4"/>
                </a:solidFill>
                <a:latin typeface="Calibri" pitchFamily="34" charset="0"/>
                <a:cs typeface="Calibri" pitchFamily="34" charset="0"/>
              </a:rPr>
              <a:t>XGBoost</a:t>
            </a:r>
            <a:r>
              <a:rPr lang="en-CA" dirty="0" smtClean="0">
                <a:solidFill>
                  <a:srgbClr val="1F77B4"/>
                </a:solidFill>
                <a:latin typeface="Calibri" pitchFamily="34" charset="0"/>
                <a:cs typeface="Calibri" pitchFamily="34" charset="0"/>
              </a:rPr>
              <a:t>)</a:t>
            </a:r>
            <a:endParaRPr lang="en-CA" dirty="0">
              <a:solidFill>
                <a:srgbClr val="1F77B4"/>
              </a:solidFill>
            </a:endParaRPr>
          </a:p>
        </p:txBody>
      </p:sp>
      <p:sp>
        <p:nvSpPr>
          <p:cNvPr id="3" name="Content Placeholder 2"/>
          <p:cNvSpPr>
            <a:spLocks noGrp="1"/>
          </p:cNvSpPr>
          <p:nvPr>
            <p:ph idx="1"/>
          </p:nvPr>
        </p:nvSpPr>
        <p:spPr>
          <a:xfrm>
            <a:off x="838200" y="1405719"/>
            <a:ext cx="5508009" cy="5076968"/>
          </a:xfrm>
        </p:spPr>
        <p:txBody>
          <a:bodyPr>
            <a:normAutofit fontScale="92500" lnSpcReduction="10000"/>
          </a:bodyPr>
          <a:lstStyle/>
          <a:p>
            <a:r>
              <a:rPr lang="en-CA" dirty="0" err="1">
                <a:latin typeface="Calibri" pitchFamily="34" charset="0"/>
                <a:cs typeface="Calibri" pitchFamily="34" charset="0"/>
              </a:rPr>
              <a:t>XGBoost</a:t>
            </a:r>
            <a:r>
              <a:rPr lang="en-CA" dirty="0">
                <a:latin typeface="Calibri" pitchFamily="34" charset="0"/>
                <a:cs typeface="Calibri" pitchFamily="34" charset="0"/>
              </a:rPr>
              <a:t> implements a Gradient Boosting algorithm based on </a:t>
            </a:r>
            <a:r>
              <a:rPr lang="en-CA" dirty="0" smtClean="0">
                <a:latin typeface="Calibri" pitchFamily="34" charset="0"/>
                <a:cs typeface="Calibri" pitchFamily="34" charset="0"/>
              </a:rPr>
              <a:t>an </a:t>
            </a:r>
            <a:r>
              <a:rPr lang="en-CA" dirty="0">
                <a:latin typeface="Calibri" pitchFamily="34" charset="0"/>
                <a:cs typeface="Calibri" pitchFamily="34" charset="0"/>
              </a:rPr>
              <a:t>ensemble of decision trees</a:t>
            </a:r>
            <a:r>
              <a:rPr lang="en-CA" dirty="0" smtClean="0">
                <a:latin typeface="Calibri" pitchFamily="34" charset="0"/>
                <a:cs typeface="Calibri" pitchFamily="34" charset="0"/>
              </a:rPr>
              <a:t>.</a:t>
            </a:r>
          </a:p>
          <a:p>
            <a:r>
              <a:rPr lang="en-CA" dirty="0" smtClean="0">
                <a:latin typeface="Calibri" pitchFamily="34" charset="0"/>
                <a:cs typeface="Calibri" pitchFamily="34" charset="0"/>
              </a:rPr>
              <a:t>Unlike Random </a:t>
            </a:r>
            <a:r>
              <a:rPr lang="en-CA" dirty="0">
                <a:latin typeface="Calibri" pitchFamily="34" charset="0"/>
                <a:cs typeface="Calibri" pitchFamily="34" charset="0"/>
              </a:rPr>
              <a:t>Forest builds fully grown decision trees in parallel on subsamples of the </a:t>
            </a:r>
            <a:r>
              <a:rPr lang="en-CA" dirty="0" smtClean="0">
                <a:latin typeface="Calibri" pitchFamily="34" charset="0"/>
                <a:cs typeface="Calibri" pitchFamily="34" charset="0"/>
              </a:rPr>
              <a:t>data, </a:t>
            </a:r>
            <a:r>
              <a:rPr lang="en-CA" dirty="0" err="1">
                <a:latin typeface="Calibri" pitchFamily="34" charset="0"/>
                <a:cs typeface="Calibri" pitchFamily="34" charset="0"/>
              </a:rPr>
              <a:t>XGBoost</a:t>
            </a:r>
            <a:r>
              <a:rPr lang="en-CA" dirty="0">
                <a:latin typeface="Calibri" pitchFamily="34" charset="0"/>
                <a:cs typeface="Calibri" pitchFamily="34" charset="0"/>
              </a:rPr>
              <a:t> </a:t>
            </a:r>
            <a:r>
              <a:rPr lang="en-CA" dirty="0" smtClean="0">
                <a:latin typeface="Calibri" pitchFamily="34" charset="0"/>
                <a:cs typeface="Calibri" pitchFamily="34" charset="0"/>
              </a:rPr>
              <a:t>builds short </a:t>
            </a:r>
            <a:r>
              <a:rPr lang="en-CA" dirty="0">
                <a:latin typeface="Calibri" pitchFamily="34" charset="0"/>
                <a:cs typeface="Calibri" pitchFamily="34" charset="0"/>
              </a:rPr>
              <a:t>and simple decision trees iteratively</a:t>
            </a:r>
            <a:r>
              <a:rPr lang="en-CA" dirty="0" smtClean="0">
                <a:latin typeface="Calibri" pitchFamily="34" charset="0"/>
                <a:cs typeface="Calibri" pitchFamily="34" charset="0"/>
              </a:rPr>
              <a:t>.</a:t>
            </a:r>
          </a:p>
          <a:p>
            <a:r>
              <a:rPr lang="en-CA" dirty="0">
                <a:latin typeface="Calibri" pitchFamily="34" charset="0"/>
                <a:cs typeface="Calibri" pitchFamily="34" charset="0"/>
              </a:rPr>
              <a:t>Each tree is </a:t>
            </a:r>
            <a:r>
              <a:rPr lang="en-CA" dirty="0" smtClean="0">
                <a:latin typeface="Calibri" pitchFamily="34" charset="0"/>
                <a:cs typeface="Calibri" pitchFamily="34" charset="0"/>
              </a:rPr>
              <a:t>a </a:t>
            </a:r>
            <a:r>
              <a:rPr lang="en-CA" dirty="0">
                <a:latin typeface="Calibri" pitchFamily="34" charset="0"/>
                <a:cs typeface="Calibri" pitchFamily="34" charset="0"/>
              </a:rPr>
              <a:t>“weak learner” for their high bias. </a:t>
            </a:r>
            <a:endParaRPr lang="en-CA" dirty="0" smtClean="0">
              <a:latin typeface="Calibri" pitchFamily="34" charset="0"/>
              <a:cs typeface="Calibri" pitchFamily="34" charset="0"/>
            </a:endParaRPr>
          </a:p>
          <a:p>
            <a:r>
              <a:rPr lang="en-CA" dirty="0" smtClean="0">
                <a:latin typeface="Calibri" pitchFamily="34" charset="0"/>
                <a:cs typeface="Calibri" pitchFamily="34" charset="0"/>
              </a:rPr>
              <a:t>It sequentially builds </a:t>
            </a:r>
            <a:r>
              <a:rPr lang="en-CA" dirty="0">
                <a:latin typeface="Calibri" pitchFamily="34" charset="0"/>
                <a:cs typeface="Calibri" pitchFamily="34" charset="0"/>
              </a:rPr>
              <a:t>more weak learners, each one correcting the previous tree until a stopping condition is </a:t>
            </a:r>
            <a:r>
              <a:rPr lang="en-CA" dirty="0" smtClean="0">
                <a:latin typeface="Calibri" pitchFamily="34" charset="0"/>
                <a:cs typeface="Calibri" pitchFamily="34" charset="0"/>
              </a:rPr>
              <a:t>reached.</a:t>
            </a:r>
            <a:endParaRPr lang="en-CA" dirty="0">
              <a:latin typeface="Calibri" pitchFamily="34" charset="0"/>
              <a:cs typeface="Calibri"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6466" y="2146108"/>
            <a:ext cx="5208891" cy="3040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1955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1F77B4"/>
                </a:solidFill>
                <a:latin typeface="Calibri" pitchFamily="34" charset="0"/>
                <a:cs typeface="Calibri" pitchFamily="34" charset="0"/>
              </a:rPr>
              <a:t>Extreme Gradient Boost Classifier (</a:t>
            </a:r>
            <a:r>
              <a:rPr lang="en-CA" dirty="0" err="1">
                <a:solidFill>
                  <a:srgbClr val="1F77B4"/>
                </a:solidFill>
                <a:latin typeface="Calibri" pitchFamily="34" charset="0"/>
                <a:cs typeface="Calibri" pitchFamily="34" charset="0"/>
              </a:rPr>
              <a:t>XGBoost</a:t>
            </a:r>
            <a:r>
              <a:rPr lang="en-CA" dirty="0">
                <a:solidFill>
                  <a:srgbClr val="1F77B4"/>
                </a:solidFill>
                <a:latin typeface="Calibri" pitchFamily="34" charset="0"/>
                <a:cs typeface="Calibri" pitchFamily="34" charset="0"/>
              </a:rPr>
              <a:t>)</a:t>
            </a:r>
            <a:endParaRPr lang="en-CA" dirty="0"/>
          </a:p>
        </p:txBody>
      </p:sp>
      <p:sp>
        <p:nvSpPr>
          <p:cNvPr id="3" name="Content Placeholder 2"/>
          <p:cNvSpPr>
            <a:spLocks noGrp="1"/>
          </p:cNvSpPr>
          <p:nvPr>
            <p:ph idx="1"/>
          </p:nvPr>
        </p:nvSpPr>
        <p:spPr/>
        <p:txBody>
          <a:bodyPr/>
          <a:lstStyle/>
          <a:p>
            <a:r>
              <a:rPr lang="en-CA" dirty="0" err="1">
                <a:latin typeface="Calibri" pitchFamily="34" charset="0"/>
                <a:cs typeface="Calibri" pitchFamily="34" charset="0"/>
              </a:rPr>
              <a:t>Hyperparameters</a:t>
            </a:r>
            <a:r>
              <a:rPr lang="en-CA" dirty="0">
                <a:latin typeface="Calibri" pitchFamily="34" charset="0"/>
                <a:cs typeface="Calibri" pitchFamily="34" charset="0"/>
              </a:rPr>
              <a:t> tuning using </a:t>
            </a:r>
            <a:r>
              <a:rPr lang="en-CA" dirty="0" err="1">
                <a:latin typeface="Calibri" pitchFamily="34" charset="0"/>
                <a:cs typeface="Calibri" pitchFamily="34" charset="0"/>
              </a:rPr>
              <a:t>RandomizedSearchCV</a:t>
            </a:r>
            <a:endParaRPr lang="en-CA" dirty="0">
              <a:latin typeface="Calibri" pitchFamily="34" charset="0"/>
              <a:cs typeface="Calibri"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716025003"/>
              </p:ext>
            </p:extLst>
          </p:nvPr>
        </p:nvGraphicFramePr>
        <p:xfrm>
          <a:off x="859811" y="2651790"/>
          <a:ext cx="10304058" cy="2657188"/>
        </p:xfrm>
        <a:graphic>
          <a:graphicData uri="http://schemas.openxmlformats.org/drawingml/2006/table">
            <a:tbl>
              <a:tblPr firstRow="1" firstCol="1" bandRow="1">
                <a:tableStyleId>{5C22544A-7EE6-4342-B048-85BDC9FD1C3A}</a:tableStyleId>
              </a:tblPr>
              <a:tblGrid>
                <a:gridCol w="1692517"/>
                <a:gridCol w="5199600"/>
                <a:gridCol w="1637732"/>
                <a:gridCol w="1774209"/>
              </a:tblGrid>
              <a:tr h="289127">
                <a:tc>
                  <a:txBody>
                    <a:bodyPr/>
                    <a:lstStyle/>
                    <a:p>
                      <a:pPr algn="ctr">
                        <a:lnSpc>
                          <a:spcPct val="115000"/>
                        </a:lnSpc>
                        <a:spcAft>
                          <a:spcPts val="0"/>
                        </a:spcAft>
                      </a:pPr>
                      <a:r>
                        <a:rPr lang="en-CA" sz="1600" dirty="0">
                          <a:effectLst/>
                          <a:latin typeface="Calibri" pitchFamily="34" charset="0"/>
                          <a:cs typeface="Calibri" pitchFamily="34" charset="0"/>
                        </a:rPr>
                        <a:t>Parameters</a:t>
                      </a:r>
                      <a:endParaRPr lang="en-CA" sz="1600" dirty="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a:effectLst/>
                          <a:latin typeface="Calibri" pitchFamily="34" charset="0"/>
                          <a:cs typeface="Calibri" pitchFamily="34" charset="0"/>
                        </a:rPr>
                        <a:t>Meaning</a:t>
                      </a:r>
                      <a:endParaRPr lang="en-CA" sz="160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a:effectLst/>
                          <a:latin typeface="Calibri" pitchFamily="34" charset="0"/>
                          <a:cs typeface="Calibri" pitchFamily="34" charset="0"/>
                        </a:rPr>
                        <a:t>Tuning Values</a:t>
                      </a:r>
                      <a:endParaRPr lang="en-CA" sz="160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a:effectLst/>
                          <a:latin typeface="Calibri" pitchFamily="34" charset="0"/>
                          <a:cs typeface="Calibri" pitchFamily="34" charset="0"/>
                        </a:rPr>
                        <a:t>Selected Value</a:t>
                      </a:r>
                      <a:endParaRPr lang="en-CA" sz="1600">
                        <a:effectLst/>
                        <a:latin typeface="Calibri" pitchFamily="34" charset="0"/>
                        <a:ea typeface="宋体"/>
                        <a:cs typeface="Calibri" pitchFamily="34" charset="0"/>
                      </a:endParaRPr>
                    </a:p>
                  </a:txBody>
                  <a:tcPr marL="68580" marR="68580" marT="0" marB="0"/>
                </a:tc>
              </a:tr>
              <a:tr h="289127">
                <a:tc>
                  <a:txBody>
                    <a:bodyPr/>
                    <a:lstStyle/>
                    <a:p>
                      <a:pPr algn="ctr">
                        <a:lnSpc>
                          <a:spcPct val="115000"/>
                        </a:lnSpc>
                        <a:spcAft>
                          <a:spcPts val="0"/>
                        </a:spcAft>
                      </a:pPr>
                      <a:r>
                        <a:rPr lang="en-CA" sz="1600" dirty="0" err="1">
                          <a:effectLst/>
                          <a:latin typeface="Calibri" pitchFamily="34" charset="0"/>
                          <a:cs typeface="Calibri" pitchFamily="34" charset="0"/>
                        </a:rPr>
                        <a:t>n_estimators</a:t>
                      </a:r>
                      <a:endParaRPr lang="en-CA" sz="1600" dirty="0">
                        <a:effectLst/>
                        <a:latin typeface="Calibri" pitchFamily="34" charset="0"/>
                        <a:ea typeface="宋体"/>
                        <a:cs typeface="Calibri" pitchFamily="34" charset="0"/>
                      </a:endParaRPr>
                    </a:p>
                  </a:txBody>
                  <a:tcPr marL="68580" marR="68580" marT="0" marB="0"/>
                </a:tc>
                <a:tc>
                  <a:txBody>
                    <a:bodyPr/>
                    <a:lstStyle/>
                    <a:p>
                      <a:pPr>
                        <a:lnSpc>
                          <a:spcPct val="115000"/>
                        </a:lnSpc>
                        <a:spcAft>
                          <a:spcPts val="0"/>
                        </a:spcAft>
                      </a:pPr>
                      <a:r>
                        <a:rPr lang="en-CA" sz="1600" dirty="0">
                          <a:effectLst/>
                          <a:latin typeface="Calibri" pitchFamily="34" charset="0"/>
                          <a:cs typeface="Calibri" pitchFamily="34" charset="0"/>
                        </a:rPr>
                        <a:t>number of trees in the </a:t>
                      </a:r>
                      <a:r>
                        <a:rPr lang="en-CA" sz="1600" dirty="0" err="1">
                          <a:effectLst/>
                          <a:latin typeface="Calibri" pitchFamily="34" charset="0"/>
                          <a:cs typeface="Calibri" pitchFamily="34" charset="0"/>
                        </a:rPr>
                        <a:t>xgb</a:t>
                      </a:r>
                      <a:endParaRPr lang="en-CA" sz="1600" dirty="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a:effectLst/>
                          <a:latin typeface="Calibri" pitchFamily="34" charset="0"/>
                          <a:cs typeface="Calibri" pitchFamily="34" charset="0"/>
                        </a:rPr>
                        <a:t>N/A, set as 50</a:t>
                      </a:r>
                      <a:endParaRPr lang="en-CA" sz="160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a:effectLst/>
                          <a:latin typeface="Calibri" pitchFamily="34" charset="0"/>
                          <a:cs typeface="Calibri" pitchFamily="34" charset="0"/>
                        </a:rPr>
                        <a:t>100</a:t>
                      </a:r>
                      <a:endParaRPr lang="en-CA" sz="1600">
                        <a:effectLst/>
                        <a:latin typeface="Calibri" pitchFamily="34" charset="0"/>
                        <a:ea typeface="宋体"/>
                        <a:cs typeface="Calibri" pitchFamily="34" charset="0"/>
                      </a:endParaRPr>
                    </a:p>
                  </a:txBody>
                  <a:tcPr marL="68580" marR="68580" marT="0" marB="0"/>
                </a:tc>
              </a:tr>
              <a:tr h="289127">
                <a:tc>
                  <a:txBody>
                    <a:bodyPr/>
                    <a:lstStyle/>
                    <a:p>
                      <a:pPr algn="ctr">
                        <a:lnSpc>
                          <a:spcPct val="115000"/>
                        </a:lnSpc>
                        <a:spcAft>
                          <a:spcPts val="0"/>
                        </a:spcAft>
                      </a:pPr>
                      <a:r>
                        <a:rPr lang="en-CA" sz="1600">
                          <a:effectLst/>
                          <a:latin typeface="Calibri" pitchFamily="34" charset="0"/>
                          <a:cs typeface="Calibri" pitchFamily="34" charset="0"/>
                        </a:rPr>
                        <a:t>max_depth</a:t>
                      </a:r>
                      <a:endParaRPr lang="en-CA" sz="1600">
                        <a:effectLst/>
                        <a:latin typeface="Calibri" pitchFamily="34" charset="0"/>
                        <a:ea typeface="宋体"/>
                        <a:cs typeface="Calibri" pitchFamily="34" charset="0"/>
                      </a:endParaRPr>
                    </a:p>
                  </a:txBody>
                  <a:tcPr marL="68580" marR="68580" marT="0" marB="0"/>
                </a:tc>
                <a:tc>
                  <a:txBody>
                    <a:bodyPr/>
                    <a:lstStyle/>
                    <a:p>
                      <a:pPr>
                        <a:lnSpc>
                          <a:spcPct val="115000"/>
                        </a:lnSpc>
                        <a:spcAft>
                          <a:spcPts val="0"/>
                        </a:spcAft>
                      </a:pPr>
                      <a:r>
                        <a:rPr lang="en-CA" sz="1600" dirty="0">
                          <a:effectLst/>
                          <a:latin typeface="Calibri" pitchFamily="34" charset="0"/>
                          <a:cs typeface="Calibri" pitchFamily="34" charset="0"/>
                        </a:rPr>
                        <a:t>maximum depth of the tree</a:t>
                      </a:r>
                      <a:endParaRPr lang="en-CA" sz="1600" dirty="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a:effectLst/>
                          <a:latin typeface="Calibri" pitchFamily="34" charset="0"/>
                          <a:cs typeface="Calibri" pitchFamily="34" charset="0"/>
                        </a:rPr>
                        <a:t>[5, 7, 9, 11]</a:t>
                      </a:r>
                      <a:endParaRPr lang="en-CA" sz="160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a:effectLst/>
                          <a:latin typeface="Calibri" pitchFamily="34" charset="0"/>
                          <a:cs typeface="Calibri" pitchFamily="34" charset="0"/>
                        </a:rPr>
                        <a:t>11</a:t>
                      </a:r>
                      <a:endParaRPr lang="en-CA" sz="1600">
                        <a:effectLst/>
                        <a:latin typeface="Calibri" pitchFamily="34" charset="0"/>
                        <a:ea typeface="宋体"/>
                        <a:cs typeface="Calibri" pitchFamily="34" charset="0"/>
                      </a:endParaRPr>
                    </a:p>
                  </a:txBody>
                  <a:tcPr marL="68580" marR="68580" marT="0" marB="0"/>
                </a:tc>
              </a:tr>
              <a:tr h="344758">
                <a:tc>
                  <a:txBody>
                    <a:bodyPr/>
                    <a:lstStyle/>
                    <a:p>
                      <a:pPr algn="ctr">
                        <a:lnSpc>
                          <a:spcPct val="115000"/>
                        </a:lnSpc>
                        <a:spcAft>
                          <a:spcPts val="0"/>
                        </a:spcAft>
                      </a:pPr>
                      <a:r>
                        <a:rPr lang="en-CA" sz="1600" dirty="0" err="1">
                          <a:effectLst/>
                          <a:latin typeface="Calibri" pitchFamily="34" charset="0"/>
                          <a:cs typeface="Calibri" pitchFamily="34" charset="0"/>
                        </a:rPr>
                        <a:t>min_child_weight</a:t>
                      </a:r>
                      <a:endParaRPr lang="en-CA" sz="1600" dirty="0">
                        <a:effectLst/>
                        <a:latin typeface="Calibri" pitchFamily="34" charset="0"/>
                        <a:ea typeface="宋体"/>
                        <a:cs typeface="Calibri" pitchFamily="34" charset="0"/>
                      </a:endParaRPr>
                    </a:p>
                  </a:txBody>
                  <a:tcPr marL="68580" marR="68580" marT="0" marB="0"/>
                </a:tc>
                <a:tc>
                  <a:txBody>
                    <a:bodyPr/>
                    <a:lstStyle/>
                    <a:p>
                      <a:pPr>
                        <a:lnSpc>
                          <a:spcPct val="115000"/>
                        </a:lnSpc>
                        <a:spcAft>
                          <a:spcPts val="0"/>
                        </a:spcAft>
                      </a:pPr>
                      <a:r>
                        <a:rPr lang="en-CA" sz="1600" dirty="0">
                          <a:effectLst/>
                          <a:latin typeface="Calibri" pitchFamily="34" charset="0"/>
                          <a:cs typeface="Calibri" pitchFamily="34" charset="0"/>
                        </a:rPr>
                        <a:t>minimum sum of instance weight(hessian) needed in a child</a:t>
                      </a:r>
                      <a:endParaRPr lang="en-CA" sz="1600" dirty="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dirty="0">
                          <a:effectLst/>
                          <a:latin typeface="Calibri" pitchFamily="34" charset="0"/>
                          <a:cs typeface="Calibri" pitchFamily="34" charset="0"/>
                        </a:rPr>
                        <a:t>[1, 5, 10]</a:t>
                      </a:r>
                      <a:endParaRPr lang="en-CA" sz="1600" dirty="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a:effectLst/>
                          <a:latin typeface="Calibri" pitchFamily="34" charset="0"/>
                          <a:cs typeface="Calibri" pitchFamily="34" charset="0"/>
                        </a:rPr>
                        <a:t>5</a:t>
                      </a:r>
                      <a:endParaRPr lang="en-CA" sz="1600">
                        <a:effectLst/>
                        <a:latin typeface="Calibri" pitchFamily="34" charset="0"/>
                        <a:ea typeface="宋体"/>
                        <a:cs typeface="Calibri" pitchFamily="34" charset="0"/>
                      </a:endParaRPr>
                    </a:p>
                  </a:txBody>
                  <a:tcPr marL="68580" marR="68580" marT="0" marB="0"/>
                </a:tc>
              </a:tr>
              <a:tr h="613034">
                <a:tc>
                  <a:txBody>
                    <a:bodyPr/>
                    <a:lstStyle/>
                    <a:p>
                      <a:pPr algn="ctr">
                        <a:lnSpc>
                          <a:spcPct val="115000"/>
                        </a:lnSpc>
                        <a:spcAft>
                          <a:spcPts val="0"/>
                        </a:spcAft>
                      </a:pPr>
                      <a:r>
                        <a:rPr lang="en-CA" sz="1600" dirty="0">
                          <a:effectLst/>
                          <a:latin typeface="Calibri" pitchFamily="34" charset="0"/>
                          <a:cs typeface="Calibri" pitchFamily="34" charset="0"/>
                        </a:rPr>
                        <a:t>gamma</a:t>
                      </a:r>
                      <a:endParaRPr lang="en-CA" sz="1600" dirty="0">
                        <a:effectLst/>
                        <a:latin typeface="Calibri" pitchFamily="34" charset="0"/>
                        <a:ea typeface="宋体"/>
                        <a:cs typeface="Calibri" pitchFamily="34" charset="0"/>
                      </a:endParaRPr>
                    </a:p>
                  </a:txBody>
                  <a:tcPr marL="68580" marR="68580" marT="0" marB="0"/>
                </a:tc>
                <a:tc>
                  <a:txBody>
                    <a:bodyPr/>
                    <a:lstStyle/>
                    <a:p>
                      <a:pPr>
                        <a:lnSpc>
                          <a:spcPct val="115000"/>
                        </a:lnSpc>
                        <a:spcAft>
                          <a:spcPts val="0"/>
                        </a:spcAft>
                      </a:pPr>
                      <a:r>
                        <a:rPr lang="en-CA" sz="1600" dirty="0">
                          <a:effectLst/>
                          <a:latin typeface="Calibri" pitchFamily="34" charset="0"/>
                          <a:cs typeface="Calibri" pitchFamily="34" charset="0"/>
                        </a:rPr>
                        <a:t>minimum loss reduction required to make a further partition on a leaf node of the tree</a:t>
                      </a:r>
                      <a:endParaRPr lang="en-CA" sz="1600" dirty="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dirty="0">
                          <a:effectLst/>
                          <a:latin typeface="Calibri" pitchFamily="34" charset="0"/>
                          <a:cs typeface="Calibri" pitchFamily="34" charset="0"/>
                        </a:rPr>
                        <a:t>[0, 2, 4, 6, 8]</a:t>
                      </a:r>
                      <a:endParaRPr lang="en-CA" sz="1600" dirty="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dirty="0">
                          <a:effectLst/>
                          <a:latin typeface="Calibri" pitchFamily="34" charset="0"/>
                          <a:cs typeface="Calibri" pitchFamily="34" charset="0"/>
                        </a:rPr>
                        <a:t>4</a:t>
                      </a:r>
                      <a:endParaRPr lang="en-CA" sz="1600" dirty="0">
                        <a:effectLst/>
                        <a:latin typeface="Calibri" pitchFamily="34" charset="0"/>
                        <a:ea typeface="宋体"/>
                        <a:cs typeface="Calibri" pitchFamily="34" charset="0"/>
                      </a:endParaRPr>
                    </a:p>
                  </a:txBody>
                  <a:tcPr marL="68580" marR="68580" marT="0" marB="0"/>
                </a:tc>
              </a:tr>
              <a:tr h="289127">
                <a:tc>
                  <a:txBody>
                    <a:bodyPr/>
                    <a:lstStyle/>
                    <a:p>
                      <a:pPr algn="ctr">
                        <a:lnSpc>
                          <a:spcPct val="115000"/>
                        </a:lnSpc>
                        <a:spcAft>
                          <a:spcPts val="0"/>
                        </a:spcAft>
                      </a:pPr>
                      <a:r>
                        <a:rPr lang="en-CA" sz="1600">
                          <a:effectLst/>
                          <a:latin typeface="Calibri" pitchFamily="34" charset="0"/>
                          <a:cs typeface="Calibri" pitchFamily="34" charset="0"/>
                        </a:rPr>
                        <a:t>subsample</a:t>
                      </a:r>
                      <a:endParaRPr lang="en-CA" sz="1600">
                        <a:effectLst/>
                        <a:latin typeface="Calibri" pitchFamily="34" charset="0"/>
                        <a:ea typeface="宋体"/>
                        <a:cs typeface="Calibri" pitchFamily="34" charset="0"/>
                      </a:endParaRPr>
                    </a:p>
                  </a:txBody>
                  <a:tcPr marL="68580" marR="68580" marT="0" marB="0"/>
                </a:tc>
                <a:tc>
                  <a:txBody>
                    <a:bodyPr/>
                    <a:lstStyle/>
                    <a:p>
                      <a:pPr>
                        <a:lnSpc>
                          <a:spcPct val="115000"/>
                        </a:lnSpc>
                        <a:spcAft>
                          <a:spcPts val="0"/>
                        </a:spcAft>
                      </a:pPr>
                      <a:r>
                        <a:rPr lang="en-CA" sz="1600">
                          <a:effectLst/>
                          <a:latin typeface="Calibri" pitchFamily="34" charset="0"/>
                          <a:cs typeface="Calibri" pitchFamily="34" charset="0"/>
                        </a:rPr>
                        <a:t>subsample ratio of the training instance</a:t>
                      </a:r>
                      <a:endParaRPr lang="en-CA" sz="160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dirty="0">
                          <a:effectLst/>
                          <a:latin typeface="Calibri" pitchFamily="34" charset="0"/>
                          <a:cs typeface="Calibri" pitchFamily="34" charset="0"/>
                        </a:rPr>
                        <a:t>[0.6, 0.8, 1.0]</a:t>
                      </a:r>
                      <a:endParaRPr lang="en-CA" sz="1600" dirty="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dirty="0">
                          <a:effectLst/>
                          <a:latin typeface="Calibri" pitchFamily="34" charset="0"/>
                          <a:cs typeface="Calibri" pitchFamily="34" charset="0"/>
                        </a:rPr>
                        <a:t>0.6</a:t>
                      </a:r>
                      <a:endParaRPr lang="en-CA" sz="1600" dirty="0">
                        <a:effectLst/>
                        <a:latin typeface="Calibri" pitchFamily="34" charset="0"/>
                        <a:ea typeface="宋体"/>
                        <a:cs typeface="Calibri" pitchFamily="34" charset="0"/>
                      </a:endParaRPr>
                    </a:p>
                  </a:txBody>
                  <a:tcPr marL="68580" marR="68580" marT="0" marB="0"/>
                </a:tc>
              </a:tr>
              <a:tr h="542888">
                <a:tc>
                  <a:txBody>
                    <a:bodyPr/>
                    <a:lstStyle/>
                    <a:p>
                      <a:pPr algn="ctr">
                        <a:lnSpc>
                          <a:spcPct val="115000"/>
                        </a:lnSpc>
                        <a:spcAft>
                          <a:spcPts val="0"/>
                        </a:spcAft>
                      </a:pPr>
                      <a:r>
                        <a:rPr lang="en-CA" sz="1600">
                          <a:effectLst/>
                          <a:latin typeface="Calibri" pitchFamily="34" charset="0"/>
                          <a:cs typeface="Calibri" pitchFamily="34" charset="0"/>
                        </a:rPr>
                        <a:t>colsample_bytree</a:t>
                      </a:r>
                      <a:endParaRPr lang="en-CA" sz="1600">
                        <a:effectLst/>
                        <a:latin typeface="Calibri" pitchFamily="34" charset="0"/>
                        <a:ea typeface="宋体"/>
                        <a:cs typeface="Calibri" pitchFamily="34" charset="0"/>
                      </a:endParaRPr>
                    </a:p>
                  </a:txBody>
                  <a:tcPr marL="68580" marR="68580" marT="0" marB="0"/>
                </a:tc>
                <a:tc>
                  <a:txBody>
                    <a:bodyPr/>
                    <a:lstStyle/>
                    <a:p>
                      <a:pPr>
                        <a:lnSpc>
                          <a:spcPct val="115000"/>
                        </a:lnSpc>
                        <a:spcAft>
                          <a:spcPts val="0"/>
                        </a:spcAft>
                      </a:pPr>
                      <a:r>
                        <a:rPr lang="en-CA" sz="1600">
                          <a:effectLst/>
                          <a:latin typeface="Calibri" pitchFamily="34" charset="0"/>
                          <a:cs typeface="Calibri" pitchFamily="34" charset="0"/>
                        </a:rPr>
                        <a:t>subsample ratio of columns when constructing each tree</a:t>
                      </a:r>
                      <a:endParaRPr lang="en-CA" sz="160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a:effectLst/>
                          <a:latin typeface="Calibri" pitchFamily="34" charset="0"/>
                          <a:cs typeface="Calibri" pitchFamily="34" charset="0"/>
                        </a:rPr>
                        <a:t>[0.6, 0.8, 1.0]</a:t>
                      </a:r>
                      <a:endParaRPr lang="en-CA" sz="1600">
                        <a:effectLst/>
                        <a:latin typeface="Calibri" pitchFamily="34" charset="0"/>
                        <a:ea typeface="宋体"/>
                        <a:cs typeface="Calibri" pitchFamily="34" charset="0"/>
                      </a:endParaRPr>
                    </a:p>
                  </a:txBody>
                  <a:tcPr marL="68580" marR="68580" marT="0" marB="0"/>
                </a:tc>
                <a:tc>
                  <a:txBody>
                    <a:bodyPr/>
                    <a:lstStyle/>
                    <a:p>
                      <a:pPr algn="ctr">
                        <a:lnSpc>
                          <a:spcPct val="115000"/>
                        </a:lnSpc>
                        <a:spcAft>
                          <a:spcPts val="0"/>
                        </a:spcAft>
                      </a:pPr>
                      <a:r>
                        <a:rPr lang="en-CA" sz="1600" dirty="0">
                          <a:effectLst/>
                          <a:latin typeface="Calibri" pitchFamily="34" charset="0"/>
                          <a:cs typeface="Calibri" pitchFamily="34" charset="0"/>
                        </a:rPr>
                        <a:t>0.6</a:t>
                      </a:r>
                      <a:endParaRPr lang="en-CA" sz="1600" dirty="0">
                        <a:effectLst/>
                        <a:latin typeface="Calibri" pitchFamily="34" charset="0"/>
                        <a:ea typeface="宋体"/>
                        <a:cs typeface="Calibri" pitchFamily="34" charset="0"/>
                      </a:endParaRPr>
                    </a:p>
                  </a:txBody>
                  <a:tcPr marL="68580" marR="68580" marT="0" marB="0"/>
                </a:tc>
              </a:tr>
            </a:tbl>
          </a:graphicData>
        </a:graphic>
      </p:graphicFrame>
      <p:sp>
        <p:nvSpPr>
          <p:cNvPr id="5" name="Rectangle 4"/>
          <p:cNvSpPr/>
          <p:nvPr/>
        </p:nvSpPr>
        <p:spPr>
          <a:xfrm>
            <a:off x="2634016" y="5545877"/>
            <a:ext cx="7369793" cy="707886"/>
          </a:xfrm>
          <a:prstGeom prst="rect">
            <a:avLst/>
          </a:prstGeom>
        </p:spPr>
        <p:txBody>
          <a:bodyPr wrap="square">
            <a:spAutoFit/>
          </a:bodyPr>
          <a:lstStyle/>
          <a:p>
            <a:r>
              <a:rPr lang="en-CA" sz="2000" dirty="0">
                <a:latin typeface="Calibri" pitchFamily="34" charset="0"/>
                <a:cs typeface="Calibri" pitchFamily="34" charset="0"/>
              </a:rPr>
              <a:t>Accuracy: 0.683226 </a:t>
            </a:r>
            <a:r>
              <a:rPr lang="en-US" altLang="zh-CN" sz="2000" dirty="0">
                <a:latin typeface="Calibri" pitchFamily="34" charset="0"/>
                <a:cs typeface="Calibri" pitchFamily="34" charset="0"/>
              </a:rPr>
              <a:t>/ </a:t>
            </a:r>
            <a:r>
              <a:rPr lang="en-CA" sz="2000" dirty="0">
                <a:latin typeface="Calibri" pitchFamily="34" charset="0"/>
                <a:cs typeface="Calibri" pitchFamily="34" charset="0"/>
              </a:rPr>
              <a:t>Log Loss: 1.023998, </a:t>
            </a:r>
            <a:r>
              <a:rPr lang="en-CA" sz="2000" dirty="0" smtClean="0">
                <a:latin typeface="Calibri" pitchFamily="34" charset="0"/>
                <a:cs typeface="Calibri" pitchFamily="34" charset="0"/>
              </a:rPr>
              <a:t>it only uses the old feature engineering which did not include UPC and </a:t>
            </a:r>
            <a:r>
              <a:rPr lang="en-CA" sz="2000" dirty="0" err="1" smtClean="0">
                <a:latin typeface="Calibri" pitchFamily="34" charset="0"/>
                <a:cs typeface="Calibri" pitchFamily="34" charset="0"/>
              </a:rPr>
              <a:t>fineline</a:t>
            </a:r>
            <a:r>
              <a:rPr lang="en-CA" sz="2000" dirty="0" smtClean="0">
                <a:latin typeface="Calibri" pitchFamily="34" charset="0"/>
                <a:cs typeface="Calibri" pitchFamily="34" charset="0"/>
              </a:rPr>
              <a:t> numbers.</a:t>
            </a:r>
            <a:endParaRPr lang="en-CA" sz="2000" dirty="0">
              <a:latin typeface="Calibri" pitchFamily="34" charset="0"/>
              <a:cs typeface="Calibri" pitchFamily="34" charset="0"/>
            </a:endParaRPr>
          </a:p>
        </p:txBody>
      </p:sp>
    </p:spTree>
    <p:extLst>
      <p:ext uri="{BB962C8B-B14F-4D97-AF65-F5344CB8AC3E}">
        <p14:creationId xmlns:p14="http://schemas.microsoft.com/office/powerpoint/2010/main" val="40857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1F77B4"/>
                </a:solidFill>
                <a:latin typeface="Calibri" pitchFamily="34" charset="0"/>
                <a:cs typeface="Calibri" pitchFamily="34" charset="0"/>
              </a:rPr>
              <a:t>Neural Networks</a:t>
            </a:r>
            <a:endParaRPr lang="en-CA" dirty="0">
              <a:solidFill>
                <a:srgbClr val="1F77B4"/>
              </a:solidFill>
              <a:latin typeface="Calibri" pitchFamily="34" charset="0"/>
              <a:cs typeface="Calibri" pitchFamily="34" charset="0"/>
            </a:endParaRPr>
          </a:p>
        </p:txBody>
      </p:sp>
      <p:sp>
        <p:nvSpPr>
          <p:cNvPr id="3" name="Content Placeholder 2"/>
          <p:cNvSpPr>
            <a:spLocks noGrp="1"/>
          </p:cNvSpPr>
          <p:nvPr>
            <p:ph idx="1"/>
          </p:nvPr>
        </p:nvSpPr>
        <p:spPr>
          <a:xfrm>
            <a:off x="538655" y="1825625"/>
            <a:ext cx="5436477" cy="4685534"/>
          </a:xfrm>
        </p:spPr>
        <p:txBody>
          <a:bodyPr>
            <a:normAutofit fontScale="92500" lnSpcReduction="20000"/>
          </a:bodyPr>
          <a:lstStyle/>
          <a:p>
            <a:r>
              <a:rPr lang="en-CA" dirty="0" smtClean="0">
                <a:latin typeface="Calibri" pitchFamily="34" charset="0"/>
                <a:cs typeface="Calibri" pitchFamily="34" charset="0"/>
              </a:rPr>
              <a:t> </a:t>
            </a:r>
            <a:r>
              <a:rPr lang="en-CA" dirty="0">
                <a:latin typeface="Calibri" pitchFamily="34" charset="0"/>
                <a:cs typeface="Calibri" pitchFamily="34" charset="0"/>
              </a:rPr>
              <a:t>Define model hypothesis:</a:t>
            </a:r>
          </a:p>
          <a:p>
            <a:pPr marL="514350" indent="-514350">
              <a:buFont typeface="+mj-lt"/>
              <a:buAutoNum type="alphaLcParenR"/>
            </a:pPr>
            <a:r>
              <a:rPr lang="en-CA" dirty="0" smtClean="0">
                <a:latin typeface="Calibri" pitchFamily="34" charset="0"/>
                <a:cs typeface="Calibri" pitchFamily="34" charset="0"/>
              </a:rPr>
              <a:t>Number </a:t>
            </a:r>
            <a:r>
              <a:rPr lang="en-CA" dirty="0">
                <a:latin typeface="Calibri" pitchFamily="34" charset="0"/>
                <a:cs typeface="Calibri" pitchFamily="34" charset="0"/>
              </a:rPr>
              <a:t>of </a:t>
            </a:r>
            <a:r>
              <a:rPr lang="en-CA" dirty="0" smtClean="0">
                <a:latin typeface="Calibri" pitchFamily="34" charset="0"/>
                <a:cs typeface="Calibri" pitchFamily="34" charset="0"/>
              </a:rPr>
              <a:t>layers </a:t>
            </a:r>
            <a:r>
              <a:rPr lang="en-CA" dirty="0">
                <a:latin typeface="Calibri" pitchFamily="34" charset="0"/>
                <a:cs typeface="Calibri" pitchFamily="34" charset="0"/>
              </a:rPr>
              <a:t>and neurons per layer</a:t>
            </a:r>
          </a:p>
          <a:p>
            <a:pPr marL="514350" indent="-514350">
              <a:buFont typeface="+mj-lt"/>
              <a:buAutoNum type="alphaLcParenR"/>
            </a:pPr>
            <a:r>
              <a:rPr lang="en-CA" dirty="0" smtClean="0">
                <a:latin typeface="Calibri" pitchFamily="34" charset="0"/>
                <a:cs typeface="Calibri" pitchFamily="34" charset="0"/>
              </a:rPr>
              <a:t>Activation function: </a:t>
            </a:r>
            <a:r>
              <a:rPr lang="en-CA" dirty="0" err="1" smtClean="0">
                <a:latin typeface="Calibri" pitchFamily="34" charset="0"/>
                <a:cs typeface="Calibri" pitchFamily="34" charset="0"/>
              </a:rPr>
              <a:t>ReLU</a:t>
            </a:r>
            <a:r>
              <a:rPr lang="en-CA" dirty="0" smtClean="0">
                <a:latin typeface="Calibri" pitchFamily="34" charset="0"/>
                <a:cs typeface="Calibri" pitchFamily="34" charset="0"/>
              </a:rPr>
              <a:t> for hidden layers and </a:t>
            </a:r>
            <a:r>
              <a:rPr lang="en-CA" dirty="0" err="1" smtClean="0">
                <a:latin typeface="Calibri" pitchFamily="34" charset="0"/>
                <a:cs typeface="Calibri" pitchFamily="34" charset="0"/>
              </a:rPr>
              <a:t>softmax</a:t>
            </a:r>
            <a:r>
              <a:rPr lang="en-CA" dirty="0" smtClean="0">
                <a:latin typeface="Calibri" pitchFamily="34" charset="0"/>
                <a:cs typeface="Calibri" pitchFamily="34" charset="0"/>
              </a:rPr>
              <a:t> for output</a:t>
            </a:r>
          </a:p>
          <a:p>
            <a:pPr marL="514350" indent="-514350">
              <a:buFont typeface="+mj-lt"/>
              <a:buAutoNum type="alphaLcParenR"/>
            </a:pPr>
            <a:r>
              <a:rPr lang="en-CA" dirty="0" smtClean="0">
                <a:latin typeface="Calibri" pitchFamily="34" charset="0"/>
                <a:cs typeface="Calibri" pitchFamily="34" charset="0"/>
              </a:rPr>
              <a:t>Dropout rate</a:t>
            </a:r>
          </a:p>
          <a:p>
            <a:r>
              <a:rPr lang="en-CA" dirty="0">
                <a:latin typeface="Calibri" pitchFamily="34" charset="0"/>
                <a:cs typeface="Calibri" pitchFamily="34" charset="0"/>
              </a:rPr>
              <a:t>C</a:t>
            </a:r>
            <a:r>
              <a:rPr lang="en-CA" dirty="0" smtClean="0">
                <a:latin typeface="Calibri" pitchFamily="34" charset="0"/>
                <a:cs typeface="Calibri" pitchFamily="34" charset="0"/>
              </a:rPr>
              <a:t>ost function: </a:t>
            </a:r>
            <a:r>
              <a:rPr lang="en-CA" dirty="0" err="1" smtClean="0">
                <a:latin typeface="Calibri" pitchFamily="34" charset="0"/>
                <a:cs typeface="Calibri" pitchFamily="34" charset="0"/>
              </a:rPr>
              <a:t>Logloss</a:t>
            </a:r>
            <a:r>
              <a:rPr lang="en-CA" dirty="0" smtClean="0">
                <a:latin typeface="Calibri" pitchFamily="34" charset="0"/>
                <a:cs typeface="Calibri" pitchFamily="34" charset="0"/>
              </a:rPr>
              <a:t> </a:t>
            </a:r>
            <a:r>
              <a:rPr lang="en-CA" dirty="0">
                <a:latin typeface="Calibri" pitchFamily="34" charset="0"/>
                <a:cs typeface="Calibri" pitchFamily="34" charset="0"/>
              </a:rPr>
              <a:t>for classification</a:t>
            </a:r>
          </a:p>
          <a:p>
            <a:r>
              <a:rPr lang="en-CA" dirty="0" smtClean="0">
                <a:latin typeface="Calibri" pitchFamily="34" charset="0"/>
                <a:cs typeface="Calibri" pitchFamily="34" charset="0"/>
              </a:rPr>
              <a:t>Optimize </a:t>
            </a:r>
            <a:r>
              <a:rPr lang="en-CA" dirty="0">
                <a:latin typeface="Calibri" pitchFamily="34" charset="0"/>
                <a:cs typeface="Calibri" pitchFamily="34" charset="0"/>
              </a:rPr>
              <a:t>defined cost function by gradient descent (or variants)</a:t>
            </a:r>
          </a:p>
          <a:p>
            <a:r>
              <a:rPr lang="en-CA" dirty="0" smtClean="0">
                <a:latin typeface="Calibri" pitchFamily="34" charset="0"/>
                <a:cs typeface="Calibri" pitchFamily="34" charset="0"/>
              </a:rPr>
              <a:t>Back </a:t>
            </a:r>
            <a:r>
              <a:rPr lang="en-CA" dirty="0">
                <a:latin typeface="Calibri" pitchFamily="34" charset="0"/>
                <a:cs typeface="Calibri" pitchFamily="34" charset="0"/>
              </a:rPr>
              <a:t>propagate errors from output to all hidden layers</a:t>
            </a:r>
          </a:p>
        </p:txBody>
      </p:sp>
      <p:pic>
        <p:nvPicPr>
          <p:cNvPr id="4" name="Picture 1" descr="C:\Users\Xiuquan\AppData\Roaming\Tencent\Users\540067337\QQ\WinTemp\RichOle\QI1%X{XYW6U2MJ%`)NPMLM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8552" y="1983356"/>
            <a:ext cx="5633544" cy="3872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149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207470"/>
            <a:ext cx="10515600" cy="1325563"/>
          </a:xfrm>
        </p:spPr>
        <p:txBody>
          <a:bodyPr/>
          <a:lstStyle/>
          <a:p>
            <a:r>
              <a:rPr lang="en-CA" dirty="0">
                <a:solidFill>
                  <a:srgbClr val="1F77B4"/>
                </a:solidFill>
                <a:latin typeface="Calibri" pitchFamily="34" charset="0"/>
                <a:cs typeface="Calibri" pitchFamily="34" charset="0"/>
              </a:rPr>
              <a:t>Neural Networks</a:t>
            </a:r>
            <a:endParaRPr lang="en-CA" dirty="0"/>
          </a:p>
        </p:txBody>
      </p:sp>
      <p:sp>
        <p:nvSpPr>
          <p:cNvPr id="3" name="Content Placeholder 2"/>
          <p:cNvSpPr>
            <a:spLocks noGrp="1"/>
          </p:cNvSpPr>
          <p:nvPr>
            <p:ph idx="1"/>
          </p:nvPr>
        </p:nvSpPr>
        <p:spPr>
          <a:xfrm>
            <a:off x="822434" y="1478784"/>
            <a:ext cx="10515600" cy="4351338"/>
          </a:xfrm>
        </p:spPr>
        <p:txBody>
          <a:bodyPr/>
          <a:lstStyle/>
          <a:p>
            <a:r>
              <a:rPr lang="en-CA" dirty="0" smtClean="0"/>
              <a:t>Tuned the batch size, and both the number of nodes and dropout rate of each hidden layer for networks with 1 and 2 hidden layers</a:t>
            </a:r>
          </a:p>
          <a:p>
            <a:r>
              <a:rPr lang="en-CA" dirty="0" smtClean="0"/>
              <a:t>Code snippet:</a:t>
            </a:r>
          </a:p>
          <a:p>
            <a:endParaRPr lang="en-CA" dirty="0"/>
          </a:p>
        </p:txBody>
      </p:sp>
      <p:sp>
        <p:nvSpPr>
          <p:cNvPr id="4" name="TextBox 3"/>
          <p:cNvSpPr txBox="1"/>
          <p:nvPr/>
        </p:nvSpPr>
        <p:spPr>
          <a:xfrm>
            <a:off x="504496" y="3168979"/>
            <a:ext cx="4114801" cy="2862322"/>
          </a:xfrm>
          <a:prstGeom prst="rect">
            <a:avLst/>
          </a:prstGeom>
          <a:noFill/>
        </p:spPr>
        <p:txBody>
          <a:bodyPr wrap="square" rtlCol="0">
            <a:spAutoFit/>
          </a:bodyPr>
          <a:lstStyle/>
          <a:p>
            <a:r>
              <a:rPr lang="en-CA" dirty="0" smtClean="0">
                <a:latin typeface="Calibri" pitchFamily="34" charset="0"/>
                <a:cs typeface="Calibri" pitchFamily="34" charset="0"/>
              </a:rPr>
              <a:t>if </a:t>
            </a:r>
            <a:r>
              <a:rPr lang="en-CA" dirty="0" err="1">
                <a:latin typeface="Calibri" pitchFamily="34" charset="0"/>
                <a:cs typeface="Calibri" pitchFamily="34" charset="0"/>
              </a:rPr>
              <a:t>model_tune</a:t>
            </a:r>
            <a:r>
              <a:rPr lang="en-CA" dirty="0">
                <a:latin typeface="Calibri" pitchFamily="34" charset="0"/>
                <a:cs typeface="Calibri" pitchFamily="34" charset="0"/>
              </a:rPr>
              <a:t> == 'NN_1HiddenLayer_RS':</a:t>
            </a:r>
          </a:p>
          <a:p>
            <a:r>
              <a:rPr lang="en-CA" dirty="0">
                <a:latin typeface="Calibri" pitchFamily="34" charset="0"/>
                <a:cs typeface="Calibri" pitchFamily="34" charset="0"/>
              </a:rPr>
              <a:t>    </a:t>
            </a:r>
            <a:r>
              <a:rPr lang="en-CA" dirty="0" smtClean="0">
                <a:latin typeface="Calibri" pitchFamily="34" charset="0"/>
                <a:cs typeface="Calibri" pitchFamily="34" charset="0"/>
              </a:rPr>
              <a:t>nodes1 </a:t>
            </a:r>
            <a:r>
              <a:rPr lang="en-CA" dirty="0">
                <a:latin typeface="Calibri" pitchFamily="34" charset="0"/>
                <a:cs typeface="Calibri" pitchFamily="34" charset="0"/>
              </a:rPr>
              <a:t>= </a:t>
            </a:r>
            <a:r>
              <a:rPr lang="en-CA" dirty="0" err="1">
                <a:latin typeface="Calibri" pitchFamily="34" charset="0"/>
                <a:cs typeface="Calibri" pitchFamily="34" charset="0"/>
              </a:rPr>
              <a:t>np.arange</a:t>
            </a:r>
            <a:r>
              <a:rPr lang="en-CA" dirty="0">
                <a:latin typeface="Calibri" pitchFamily="34" charset="0"/>
                <a:cs typeface="Calibri" pitchFamily="34" charset="0"/>
              </a:rPr>
              <a:t>(350, 600, 50)</a:t>
            </a:r>
          </a:p>
          <a:p>
            <a:r>
              <a:rPr lang="en-CA" dirty="0">
                <a:latin typeface="Calibri" pitchFamily="34" charset="0"/>
                <a:cs typeface="Calibri" pitchFamily="34" charset="0"/>
              </a:rPr>
              <a:t>    </a:t>
            </a:r>
            <a:r>
              <a:rPr lang="en-CA" dirty="0" smtClean="0">
                <a:latin typeface="Calibri" pitchFamily="34" charset="0"/>
                <a:cs typeface="Calibri" pitchFamily="34" charset="0"/>
              </a:rPr>
              <a:t>dropout1 </a:t>
            </a:r>
            <a:r>
              <a:rPr lang="en-CA" dirty="0">
                <a:latin typeface="Calibri" pitchFamily="34" charset="0"/>
                <a:cs typeface="Calibri" pitchFamily="34" charset="0"/>
              </a:rPr>
              <a:t>= </a:t>
            </a:r>
            <a:r>
              <a:rPr lang="en-CA" dirty="0" err="1">
                <a:latin typeface="Calibri" pitchFamily="34" charset="0"/>
                <a:cs typeface="Calibri" pitchFamily="34" charset="0"/>
              </a:rPr>
              <a:t>np.arange</a:t>
            </a:r>
            <a:r>
              <a:rPr lang="en-CA" dirty="0">
                <a:latin typeface="Calibri" pitchFamily="34" charset="0"/>
                <a:cs typeface="Calibri" pitchFamily="34" charset="0"/>
              </a:rPr>
              <a:t>(0.1, 0.5, 0.1</a:t>
            </a:r>
            <a:r>
              <a:rPr lang="en-CA" dirty="0" smtClean="0">
                <a:latin typeface="Calibri" pitchFamily="34" charset="0"/>
                <a:cs typeface="Calibri" pitchFamily="34" charset="0"/>
              </a:rPr>
              <a:t>)</a:t>
            </a:r>
          </a:p>
          <a:p>
            <a:r>
              <a:rPr lang="en-CA" dirty="0" smtClean="0">
                <a:latin typeface="Calibri" pitchFamily="34" charset="0"/>
                <a:cs typeface="Calibri" pitchFamily="34" charset="0"/>
              </a:rPr>
              <a:t>        </a:t>
            </a:r>
            <a:endParaRPr lang="en-CA" dirty="0">
              <a:latin typeface="Calibri" pitchFamily="34" charset="0"/>
              <a:cs typeface="Calibri" pitchFamily="34" charset="0"/>
            </a:endParaRPr>
          </a:p>
          <a:p>
            <a:r>
              <a:rPr lang="en-CA" dirty="0" smtClean="0">
                <a:latin typeface="Calibri" pitchFamily="34" charset="0"/>
                <a:cs typeface="Calibri" pitchFamily="34" charset="0"/>
              </a:rPr>
              <a:t>if </a:t>
            </a:r>
            <a:r>
              <a:rPr lang="en-CA" dirty="0" err="1">
                <a:latin typeface="Calibri" pitchFamily="34" charset="0"/>
                <a:cs typeface="Calibri" pitchFamily="34" charset="0"/>
              </a:rPr>
              <a:t>model_tune</a:t>
            </a:r>
            <a:r>
              <a:rPr lang="en-CA" dirty="0">
                <a:latin typeface="Calibri" pitchFamily="34" charset="0"/>
                <a:cs typeface="Calibri" pitchFamily="34" charset="0"/>
              </a:rPr>
              <a:t> == 'NN_2HiddenLayers_RS':</a:t>
            </a:r>
          </a:p>
          <a:p>
            <a:r>
              <a:rPr lang="en-CA" dirty="0" smtClean="0">
                <a:latin typeface="Calibri" pitchFamily="34" charset="0"/>
                <a:cs typeface="Calibri" pitchFamily="34" charset="0"/>
              </a:rPr>
              <a:t>    nodes1 </a:t>
            </a:r>
            <a:r>
              <a:rPr lang="en-CA" dirty="0">
                <a:latin typeface="Calibri" pitchFamily="34" charset="0"/>
                <a:cs typeface="Calibri" pitchFamily="34" charset="0"/>
              </a:rPr>
              <a:t>= </a:t>
            </a:r>
            <a:r>
              <a:rPr lang="en-CA" dirty="0" err="1">
                <a:latin typeface="Calibri" pitchFamily="34" charset="0"/>
                <a:cs typeface="Calibri" pitchFamily="34" charset="0"/>
              </a:rPr>
              <a:t>np.arange</a:t>
            </a:r>
            <a:r>
              <a:rPr lang="en-CA" dirty="0">
                <a:latin typeface="Calibri" pitchFamily="34" charset="0"/>
                <a:cs typeface="Calibri" pitchFamily="34" charset="0"/>
              </a:rPr>
              <a:t>(350, 550, 50)</a:t>
            </a:r>
          </a:p>
          <a:p>
            <a:r>
              <a:rPr lang="en-CA" dirty="0" smtClean="0">
                <a:latin typeface="Calibri" pitchFamily="34" charset="0"/>
                <a:cs typeface="Calibri" pitchFamily="34" charset="0"/>
              </a:rPr>
              <a:t>    nodes2 </a:t>
            </a:r>
            <a:r>
              <a:rPr lang="en-CA" dirty="0">
                <a:latin typeface="Calibri" pitchFamily="34" charset="0"/>
                <a:cs typeface="Calibri" pitchFamily="34" charset="0"/>
              </a:rPr>
              <a:t>= </a:t>
            </a:r>
            <a:r>
              <a:rPr lang="en-CA" dirty="0" err="1">
                <a:latin typeface="Calibri" pitchFamily="34" charset="0"/>
                <a:cs typeface="Calibri" pitchFamily="34" charset="0"/>
              </a:rPr>
              <a:t>np.arange</a:t>
            </a:r>
            <a:r>
              <a:rPr lang="en-CA" dirty="0">
                <a:latin typeface="Calibri" pitchFamily="34" charset="0"/>
                <a:cs typeface="Calibri" pitchFamily="34" charset="0"/>
              </a:rPr>
              <a:t>(100, 350, 50)</a:t>
            </a:r>
          </a:p>
          <a:p>
            <a:endParaRPr lang="en-CA" dirty="0">
              <a:latin typeface="Calibri" pitchFamily="34" charset="0"/>
              <a:cs typeface="Calibri" pitchFamily="34" charset="0"/>
            </a:endParaRPr>
          </a:p>
          <a:p>
            <a:r>
              <a:rPr lang="en-CA" dirty="0" smtClean="0">
                <a:latin typeface="Calibri" pitchFamily="34" charset="0"/>
                <a:cs typeface="Calibri" pitchFamily="34" charset="0"/>
              </a:rPr>
              <a:t>    dropout1 </a:t>
            </a:r>
            <a:r>
              <a:rPr lang="en-CA" dirty="0">
                <a:latin typeface="Calibri" pitchFamily="34" charset="0"/>
                <a:cs typeface="Calibri" pitchFamily="34" charset="0"/>
              </a:rPr>
              <a:t>= </a:t>
            </a:r>
            <a:r>
              <a:rPr lang="en-CA" dirty="0" err="1">
                <a:latin typeface="Calibri" pitchFamily="34" charset="0"/>
                <a:cs typeface="Calibri" pitchFamily="34" charset="0"/>
              </a:rPr>
              <a:t>np.arange</a:t>
            </a:r>
            <a:r>
              <a:rPr lang="en-CA" dirty="0">
                <a:latin typeface="Calibri" pitchFamily="34" charset="0"/>
                <a:cs typeface="Calibri" pitchFamily="34" charset="0"/>
              </a:rPr>
              <a:t>(0.1, 0.5, 0.1)</a:t>
            </a:r>
          </a:p>
          <a:p>
            <a:r>
              <a:rPr lang="en-CA" dirty="0" smtClean="0">
                <a:latin typeface="Calibri" pitchFamily="34" charset="0"/>
                <a:cs typeface="Calibri" pitchFamily="34" charset="0"/>
              </a:rPr>
              <a:t>    dropout2 </a:t>
            </a:r>
            <a:r>
              <a:rPr lang="en-CA" dirty="0">
                <a:latin typeface="Calibri" pitchFamily="34" charset="0"/>
                <a:cs typeface="Calibri" pitchFamily="34" charset="0"/>
              </a:rPr>
              <a:t>= </a:t>
            </a:r>
            <a:r>
              <a:rPr lang="en-CA" dirty="0" err="1">
                <a:latin typeface="Calibri" pitchFamily="34" charset="0"/>
                <a:cs typeface="Calibri" pitchFamily="34" charset="0"/>
              </a:rPr>
              <a:t>np.arange</a:t>
            </a:r>
            <a:r>
              <a:rPr lang="en-CA" dirty="0">
                <a:latin typeface="Calibri" pitchFamily="34" charset="0"/>
                <a:cs typeface="Calibri" pitchFamily="34" charset="0"/>
              </a:rPr>
              <a:t>(0.1, 0.5, 0.1)</a:t>
            </a:r>
          </a:p>
        </p:txBody>
      </p:sp>
      <p:sp>
        <p:nvSpPr>
          <p:cNvPr id="6" name="TextBox 5"/>
          <p:cNvSpPr txBox="1"/>
          <p:nvPr/>
        </p:nvSpPr>
        <p:spPr>
          <a:xfrm>
            <a:off x="4792717" y="2414926"/>
            <a:ext cx="6653049" cy="4093428"/>
          </a:xfrm>
          <a:prstGeom prst="rect">
            <a:avLst/>
          </a:prstGeom>
          <a:noFill/>
        </p:spPr>
        <p:txBody>
          <a:bodyPr wrap="square" rtlCol="0">
            <a:spAutoFit/>
          </a:bodyPr>
          <a:lstStyle/>
          <a:p>
            <a:r>
              <a:rPr lang="en-CA" sz="2000" dirty="0">
                <a:latin typeface="Calibri" pitchFamily="34" charset="0"/>
                <a:cs typeface="Calibri" pitchFamily="34" charset="0"/>
              </a:rPr>
              <a:t>create_model_NN_1HiddenLayer(</a:t>
            </a:r>
            <a:r>
              <a:rPr lang="en-CA" sz="2000" dirty="0" err="1">
                <a:latin typeface="Calibri" pitchFamily="34" charset="0"/>
                <a:cs typeface="Calibri" pitchFamily="34" charset="0"/>
              </a:rPr>
              <a:t>input_dim</a:t>
            </a:r>
            <a:r>
              <a:rPr lang="en-CA" sz="2000" dirty="0">
                <a:latin typeface="Calibri" pitchFamily="34" charset="0"/>
                <a:cs typeface="Calibri" pitchFamily="34" charset="0"/>
              </a:rPr>
              <a:t>, nodes_l1=512, dropout_l1=0.3</a:t>
            </a:r>
            <a:r>
              <a:rPr lang="en-CA" sz="2000" dirty="0" smtClean="0">
                <a:latin typeface="Calibri" pitchFamily="34" charset="0"/>
                <a:cs typeface="Calibri" pitchFamily="34" charset="0"/>
              </a:rPr>
              <a:t>)</a:t>
            </a:r>
          </a:p>
          <a:p>
            <a:endParaRPr lang="en-CA" sz="2000" dirty="0" smtClean="0">
              <a:latin typeface="Calibri" pitchFamily="34" charset="0"/>
              <a:cs typeface="Calibri" pitchFamily="34" charset="0"/>
            </a:endParaRPr>
          </a:p>
          <a:p>
            <a:r>
              <a:rPr lang="en-CA" sz="2000" dirty="0">
                <a:latin typeface="Calibri" pitchFamily="34" charset="0"/>
                <a:cs typeface="Calibri" pitchFamily="34" charset="0"/>
              </a:rPr>
              <a:t>create_model_NN_2HiddenLayers(</a:t>
            </a:r>
            <a:r>
              <a:rPr lang="en-CA" sz="2000" dirty="0" err="1">
                <a:latin typeface="Calibri" pitchFamily="34" charset="0"/>
                <a:cs typeface="Calibri" pitchFamily="34" charset="0"/>
              </a:rPr>
              <a:t>input_dim</a:t>
            </a:r>
            <a:r>
              <a:rPr lang="en-CA" sz="2000" dirty="0">
                <a:latin typeface="Calibri" pitchFamily="34" charset="0"/>
                <a:cs typeface="Calibri" pitchFamily="34" charset="0"/>
              </a:rPr>
              <a:t>, nodes_l1=400, nodes_l2=120, dropout_l1=0.3, dropout_l2=0.2</a:t>
            </a:r>
            <a:r>
              <a:rPr lang="en-CA" sz="2000" dirty="0" smtClean="0">
                <a:latin typeface="Calibri" pitchFamily="34" charset="0"/>
                <a:cs typeface="Calibri" pitchFamily="34" charset="0"/>
              </a:rPr>
              <a:t>)</a:t>
            </a:r>
          </a:p>
          <a:p>
            <a:endParaRPr lang="en-CA" sz="2000" dirty="0">
              <a:latin typeface="Calibri" pitchFamily="34" charset="0"/>
              <a:cs typeface="Calibri" pitchFamily="34" charset="0"/>
            </a:endParaRPr>
          </a:p>
          <a:p>
            <a:r>
              <a:rPr lang="en-CA" sz="2000" dirty="0">
                <a:latin typeface="Calibri" pitchFamily="34" charset="0"/>
                <a:cs typeface="Calibri" pitchFamily="34" charset="0"/>
              </a:rPr>
              <a:t>create_model_NN_3HiddenLayers(</a:t>
            </a:r>
            <a:r>
              <a:rPr lang="en-CA" sz="2000" dirty="0" err="1">
                <a:latin typeface="Calibri" pitchFamily="34" charset="0"/>
                <a:cs typeface="Calibri" pitchFamily="34" charset="0"/>
              </a:rPr>
              <a:t>input_dim</a:t>
            </a:r>
            <a:r>
              <a:rPr lang="en-CA" sz="2000" dirty="0">
                <a:latin typeface="Calibri" pitchFamily="34" charset="0"/>
                <a:cs typeface="Calibri" pitchFamily="34" charset="0"/>
              </a:rPr>
              <a:t>, nodes_l1=500, nodes_l2=200, nodes_l3=80, </a:t>
            </a:r>
            <a:r>
              <a:rPr lang="en-CA" sz="2000" dirty="0" smtClean="0">
                <a:latin typeface="Calibri" pitchFamily="34" charset="0"/>
                <a:cs typeface="Calibri" pitchFamily="34" charset="0"/>
              </a:rPr>
              <a:t> dropout_l1=0.3</a:t>
            </a:r>
            <a:r>
              <a:rPr lang="en-CA" sz="2000" dirty="0">
                <a:latin typeface="Calibri" pitchFamily="34" charset="0"/>
                <a:cs typeface="Calibri" pitchFamily="34" charset="0"/>
              </a:rPr>
              <a:t>, dropout_l2=0.2, dropout_l3=0.2</a:t>
            </a:r>
            <a:r>
              <a:rPr lang="en-CA" sz="2000" dirty="0" smtClean="0">
                <a:latin typeface="Calibri" pitchFamily="34" charset="0"/>
                <a:cs typeface="Calibri" pitchFamily="34" charset="0"/>
              </a:rPr>
              <a:t>)</a:t>
            </a:r>
          </a:p>
          <a:p>
            <a:endParaRPr lang="en-CA" sz="2000" dirty="0">
              <a:latin typeface="Calibri" pitchFamily="34" charset="0"/>
              <a:cs typeface="Calibri" pitchFamily="34" charset="0"/>
            </a:endParaRPr>
          </a:p>
          <a:p>
            <a:r>
              <a:rPr lang="en-CA" sz="2000" dirty="0">
                <a:latin typeface="Calibri" pitchFamily="34" charset="0"/>
                <a:cs typeface="Calibri" pitchFamily="34" charset="0"/>
              </a:rPr>
              <a:t>create_model_NN_4HiddenLayers(</a:t>
            </a:r>
            <a:r>
              <a:rPr lang="en-CA" sz="2000" dirty="0" err="1">
                <a:latin typeface="Calibri" pitchFamily="34" charset="0"/>
                <a:cs typeface="Calibri" pitchFamily="34" charset="0"/>
              </a:rPr>
              <a:t>input_dim</a:t>
            </a:r>
            <a:r>
              <a:rPr lang="en-CA" sz="2000" dirty="0">
                <a:latin typeface="Calibri" pitchFamily="34" charset="0"/>
                <a:cs typeface="Calibri" pitchFamily="34" charset="0"/>
              </a:rPr>
              <a:t>, nodes_l1=512, nodes_l2=256, nodes_l3=128, nodes_l4=64, </a:t>
            </a:r>
            <a:r>
              <a:rPr lang="en-CA" sz="2000" dirty="0" smtClean="0">
                <a:latin typeface="Calibri" pitchFamily="34" charset="0"/>
                <a:cs typeface="Calibri" pitchFamily="34" charset="0"/>
              </a:rPr>
              <a:t> dropout_l1=0.3</a:t>
            </a:r>
            <a:r>
              <a:rPr lang="en-CA" sz="2000" dirty="0">
                <a:latin typeface="Calibri" pitchFamily="34" charset="0"/>
                <a:cs typeface="Calibri" pitchFamily="34" charset="0"/>
              </a:rPr>
              <a:t>, dropout_l2=0.3, dropout_l3=0.2, dropout_l4=0.2</a:t>
            </a:r>
            <a:r>
              <a:rPr lang="en-CA" sz="2000" dirty="0" smtClean="0">
                <a:latin typeface="Calibri" pitchFamily="34" charset="0"/>
                <a:cs typeface="Calibri" pitchFamily="34" charset="0"/>
              </a:rPr>
              <a:t>)</a:t>
            </a:r>
            <a:endParaRPr lang="en-CA" sz="2000" dirty="0">
              <a:latin typeface="Calibri" pitchFamily="34" charset="0"/>
              <a:cs typeface="Calibri" pitchFamily="34" charset="0"/>
            </a:endParaRPr>
          </a:p>
        </p:txBody>
      </p:sp>
    </p:spTree>
    <p:extLst>
      <p:ext uri="{BB962C8B-B14F-4D97-AF65-F5344CB8AC3E}">
        <p14:creationId xmlns:p14="http://schemas.microsoft.com/office/powerpoint/2010/main" val="885698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1F77B4"/>
                </a:solidFill>
                <a:latin typeface="Calibri" pitchFamily="34" charset="0"/>
                <a:cs typeface="Calibri" pitchFamily="34" charset="0"/>
              </a:rPr>
              <a:t>Neural Networks</a:t>
            </a:r>
            <a:endParaRPr lang="en-CA" dirty="0"/>
          </a:p>
        </p:txBody>
      </p:sp>
      <p:sp>
        <p:nvSpPr>
          <p:cNvPr id="3" name="Content Placeholder 2"/>
          <p:cNvSpPr>
            <a:spLocks noGrp="1"/>
          </p:cNvSpPr>
          <p:nvPr>
            <p:ph idx="1"/>
          </p:nvPr>
        </p:nvSpPr>
        <p:spPr>
          <a:xfrm>
            <a:off x="775138" y="1794093"/>
            <a:ext cx="4096407" cy="4351338"/>
          </a:xfrm>
        </p:spPr>
        <p:txBody>
          <a:bodyPr>
            <a:normAutofit fontScale="77500" lnSpcReduction="20000"/>
          </a:bodyPr>
          <a:lstStyle/>
          <a:p>
            <a:pPr marL="0" indent="0">
              <a:buNone/>
            </a:pPr>
            <a:r>
              <a:rPr lang="en-CA" dirty="0">
                <a:latin typeface="Calibri" pitchFamily="34" charset="0"/>
                <a:cs typeface="Calibri" pitchFamily="34" charset="0"/>
              </a:rPr>
              <a:t>S</a:t>
            </a:r>
            <a:r>
              <a:rPr lang="en-CA" dirty="0" smtClean="0">
                <a:latin typeface="Calibri" pitchFamily="34" charset="0"/>
                <a:cs typeface="Calibri" pitchFamily="34" charset="0"/>
              </a:rPr>
              <a:t>cores based on accuracy using only default values:</a:t>
            </a:r>
          </a:p>
          <a:p>
            <a:r>
              <a:rPr lang="en-CA" dirty="0" smtClean="0">
                <a:latin typeface="Calibri" pitchFamily="34" charset="0"/>
                <a:cs typeface="Calibri" pitchFamily="34" charset="0"/>
              </a:rPr>
              <a:t>1 </a:t>
            </a:r>
            <a:r>
              <a:rPr lang="en-CA" dirty="0">
                <a:latin typeface="Calibri" pitchFamily="34" charset="0"/>
                <a:cs typeface="Calibri" pitchFamily="34" charset="0"/>
              </a:rPr>
              <a:t>Hidden </a:t>
            </a:r>
            <a:r>
              <a:rPr lang="en-CA" dirty="0" smtClean="0">
                <a:latin typeface="Calibri" pitchFamily="34" charset="0"/>
                <a:cs typeface="Calibri" pitchFamily="34" charset="0"/>
              </a:rPr>
              <a:t>Layer: </a:t>
            </a:r>
          </a:p>
          <a:p>
            <a:pPr marL="0" indent="0">
              <a:buNone/>
            </a:pPr>
            <a:r>
              <a:rPr lang="en-CA" dirty="0" err="1" smtClean="0">
                <a:latin typeface="Calibri" pitchFamily="34" charset="0"/>
                <a:cs typeface="Calibri" pitchFamily="34" charset="0"/>
              </a:rPr>
              <a:t>val_loss</a:t>
            </a:r>
            <a:r>
              <a:rPr lang="en-CA" dirty="0">
                <a:latin typeface="Calibri" pitchFamily="34" charset="0"/>
                <a:cs typeface="Calibri" pitchFamily="34" charset="0"/>
              </a:rPr>
              <a:t>: </a:t>
            </a:r>
            <a:r>
              <a:rPr lang="en-CA" dirty="0" smtClean="0">
                <a:latin typeface="Calibri" pitchFamily="34" charset="0"/>
                <a:cs typeface="Calibri" pitchFamily="34" charset="0"/>
              </a:rPr>
              <a:t>0.7899, </a:t>
            </a:r>
            <a:r>
              <a:rPr lang="en-CA" dirty="0" err="1" smtClean="0">
                <a:latin typeface="Calibri" pitchFamily="34" charset="0"/>
                <a:cs typeface="Calibri" pitchFamily="34" charset="0"/>
              </a:rPr>
              <a:t>val_acc</a:t>
            </a:r>
            <a:r>
              <a:rPr lang="en-CA" dirty="0">
                <a:latin typeface="Calibri" pitchFamily="34" charset="0"/>
                <a:cs typeface="Calibri" pitchFamily="34" charset="0"/>
              </a:rPr>
              <a:t>: </a:t>
            </a:r>
            <a:r>
              <a:rPr lang="en-CA" dirty="0" smtClean="0">
                <a:latin typeface="Calibri" pitchFamily="34" charset="0"/>
                <a:cs typeface="Calibri" pitchFamily="34" charset="0"/>
              </a:rPr>
              <a:t>0.7329</a:t>
            </a:r>
          </a:p>
          <a:p>
            <a:r>
              <a:rPr lang="en-CA" dirty="0" smtClean="0">
                <a:latin typeface="Calibri" pitchFamily="34" charset="0"/>
                <a:cs typeface="Calibri" pitchFamily="34" charset="0"/>
              </a:rPr>
              <a:t>2 </a:t>
            </a:r>
            <a:r>
              <a:rPr lang="en-CA" dirty="0">
                <a:latin typeface="Calibri" pitchFamily="34" charset="0"/>
                <a:cs typeface="Calibri" pitchFamily="34" charset="0"/>
              </a:rPr>
              <a:t>Hidden </a:t>
            </a:r>
            <a:r>
              <a:rPr lang="en-CA" dirty="0" smtClean="0">
                <a:latin typeface="Calibri" pitchFamily="34" charset="0"/>
                <a:cs typeface="Calibri" pitchFamily="34" charset="0"/>
              </a:rPr>
              <a:t>Layers: </a:t>
            </a:r>
            <a:endParaRPr lang="en-CA" dirty="0">
              <a:latin typeface="Calibri" pitchFamily="34" charset="0"/>
              <a:cs typeface="Calibri" pitchFamily="34" charset="0"/>
            </a:endParaRPr>
          </a:p>
          <a:p>
            <a:pPr marL="0" indent="0">
              <a:buNone/>
            </a:pPr>
            <a:r>
              <a:rPr lang="en-CA" dirty="0" err="1">
                <a:latin typeface="Calibri" pitchFamily="34" charset="0"/>
                <a:cs typeface="Calibri" pitchFamily="34" charset="0"/>
              </a:rPr>
              <a:t>val_loss</a:t>
            </a:r>
            <a:r>
              <a:rPr lang="en-CA" dirty="0">
                <a:latin typeface="Calibri" pitchFamily="34" charset="0"/>
                <a:cs typeface="Calibri" pitchFamily="34" charset="0"/>
              </a:rPr>
              <a:t>: </a:t>
            </a:r>
            <a:r>
              <a:rPr lang="en-CA" dirty="0" smtClean="0">
                <a:latin typeface="Calibri" pitchFamily="34" charset="0"/>
                <a:cs typeface="Calibri" pitchFamily="34" charset="0"/>
              </a:rPr>
              <a:t>0.7912, </a:t>
            </a:r>
            <a:r>
              <a:rPr lang="en-CA" dirty="0" err="1" smtClean="0">
                <a:latin typeface="Calibri" pitchFamily="34" charset="0"/>
                <a:cs typeface="Calibri" pitchFamily="34" charset="0"/>
              </a:rPr>
              <a:t>val_acc</a:t>
            </a:r>
            <a:r>
              <a:rPr lang="en-CA" dirty="0">
                <a:latin typeface="Calibri" pitchFamily="34" charset="0"/>
                <a:cs typeface="Calibri" pitchFamily="34" charset="0"/>
              </a:rPr>
              <a:t>: </a:t>
            </a:r>
            <a:r>
              <a:rPr lang="en-CA" dirty="0" smtClean="0">
                <a:latin typeface="Calibri" pitchFamily="34" charset="0"/>
                <a:cs typeface="Calibri" pitchFamily="34" charset="0"/>
              </a:rPr>
              <a:t>0.7324</a:t>
            </a:r>
          </a:p>
          <a:p>
            <a:r>
              <a:rPr lang="en-CA" dirty="0" smtClean="0">
                <a:latin typeface="Calibri" pitchFamily="34" charset="0"/>
                <a:cs typeface="Calibri" pitchFamily="34" charset="0"/>
              </a:rPr>
              <a:t>3 </a:t>
            </a:r>
            <a:r>
              <a:rPr lang="en-CA" dirty="0">
                <a:latin typeface="Calibri" pitchFamily="34" charset="0"/>
                <a:cs typeface="Calibri" pitchFamily="34" charset="0"/>
              </a:rPr>
              <a:t>Hidden Layers: </a:t>
            </a:r>
          </a:p>
          <a:p>
            <a:pPr marL="0" indent="0">
              <a:buNone/>
            </a:pPr>
            <a:r>
              <a:rPr lang="en-CA" dirty="0" err="1" smtClean="0">
                <a:latin typeface="Calibri" pitchFamily="34" charset="0"/>
                <a:cs typeface="Calibri" pitchFamily="34" charset="0"/>
              </a:rPr>
              <a:t>val_loss</a:t>
            </a:r>
            <a:r>
              <a:rPr lang="en-CA" dirty="0">
                <a:latin typeface="Calibri" pitchFamily="34" charset="0"/>
                <a:cs typeface="Calibri" pitchFamily="34" charset="0"/>
              </a:rPr>
              <a:t>: 0.8023, </a:t>
            </a:r>
            <a:r>
              <a:rPr lang="en-CA" dirty="0" err="1">
                <a:latin typeface="Calibri" pitchFamily="34" charset="0"/>
                <a:cs typeface="Calibri" pitchFamily="34" charset="0"/>
              </a:rPr>
              <a:t>val_acc</a:t>
            </a:r>
            <a:r>
              <a:rPr lang="en-CA" dirty="0">
                <a:latin typeface="Calibri" pitchFamily="34" charset="0"/>
                <a:cs typeface="Calibri" pitchFamily="34" charset="0"/>
              </a:rPr>
              <a:t>: 0.7344</a:t>
            </a:r>
          </a:p>
          <a:p>
            <a:r>
              <a:rPr lang="en-CA" dirty="0" smtClean="0">
                <a:latin typeface="Calibri" pitchFamily="34" charset="0"/>
                <a:cs typeface="Calibri" pitchFamily="34" charset="0"/>
              </a:rPr>
              <a:t>4 </a:t>
            </a:r>
            <a:r>
              <a:rPr lang="en-CA" dirty="0">
                <a:latin typeface="Calibri" pitchFamily="34" charset="0"/>
                <a:cs typeface="Calibri" pitchFamily="34" charset="0"/>
              </a:rPr>
              <a:t>Hidden Layers: </a:t>
            </a:r>
          </a:p>
          <a:p>
            <a:pPr marL="0" indent="0">
              <a:buNone/>
            </a:pPr>
            <a:r>
              <a:rPr lang="en-CA" dirty="0" err="1">
                <a:latin typeface="Calibri" pitchFamily="34" charset="0"/>
                <a:cs typeface="Calibri" pitchFamily="34" charset="0"/>
              </a:rPr>
              <a:t>val_loss</a:t>
            </a:r>
            <a:r>
              <a:rPr lang="en-CA" dirty="0">
                <a:latin typeface="Calibri" pitchFamily="34" charset="0"/>
                <a:cs typeface="Calibri" pitchFamily="34" charset="0"/>
              </a:rPr>
              <a:t>: </a:t>
            </a:r>
            <a:r>
              <a:rPr lang="en-CA" dirty="0" smtClean="0">
                <a:latin typeface="Calibri" pitchFamily="34" charset="0"/>
                <a:cs typeface="Calibri" pitchFamily="34" charset="0"/>
              </a:rPr>
              <a:t>0.8378, </a:t>
            </a:r>
            <a:r>
              <a:rPr lang="en-CA" dirty="0" err="1" smtClean="0">
                <a:latin typeface="Calibri" pitchFamily="34" charset="0"/>
                <a:cs typeface="Calibri" pitchFamily="34" charset="0"/>
              </a:rPr>
              <a:t>val_acc</a:t>
            </a:r>
            <a:r>
              <a:rPr lang="en-CA" dirty="0">
                <a:latin typeface="Calibri" pitchFamily="34" charset="0"/>
                <a:cs typeface="Calibri" pitchFamily="34" charset="0"/>
              </a:rPr>
              <a:t>: 0.7339</a:t>
            </a:r>
          </a:p>
        </p:txBody>
      </p:sp>
      <p:sp>
        <p:nvSpPr>
          <p:cNvPr id="5" name="AutoShape 1" descr="C:\Users\Xiuquan\AppData\Roaming\Tencent\Users\540067337\QQ\WinTemp\RichOle\7VNH7CPA1FO(A(THEU2:5.pn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6954" y="304800"/>
            <a:ext cx="4353736" cy="3037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5063" y="3610304"/>
            <a:ext cx="4211254" cy="30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438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0107"/>
          </a:xfrm>
        </p:spPr>
        <p:txBody>
          <a:bodyPr>
            <a:normAutofit/>
          </a:bodyPr>
          <a:lstStyle/>
          <a:p>
            <a:r>
              <a:rPr lang="en-CA" dirty="0">
                <a:solidFill>
                  <a:srgbClr val="1F77B4"/>
                </a:solidFill>
                <a:latin typeface="Calibri" pitchFamily="34" charset="0"/>
                <a:cs typeface="Calibri" pitchFamily="34" charset="0"/>
              </a:rPr>
              <a:t>About the </a:t>
            </a:r>
            <a:r>
              <a:rPr lang="en-CA" dirty="0" smtClean="0">
                <a:solidFill>
                  <a:srgbClr val="1F77B4"/>
                </a:solidFill>
                <a:latin typeface="Calibri" pitchFamily="34" charset="0"/>
                <a:cs typeface="Calibri" pitchFamily="34" charset="0"/>
              </a:rPr>
              <a:t>Data</a:t>
            </a:r>
            <a:endParaRPr lang="en-CA" dirty="0">
              <a:solidFill>
                <a:srgbClr val="1F77B4"/>
              </a:solidFill>
              <a:latin typeface="Calibri" pitchFamily="34" charset="0"/>
              <a:cs typeface="Calibri" pitchFamily="34" charset="0"/>
            </a:endParaRPr>
          </a:p>
        </p:txBody>
      </p:sp>
      <p:sp>
        <p:nvSpPr>
          <p:cNvPr id="3" name="Content Placeholder 2"/>
          <p:cNvSpPr>
            <a:spLocks noGrp="1"/>
          </p:cNvSpPr>
          <p:nvPr>
            <p:ph idx="1"/>
          </p:nvPr>
        </p:nvSpPr>
        <p:spPr>
          <a:xfrm>
            <a:off x="838200" y="1377864"/>
            <a:ext cx="10515600" cy="5123144"/>
          </a:xfrm>
        </p:spPr>
        <p:txBody>
          <a:bodyPr>
            <a:normAutofit/>
          </a:bodyPr>
          <a:lstStyle/>
          <a:p>
            <a:r>
              <a:rPr lang="en-CA" dirty="0" smtClean="0">
                <a:latin typeface="Calibri" pitchFamily="34" charset="0"/>
                <a:cs typeface="Calibri" pitchFamily="34" charset="0"/>
              </a:rPr>
              <a:t>A </a:t>
            </a:r>
            <a:r>
              <a:rPr lang="en-CA" dirty="0" err="1" smtClean="0">
                <a:latin typeface="Calibri" pitchFamily="34" charset="0"/>
                <a:cs typeface="Calibri" pitchFamily="34" charset="0"/>
              </a:rPr>
              <a:t>Kaggle</a:t>
            </a:r>
            <a:r>
              <a:rPr lang="en-CA" dirty="0" smtClean="0">
                <a:latin typeface="Calibri" pitchFamily="34" charset="0"/>
                <a:cs typeface="Calibri" pitchFamily="34" charset="0"/>
              </a:rPr>
              <a:t> competition and classification problem hosted by </a:t>
            </a:r>
            <a:r>
              <a:rPr lang="en-CA" dirty="0" err="1" smtClean="0">
                <a:latin typeface="Calibri" pitchFamily="34" charset="0"/>
                <a:cs typeface="Calibri" pitchFamily="34" charset="0"/>
              </a:rPr>
              <a:t>Walmart</a:t>
            </a:r>
            <a:endParaRPr lang="en-CA" dirty="0" smtClean="0">
              <a:latin typeface="Calibri" pitchFamily="34" charset="0"/>
              <a:cs typeface="Calibri" pitchFamily="34" charset="0"/>
            </a:endParaRPr>
          </a:p>
          <a:p>
            <a:pPr>
              <a:buFontTx/>
              <a:buChar char="-"/>
            </a:pPr>
            <a:r>
              <a:rPr lang="en-CA" dirty="0" smtClean="0">
                <a:latin typeface="Calibri" pitchFamily="34" charset="0"/>
                <a:cs typeface="Calibri" pitchFamily="34" charset="0"/>
                <a:hlinkClick r:id="rId2"/>
              </a:rPr>
              <a:t>https</a:t>
            </a:r>
            <a:r>
              <a:rPr lang="en-CA" dirty="0">
                <a:latin typeface="Calibri" pitchFamily="34" charset="0"/>
                <a:cs typeface="Calibri" pitchFamily="34" charset="0"/>
                <a:hlinkClick r:id="rId2"/>
              </a:rPr>
              <a:t>://</a:t>
            </a:r>
            <a:r>
              <a:rPr lang="en-CA" dirty="0" smtClean="0">
                <a:latin typeface="Calibri" pitchFamily="34" charset="0"/>
                <a:cs typeface="Calibri" pitchFamily="34" charset="0"/>
                <a:hlinkClick r:id="rId2"/>
              </a:rPr>
              <a:t>www.kaggle.com/c/walmart-recruiting-trip-type-classification</a:t>
            </a:r>
            <a:endParaRPr lang="en-CA" dirty="0">
              <a:latin typeface="Calibri" pitchFamily="34" charset="0"/>
              <a:cs typeface="Calibri" pitchFamily="34" charset="0"/>
            </a:endParaRPr>
          </a:p>
          <a:p>
            <a:r>
              <a:rPr lang="en-CA" dirty="0">
                <a:latin typeface="Calibri" pitchFamily="34" charset="0"/>
                <a:cs typeface="Calibri" pitchFamily="34" charset="0"/>
              </a:rPr>
              <a:t>Number of records - 647,054 with </a:t>
            </a:r>
            <a:r>
              <a:rPr lang="en-CA" dirty="0" smtClean="0">
                <a:latin typeface="Calibri" pitchFamily="34" charset="0"/>
                <a:cs typeface="Calibri" pitchFamily="34" charset="0"/>
              </a:rPr>
              <a:t>samples with ~ </a:t>
            </a:r>
            <a:r>
              <a:rPr lang="en-CA" dirty="0">
                <a:latin typeface="Calibri" pitchFamily="34" charset="0"/>
                <a:cs typeface="Calibri" pitchFamily="34" charset="0"/>
              </a:rPr>
              <a:t>96k store visits </a:t>
            </a:r>
            <a:r>
              <a:rPr lang="en-CA" dirty="0" smtClean="0">
                <a:latin typeface="Calibri" pitchFamily="34" charset="0"/>
                <a:cs typeface="Calibri" pitchFamily="34" charset="0"/>
              </a:rPr>
              <a:t>and 38 </a:t>
            </a:r>
            <a:r>
              <a:rPr lang="en-CA" dirty="0">
                <a:latin typeface="Calibri" pitchFamily="34" charset="0"/>
                <a:cs typeface="Calibri" pitchFamily="34" charset="0"/>
              </a:rPr>
              <a:t>trip types</a:t>
            </a:r>
          </a:p>
          <a:p>
            <a:r>
              <a:rPr lang="en-CA" dirty="0" smtClean="0">
                <a:latin typeface="Calibri" pitchFamily="34" charset="0"/>
                <a:cs typeface="Calibri" pitchFamily="34" charset="0"/>
              </a:rPr>
              <a:t>5 features: Weekday, UPC, Scan Count, Department Description, and </a:t>
            </a:r>
            <a:r>
              <a:rPr lang="en-CA" dirty="0" err="1" smtClean="0">
                <a:latin typeface="Calibri" pitchFamily="34" charset="0"/>
                <a:cs typeface="Calibri" pitchFamily="34" charset="0"/>
              </a:rPr>
              <a:t>Fineline</a:t>
            </a:r>
            <a:r>
              <a:rPr lang="en-CA" dirty="0" smtClean="0">
                <a:latin typeface="Calibri" pitchFamily="34" charset="0"/>
                <a:cs typeface="Calibri" pitchFamily="34" charset="0"/>
              </a:rPr>
              <a:t> Number</a:t>
            </a:r>
          </a:p>
          <a:p>
            <a:r>
              <a:rPr lang="en-CA" dirty="0">
                <a:latin typeface="Calibri" pitchFamily="34" charset="0"/>
                <a:cs typeface="Calibri" pitchFamily="34" charset="0"/>
              </a:rPr>
              <a:t>Multi-class </a:t>
            </a:r>
            <a:r>
              <a:rPr lang="en-CA" dirty="0" smtClean="0">
                <a:latin typeface="Calibri" pitchFamily="34" charset="0"/>
                <a:cs typeface="Calibri" pitchFamily="34" charset="0"/>
              </a:rPr>
              <a:t>log </a:t>
            </a:r>
            <a:r>
              <a:rPr lang="en-CA" dirty="0">
                <a:latin typeface="Calibri" pitchFamily="34" charset="0"/>
                <a:cs typeface="Calibri" pitchFamily="34" charset="0"/>
              </a:rPr>
              <a:t>loss </a:t>
            </a:r>
            <a:r>
              <a:rPr lang="en-CA" dirty="0" smtClean="0">
                <a:latin typeface="Calibri" pitchFamily="34" charset="0"/>
                <a:cs typeface="Calibri" pitchFamily="34" charset="0"/>
              </a:rPr>
              <a:t>(cross entropy) was </a:t>
            </a:r>
            <a:r>
              <a:rPr lang="en-CA" dirty="0">
                <a:latin typeface="Calibri" pitchFamily="34" charset="0"/>
                <a:cs typeface="Calibri" pitchFamily="34" charset="0"/>
              </a:rPr>
              <a:t>used to evaluate the performance of predicted probabilities.</a:t>
            </a:r>
          </a:p>
          <a:p>
            <a:endParaRPr lang="en-CA" dirty="0">
              <a:latin typeface="Calibri" pitchFamily="34" charset="0"/>
              <a:cs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51" y="5334395"/>
            <a:ext cx="4860099" cy="1004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897677" y="5114335"/>
            <a:ext cx="6338169" cy="1446550"/>
          </a:xfrm>
          <a:prstGeom prst="rect">
            <a:avLst/>
          </a:prstGeom>
          <a:noFill/>
        </p:spPr>
        <p:txBody>
          <a:bodyPr wrap="square" rtlCol="0">
            <a:spAutoFit/>
          </a:bodyPr>
          <a:lstStyle/>
          <a:p>
            <a:r>
              <a:rPr lang="en-US" sz="2200" dirty="0" smtClean="0">
                <a:latin typeface="Calibri" pitchFamily="34" charset="0"/>
                <a:cs typeface="Calibri" pitchFamily="34" charset="0"/>
              </a:rPr>
              <a:t>N: number of visits in the test set</a:t>
            </a:r>
          </a:p>
          <a:p>
            <a:r>
              <a:rPr lang="en-US" sz="2200" dirty="0" smtClean="0">
                <a:latin typeface="Calibri" pitchFamily="34" charset="0"/>
                <a:cs typeface="Calibri" pitchFamily="34" charset="0"/>
              </a:rPr>
              <a:t>M: number of trip types</a:t>
            </a:r>
          </a:p>
          <a:p>
            <a:r>
              <a:rPr lang="en-US" sz="2200" dirty="0" err="1" smtClean="0">
                <a:latin typeface="Calibri" pitchFamily="34" charset="0"/>
                <a:cs typeface="Calibri" pitchFamily="34" charset="0"/>
              </a:rPr>
              <a:t>y</a:t>
            </a:r>
            <a:r>
              <a:rPr lang="en-US" sz="2200" baseline="-25000" dirty="0" err="1" smtClean="0">
                <a:latin typeface="Calibri" pitchFamily="34" charset="0"/>
                <a:cs typeface="Calibri" pitchFamily="34" charset="0"/>
              </a:rPr>
              <a:t>ij</a:t>
            </a:r>
            <a:r>
              <a:rPr lang="en-US" sz="2200" dirty="0" smtClean="0">
                <a:latin typeface="Calibri" pitchFamily="34" charset="0"/>
                <a:cs typeface="Calibri" pitchFamily="34" charset="0"/>
              </a:rPr>
              <a:t>: 1 if observation i is of class j and 0 otherwise</a:t>
            </a:r>
          </a:p>
          <a:p>
            <a:r>
              <a:rPr lang="en-US" sz="2200" dirty="0" err="1" smtClean="0">
                <a:latin typeface="Calibri" pitchFamily="34" charset="0"/>
                <a:cs typeface="Calibri" pitchFamily="34" charset="0"/>
              </a:rPr>
              <a:t>p</a:t>
            </a:r>
            <a:r>
              <a:rPr lang="en-US" sz="2200" baseline="-25000" dirty="0" err="1" smtClean="0">
                <a:latin typeface="Calibri" pitchFamily="34" charset="0"/>
                <a:cs typeface="Calibri" pitchFamily="34" charset="0"/>
              </a:rPr>
              <a:t>ij</a:t>
            </a:r>
            <a:r>
              <a:rPr lang="en-US" sz="2200" dirty="0" smtClean="0">
                <a:latin typeface="Calibri" pitchFamily="34" charset="0"/>
                <a:cs typeface="Calibri" pitchFamily="34" charset="0"/>
              </a:rPr>
              <a:t>: predicted probability that observation i is of class j</a:t>
            </a:r>
            <a:endParaRPr lang="en-CA" sz="2200" dirty="0">
              <a:latin typeface="Calibri" pitchFamily="34" charset="0"/>
              <a:cs typeface="Calibri" pitchFamily="34" charset="0"/>
            </a:endParaRPr>
          </a:p>
        </p:txBody>
      </p:sp>
    </p:spTree>
    <p:extLst>
      <p:ext uri="{BB962C8B-B14F-4D97-AF65-F5344CB8AC3E}">
        <p14:creationId xmlns:p14="http://schemas.microsoft.com/office/powerpoint/2010/main" val="1716493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75489" cy="1405908"/>
          </a:xfrm>
        </p:spPr>
        <p:txBody>
          <a:bodyPr/>
          <a:lstStyle/>
          <a:p>
            <a:r>
              <a:rPr lang="en-CA" dirty="0" smtClean="0">
                <a:solidFill>
                  <a:srgbClr val="1F77B4"/>
                </a:solidFill>
                <a:latin typeface="Calibri" pitchFamily="34" charset="0"/>
                <a:cs typeface="Calibri" pitchFamily="34" charset="0"/>
              </a:rPr>
              <a:t>Stacking Classifier</a:t>
            </a:r>
            <a:endParaRPr lang="en-CA" dirty="0">
              <a:solidFill>
                <a:srgbClr val="1F77B4"/>
              </a:solidFill>
              <a:latin typeface="Calibri" pitchFamily="34" charset="0"/>
              <a:cs typeface="Calibri" pitchFamily="34" charset="0"/>
            </a:endParaRPr>
          </a:p>
        </p:txBody>
      </p:sp>
      <p:sp>
        <p:nvSpPr>
          <p:cNvPr id="3" name="Content Placeholder 2"/>
          <p:cNvSpPr>
            <a:spLocks noGrp="1"/>
          </p:cNvSpPr>
          <p:nvPr>
            <p:ph idx="1"/>
          </p:nvPr>
        </p:nvSpPr>
        <p:spPr>
          <a:xfrm>
            <a:off x="680545" y="1625685"/>
            <a:ext cx="5940972" cy="4993455"/>
          </a:xfrm>
        </p:spPr>
        <p:txBody>
          <a:bodyPr>
            <a:normAutofit lnSpcReduction="10000"/>
          </a:bodyPr>
          <a:lstStyle/>
          <a:p>
            <a:r>
              <a:rPr lang="en-CA" dirty="0" smtClean="0">
                <a:latin typeface="Calibri" pitchFamily="34" charset="0"/>
                <a:cs typeface="Calibri" pitchFamily="34" charset="0"/>
              </a:rPr>
              <a:t>An </a:t>
            </a:r>
            <a:r>
              <a:rPr lang="en-CA" dirty="0">
                <a:latin typeface="Calibri" pitchFamily="34" charset="0"/>
                <a:cs typeface="Calibri" pitchFamily="34" charset="0"/>
              </a:rPr>
              <a:t>ensemble learning technique to combine multiple classification models via a meta-classifier. </a:t>
            </a:r>
            <a:endParaRPr lang="en-CA" dirty="0" smtClean="0">
              <a:latin typeface="Calibri" pitchFamily="34" charset="0"/>
              <a:cs typeface="Calibri" pitchFamily="34" charset="0"/>
            </a:endParaRPr>
          </a:p>
          <a:p>
            <a:r>
              <a:rPr lang="en-CA" dirty="0" smtClean="0">
                <a:latin typeface="Calibri" pitchFamily="34" charset="0"/>
                <a:cs typeface="Calibri" pitchFamily="34" charset="0"/>
              </a:rPr>
              <a:t>The </a:t>
            </a:r>
            <a:r>
              <a:rPr lang="en-CA" dirty="0">
                <a:latin typeface="Calibri" pitchFamily="34" charset="0"/>
                <a:cs typeface="Calibri" pitchFamily="34" charset="0"/>
              </a:rPr>
              <a:t>individual classification models are trained based on the complete training </a:t>
            </a:r>
            <a:r>
              <a:rPr lang="en-CA" dirty="0" smtClean="0">
                <a:latin typeface="Calibri" pitchFamily="34" charset="0"/>
                <a:cs typeface="Calibri" pitchFamily="34" charset="0"/>
              </a:rPr>
              <a:t>set</a:t>
            </a:r>
          </a:p>
          <a:p>
            <a:r>
              <a:rPr lang="en-CA" dirty="0" smtClean="0">
                <a:latin typeface="Calibri" pitchFamily="34" charset="0"/>
                <a:cs typeface="Calibri" pitchFamily="34" charset="0"/>
              </a:rPr>
              <a:t>Meta-classifier fitted </a:t>
            </a:r>
            <a:r>
              <a:rPr lang="en-CA" dirty="0">
                <a:latin typeface="Calibri" pitchFamily="34" charset="0"/>
                <a:cs typeface="Calibri" pitchFamily="34" charset="0"/>
              </a:rPr>
              <a:t>based on the outputs </a:t>
            </a:r>
            <a:r>
              <a:rPr lang="en-CA" dirty="0" smtClean="0">
                <a:latin typeface="Calibri" pitchFamily="34" charset="0"/>
                <a:cs typeface="Calibri" pitchFamily="34" charset="0"/>
              </a:rPr>
              <a:t>of </a:t>
            </a:r>
            <a:r>
              <a:rPr lang="en-CA" dirty="0">
                <a:latin typeface="Calibri" pitchFamily="34" charset="0"/>
                <a:cs typeface="Calibri" pitchFamily="34" charset="0"/>
              </a:rPr>
              <a:t>the individual classification models in the ensemble. </a:t>
            </a:r>
            <a:endParaRPr lang="en-CA" dirty="0" smtClean="0">
              <a:latin typeface="Calibri" pitchFamily="34" charset="0"/>
              <a:cs typeface="Calibri" pitchFamily="34" charset="0"/>
            </a:endParaRPr>
          </a:p>
          <a:p>
            <a:r>
              <a:rPr lang="en-CA" dirty="0" smtClean="0">
                <a:latin typeface="Calibri" pitchFamily="34" charset="0"/>
                <a:cs typeface="Calibri" pitchFamily="34" charset="0"/>
              </a:rPr>
              <a:t>Meta-classifier </a:t>
            </a:r>
            <a:r>
              <a:rPr lang="en-CA" dirty="0">
                <a:latin typeface="Calibri" pitchFamily="34" charset="0"/>
                <a:cs typeface="Calibri" pitchFamily="34" charset="0"/>
              </a:rPr>
              <a:t>can either be trained on the predicted class labels or probabilities from the ensemble.</a:t>
            </a:r>
            <a:endParaRPr lang="en-CA" dirty="0">
              <a:latin typeface="Calibri" pitchFamily="34" charset="0"/>
              <a:cs typeface="Calibri"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1517" y="1901797"/>
            <a:ext cx="5222736" cy="4441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0995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2240"/>
          </a:xfrm>
        </p:spPr>
        <p:txBody>
          <a:bodyPr/>
          <a:lstStyle/>
          <a:p>
            <a:r>
              <a:rPr lang="en-CA" dirty="0">
                <a:solidFill>
                  <a:srgbClr val="1F77B4"/>
                </a:solidFill>
                <a:latin typeface="Calibri" pitchFamily="34" charset="0"/>
                <a:cs typeface="Calibri" pitchFamily="34" charset="0"/>
              </a:rPr>
              <a:t>Stacking Classifier</a:t>
            </a:r>
            <a:endParaRPr lang="en-CA" dirty="0"/>
          </a:p>
        </p:txBody>
      </p:sp>
      <p:sp>
        <p:nvSpPr>
          <p:cNvPr id="3" name="Content Placeholder 2"/>
          <p:cNvSpPr>
            <a:spLocks noGrp="1"/>
          </p:cNvSpPr>
          <p:nvPr>
            <p:ph idx="1"/>
          </p:nvPr>
        </p:nvSpPr>
        <p:spPr>
          <a:xfrm>
            <a:off x="838200" y="1481959"/>
            <a:ext cx="10515600" cy="4871544"/>
          </a:xfrm>
        </p:spPr>
        <p:txBody>
          <a:bodyPr>
            <a:normAutofit lnSpcReduction="10000"/>
          </a:bodyPr>
          <a:lstStyle/>
          <a:p>
            <a:pPr marL="514350" indent="-514350">
              <a:buFont typeface="+mj-lt"/>
              <a:buAutoNum type="alphaLcParenR"/>
            </a:pPr>
            <a:r>
              <a:rPr lang="en-CA" sz="3000" dirty="0">
                <a:latin typeface="Calibri" pitchFamily="34" charset="0"/>
                <a:cs typeface="Calibri" pitchFamily="34" charset="0"/>
              </a:rPr>
              <a:t>Neural networks as both the first-level classifiers and meta-classifier</a:t>
            </a:r>
          </a:p>
          <a:p>
            <a:pPr marL="0" indent="0">
              <a:buNone/>
            </a:pPr>
            <a:r>
              <a:rPr lang="en-CA" sz="3000" dirty="0">
                <a:latin typeface="Calibri" pitchFamily="34" charset="0"/>
                <a:cs typeface="Calibri" pitchFamily="34" charset="0"/>
              </a:rPr>
              <a:t>Code snippet</a:t>
            </a:r>
            <a:r>
              <a:rPr lang="en-CA" sz="3000" dirty="0" smtClean="0">
                <a:latin typeface="Calibri" pitchFamily="34" charset="0"/>
                <a:cs typeface="Calibri" pitchFamily="34" charset="0"/>
              </a:rPr>
              <a:t>:</a:t>
            </a:r>
          </a:p>
          <a:p>
            <a:pPr marL="0" indent="0">
              <a:buNone/>
            </a:pPr>
            <a:r>
              <a:rPr lang="en-CA" sz="1600" dirty="0" err="1">
                <a:latin typeface="Calibri" pitchFamily="34" charset="0"/>
                <a:cs typeface="Calibri" pitchFamily="34" charset="0"/>
              </a:rPr>
              <a:t>def</a:t>
            </a:r>
            <a:r>
              <a:rPr lang="en-CA" sz="1600" dirty="0">
                <a:latin typeface="Calibri" pitchFamily="34" charset="0"/>
                <a:cs typeface="Calibri" pitchFamily="34" charset="0"/>
              </a:rPr>
              <a:t> </a:t>
            </a:r>
            <a:r>
              <a:rPr lang="en-CA" sz="1600" dirty="0" err="1">
                <a:latin typeface="Calibri" pitchFamily="34" charset="0"/>
                <a:cs typeface="Calibri" pitchFamily="34" charset="0"/>
              </a:rPr>
              <a:t>NN_Stacking</a:t>
            </a:r>
            <a:r>
              <a:rPr lang="en-CA" sz="1600" dirty="0">
                <a:latin typeface="Calibri" pitchFamily="34" charset="0"/>
                <a:cs typeface="Calibri" pitchFamily="34" charset="0"/>
              </a:rPr>
              <a:t>(</a:t>
            </a:r>
            <a:r>
              <a:rPr lang="en-CA" sz="1600" dirty="0" err="1">
                <a:latin typeface="Calibri" pitchFamily="34" charset="0"/>
                <a:cs typeface="Calibri" pitchFamily="34" charset="0"/>
              </a:rPr>
              <a:t>X_train</a:t>
            </a:r>
            <a:r>
              <a:rPr lang="en-CA" sz="1600" dirty="0">
                <a:latin typeface="Calibri" pitchFamily="34" charset="0"/>
                <a:cs typeface="Calibri" pitchFamily="34" charset="0"/>
              </a:rPr>
              <a:t>, </a:t>
            </a:r>
            <a:r>
              <a:rPr lang="en-CA" sz="1600" dirty="0" err="1">
                <a:latin typeface="Calibri" pitchFamily="34" charset="0"/>
                <a:cs typeface="Calibri" pitchFamily="34" charset="0"/>
              </a:rPr>
              <a:t>X_test</a:t>
            </a:r>
            <a:r>
              <a:rPr lang="en-CA" sz="1600" dirty="0">
                <a:latin typeface="Calibri" pitchFamily="34" charset="0"/>
                <a:cs typeface="Calibri" pitchFamily="34" charset="0"/>
              </a:rPr>
              <a:t>, </a:t>
            </a:r>
            <a:r>
              <a:rPr lang="en-CA" sz="1600" dirty="0" err="1">
                <a:latin typeface="Calibri" pitchFamily="34" charset="0"/>
                <a:cs typeface="Calibri" pitchFamily="34" charset="0"/>
              </a:rPr>
              <a:t>y_train</a:t>
            </a:r>
            <a:r>
              <a:rPr lang="en-CA" sz="1600" dirty="0">
                <a:latin typeface="Calibri" pitchFamily="34" charset="0"/>
                <a:cs typeface="Calibri" pitchFamily="34" charset="0"/>
              </a:rPr>
              <a:t>, </a:t>
            </a:r>
            <a:r>
              <a:rPr lang="en-CA" sz="1600" dirty="0" err="1">
                <a:latin typeface="Calibri" pitchFamily="34" charset="0"/>
                <a:cs typeface="Calibri" pitchFamily="34" charset="0"/>
              </a:rPr>
              <a:t>y_test</a:t>
            </a:r>
            <a:r>
              <a:rPr lang="en-CA" sz="1600" dirty="0">
                <a:latin typeface="Calibri" pitchFamily="34" charset="0"/>
                <a:cs typeface="Calibri" pitchFamily="34" charset="0"/>
              </a:rPr>
              <a:t>):</a:t>
            </a:r>
          </a:p>
          <a:p>
            <a:pPr marL="0" indent="0">
              <a:buNone/>
            </a:pPr>
            <a:r>
              <a:rPr lang="en-CA" sz="1600" dirty="0" smtClean="0">
                <a:latin typeface="Calibri" pitchFamily="34" charset="0"/>
                <a:cs typeface="Calibri" pitchFamily="34" charset="0"/>
              </a:rPr>
              <a:t>    clf1 </a:t>
            </a:r>
            <a:r>
              <a:rPr lang="en-CA" sz="1600" dirty="0">
                <a:latin typeface="Calibri" pitchFamily="34" charset="0"/>
                <a:cs typeface="Calibri" pitchFamily="34" charset="0"/>
              </a:rPr>
              <a:t>= </a:t>
            </a:r>
            <a:r>
              <a:rPr lang="en-CA" sz="1600" dirty="0" err="1">
                <a:latin typeface="Calibri" pitchFamily="34" charset="0"/>
                <a:cs typeface="Calibri" pitchFamily="34" charset="0"/>
              </a:rPr>
              <a:t>KerasClassifier</a:t>
            </a:r>
            <a:r>
              <a:rPr lang="en-CA" sz="1600" dirty="0">
                <a:latin typeface="Calibri" pitchFamily="34" charset="0"/>
                <a:cs typeface="Calibri" pitchFamily="34" charset="0"/>
              </a:rPr>
              <a:t>(</a:t>
            </a:r>
            <a:r>
              <a:rPr lang="en-CA" sz="1600" dirty="0" err="1">
                <a:latin typeface="Calibri" pitchFamily="34" charset="0"/>
                <a:cs typeface="Calibri" pitchFamily="34" charset="0"/>
              </a:rPr>
              <a:t>build_fn</a:t>
            </a:r>
            <a:r>
              <a:rPr lang="en-CA" sz="1600" dirty="0">
                <a:latin typeface="Calibri" pitchFamily="34" charset="0"/>
                <a:cs typeface="Calibri" pitchFamily="34" charset="0"/>
              </a:rPr>
              <a:t>=create_model_NN_1HiddenLayer, </a:t>
            </a:r>
            <a:r>
              <a:rPr lang="en-CA" sz="1600" dirty="0" err="1">
                <a:latin typeface="Calibri" pitchFamily="34" charset="0"/>
                <a:cs typeface="Calibri" pitchFamily="34" charset="0"/>
              </a:rPr>
              <a:t>input_dim</a:t>
            </a:r>
            <a:r>
              <a:rPr lang="en-CA" sz="1600" dirty="0">
                <a:latin typeface="Calibri" pitchFamily="34" charset="0"/>
                <a:cs typeface="Calibri" pitchFamily="34" charset="0"/>
              </a:rPr>
              <a:t>=</a:t>
            </a:r>
            <a:r>
              <a:rPr lang="en-CA" sz="1600" dirty="0">
                <a:solidFill>
                  <a:srgbClr val="FF0000"/>
                </a:solidFill>
                <a:latin typeface="Calibri" pitchFamily="34" charset="0"/>
                <a:cs typeface="Calibri" pitchFamily="34" charset="0"/>
              </a:rPr>
              <a:t>38*4</a:t>
            </a:r>
            <a:r>
              <a:rPr lang="en-CA" sz="1600" dirty="0">
                <a:latin typeface="Calibri" pitchFamily="34" charset="0"/>
                <a:cs typeface="Calibri" pitchFamily="34" charset="0"/>
              </a:rPr>
              <a:t>, epochs=30, </a:t>
            </a:r>
            <a:r>
              <a:rPr lang="en-CA" sz="1600" dirty="0" err="1">
                <a:latin typeface="Calibri" pitchFamily="34" charset="0"/>
                <a:cs typeface="Calibri" pitchFamily="34" charset="0"/>
              </a:rPr>
              <a:t>batch_size</a:t>
            </a:r>
            <a:r>
              <a:rPr lang="en-CA" sz="1600" dirty="0">
                <a:latin typeface="Calibri" pitchFamily="34" charset="0"/>
                <a:cs typeface="Calibri" pitchFamily="34" charset="0"/>
              </a:rPr>
              <a:t>=1000, verbose=2)</a:t>
            </a:r>
          </a:p>
          <a:p>
            <a:pPr marL="0" indent="0">
              <a:buNone/>
            </a:pPr>
            <a:r>
              <a:rPr lang="en-CA" sz="1600" dirty="0">
                <a:latin typeface="Calibri" pitchFamily="34" charset="0"/>
                <a:cs typeface="Calibri" pitchFamily="34" charset="0"/>
              </a:rPr>
              <a:t>    clf2 = </a:t>
            </a:r>
            <a:r>
              <a:rPr lang="en-CA" sz="1600" dirty="0" err="1">
                <a:latin typeface="Calibri" pitchFamily="34" charset="0"/>
                <a:cs typeface="Calibri" pitchFamily="34" charset="0"/>
              </a:rPr>
              <a:t>KerasClassifier</a:t>
            </a:r>
            <a:r>
              <a:rPr lang="en-CA" sz="1600" dirty="0">
                <a:latin typeface="Calibri" pitchFamily="34" charset="0"/>
                <a:cs typeface="Calibri" pitchFamily="34" charset="0"/>
              </a:rPr>
              <a:t>(</a:t>
            </a:r>
            <a:r>
              <a:rPr lang="en-CA" sz="1600" dirty="0" err="1">
                <a:latin typeface="Calibri" pitchFamily="34" charset="0"/>
                <a:cs typeface="Calibri" pitchFamily="34" charset="0"/>
              </a:rPr>
              <a:t>build_fn</a:t>
            </a:r>
            <a:r>
              <a:rPr lang="en-CA" sz="1600" dirty="0">
                <a:latin typeface="Calibri" pitchFamily="34" charset="0"/>
                <a:cs typeface="Calibri" pitchFamily="34" charset="0"/>
              </a:rPr>
              <a:t>=create_model_NN_2HiddenLayers, </a:t>
            </a:r>
            <a:r>
              <a:rPr lang="en-CA" sz="1600" dirty="0" err="1">
                <a:latin typeface="Calibri" pitchFamily="34" charset="0"/>
                <a:cs typeface="Calibri" pitchFamily="34" charset="0"/>
              </a:rPr>
              <a:t>input_dim</a:t>
            </a:r>
            <a:r>
              <a:rPr lang="en-CA" sz="1600" dirty="0">
                <a:latin typeface="Calibri" pitchFamily="34" charset="0"/>
                <a:cs typeface="Calibri" pitchFamily="34" charset="0"/>
              </a:rPr>
              <a:t>=</a:t>
            </a:r>
            <a:r>
              <a:rPr lang="en-CA" sz="1600" dirty="0" err="1">
                <a:latin typeface="Calibri" pitchFamily="34" charset="0"/>
                <a:cs typeface="Calibri" pitchFamily="34" charset="0"/>
              </a:rPr>
              <a:t>input_dim</a:t>
            </a:r>
            <a:r>
              <a:rPr lang="en-CA" sz="1600" dirty="0">
                <a:latin typeface="Calibri" pitchFamily="34" charset="0"/>
                <a:cs typeface="Calibri" pitchFamily="34" charset="0"/>
              </a:rPr>
              <a:t>, epochs=15, </a:t>
            </a:r>
            <a:r>
              <a:rPr lang="en-CA" sz="1600" dirty="0" err="1">
                <a:latin typeface="Calibri" pitchFamily="34" charset="0"/>
                <a:cs typeface="Calibri" pitchFamily="34" charset="0"/>
              </a:rPr>
              <a:t>batch_size</a:t>
            </a:r>
            <a:r>
              <a:rPr lang="en-CA" sz="1600" dirty="0">
                <a:latin typeface="Calibri" pitchFamily="34" charset="0"/>
                <a:cs typeface="Calibri" pitchFamily="34" charset="0"/>
              </a:rPr>
              <a:t>=1000, verbose=2)</a:t>
            </a:r>
          </a:p>
          <a:p>
            <a:pPr marL="0" indent="0">
              <a:buNone/>
            </a:pPr>
            <a:r>
              <a:rPr lang="en-CA" sz="1600" dirty="0">
                <a:latin typeface="Calibri" pitchFamily="34" charset="0"/>
                <a:cs typeface="Calibri" pitchFamily="34" charset="0"/>
              </a:rPr>
              <a:t>    clf3 = </a:t>
            </a:r>
            <a:r>
              <a:rPr lang="en-CA" sz="1600" dirty="0" err="1">
                <a:latin typeface="Calibri" pitchFamily="34" charset="0"/>
                <a:cs typeface="Calibri" pitchFamily="34" charset="0"/>
              </a:rPr>
              <a:t>KerasClassifier</a:t>
            </a:r>
            <a:r>
              <a:rPr lang="en-CA" sz="1600" dirty="0">
                <a:latin typeface="Calibri" pitchFamily="34" charset="0"/>
                <a:cs typeface="Calibri" pitchFamily="34" charset="0"/>
              </a:rPr>
              <a:t>(</a:t>
            </a:r>
            <a:r>
              <a:rPr lang="en-CA" sz="1600" dirty="0" err="1">
                <a:latin typeface="Calibri" pitchFamily="34" charset="0"/>
                <a:cs typeface="Calibri" pitchFamily="34" charset="0"/>
              </a:rPr>
              <a:t>build_fn</a:t>
            </a:r>
            <a:r>
              <a:rPr lang="en-CA" sz="1600" dirty="0">
                <a:latin typeface="Calibri" pitchFamily="34" charset="0"/>
                <a:cs typeface="Calibri" pitchFamily="34" charset="0"/>
              </a:rPr>
              <a:t>=create_model_NN_3HiddenLayers, </a:t>
            </a:r>
            <a:r>
              <a:rPr lang="en-CA" sz="1600" dirty="0" err="1">
                <a:latin typeface="Calibri" pitchFamily="34" charset="0"/>
                <a:cs typeface="Calibri" pitchFamily="34" charset="0"/>
              </a:rPr>
              <a:t>input_dim</a:t>
            </a:r>
            <a:r>
              <a:rPr lang="en-CA" sz="1600" dirty="0">
                <a:latin typeface="Calibri" pitchFamily="34" charset="0"/>
                <a:cs typeface="Calibri" pitchFamily="34" charset="0"/>
              </a:rPr>
              <a:t>=</a:t>
            </a:r>
            <a:r>
              <a:rPr lang="en-CA" sz="1600" dirty="0" err="1">
                <a:latin typeface="Calibri" pitchFamily="34" charset="0"/>
                <a:cs typeface="Calibri" pitchFamily="34" charset="0"/>
              </a:rPr>
              <a:t>input_dim</a:t>
            </a:r>
            <a:r>
              <a:rPr lang="en-CA" sz="1600" dirty="0">
                <a:latin typeface="Calibri" pitchFamily="34" charset="0"/>
                <a:cs typeface="Calibri" pitchFamily="34" charset="0"/>
              </a:rPr>
              <a:t>, epochs=15, </a:t>
            </a:r>
            <a:r>
              <a:rPr lang="en-CA" sz="1600" dirty="0" err="1">
                <a:latin typeface="Calibri" pitchFamily="34" charset="0"/>
                <a:cs typeface="Calibri" pitchFamily="34" charset="0"/>
              </a:rPr>
              <a:t>batch_size</a:t>
            </a:r>
            <a:r>
              <a:rPr lang="en-CA" sz="1600" dirty="0">
                <a:latin typeface="Calibri" pitchFamily="34" charset="0"/>
                <a:cs typeface="Calibri" pitchFamily="34" charset="0"/>
              </a:rPr>
              <a:t>=1000, verbose=2)</a:t>
            </a:r>
          </a:p>
          <a:p>
            <a:pPr marL="0" indent="0">
              <a:buNone/>
            </a:pPr>
            <a:r>
              <a:rPr lang="en-CA" sz="1600" dirty="0">
                <a:latin typeface="Calibri" pitchFamily="34" charset="0"/>
                <a:cs typeface="Calibri" pitchFamily="34" charset="0"/>
              </a:rPr>
              <a:t>    clf4 = </a:t>
            </a:r>
            <a:r>
              <a:rPr lang="en-CA" sz="1600" dirty="0" err="1">
                <a:latin typeface="Calibri" pitchFamily="34" charset="0"/>
                <a:cs typeface="Calibri" pitchFamily="34" charset="0"/>
              </a:rPr>
              <a:t>KerasClassifier</a:t>
            </a:r>
            <a:r>
              <a:rPr lang="en-CA" sz="1600" dirty="0">
                <a:latin typeface="Calibri" pitchFamily="34" charset="0"/>
                <a:cs typeface="Calibri" pitchFamily="34" charset="0"/>
              </a:rPr>
              <a:t>(</a:t>
            </a:r>
            <a:r>
              <a:rPr lang="en-CA" sz="1600" dirty="0" err="1">
                <a:latin typeface="Calibri" pitchFamily="34" charset="0"/>
                <a:cs typeface="Calibri" pitchFamily="34" charset="0"/>
              </a:rPr>
              <a:t>build_fn</a:t>
            </a:r>
            <a:r>
              <a:rPr lang="en-CA" sz="1600" dirty="0">
                <a:latin typeface="Calibri" pitchFamily="34" charset="0"/>
                <a:cs typeface="Calibri" pitchFamily="34" charset="0"/>
              </a:rPr>
              <a:t>=create_model_NN_4HiddenLayers, </a:t>
            </a:r>
            <a:r>
              <a:rPr lang="en-CA" sz="1600" dirty="0" err="1">
                <a:latin typeface="Calibri" pitchFamily="34" charset="0"/>
                <a:cs typeface="Calibri" pitchFamily="34" charset="0"/>
              </a:rPr>
              <a:t>input_dim</a:t>
            </a:r>
            <a:r>
              <a:rPr lang="en-CA" sz="1600" dirty="0">
                <a:latin typeface="Calibri" pitchFamily="34" charset="0"/>
                <a:cs typeface="Calibri" pitchFamily="34" charset="0"/>
              </a:rPr>
              <a:t>=</a:t>
            </a:r>
            <a:r>
              <a:rPr lang="en-CA" sz="1600" dirty="0" err="1">
                <a:latin typeface="Calibri" pitchFamily="34" charset="0"/>
                <a:cs typeface="Calibri" pitchFamily="34" charset="0"/>
              </a:rPr>
              <a:t>input_dim</a:t>
            </a:r>
            <a:r>
              <a:rPr lang="en-CA" sz="1600" dirty="0">
                <a:latin typeface="Calibri" pitchFamily="34" charset="0"/>
                <a:cs typeface="Calibri" pitchFamily="34" charset="0"/>
              </a:rPr>
              <a:t>, epochs=15, </a:t>
            </a:r>
            <a:r>
              <a:rPr lang="en-CA" sz="1600" dirty="0" err="1">
                <a:latin typeface="Calibri" pitchFamily="34" charset="0"/>
                <a:cs typeface="Calibri" pitchFamily="34" charset="0"/>
              </a:rPr>
              <a:t>batch_size</a:t>
            </a:r>
            <a:r>
              <a:rPr lang="en-CA" sz="1600" dirty="0">
                <a:latin typeface="Calibri" pitchFamily="34" charset="0"/>
                <a:cs typeface="Calibri" pitchFamily="34" charset="0"/>
              </a:rPr>
              <a:t>=1000, verbose=2</a:t>
            </a:r>
            <a:r>
              <a:rPr lang="en-CA" sz="1600" dirty="0" smtClean="0">
                <a:latin typeface="Calibri" pitchFamily="34" charset="0"/>
                <a:cs typeface="Calibri" pitchFamily="34" charset="0"/>
              </a:rPr>
              <a:t>)</a:t>
            </a:r>
            <a:endParaRPr lang="en-CA" sz="1600" dirty="0">
              <a:latin typeface="Calibri" pitchFamily="34" charset="0"/>
              <a:cs typeface="Calibri" pitchFamily="34" charset="0"/>
            </a:endParaRPr>
          </a:p>
          <a:p>
            <a:pPr marL="0" indent="0">
              <a:buNone/>
            </a:pPr>
            <a:r>
              <a:rPr lang="en-CA" sz="1600" dirty="0">
                <a:latin typeface="Calibri" pitchFamily="34" charset="0"/>
                <a:cs typeface="Calibri" pitchFamily="34" charset="0"/>
              </a:rPr>
              <a:t>    </a:t>
            </a:r>
            <a:r>
              <a:rPr lang="en-CA" sz="1600" dirty="0" err="1">
                <a:latin typeface="Calibri" pitchFamily="34" charset="0"/>
                <a:cs typeface="Calibri" pitchFamily="34" charset="0"/>
              </a:rPr>
              <a:t>sclf</a:t>
            </a:r>
            <a:r>
              <a:rPr lang="en-CA" sz="1600" dirty="0">
                <a:latin typeface="Calibri" pitchFamily="34" charset="0"/>
                <a:cs typeface="Calibri" pitchFamily="34" charset="0"/>
              </a:rPr>
              <a:t> = </a:t>
            </a:r>
            <a:r>
              <a:rPr lang="en-CA" sz="1600" dirty="0" err="1">
                <a:latin typeface="Calibri" pitchFamily="34" charset="0"/>
                <a:cs typeface="Calibri" pitchFamily="34" charset="0"/>
              </a:rPr>
              <a:t>StackingClassifier</a:t>
            </a:r>
            <a:r>
              <a:rPr lang="en-CA" sz="1600" dirty="0">
                <a:latin typeface="Calibri" pitchFamily="34" charset="0"/>
                <a:cs typeface="Calibri" pitchFamily="34" charset="0"/>
              </a:rPr>
              <a:t>(classifiers=[clf2, clf2, clf3, clf4], </a:t>
            </a:r>
            <a:r>
              <a:rPr lang="en-CA" sz="1600" dirty="0" err="1">
                <a:latin typeface="Calibri" pitchFamily="34" charset="0"/>
                <a:cs typeface="Calibri" pitchFamily="34" charset="0"/>
              </a:rPr>
              <a:t>use_probas</a:t>
            </a:r>
            <a:r>
              <a:rPr lang="en-CA" sz="1600" dirty="0">
                <a:latin typeface="Calibri" pitchFamily="34" charset="0"/>
                <a:cs typeface="Calibri" pitchFamily="34" charset="0"/>
              </a:rPr>
              <a:t>=True, </a:t>
            </a:r>
            <a:r>
              <a:rPr lang="en-CA" sz="1600" dirty="0" err="1">
                <a:latin typeface="Calibri" pitchFamily="34" charset="0"/>
                <a:cs typeface="Calibri" pitchFamily="34" charset="0"/>
              </a:rPr>
              <a:t>average_probas</a:t>
            </a:r>
            <a:r>
              <a:rPr lang="en-CA" sz="1600" dirty="0">
                <a:latin typeface="Calibri" pitchFamily="34" charset="0"/>
                <a:cs typeface="Calibri" pitchFamily="34" charset="0"/>
              </a:rPr>
              <a:t>=False, </a:t>
            </a:r>
            <a:r>
              <a:rPr lang="en-CA" sz="1600" dirty="0" err="1">
                <a:latin typeface="Calibri" pitchFamily="34" charset="0"/>
                <a:cs typeface="Calibri" pitchFamily="34" charset="0"/>
              </a:rPr>
              <a:t>meta_classifier</a:t>
            </a:r>
            <a:r>
              <a:rPr lang="en-CA" sz="1600" dirty="0">
                <a:latin typeface="Calibri" pitchFamily="34" charset="0"/>
                <a:cs typeface="Calibri" pitchFamily="34" charset="0"/>
              </a:rPr>
              <a:t>=clf1</a:t>
            </a:r>
            <a:r>
              <a:rPr lang="en-CA" sz="1600" dirty="0" smtClean="0">
                <a:latin typeface="Calibri" pitchFamily="34" charset="0"/>
                <a:cs typeface="Calibri" pitchFamily="34" charset="0"/>
              </a:rPr>
              <a:t>)</a:t>
            </a:r>
          </a:p>
          <a:p>
            <a:pPr marL="0" indent="0">
              <a:buNone/>
            </a:pPr>
            <a:endParaRPr lang="en-CA" sz="1600" dirty="0" smtClean="0">
              <a:latin typeface="Calibri" pitchFamily="34" charset="0"/>
              <a:cs typeface="Calibri" pitchFamily="34" charset="0"/>
            </a:endParaRPr>
          </a:p>
          <a:p>
            <a:pPr marL="0" indent="0">
              <a:buNone/>
            </a:pPr>
            <a:r>
              <a:rPr lang="en-CA" dirty="0">
                <a:latin typeface="Calibri" pitchFamily="34" charset="0"/>
                <a:cs typeface="Calibri" pitchFamily="34" charset="0"/>
              </a:rPr>
              <a:t>Accuracy: 0.73243, Log Loss: 0.91964</a:t>
            </a:r>
            <a:endParaRPr lang="en-CA" sz="1600" dirty="0" smtClean="0">
              <a:latin typeface="Calibri" pitchFamily="34" charset="0"/>
              <a:cs typeface="Calibri" pitchFamily="34" charset="0"/>
            </a:endParaRPr>
          </a:p>
          <a:p>
            <a:pPr marL="0" indent="0">
              <a:buNone/>
            </a:pPr>
            <a:endParaRPr lang="en-CA" dirty="0" smtClean="0">
              <a:latin typeface="Calibri" pitchFamily="34" charset="0"/>
              <a:cs typeface="Calibri" pitchFamily="34" charset="0"/>
            </a:endParaRPr>
          </a:p>
          <a:p>
            <a:pPr marL="0" indent="0">
              <a:buNone/>
            </a:pPr>
            <a:endParaRPr lang="en-CA" dirty="0">
              <a:latin typeface="Calibri" pitchFamily="34" charset="0"/>
              <a:cs typeface="Calibri" pitchFamily="34" charset="0"/>
            </a:endParaRPr>
          </a:p>
        </p:txBody>
      </p:sp>
    </p:spTree>
    <p:extLst>
      <p:ext uri="{BB962C8B-B14F-4D97-AF65-F5344CB8AC3E}">
        <p14:creationId xmlns:p14="http://schemas.microsoft.com/office/powerpoint/2010/main" val="2114846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4943"/>
          </a:xfrm>
        </p:spPr>
        <p:txBody>
          <a:bodyPr/>
          <a:lstStyle/>
          <a:p>
            <a:r>
              <a:rPr lang="en-CA" dirty="0">
                <a:solidFill>
                  <a:srgbClr val="1F77B4"/>
                </a:solidFill>
                <a:latin typeface="Calibri" pitchFamily="34" charset="0"/>
                <a:cs typeface="Calibri" pitchFamily="34" charset="0"/>
              </a:rPr>
              <a:t>Stacking Classifier</a:t>
            </a:r>
            <a:endParaRPr lang="en-CA" dirty="0"/>
          </a:p>
        </p:txBody>
      </p:sp>
      <p:sp>
        <p:nvSpPr>
          <p:cNvPr id="3" name="Content Placeholder 2"/>
          <p:cNvSpPr>
            <a:spLocks noGrp="1"/>
          </p:cNvSpPr>
          <p:nvPr>
            <p:ph idx="1"/>
          </p:nvPr>
        </p:nvSpPr>
        <p:spPr>
          <a:xfrm>
            <a:off x="740979" y="1371600"/>
            <a:ext cx="10862441" cy="4966138"/>
          </a:xfrm>
        </p:spPr>
        <p:txBody>
          <a:bodyPr>
            <a:normAutofit/>
          </a:bodyPr>
          <a:lstStyle/>
          <a:p>
            <a:pPr marL="514350" indent="-514350">
              <a:buFont typeface="+mj-lt"/>
              <a:buAutoNum type="alphaLcParenR" startAt="2"/>
            </a:pPr>
            <a:r>
              <a:rPr lang="en-CA" dirty="0">
                <a:latin typeface="Calibri" pitchFamily="34" charset="0"/>
                <a:cs typeface="Calibri" pitchFamily="34" charset="0"/>
              </a:rPr>
              <a:t>Neural networks based stacking with multinomial logistic regression as meta-classifier</a:t>
            </a:r>
          </a:p>
          <a:p>
            <a:pPr marL="0" indent="0">
              <a:buNone/>
            </a:pPr>
            <a:r>
              <a:rPr lang="en-CA" dirty="0" smtClean="0">
                <a:latin typeface="Calibri" pitchFamily="34" charset="0"/>
                <a:cs typeface="Calibri" pitchFamily="34" charset="0"/>
              </a:rPr>
              <a:t>Code snippet:</a:t>
            </a:r>
          </a:p>
          <a:p>
            <a:pPr marL="0" indent="0">
              <a:buNone/>
            </a:pPr>
            <a:r>
              <a:rPr lang="en-CA" sz="1500" dirty="0" err="1">
                <a:latin typeface="Calibri" pitchFamily="34" charset="0"/>
                <a:cs typeface="Calibri" pitchFamily="34" charset="0"/>
              </a:rPr>
              <a:t>def</a:t>
            </a:r>
            <a:r>
              <a:rPr lang="en-CA" sz="1500" dirty="0">
                <a:latin typeface="Calibri" pitchFamily="34" charset="0"/>
                <a:cs typeface="Calibri" pitchFamily="34" charset="0"/>
              </a:rPr>
              <a:t> </a:t>
            </a:r>
            <a:r>
              <a:rPr lang="en-CA" sz="1500" dirty="0" err="1">
                <a:latin typeface="Calibri" pitchFamily="34" charset="0"/>
                <a:cs typeface="Calibri" pitchFamily="34" charset="0"/>
              </a:rPr>
              <a:t>NN_Stacking_with_LR</a:t>
            </a:r>
            <a:r>
              <a:rPr lang="en-CA" sz="1500" dirty="0">
                <a:latin typeface="Calibri" pitchFamily="34" charset="0"/>
                <a:cs typeface="Calibri" pitchFamily="34" charset="0"/>
              </a:rPr>
              <a:t>(</a:t>
            </a:r>
            <a:r>
              <a:rPr lang="en-CA" sz="1500" dirty="0" err="1">
                <a:latin typeface="Calibri" pitchFamily="34" charset="0"/>
                <a:cs typeface="Calibri" pitchFamily="34" charset="0"/>
              </a:rPr>
              <a:t>X_train</a:t>
            </a:r>
            <a:r>
              <a:rPr lang="en-CA" sz="1500" dirty="0">
                <a:latin typeface="Calibri" pitchFamily="34" charset="0"/>
                <a:cs typeface="Calibri" pitchFamily="34" charset="0"/>
              </a:rPr>
              <a:t>, </a:t>
            </a:r>
            <a:r>
              <a:rPr lang="en-CA" sz="1500" dirty="0" err="1">
                <a:latin typeface="Calibri" pitchFamily="34" charset="0"/>
                <a:cs typeface="Calibri" pitchFamily="34" charset="0"/>
              </a:rPr>
              <a:t>X_test</a:t>
            </a:r>
            <a:r>
              <a:rPr lang="en-CA" sz="1500" dirty="0">
                <a:latin typeface="Calibri" pitchFamily="34" charset="0"/>
                <a:cs typeface="Calibri" pitchFamily="34" charset="0"/>
              </a:rPr>
              <a:t>, </a:t>
            </a:r>
            <a:r>
              <a:rPr lang="en-CA" sz="1500" dirty="0" err="1">
                <a:latin typeface="Calibri" pitchFamily="34" charset="0"/>
                <a:cs typeface="Calibri" pitchFamily="34" charset="0"/>
              </a:rPr>
              <a:t>y_train</a:t>
            </a:r>
            <a:r>
              <a:rPr lang="en-CA" sz="1500" dirty="0">
                <a:latin typeface="Calibri" pitchFamily="34" charset="0"/>
                <a:cs typeface="Calibri" pitchFamily="34" charset="0"/>
              </a:rPr>
              <a:t>, </a:t>
            </a:r>
            <a:r>
              <a:rPr lang="en-CA" sz="1500" dirty="0" err="1">
                <a:latin typeface="Calibri" pitchFamily="34" charset="0"/>
                <a:cs typeface="Calibri" pitchFamily="34" charset="0"/>
              </a:rPr>
              <a:t>y_test</a:t>
            </a:r>
            <a:r>
              <a:rPr lang="en-CA" sz="1500" dirty="0" smtClean="0">
                <a:latin typeface="Calibri" pitchFamily="34" charset="0"/>
                <a:cs typeface="Calibri" pitchFamily="34" charset="0"/>
              </a:rPr>
              <a:t>):</a:t>
            </a:r>
          </a:p>
          <a:p>
            <a:pPr marL="0" indent="0">
              <a:buNone/>
            </a:pPr>
            <a:r>
              <a:rPr lang="en-CA" sz="1500" dirty="0">
                <a:latin typeface="Calibri" pitchFamily="34" charset="0"/>
                <a:cs typeface="Calibri" pitchFamily="34" charset="0"/>
              </a:rPr>
              <a:t> </a:t>
            </a:r>
            <a:r>
              <a:rPr lang="en-CA" sz="1500" dirty="0" smtClean="0">
                <a:latin typeface="Calibri" pitchFamily="34" charset="0"/>
                <a:cs typeface="Calibri" pitchFamily="34" charset="0"/>
              </a:rPr>
              <a:t>   </a:t>
            </a:r>
            <a:r>
              <a:rPr lang="en-CA" sz="1500" dirty="0" err="1" smtClean="0">
                <a:latin typeface="Calibri" pitchFamily="34" charset="0"/>
                <a:cs typeface="Calibri" pitchFamily="34" charset="0"/>
              </a:rPr>
              <a:t>input_dim</a:t>
            </a:r>
            <a:r>
              <a:rPr lang="en-CA" sz="1500" dirty="0" smtClean="0">
                <a:latin typeface="Calibri" pitchFamily="34" charset="0"/>
                <a:cs typeface="Calibri" pitchFamily="34" charset="0"/>
              </a:rPr>
              <a:t> </a:t>
            </a:r>
            <a:r>
              <a:rPr lang="en-CA" sz="1500" dirty="0">
                <a:latin typeface="Calibri" pitchFamily="34" charset="0"/>
                <a:cs typeface="Calibri" pitchFamily="34" charset="0"/>
              </a:rPr>
              <a:t>= </a:t>
            </a:r>
            <a:r>
              <a:rPr lang="en-CA" sz="1500" dirty="0" err="1">
                <a:latin typeface="Calibri" pitchFamily="34" charset="0"/>
                <a:cs typeface="Calibri" pitchFamily="34" charset="0"/>
              </a:rPr>
              <a:t>len</a:t>
            </a:r>
            <a:r>
              <a:rPr lang="en-CA" sz="1500" dirty="0">
                <a:latin typeface="Calibri" pitchFamily="34" charset="0"/>
                <a:cs typeface="Calibri" pitchFamily="34" charset="0"/>
              </a:rPr>
              <a:t>(</a:t>
            </a:r>
            <a:r>
              <a:rPr lang="en-CA" sz="1500" dirty="0" err="1">
                <a:latin typeface="Calibri" pitchFamily="34" charset="0"/>
                <a:cs typeface="Calibri" pitchFamily="34" charset="0"/>
              </a:rPr>
              <a:t>X_train.columns</a:t>
            </a:r>
            <a:r>
              <a:rPr lang="en-CA" sz="1500" dirty="0" smtClean="0">
                <a:latin typeface="Calibri" pitchFamily="34" charset="0"/>
                <a:cs typeface="Calibri" pitchFamily="34" charset="0"/>
              </a:rPr>
              <a:t>)</a:t>
            </a:r>
            <a:endParaRPr lang="en-CA" sz="1500" dirty="0">
              <a:latin typeface="Calibri" pitchFamily="34" charset="0"/>
              <a:cs typeface="Calibri" pitchFamily="34" charset="0"/>
            </a:endParaRPr>
          </a:p>
          <a:p>
            <a:pPr marL="0" indent="0">
              <a:buNone/>
            </a:pPr>
            <a:r>
              <a:rPr lang="en-CA" sz="1500" dirty="0">
                <a:latin typeface="Calibri" pitchFamily="34" charset="0"/>
                <a:cs typeface="Calibri" pitchFamily="34" charset="0"/>
              </a:rPr>
              <a:t>    clf1 = </a:t>
            </a:r>
            <a:r>
              <a:rPr lang="en-CA" sz="1500" dirty="0" err="1">
                <a:latin typeface="Calibri" pitchFamily="34" charset="0"/>
                <a:cs typeface="Calibri" pitchFamily="34" charset="0"/>
              </a:rPr>
              <a:t>KerasClassifier</a:t>
            </a:r>
            <a:r>
              <a:rPr lang="en-CA" sz="1500" dirty="0">
                <a:latin typeface="Calibri" pitchFamily="34" charset="0"/>
                <a:cs typeface="Calibri" pitchFamily="34" charset="0"/>
              </a:rPr>
              <a:t>(</a:t>
            </a:r>
            <a:r>
              <a:rPr lang="en-CA" sz="1500" dirty="0" err="1">
                <a:latin typeface="Calibri" pitchFamily="34" charset="0"/>
                <a:cs typeface="Calibri" pitchFamily="34" charset="0"/>
              </a:rPr>
              <a:t>build_fn</a:t>
            </a:r>
            <a:r>
              <a:rPr lang="en-CA" sz="1500" dirty="0">
                <a:latin typeface="Calibri" pitchFamily="34" charset="0"/>
                <a:cs typeface="Calibri" pitchFamily="34" charset="0"/>
              </a:rPr>
              <a:t>=create_model_NN_1HiddenLayer, </a:t>
            </a:r>
            <a:r>
              <a:rPr lang="en-CA" sz="1500" dirty="0" err="1">
                <a:latin typeface="Calibri" pitchFamily="34" charset="0"/>
                <a:cs typeface="Calibri" pitchFamily="34" charset="0"/>
              </a:rPr>
              <a:t>input_dim</a:t>
            </a:r>
            <a:r>
              <a:rPr lang="en-CA" sz="1500" dirty="0">
                <a:latin typeface="Calibri" pitchFamily="34" charset="0"/>
                <a:cs typeface="Calibri" pitchFamily="34" charset="0"/>
              </a:rPr>
              <a:t>=</a:t>
            </a:r>
            <a:r>
              <a:rPr lang="en-CA" sz="1500" dirty="0" err="1">
                <a:latin typeface="Calibri" pitchFamily="34" charset="0"/>
                <a:cs typeface="Calibri" pitchFamily="34" charset="0"/>
              </a:rPr>
              <a:t>input_dim</a:t>
            </a:r>
            <a:r>
              <a:rPr lang="en-CA" sz="1500" dirty="0">
                <a:latin typeface="Calibri" pitchFamily="34" charset="0"/>
                <a:cs typeface="Calibri" pitchFamily="34" charset="0"/>
              </a:rPr>
              <a:t>, epochs=30, </a:t>
            </a:r>
            <a:r>
              <a:rPr lang="en-CA" sz="1500" dirty="0" err="1">
                <a:latin typeface="Calibri" pitchFamily="34" charset="0"/>
                <a:cs typeface="Calibri" pitchFamily="34" charset="0"/>
              </a:rPr>
              <a:t>batch_size</a:t>
            </a:r>
            <a:r>
              <a:rPr lang="en-CA" sz="1500" dirty="0">
                <a:latin typeface="Calibri" pitchFamily="34" charset="0"/>
                <a:cs typeface="Calibri" pitchFamily="34" charset="0"/>
              </a:rPr>
              <a:t>=1000, verbose=2)</a:t>
            </a:r>
          </a:p>
          <a:p>
            <a:pPr marL="0" indent="0">
              <a:buNone/>
            </a:pPr>
            <a:r>
              <a:rPr lang="en-CA" sz="1500" dirty="0">
                <a:latin typeface="Calibri" pitchFamily="34" charset="0"/>
                <a:cs typeface="Calibri" pitchFamily="34" charset="0"/>
              </a:rPr>
              <a:t>    clf2 = </a:t>
            </a:r>
            <a:r>
              <a:rPr lang="en-CA" sz="1500" dirty="0" err="1">
                <a:latin typeface="Calibri" pitchFamily="34" charset="0"/>
                <a:cs typeface="Calibri" pitchFamily="34" charset="0"/>
              </a:rPr>
              <a:t>KerasClassifier</a:t>
            </a:r>
            <a:r>
              <a:rPr lang="en-CA" sz="1500" dirty="0">
                <a:latin typeface="Calibri" pitchFamily="34" charset="0"/>
                <a:cs typeface="Calibri" pitchFamily="34" charset="0"/>
              </a:rPr>
              <a:t>(</a:t>
            </a:r>
            <a:r>
              <a:rPr lang="en-CA" sz="1500" dirty="0" err="1">
                <a:latin typeface="Calibri" pitchFamily="34" charset="0"/>
                <a:cs typeface="Calibri" pitchFamily="34" charset="0"/>
              </a:rPr>
              <a:t>build_fn</a:t>
            </a:r>
            <a:r>
              <a:rPr lang="en-CA" sz="1500" dirty="0">
                <a:latin typeface="Calibri" pitchFamily="34" charset="0"/>
                <a:cs typeface="Calibri" pitchFamily="34" charset="0"/>
              </a:rPr>
              <a:t>=create_model_NN_2HiddenLayers, </a:t>
            </a:r>
            <a:r>
              <a:rPr lang="en-CA" sz="1500" dirty="0" err="1">
                <a:latin typeface="Calibri" pitchFamily="34" charset="0"/>
                <a:cs typeface="Calibri" pitchFamily="34" charset="0"/>
              </a:rPr>
              <a:t>input_dim</a:t>
            </a:r>
            <a:r>
              <a:rPr lang="en-CA" sz="1500" dirty="0">
                <a:latin typeface="Calibri" pitchFamily="34" charset="0"/>
                <a:cs typeface="Calibri" pitchFamily="34" charset="0"/>
              </a:rPr>
              <a:t>=</a:t>
            </a:r>
            <a:r>
              <a:rPr lang="en-CA" sz="1500" dirty="0" err="1">
                <a:latin typeface="Calibri" pitchFamily="34" charset="0"/>
                <a:cs typeface="Calibri" pitchFamily="34" charset="0"/>
              </a:rPr>
              <a:t>input_dim</a:t>
            </a:r>
            <a:r>
              <a:rPr lang="en-CA" sz="1500" dirty="0">
                <a:latin typeface="Calibri" pitchFamily="34" charset="0"/>
                <a:cs typeface="Calibri" pitchFamily="34" charset="0"/>
              </a:rPr>
              <a:t>, epochs=15, </a:t>
            </a:r>
            <a:r>
              <a:rPr lang="en-CA" sz="1500" dirty="0" err="1">
                <a:latin typeface="Calibri" pitchFamily="34" charset="0"/>
                <a:cs typeface="Calibri" pitchFamily="34" charset="0"/>
              </a:rPr>
              <a:t>batch_size</a:t>
            </a:r>
            <a:r>
              <a:rPr lang="en-CA" sz="1500" dirty="0">
                <a:latin typeface="Calibri" pitchFamily="34" charset="0"/>
                <a:cs typeface="Calibri" pitchFamily="34" charset="0"/>
              </a:rPr>
              <a:t>=1000, verbose=2)</a:t>
            </a:r>
          </a:p>
          <a:p>
            <a:pPr marL="0" indent="0">
              <a:buNone/>
            </a:pPr>
            <a:r>
              <a:rPr lang="en-CA" sz="1500" dirty="0">
                <a:latin typeface="Calibri" pitchFamily="34" charset="0"/>
                <a:cs typeface="Calibri" pitchFamily="34" charset="0"/>
              </a:rPr>
              <a:t>    clf3 = </a:t>
            </a:r>
            <a:r>
              <a:rPr lang="en-CA" sz="1500" dirty="0" err="1">
                <a:latin typeface="Calibri" pitchFamily="34" charset="0"/>
                <a:cs typeface="Calibri" pitchFamily="34" charset="0"/>
              </a:rPr>
              <a:t>KerasClassifier</a:t>
            </a:r>
            <a:r>
              <a:rPr lang="en-CA" sz="1500" dirty="0">
                <a:latin typeface="Calibri" pitchFamily="34" charset="0"/>
                <a:cs typeface="Calibri" pitchFamily="34" charset="0"/>
              </a:rPr>
              <a:t>(</a:t>
            </a:r>
            <a:r>
              <a:rPr lang="en-CA" sz="1500" dirty="0" err="1">
                <a:latin typeface="Calibri" pitchFamily="34" charset="0"/>
                <a:cs typeface="Calibri" pitchFamily="34" charset="0"/>
              </a:rPr>
              <a:t>build_fn</a:t>
            </a:r>
            <a:r>
              <a:rPr lang="en-CA" sz="1500" dirty="0">
                <a:latin typeface="Calibri" pitchFamily="34" charset="0"/>
                <a:cs typeface="Calibri" pitchFamily="34" charset="0"/>
              </a:rPr>
              <a:t>=create_model_NN_3HiddenLayers, </a:t>
            </a:r>
            <a:r>
              <a:rPr lang="en-CA" sz="1500" dirty="0" err="1">
                <a:latin typeface="Calibri" pitchFamily="34" charset="0"/>
                <a:cs typeface="Calibri" pitchFamily="34" charset="0"/>
              </a:rPr>
              <a:t>input_dim</a:t>
            </a:r>
            <a:r>
              <a:rPr lang="en-CA" sz="1500" dirty="0">
                <a:latin typeface="Calibri" pitchFamily="34" charset="0"/>
                <a:cs typeface="Calibri" pitchFamily="34" charset="0"/>
              </a:rPr>
              <a:t>=</a:t>
            </a:r>
            <a:r>
              <a:rPr lang="en-CA" sz="1500" dirty="0" err="1">
                <a:latin typeface="Calibri" pitchFamily="34" charset="0"/>
                <a:cs typeface="Calibri" pitchFamily="34" charset="0"/>
              </a:rPr>
              <a:t>input_dim</a:t>
            </a:r>
            <a:r>
              <a:rPr lang="en-CA" sz="1500" dirty="0">
                <a:latin typeface="Calibri" pitchFamily="34" charset="0"/>
                <a:cs typeface="Calibri" pitchFamily="34" charset="0"/>
              </a:rPr>
              <a:t>, epochs=15, </a:t>
            </a:r>
            <a:r>
              <a:rPr lang="en-CA" sz="1500" dirty="0" err="1">
                <a:latin typeface="Calibri" pitchFamily="34" charset="0"/>
                <a:cs typeface="Calibri" pitchFamily="34" charset="0"/>
              </a:rPr>
              <a:t>batch_size</a:t>
            </a:r>
            <a:r>
              <a:rPr lang="en-CA" sz="1500" dirty="0">
                <a:latin typeface="Calibri" pitchFamily="34" charset="0"/>
                <a:cs typeface="Calibri" pitchFamily="34" charset="0"/>
              </a:rPr>
              <a:t>=1000, verbose=2)</a:t>
            </a:r>
          </a:p>
          <a:p>
            <a:pPr marL="0" indent="0">
              <a:buNone/>
            </a:pPr>
            <a:r>
              <a:rPr lang="en-CA" sz="1500" dirty="0">
                <a:latin typeface="Calibri" pitchFamily="34" charset="0"/>
                <a:cs typeface="Calibri" pitchFamily="34" charset="0"/>
              </a:rPr>
              <a:t>    clf4 = </a:t>
            </a:r>
            <a:r>
              <a:rPr lang="en-CA" sz="1500" dirty="0" err="1">
                <a:latin typeface="Calibri" pitchFamily="34" charset="0"/>
                <a:cs typeface="Calibri" pitchFamily="34" charset="0"/>
              </a:rPr>
              <a:t>KerasClassifier</a:t>
            </a:r>
            <a:r>
              <a:rPr lang="en-CA" sz="1500" dirty="0">
                <a:latin typeface="Calibri" pitchFamily="34" charset="0"/>
                <a:cs typeface="Calibri" pitchFamily="34" charset="0"/>
              </a:rPr>
              <a:t>(</a:t>
            </a:r>
            <a:r>
              <a:rPr lang="en-CA" sz="1500" dirty="0" err="1">
                <a:latin typeface="Calibri" pitchFamily="34" charset="0"/>
                <a:cs typeface="Calibri" pitchFamily="34" charset="0"/>
              </a:rPr>
              <a:t>build_fn</a:t>
            </a:r>
            <a:r>
              <a:rPr lang="en-CA" sz="1500" dirty="0">
                <a:latin typeface="Calibri" pitchFamily="34" charset="0"/>
                <a:cs typeface="Calibri" pitchFamily="34" charset="0"/>
              </a:rPr>
              <a:t>=create_model_NN_4HiddenLayers, </a:t>
            </a:r>
            <a:r>
              <a:rPr lang="en-CA" sz="1500" dirty="0" err="1">
                <a:latin typeface="Calibri" pitchFamily="34" charset="0"/>
                <a:cs typeface="Calibri" pitchFamily="34" charset="0"/>
              </a:rPr>
              <a:t>input_dim</a:t>
            </a:r>
            <a:r>
              <a:rPr lang="en-CA" sz="1500" dirty="0">
                <a:latin typeface="Calibri" pitchFamily="34" charset="0"/>
                <a:cs typeface="Calibri" pitchFamily="34" charset="0"/>
              </a:rPr>
              <a:t>=</a:t>
            </a:r>
            <a:r>
              <a:rPr lang="en-CA" sz="1500" dirty="0" err="1">
                <a:latin typeface="Calibri" pitchFamily="34" charset="0"/>
                <a:cs typeface="Calibri" pitchFamily="34" charset="0"/>
              </a:rPr>
              <a:t>input_dim</a:t>
            </a:r>
            <a:r>
              <a:rPr lang="en-CA" sz="1500" dirty="0">
                <a:latin typeface="Calibri" pitchFamily="34" charset="0"/>
                <a:cs typeface="Calibri" pitchFamily="34" charset="0"/>
              </a:rPr>
              <a:t>, epochs=15, </a:t>
            </a:r>
            <a:r>
              <a:rPr lang="en-CA" sz="1500" dirty="0" err="1">
                <a:latin typeface="Calibri" pitchFamily="34" charset="0"/>
                <a:cs typeface="Calibri" pitchFamily="34" charset="0"/>
              </a:rPr>
              <a:t>batch_size</a:t>
            </a:r>
            <a:r>
              <a:rPr lang="en-CA" sz="1500" dirty="0">
                <a:latin typeface="Calibri" pitchFamily="34" charset="0"/>
                <a:cs typeface="Calibri" pitchFamily="34" charset="0"/>
              </a:rPr>
              <a:t>=1000, verbose=2</a:t>
            </a:r>
            <a:r>
              <a:rPr lang="en-CA" sz="1500" dirty="0" smtClean="0">
                <a:latin typeface="Calibri" pitchFamily="34" charset="0"/>
                <a:cs typeface="Calibri" pitchFamily="34" charset="0"/>
              </a:rPr>
              <a:t>)   </a:t>
            </a:r>
            <a:endParaRPr lang="en-CA" sz="1500" dirty="0">
              <a:latin typeface="Calibri" pitchFamily="34" charset="0"/>
              <a:cs typeface="Calibri" pitchFamily="34" charset="0"/>
            </a:endParaRPr>
          </a:p>
          <a:p>
            <a:pPr marL="0" indent="0">
              <a:buNone/>
            </a:pPr>
            <a:r>
              <a:rPr lang="en-CA" sz="1500" dirty="0">
                <a:latin typeface="Calibri" pitchFamily="34" charset="0"/>
                <a:cs typeface="Calibri" pitchFamily="34" charset="0"/>
              </a:rPr>
              <a:t>    </a:t>
            </a:r>
            <a:r>
              <a:rPr lang="en-CA" sz="1500" dirty="0" err="1">
                <a:latin typeface="Calibri" pitchFamily="34" charset="0"/>
                <a:cs typeface="Calibri" pitchFamily="34" charset="0"/>
              </a:rPr>
              <a:t>lr</a:t>
            </a:r>
            <a:r>
              <a:rPr lang="en-CA" sz="1500" dirty="0">
                <a:latin typeface="Calibri" pitchFamily="34" charset="0"/>
                <a:cs typeface="Calibri" pitchFamily="34" charset="0"/>
              </a:rPr>
              <a:t> = </a:t>
            </a:r>
            <a:r>
              <a:rPr lang="en-CA" sz="1500" dirty="0" err="1">
                <a:latin typeface="Calibri" pitchFamily="34" charset="0"/>
                <a:cs typeface="Calibri" pitchFamily="34" charset="0"/>
              </a:rPr>
              <a:t>LogisticRegression</a:t>
            </a:r>
            <a:r>
              <a:rPr lang="en-CA" sz="1500" dirty="0">
                <a:latin typeface="Calibri" pitchFamily="34" charset="0"/>
                <a:cs typeface="Calibri" pitchFamily="34" charset="0"/>
              </a:rPr>
              <a:t>(C=0.4, solver='</a:t>
            </a:r>
            <a:r>
              <a:rPr lang="en-CA" sz="1500" dirty="0" err="1">
                <a:latin typeface="Calibri" pitchFamily="34" charset="0"/>
                <a:cs typeface="Calibri" pitchFamily="34" charset="0"/>
              </a:rPr>
              <a:t>lbfgs</a:t>
            </a:r>
            <a:r>
              <a:rPr lang="en-CA" sz="1500" dirty="0">
                <a:latin typeface="Calibri" pitchFamily="34" charset="0"/>
                <a:cs typeface="Calibri" pitchFamily="34" charset="0"/>
              </a:rPr>
              <a:t>', </a:t>
            </a:r>
            <a:r>
              <a:rPr lang="en-CA" sz="1500" dirty="0" err="1">
                <a:latin typeface="Calibri" pitchFamily="34" charset="0"/>
                <a:cs typeface="Calibri" pitchFamily="34" charset="0"/>
              </a:rPr>
              <a:t>multi_class</a:t>
            </a:r>
            <a:r>
              <a:rPr lang="en-CA" sz="1500" dirty="0">
                <a:latin typeface="Calibri" pitchFamily="34" charset="0"/>
                <a:cs typeface="Calibri" pitchFamily="34" charset="0"/>
              </a:rPr>
              <a:t>='multinomial', </a:t>
            </a:r>
            <a:r>
              <a:rPr lang="en-CA" sz="1500" dirty="0" err="1">
                <a:latin typeface="Calibri" pitchFamily="34" charset="0"/>
                <a:cs typeface="Calibri" pitchFamily="34" charset="0"/>
              </a:rPr>
              <a:t>random_state</a:t>
            </a:r>
            <a:r>
              <a:rPr lang="en-CA" sz="1500" dirty="0">
                <a:latin typeface="Calibri" pitchFamily="34" charset="0"/>
                <a:cs typeface="Calibri" pitchFamily="34" charset="0"/>
              </a:rPr>
              <a:t>=42</a:t>
            </a:r>
            <a:r>
              <a:rPr lang="en-CA" sz="1500" dirty="0" smtClean="0">
                <a:latin typeface="Calibri" pitchFamily="34" charset="0"/>
                <a:cs typeface="Calibri" pitchFamily="34" charset="0"/>
              </a:rPr>
              <a:t>)    </a:t>
            </a:r>
            <a:endParaRPr lang="en-CA" sz="1500" dirty="0">
              <a:latin typeface="Calibri" pitchFamily="34" charset="0"/>
              <a:cs typeface="Calibri" pitchFamily="34" charset="0"/>
            </a:endParaRPr>
          </a:p>
          <a:p>
            <a:pPr marL="0" indent="0">
              <a:buNone/>
            </a:pPr>
            <a:r>
              <a:rPr lang="en-CA" sz="1500" dirty="0">
                <a:latin typeface="Calibri" pitchFamily="34" charset="0"/>
                <a:cs typeface="Calibri" pitchFamily="34" charset="0"/>
              </a:rPr>
              <a:t>    </a:t>
            </a:r>
            <a:r>
              <a:rPr lang="en-CA" sz="1500" dirty="0" err="1">
                <a:latin typeface="Calibri" pitchFamily="34" charset="0"/>
                <a:cs typeface="Calibri" pitchFamily="34" charset="0"/>
              </a:rPr>
              <a:t>sclf</a:t>
            </a:r>
            <a:r>
              <a:rPr lang="en-CA" sz="1500" dirty="0">
                <a:latin typeface="Calibri" pitchFamily="34" charset="0"/>
                <a:cs typeface="Calibri" pitchFamily="34" charset="0"/>
              </a:rPr>
              <a:t> = </a:t>
            </a:r>
            <a:r>
              <a:rPr lang="en-CA" sz="1500" dirty="0" err="1">
                <a:latin typeface="Calibri" pitchFamily="34" charset="0"/>
                <a:cs typeface="Calibri" pitchFamily="34" charset="0"/>
              </a:rPr>
              <a:t>StackingClassifier</a:t>
            </a:r>
            <a:r>
              <a:rPr lang="en-CA" sz="1500" dirty="0">
                <a:latin typeface="Calibri" pitchFamily="34" charset="0"/>
                <a:cs typeface="Calibri" pitchFamily="34" charset="0"/>
              </a:rPr>
              <a:t>(classifiers=[clf1, clf2, clf3, clf4], </a:t>
            </a:r>
            <a:r>
              <a:rPr lang="en-CA" sz="1500" dirty="0" err="1">
                <a:latin typeface="Calibri" pitchFamily="34" charset="0"/>
                <a:cs typeface="Calibri" pitchFamily="34" charset="0"/>
              </a:rPr>
              <a:t>use_probas</a:t>
            </a:r>
            <a:r>
              <a:rPr lang="en-CA" sz="1500" dirty="0">
                <a:latin typeface="Calibri" pitchFamily="34" charset="0"/>
                <a:cs typeface="Calibri" pitchFamily="34" charset="0"/>
              </a:rPr>
              <a:t>=True, </a:t>
            </a:r>
            <a:r>
              <a:rPr lang="en-CA" sz="1500" dirty="0" err="1">
                <a:latin typeface="Calibri" pitchFamily="34" charset="0"/>
                <a:cs typeface="Calibri" pitchFamily="34" charset="0"/>
              </a:rPr>
              <a:t>average_probas</a:t>
            </a:r>
            <a:r>
              <a:rPr lang="en-CA" sz="1500" dirty="0">
                <a:latin typeface="Calibri" pitchFamily="34" charset="0"/>
                <a:cs typeface="Calibri" pitchFamily="34" charset="0"/>
              </a:rPr>
              <a:t>=False, </a:t>
            </a:r>
            <a:r>
              <a:rPr lang="en-CA" sz="1500" dirty="0" err="1">
                <a:latin typeface="Calibri" pitchFamily="34" charset="0"/>
                <a:cs typeface="Calibri" pitchFamily="34" charset="0"/>
              </a:rPr>
              <a:t>meta_classifier</a:t>
            </a:r>
            <a:r>
              <a:rPr lang="en-CA" sz="1500" dirty="0">
                <a:latin typeface="Calibri" pitchFamily="34" charset="0"/>
                <a:cs typeface="Calibri" pitchFamily="34" charset="0"/>
              </a:rPr>
              <a:t>=</a:t>
            </a:r>
            <a:r>
              <a:rPr lang="en-CA" sz="1500" dirty="0" err="1">
                <a:latin typeface="Calibri" pitchFamily="34" charset="0"/>
                <a:cs typeface="Calibri" pitchFamily="34" charset="0"/>
              </a:rPr>
              <a:t>lr</a:t>
            </a:r>
            <a:r>
              <a:rPr lang="en-CA" sz="1500" dirty="0" smtClean="0">
                <a:latin typeface="Calibri" pitchFamily="34" charset="0"/>
                <a:cs typeface="Calibri" pitchFamily="34" charset="0"/>
              </a:rPr>
              <a:t>)</a:t>
            </a:r>
          </a:p>
          <a:p>
            <a:pPr marL="0" indent="0">
              <a:buNone/>
            </a:pPr>
            <a:endParaRPr lang="en-CA" sz="1200" dirty="0">
              <a:latin typeface="Calibri" pitchFamily="34" charset="0"/>
              <a:cs typeface="Calibri" pitchFamily="34" charset="0"/>
            </a:endParaRPr>
          </a:p>
          <a:p>
            <a:pPr marL="0" indent="0">
              <a:buNone/>
            </a:pPr>
            <a:r>
              <a:rPr lang="en-CA" dirty="0">
                <a:latin typeface="Calibri" pitchFamily="34" charset="0"/>
                <a:cs typeface="Calibri" pitchFamily="34" charset="0"/>
              </a:rPr>
              <a:t>Accuracy: 0.73285, Log Loss: </a:t>
            </a:r>
            <a:r>
              <a:rPr lang="en-CA" dirty="0" smtClean="0">
                <a:latin typeface="Calibri" pitchFamily="34" charset="0"/>
                <a:cs typeface="Calibri" pitchFamily="34" charset="0"/>
              </a:rPr>
              <a:t>0.97098</a:t>
            </a:r>
            <a:endParaRPr lang="en-CA" dirty="0">
              <a:latin typeface="Calibri" pitchFamily="34" charset="0"/>
              <a:cs typeface="Calibri" pitchFamily="34" charset="0"/>
            </a:endParaRPr>
          </a:p>
        </p:txBody>
      </p:sp>
    </p:spTree>
    <p:extLst>
      <p:ext uri="{BB962C8B-B14F-4D97-AF65-F5344CB8AC3E}">
        <p14:creationId xmlns:p14="http://schemas.microsoft.com/office/powerpoint/2010/main" val="4020747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1F77B4"/>
                </a:solidFill>
                <a:latin typeface="Calibri" pitchFamily="34" charset="0"/>
                <a:cs typeface="Calibri" pitchFamily="34" charset="0"/>
              </a:rPr>
              <a:t>Stacking Classifier</a:t>
            </a:r>
            <a:endParaRPr lang="en-CA" dirty="0">
              <a:latin typeface="Calibri" pitchFamily="34" charset="0"/>
              <a:cs typeface="Calibri" pitchFamily="34" charset="0"/>
            </a:endParaRPr>
          </a:p>
        </p:txBody>
      </p:sp>
      <p:sp>
        <p:nvSpPr>
          <p:cNvPr id="3" name="Content Placeholder 2"/>
          <p:cNvSpPr>
            <a:spLocks noGrp="1"/>
          </p:cNvSpPr>
          <p:nvPr>
            <p:ph idx="1"/>
          </p:nvPr>
        </p:nvSpPr>
        <p:spPr>
          <a:xfrm>
            <a:off x="838200" y="1623848"/>
            <a:ext cx="10515600" cy="4792718"/>
          </a:xfrm>
        </p:spPr>
        <p:txBody>
          <a:bodyPr>
            <a:normAutofit/>
          </a:bodyPr>
          <a:lstStyle/>
          <a:p>
            <a:pPr marL="514350" indent="-514350">
              <a:buFont typeface="+mj-lt"/>
              <a:buAutoNum type="alphaLcParenR" startAt="3"/>
            </a:pPr>
            <a:r>
              <a:rPr lang="en-CA" dirty="0">
                <a:latin typeface="Calibri" pitchFamily="34" charset="0"/>
                <a:cs typeface="Calibri" pitchFamily="34" charset="0"/>
              </a:rPr>
              <a:t>Neural networks based stacking with </a:t>
            </a:r>
            <a:r>
              <a:rPr lang="en-CA" dirty="0" err="1">
                <a:latin typeface="Calibri" pitchFamily="34" charset="0"/>
                <a:cs typeface="Calibri" pitchFamily="34" charset="0"/>
              </a:rPr>
              <a:t>XGBoost</a:t>
            </a:r>
            <a:r>
              <a:rPr lang="en-CA" dirty="0">
                <a:latin typeface="Calibri" pitchFamily="34" charset="0"/>
                <a:cs typeface="Calibri" pitchFamily="34" charset="0"/>
              </a:rPr>
              <a:t> as meta-classifier</a:t>
            </a:r>
          </a:p>
          <a:p>
            <a:pPr marL="0" indent="0">
              <a:buNone/>
            </a:pPr>
            <a:r>
              <a:rPr lang="en-CA" dirty="0">
                <a:latin typeface="Calibri" pitchFamily="34" charset="0"/>
                <a:cs typeface="Calibri" pitchFamily="34" charset="0"/>
              </a:rPr>
              <a:t>Code snippet</a:t>
            </a:r>
            <a:r>
              <a:rPr lang="en-CA" dirty="0" smtClean="0">
                <a:latin typeface="Calibri" pitchFamily="34" charset="0"/>
                <a:cs typeface="Calibri" pitchFamily="34" charset="0"/>
              </a:rPr>
              <a:t>:</a:t>
            </a:r>
          </a:p>
          <a:p>
            <a:pPr marL="0" indent="0">
              <a:buNone/>
            </a:pPr>
            <a:r>
              <a:rPr lang="en-CA" sz="1400" dirty="0" err="1">
                <a:latin typeface="Calibri" pitchFamily="34" charset="0"/>
                <a:cs typeface="Calibri" pitchFamily="34" charset="0"/>
              </a:rPr>
              <a:t>def</a:t>
            </a:r>
            <a:r>
              <a:rPr lang="en-CA" sz="1400" dirty="0">
                <a:latin typeface="Calibri" pitchFamily="34" charset="0"/>
                <a:cs typeface="Calibri" pitchFamily="34" charset="0"/>
              </a:rPr>
              <a:t> </a:t>
            </a:r>
            <a:r>
              <a:rPr lang="en-CA" sz="1400" dirty="0" err="1">
                <a:latin typeface="Calibri" pitchFamily="34" charset="0"/>
                <a:cs typeface="Calibri" pitchFamily="34" charset="0"/>
              </a:rPr>
              <a:t>NN_Stacking_with_XGB</a:t>
            </a:r>
            <a:r>
              <a:rPr lang="en-CA" sz="1400" dirty="0">
                <a:latin typeface="Calibri" pitchFamily="34" charset="0"/>
                <a:cs typeface="Calibri" pitchFamily="34" charset="0"/>
              </a:rPr>
              <a:t>(</a:t>
            </a:r>
            <a:r>
              <a:rPr lang="en-CA" sz="1400" dirty="0" err="1">
                <a:latin typeface="Calibri" pitchFamily="34" charset="0"/>
                <a:cs typeface="Calibri" pitchFamily="34" charset="0"/>
              </a:rPr>
              <a:t>X_train</a:t>
            </a:r>
            <a:r>
              <a:rPr lang="en-CA" sz="1400" dirty="0">
                <a:latin typeface="Calibri" pitchFamily="34" charset="0"/>
                <a:cs typeface="Calibri" pitchFamily="34" charset="0"/>
              </a:rPr>
              <a:t>, </a:t>
            </a:r>
            <a:r>
              <a:rPr lang="en-CA" sz="1400" dirty="0" err="1">
                <a:latin typeface="Calibri" pitchFamily="34" charset="0"/>
                <a:cs typeface="Calibri" pitchFamily="34" charset="0"/>
              </a:rPr>
              <a:t>X_test</a:t>
            </a:r>
            <a:r>
              <a:rPr lang="en-CA" sz="1400" dirty="0">
                <a:latin typeface="Calibri" pitchFamily="34" charset="0"/>
                <a:cs typeface="Calibri" pitchFamily="34" charset="0"/>
              </a:rPr>
              <a:t>, </a:t>
            </a:r>
            <a:r>
              <a:rPr lang="en-CA" sz="1400" dirty="0" err="1">
                <a:latin typeface="Calibri" pitchFamily="34" charset="0"/>
                <a:cs typeface="Calibri" pitchFamily="34" charset="0"/>
              </a:rPr>
              <a:t>y_train</a:t>
            </a:r>
            <a:r>
              <a:rPr lang="en-CA" sz="1400" dirty="0">
                <a:latin typeface="Calibri" pitchFamily="34" charset="0"/>
                <a:cs typeface="Calibri" pitchFamily="34" charset="0"/>
              </a:rPr>
              <a:t>, </a:t>
            </a:r>
            <a:r>
              <a:rPr lang="en-CA" sz="1400" dirty="0" err="1">
                <a:latin typeface="Calibri" pitchFamily="34" charset="0"/>
                <a:cs typeface="Calibri" pitchFamily="34" charset="0"/>
              </a:rPr>
              <a:t>y_test</a:t>
            </a:r>
            <a:r>
              <a:rPr lang="en-CA" sz="1400" dirty="0">
                <a:latin typeface="Calibri" pitchFamily="34" charset="0"/>
                <a:cs typeface="Calibri" pitchFamily="34" charset="0"/>
              </a:rPr>
              <a:t>):</a:t>
            </a:r>
          </a:p>
          <a:p>
            <a:pPr marL="0" indent="0">
              <a:buNone/>
            </a:pPr>
            <a:r>
              <a:rPr lang="en-CA" sz="1400" dirty="0" smtClean="0">
                <a:latin typeface="Calibri" pitchFamily="34" charset="0"/>
                <a:cs typeface="Calibri" pitchFamily="34" charset="0"/>
              </a:rPr>
              <a:t>    </a:t>
            </a:r>
            <a:r>
              <a:rPr lang="en-CA" sz="1400" dirty="0" err="1" smtClean="0">
                <a:latin typeface="Calibri" pitchFamily="34" charset="0"/>
                <a:cs typeface="Calibri" pitchFamily="34" charset="0"/>
              </a:rPr>
              <a:t>input_dim</a:t>
            </a:r>
            <a:r>
              <a:rPr lang="en-CA" sz="1400" dirty="0" smtClean="0">
                <a:latin typeface="Calibri" pitchFamily="34" charset="0"/>
                <a:cs typeface="Calibri" pitchFamily="34" charset="0"/>
              </a:rPr>
              <a:t> </a:t>
            </a:r>
            <a:r>
              <a:rPr lang="en-CA" sz="1400" dirty="0">
                <a:latin typeface="Calibri" pitchFamily="34" charset="0"/>
                <a:cs typeface="Calibri" pitchFamily="34" charset="0"/>
              </a:rPr>
              <a:t>= </a:t>
            </a:r>
            <a:r>
              <a:rPr lang="en-CA" sz="1400" dirty="0" err="1">
                <a:latin typeface="Calibri" pitchFamily="34" charset="0"/>
                <a:cs typeface="Calibri" pitchFamily="34" charset="0"/>
              </a:rPr>
              <a:t>len</a:t>
            </a:r>
            <a:r>
              <a:rPr lang="en-CA" sz="1400" dirty="0">
                <a:latin typeface="Calibri" pitchFamily="34" charset="0"/>
                <a:cs typeface="Calibri" pitchFamily="34" charset="0"/>
              </a:rPr>
              <a:t>(</a:t>
            </a:r>
            <a:r>
              <a:rPr lang="en-CA" sz="1400" dirty="0" err="1">
                <a:latin typeface="Calibri" pitchFamily="34" charset="0"/>
                <a:cs typeface="Calibri" pitchFamily="34" charset="0"/>
              </a:rPr>
              <a:t>X_train.columns</a:t>
            </a:r>
            <a:r>
              <a:rPr lang="en-CA" sz="1400" dirty="0" smtClean="0">
                <a:latin typeface="Calibri" pitchFamily="34" charset="0"/>
                <a:cs typeface="Calibri" pitchFamily="34" charset="0"/>
              </a:rPr>
              <a:t>)</a:t>
            </a:r>
            <a:endParaRPr lang="en-CA" sz="1400" dirty="0">
              <a:latin typeface="Calibri" pitchFamily="34" charset="0"/>
              <a:cs typeface="Calibri" pitchFamily="34" charset="0"/>
            </a:endParaRPr>
          </a:p>
          <a:p>
            <a:pPr marL="0" indent="0">
              <a:buNone/>
            </a:pPr>
            <a:r>
              <a:rPr lang="en-CA" sz="1400" dirty="0">
                <a:latin typeface="Calibri" pitchFamily="34" charset="0"/>
                <a:cs typeface="Calibri" pitchFamily="34" charset="0"/>
              </a:rPr>
              <a:t>    clf1 = </a:t>
            </a:r>
            <a:r>
              <a:rPr lang="en-CA" sz="1400" dirty="0" err="1">
                <a:latin typeface="Calibri" pitchFamily="34" charset="0"/>
                <a:cs typeface="Calibri" pitchFamily="34" charset="0"/>
              </a:rPr>
              <a:t>KerasClassifier</a:t>
            </a:r>
            <a:r>
              <a:rPr lang="en-CA" sz="1400" dirty="0">
                <a:latin typeface="Calibri" pitchFamily="34" charset="0"/>
                <a:cs typeface="Calibri" pitchFamily="34" charset="0"/>
              </a:rPr>
              <a:t>(</a:t>
            </a:r>
            <a:r>
              <a:rPr lang="en-CA" sz="1400" dirty="0" err="1">
                <a:latin typeface="Calibri" pitchFamily="34" charset="0"/>
                <a:cs typeface="Calibri" pitchFamily="34" charset="0"/>
              </a:rPr>
              <a:t>build_fn</a:t>
            </a:r>
            <a:r>
              <a:rPr lang="en-CA" sz="1400" dirty="0">
                <a:latin typeface="Calibri" pitchFamily="34" charset="0"/>
                <a:cs typeface="Calibri" pitchFamily="34" charset="0"/>
              </a:rPr>
              <a:t>=create_model_NN_1HiddenLayer, </a:t>
            </a:r>
            <a:r>
              <a:rPr lang="en-CA" sz="1400" dirty="0" err="1">
                <a:latin typeface="Calibri" pitchFamily="34" charset="0"/>
                <a:cs typeface="Calibri" pitchFamily="34" charset="0"/>
              </a:rPr>
              <a:t>input_dim</a:t>
            </a:r>
            <a:r>
              <a:rPr lang="en-CA" sz="1400" dirty="0">
                <a:latin typeface="Calibri" pitchFamily="34" charset="0"/>
                <a:cs typeface="Calibri" pitchFamily="34" charset="0"/>
              </a:rPr>
              <a:t>=</a:t>
            </a:r>
            <a:r>
              <a:rPr lang="en-CA" sz="1400" dirty="0" err="1">
                <a:latin typeface="Calibri" pitchFamily="34" charset="0"/>
                <a:cs typeface="Calibri" pitchFamily="34" charset="0"/>
              </a:rPr>
              <a:t>input_dim</a:t>
            </a:r>
            <a:r>
              <a:rPr lang="en-CA" sz="1400" dirty="0">
                <a:latin typeface="Calibri" pitchFamily="34" charset="0"/>
                <a:cs typeface="Calibri" pitchFamily="34" charset="0"/>
              </a:rPr>
              <a:t>, epochs=30, </a:t>
            </a:r>
            <a:r>
              <a:rPr lang="en-CA" sz="1400" dirty="0" err="1">
                <a:latin typeface="Calibri" pitchFamily="34" charset="0"/>
                <a:cs typeface="Calibri" pitchFamily="34" charset="0"/>
              </a:rPr>
              <a:t>batch_size</a:t>
            </a:r>
            <a:r>
              <a:rPr lang="en-CA" sz="1400" dirty="0">
                <a:latin typeface="Calibri" pitchFamily="34" charset="0"/>
                <a:cs typeface="Calibri" pitchFamily="34" charset="0"/>
              </a:rPr>
              <a:t>=1000, verbose=2)</a:t>
            </a:r>
          </a:p>
          <a:p>
            <a:pPr marL="0" indent="0">
              <a:buNone/>
            </a:pPr>
            <a:r>
              <a:rPr lang="en-CA" sz="1400" dirty="0">
                <a:latin typeface="Calibri" pitchFamily="34" charset="0"/>
                <a:cs typeface="Calibri" pitchFamily="34" charset="0"/>
              </a:rPr>
              <a:t>    clf2 = </a:t>
            </a:r>
            <a:r>
              <a:rPr lang="en-CA" sz="1400" dirty="0" err="1">
                <a:latin typeface="Calibri" pitchFamily="34" charset="0"/>
                <a:cs typeface="Calibri" pitchFamily="34" charset="0"/>
              </a:rPr>
              <a:t>KerasClassifier</a:t>
            </a:r>
            <a:r>
              <a:rPr lang="en-CA" sz="1400" dirty="0">
                <a:latin typeface="Calibri" pitchFamily="34" charset="0"/>
                <a:cs typeface="Calibri" pitchFamily="34" charset="0"/>
              </a:rPr>
              <a:t>(</a:t>
            </a:r>
            <a:r>
              <a:rPr lang="en-CA" sz="1400" dirty="0" err="1">
                <a:latin typeface="Calibri" pitchFamily="34" charset="0"/>
                <a:cs typeface="Calibri" pitchFamily="34" charset="0"/>
              </a:rPr>
              <a:t>build_fn</a:t>
            </a:r>
            <a:r>
              <a:rPr lang="en-CA" sz="1400" dirty="0">
                <a:latin typeface="Calibri" pitchFamily="34" charset="0"/>
                <a:cs typeface="Calibri" pitchFamily="34" charset="0"/>
              </a:rPr>
              <a:t>=create_model_NN_2HiddenLayers, </a:t>
            </a:r>
            <a:r>
              <a:rPr lang="en-CA" sz="1400" dirty="0" err="1">
                <a:latin typeface="Calibri" pitchFamily="34" charset="0"/>
                <a:cs typeface="Calibri" pitchFamily="34" charset="0"/>
              </a:rPr>
              <a:t>input_dim</a:t>
            </a:r>
            <a:r>
              <a:rPr lang="en-CA" sz="1400" dirty="0">
                <a:latin typeface="Calibri" pitchFamily="34" charset="0"/>
                <a:cs typeface="Calibri" pitchFamily="34" charset="0"/>
              </a:rPr>
              <a:t>=</a:t>
            </a:r>
            <a:r>
              <a:rPr lang="en-CA" sz="1400" dirty="0" err="1">
                <a:latin typeface="Calibri" pitchFamily="34" charset="0"/>
                <a:cs typeface="Calibri" pitchFamily="34" charset="0"/>
              </a:rPr>
              <a:t>input_dim</a:t>
            </a:r>
            <a:r>
              <a:rPr lang="en-CA" sz="1400" dirty="0">
                <a:latin typeface="Calibri" pitchFamily="34" charset="0"/>
                <a:cs typeface="Calibri" pitchFamily="34" charset="0"/>
              </a:rPr>
              <a:t>, epochs=15, </a:t>
            </a:r>
            <a:r>
              <a:rPr lang="en-CA" sz="1400" dirty="0" err="1">
                <a:latin typeface="Calibri" pitchFamily="34" charset="0"/>
                <a:cs typeface="Calibri" pitchFamily="34" charset="0"/>
              </a:rPr>
              <a:t>batch_size</a:t>
            </a:r>
            <a:r>
              <a:rPr lang="en-CA" sz="1400" dirty="0">
                <a:latin typeface="Calibri" pitchFamily="34" charset="0"/>
                <a:cs typeface="Calibri" pitchFamily="34" charset="0"/>
              </a:rPr>
              <a:t>=1000, verbose=2)</a:t>
            </a:r>
          </a:p>
          <a:p>
            <a:pPr marL="0" indent="0">
              <a:buNone/>
            </a:pPr>
            <a:r>
              <a:rPr lang="en-CA" sz="1400" dirty="0">
                <a:latin typeface="Calibri" pitchFamily="34" charset="0"/>
                <a:cs typeface="Calibri" pitchFamily="34" charset="0"/>
              </a:rPr>
              <a:t>    clf3 = </a:t>
            </a:r>
            <a:r>
              <a:rPr lang="en-CA" sz="1400" dirty="0" err="1">
                <a:latin typeface="Calibri" pitchFamily="34" charset="0"/>
                <a:cs typeface="Calibri" pitchFamily="34" charset="0"/>
              </a:rPr>
              <a:t>KerasClassifier</a:t>
            </a:r>
            <a:r>
              <a:rPr lang="en-CA" sz="1400" dirty="0">
                <a:latin typeface="Calibri" pitchFamily="34" charset="0"/>
                <a:cs typeface="Calibri" pitchFamily="34" charset="0"/>
              </a:rPr>
              <a:t>(</a:t>
            </a:r>
            <a:r>
              <a:rPr lang="en-CA" sz="1400" dirty="0" err="1">
                <a:latin typeface="Calibri" pitchFamily="34" charset="0"/>
                <a:cs typeface="Calibri" pitchFamily="34" charset="0"/>
              </a:rPr>
              <a:t>build_fn</a:t>
            </a:r>
            <a:r>
              <a:rPr lang="en-CA" sz="1400" dirty="0">
                <a:latin typeface="Calibri" pitchFamily="34" charset="0"/>
                <a:cs typeface="Calibri" pitchFamily="34" charset="0"/>
              </a:rPr>
              <a:t>=create_model_NN_3HiddenLayers, </a:t>
            </a:r>
            <a:r>
              <a:rPr lang="en-CA" sz="1400" dirty="0" err="1">
                <a:latin typeface="Calibri" pitchFamily="34" charset="0"/>
                <a:cs typeface="Calibri" pitchFamily="34" charset="0"/>
              </a:rPr>
              <a:t>input_dim</a:t>
            </a:r>
            <a:r>
              <a:rPr lang="en-CA" sz="1400" dirty="0">
                <a:latin typeface="Calibri" pitchFamily="34" charset="0"/>
                <a:cs typeface="Calibri" pitchFamily="34" charset="0"/>
              </a:rPr>
              <a:t>=</a:t>
            </a:r>
            <a:r>
              <a:rPr lang="en-CA" sz="1400" dirty="0" err="1">
                <a:latin typeface="Calibri" pitchFamily="34" charset="0"/>
                <a:cs typeface="Calibri" pitchFamily="34" charset="0"/>
              </a:rPr>
              <a:t>input_dim</a:t>
            </a:r>
            <a:r>
              <a:rPr lang="en-CA" sz="1400" dirty="0">
                <a:latin typeface="Calibri" pitchFamily="34" charset="0"/>
                <a:cs typeface="Calibri" pitchFamily="34" charset="0"/>
              </a:rPr>
              <a:t>, epochs=15, </a:t>
            </a:r>
            <a:r>
              <a:rPr lang="en-CA" sz="1400" dirty="0" err="1">
                <a:latin typeface="Calibri" pitchFamily="34" charset="0"/>
                <a:cs typeface="Calibri" pitchFamily="34" charset="0"/>
              </a:rPr>
              <a:t>batch_size</a:t>
            </a:r>
            <a:r>
              <a:rPr lang="en-CA" sz="1400" dirty="0">
                <a:latin typeface="Calibri" pitchFamily="34" charset="0"/>
                <a:cs typeface="Calibri" pitchFamily="34" charset="0"/>
              </a:rPr>
              <a:t>=1000, verbose=2)</a:t>
            </a:r>
          </a:p>
          <a:p>
            <a:pPr marL="0" indent="0">
              <a:buNone/>
            </a:pPr>
            <a:r>
              <a:rPr lang="en-CA" sz="1400" dirty="0">
                <a:latin typeface="Calibri" pitchFamily="34" charset="0"/>
                <a:cs typeface="Calibri" pitchFamily="34" charset="0"/>
              </a:rPr>
              <a:t>    clf4 = </a:t>
            </a:r>
            <a:r>
              <a:rPr lang="en-CA" sz="1400" dirty="0" err="1">
                <a:latin typeface="Calibri" pitchFamily="34" charset="0"/>
                <a:cs typeface="Calibri" pitchFamily="34" charset="0"/>
              </a:rPr>
              <a:t>KerasClassifier</a:t>
            </a:r>
            <a:r>
              <a:rPr lang="en-CA" sz="1400" dirty="0">
                <a:latin typeface="Calibri" pitchFamily="34" charset="0"/>
                <a:cs typeface="Calibri" pitchFamily="34" charset="0"/>
              </a:rPr>
              <a:t>(</a:t>
            </a:r>
            <a:r>
              <a:rPr lang="en-CA" sz="1400" dirty="0" err="1">
                <a:latin typeface="Calibri" pitchFamily="34" charset="0"/>
                <a:cs typeface="Calibri" pitchFamily="34" charset="0"/>
              </a:rPr>
              <a:t>build_fn</a:t>
            </a:r>
            <a:r>
              <a:rPr lang="en-CA" sz="1400" dirty="0">
                <a:latin typeface="Calibri" pitchFamily="34" charset="0"/>
                <a:cs typeface="Calibri" pitchFamily="34" charset="0"/>
              </a:rPr>
              <a:t>=create_model_NN_4HiddenLayers, </a:t>
            </a:r>
            <a:r>
              <a:rPr lang="en-CA" sz="1400" dirty="0" err="1">
                <a:latin typeface="Calibri" pitchFamily="34" charset="0"/>
                <a:cs typeface="Calibri" pitchFamily="34" charset="0"/>
              </a:rPr>
              <a:t>input_dim</a:t>
            </a:r>
            <a:r>
              <a:rPr lang="en-CA" sz="1400" dirty="0">
                <a:latin typeface="Calibri" pitchFamily="34" charset="0"/>
                <a:cs typeface="Calibri" pitchFamily="34" charset="0"/>
              </a:rPr>
              <a:t>=</a:t>
            </a:r>
            <a:r>
              <a:rPr lang="en-CA" sz="1400" dirty="0" err="1">
                <a:latin typeface="Calibri" pitchFamily="34" charset="0"/>
                <a:cs typeface="Calibri" pitchFamily="34" charset="0"/>
              </a:rPr>
              <a:t>input_dim</a:t>
            </a:r>
            <a:r>
              <a:rPr lang="en-CA" sz="1400" dirty="0">
                <a:latin typeface="Calibri" pitchFamily="34" charset="0"/>
                <a:cs typeface="Calibri" pitchFamily="34" charset="0"/>
              </a:rPr>
              <a:t>, epochs=15, </a:t>
            </a:r>
            <a:r>
              <a:rPr lang="en-CA" sz="1400" dirty="0" err="1">
                <a:latin typeface="Calibri" pitchFamily="34" charset="0"/>
                <a:cs typeface="Calibri" pitchFamily="34" charset="0"/>
              </a:rPr>
              <a:t>batch_size</a:t>
            </a:r>
            <a:r>
              <a:rPr lang="en-CA" sz="1400" dirty="0">
                <a:latin typeface="Calibri" pitchFamily="34" charset="0"/>
                <a:cs typeface="Calibri" pitchFamily="34" charset="0"/>
              </a:rPr>
              <a:t>=1000, verbose=2</a:t>
            </a:r>
            <a:r>
              <a:rPr lang="en-CA" sz="1400" dirty="0" smtClean="0">
                <a:latin typeface="Calibri" pitchFamily="34" charset="0"/>
                <a:cs typeface="Calibri" pitchFamily="34" charset="0"/>
              </a:rPr>
              <a:t>)</a:t>
            </a:r>
            <a:endParaRPr lang="en-CA" sz="1400" dirty="0">
              <a:latin typeface="Calibri" pitchFamily="34" charset="0"/>
              <a:cs typeface="Calibri" pitchFamily="34" charset="0"/>
            </a:endParaRPr>
          </a:p>
          <a:p>
            <a:pPr marL="0" indent="0">
              <a:buNone/>
            </a:pPr>
            <a:r>
              <a:rPr lang="en-CA" sz="1400" dirty="0">
                <a:latin typeface="Calibri" pitchFamily="34" charset="0"/>
                <a:cs typeface="Calibri" pitchFamily="34" charset="0"/>
              </a:rPr>
              <a:t>    </a:t>
            </a:r>
            <a:r>
              <a:rPr lang="en-CA" sz="1400" dirty="0" err="1">
                <a:latin typeface="Calibri" pitchFamily="34" charset="0"/>
                <a:cs typeface="Calibri" pitchFamily="34" charset="0"/>
              </a:rPr>
              <a:t>xgbc</a:t>
            </a:r>
            <a:r>
              <a:rPr lang="en-CA" sz="1400" dirty="0">
                <a:latin typeface="Calibri" pitchFamily="34" charset="0"/>
                <a:cs typeface="Calibri" pitchFamily="34" charset="0"/>
              </a:rPr>
              <a:t> = </a:t>
            </a:r>
            <a:r>
              <a:rPr lang="en-CA" sz="1400" dirty="0" err="1">
                <a:latin typeface="Calibri" pitchFamily="34" charset="0"/>
                <a:cs typeface="Calibri" pitchFamily="34" charset="0"/>
              </a:rPr>
              <a:t>XGBClassifier</a:t>
            </a:r>
            <a:r>
              <a:rPr lang="en-CA" sz="1400" dirty="0">
                <a:latin typeface="Calibri" pitchFamily="34" charset="0"/>
                <a:cs typeface="Calibri" pitchFamily="34" charset="0"/>
              </a:rPr>
              <a:t>(</a:t>
            </a:r>
            <a:r>
              <a:rPr lang="en-CA" sz="1400" dirty="0" err="1">
                <a:latin typeface="Calibri" pitchFamily="34" charset="0"/>
                <a:cs typeface="Calibri" pitchFamily="34" charset="0"/>
              </a:rPr>
              <a:t>n_estimators</a:t>
            </a:r>
            <a:r>
              <a:rPr lang="en-CA" sz="1400" dirty="0">
                <a:latin typeface="Calibri" pitchFamily="34" charset="0"/>
                <a:cs typeface="Calibri" pitchFamily="34" charset="0"/>
              </a:rPr>
              <a:t>=100, </a:t>
            </a:r>
            <a:r>
              <a:rPr lang="en-CA" sz="1400" dirty="0" err="1">
                <a:latin typeface="Calibri" pitchFamily="34" charset="0"/>
                <a:cs typeface="Calibri" pitchFamily="34" charset="0"/>
              </a:rPr>
              <a:t>min_samples_split</a:t>
            </a:r>
            <a:r>
              <a:rPr lang="en-CA" sz="1400" dirty="0">
                <a:latin typeface="Calibri" pitchFamily="34" charset="0"/>
                <a:cs typeface="Calibri" pitchFamily="34" charset="0"/>
              </a:rPr>
              <a:t>=5, </a:t>
            </a:r>
            <a:r>
              <a:rPr lang="en-CA" sz="1400" dirty="0" err="1">
                <a:latin typeface="Calibri" pitchFamily="34" charset="0"/>
                <a:cs typeface="Calibri" pitchFamily="34" charset="0"/>
              </a:rPr>
              <a:t>min_samples_leaf</a:t>
            </a:r>
            <a:r>
              <a:rPr lang="en-CA" sz="1400" dirty="0">
                <a:latin typeface="Calibri" pitchFamily="34" charset="0"/>
                <a:cs typeface="Calibri" pitchFamily="34" charset="0"/>
              </a:rPr>
              <a:t>=2, </a:t>
            </a:r>
            <a:r>
              <a:rPr lang="en-CA" sz="1400" dirty="0" err="1">
                <a:latin typeface="Calibri" pitchFamily="34" charset="0"/>
                <a:cs typeface="Calibri" pitchFamily="34" charset="0"/>
              </a:rPr>
              <a:t>max_features</a:t>
            </a:r>
            <a:r>
              <a:rPr lang="en-CA" sz="1400" dirty="0">
                <a:latin typeface="Calibri" pitchFamily="34" charset="0"/>
                <a:cs typeface="Calibri" pitchFamily="34" charset="0"/>
              </a:rPr>
              <a:t>='</a:t>
            </a:r>
            <a:r>
              <a:rPr lang="en-CA" sz="1400" dirty="0" err="1">
                <a:latin typeface="Calibri" pitchFamily="34" charset="0"/>
                <a:cs typeface="Calibri" pitchFamily="34" charset="0"/>
              </a:rPr>
              <a:t>sqrt</a:t>
            </a:r>
            <a:r>
              <a:rPr lang="en-CA" sz="1400" dirty="0">
                <a:latin typeface="Calibri" pitchFamily="34" charset="0"/>
                <a:cs typeface="Calibri" pitchFamily="34" charset="0"/>
              </a:rPr>
              <a:t>', </a:t>
            </a:r>
          </a:p>
          <a:p>
            <a:pPr marL="0" indent="0">
              <a:buNone/>
            </a:pPr>
            <a:r>
              <a:rPr lang="en-CA" sz="1400" dirty="0">
                <a:latin typeface="Calibri" pitchFamily="34" charset="0"/>
                <a:cs typeface="Calibri" pitchFamily="34" charset="0"/>
              </a:rPr>
              <a:t>                         </a:t>
            </a:r>
            <a:r>
              <a:rPr lang="en-CA" sz="1400" dirty="0" err="1" smtClean="0">
                <a:latin typeface="Calibri" pitchFamily="34" charset="0"/>
                <a:cs typeface="Calibri" pitchFamily="34" charset="0"/>
              </a:rPr>
              <a:t>max_depth</a:t>
            </a:r>
            <a:r>
              <a:rPr lang="en-CA" sz="1400" dirty="0" smtClean="0">
                <a:latin typeface="Calibri" pitchFamily="34" charset="0"/>
                <a:cs typeface="Calibri" pitchFamily="34" charset="0"/>
              </a:rPr>
              <a:t>=50</a:t>
            </a:r>
            <a:r>
              <a:rPr lang="en-CA" sz="1400" dirty="0">
                <a:latin typeface="Calibri" pitchFamily="34" charset="0"/>
                <a:cs typeface="Calibri" pitchFamily="34" charset="0"/>
              </a:rPr>
              <a:t>, bootstrap=False, </a:t>
            </a:r>
            <a:r>
              <a:rPr lang="en-CA" sz="1400" dirty="0" err="1">
                <a:latin typeface="Calibri" pitchFamily="34" charset="0"/>
                <a:cs typeface="Calibri" pitchFamily="34" charset="0"/>
              </a:rPr>
              <a:t>random_state</a:t>
            </a:r>
            <a:r>
              <a:rPr lang="en-CA" sz="1400" dirty="0">
                <a:latin typeface="Calibri" pitchFamily="34" charset="0"/>
                <a:cs typeface="Calibri" pitchFamily="34" charset="0"/>
              </a:rPr>
              <a:t>=42</a:t>
            </a:r>
            <a:r>
              <a:rPr lang="en-CA" sz="1400" dirty="0" smtClean="0">
                <a:latin typeface="Calibri" pitchFamily="34" charset="0"/>
                <a:cs typeface="Calibri" pitchFamily="34" charset="0"/>
              </a:rPr>
              <a:t>)</a:t>
            </a:r>
          </a:p>
          <a:p>
            <a:pPr marL="0" indent="0">
              <a:buNone/>
            </a:pPr>
            <a:endParaRPr lang="en-CA" sz="1400" dirty="0">
              <a:latin typeface="Calibri" pitchFamily="34" charset="0"/>
              <a:cs typeface="Calibri" pitchFamily="34" charset="0"/>
            </a:endParaRPr>
          </a:p>
          <a:p>
            <a:pPr marL="0" indent="0">
              <a:buNone/>
            </a:pPr>
            <a:r>
              <a:rPr lang="en-CA" dirty="0">
                <a:latin typeface="Calibri" pitchFamily="34" charset="0"/>
                <a:cs typeface="Calibri" pitchFamily="34" charset="0"/>
              </a:rPr>
              <a:t>Accuracy: </a:t>
            </a:r>
            <a:r>
              <a:rPr lang="en-CA" dirty="0" smtClean="0">
                <a:latin typeface="Calibri" pitchFamily="34" charset="0"/>
                <a:cs typeface="Calibri" pitchFamily="34" charset="0"/>
              </a:rPr>
              <a:t>0.72616, </a:t>
            </a:r>
            <a:r>
              <a:rPr lang="en-CA" dirty="0">
                <a:latin typeface="Calibri" pitchFamily="34" charset="0"/>
                <a:cs typeface="Calibri" pitchFamily="34" charset="0"/>
              </a:rPr>
              <a:t>Log Loss: 1.10945</a:t>
            </a:r>
            <a:endParaRPr lang="en-CA" sz="1400" dirty="0">
              <a:latin typeface="Calibri" pitchFamily="34" charset="0"/>
              <a:cs typeface="Calibri" pitchFamily="34" charset="0"/>
            </a:endParaRPr>
          </a:p>
        </p:txBody>
      </p:sp>
    </p:spTree>
    <p:extLst>
      <p:ext uri="{BB962C8B-B14F-4D97-AF65-F5344CB8AC3E}">
        <p14:creationId xmlns:p14="http://schemas.microsoft.com/office/powerpoint/2010/main" val="2282843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1F77B4"/>
                </a:solidFill>
                <a:latin typeface="Calibri" pitchFamily="34" charset="0"/>
                <a:cs typeface="Calibri" pitchFamily="34" charset="0"/>
              </a:rPr>
              <a:t>Summary and Conclusions</a:t>
            </a:r>
            <a:endParaRPr lang="en-CA" dirty="0">
              <a:solidFill>
                <a:srgbClr val="1F77B4"/>
              </a:solidFill>
              <a:latin typeface="Calibri" pitchFamily="34" charset="0"/>
              <a:cs typeface="Calibri" pitchFamily="34" charset="0"/>
            </a:endParaRPr>
          </a:p>
        </p:txBody>
      </p:sp>
      <p:sp>
        <p:nvSpPr>
          <p:cNvPr id="3" name="Content Placeholder 2"/>
          <p:cNvSpPr>
            <a:spLocks noGrp="1"/>
          </p:cNvSpPr>
          <p:nvPr>
            <p:ph idx="1"/>
          </p:nvPr>
        </p:nvSpPr>
        <p:spPr/>
        <p:txBody>
          <a:bodyPr>
            <a:normAutofit/>
          </a:bodyPr>
          <a:lstStyle/>
          <a:p>
            <a:r>
              <a:rPr lang="en-CA" sz="3200" dirty="0" smtClean="0">
                <a:latin typeface="Calibri" pitchFamily="34" charset="0"/>
                <a:cs typeface="Calibri" pitchFamily="34" charset="0"/>
              </a:rPr>
              <a:t>So far, the stacking classifiers with neural networks gave the best accuracy performance, but other combinations of classifiers can also be experimented</a:t>
            </a:r>
          </a:p>
          <a:p>
            <a:r>
              <a:rPr lang="en-CA" sz="3200" dirty="0" smtClean="0">
                <a:latin typeface="Calibri" pitchFamily="34" charset="0"/>
                <a:cs typeface="Calibri" pitchFamily="34" charset="0"/>
              </a:rPr>
              <a:t>Gradient or randomized search for </a:t>
            </a:r>
            <a:r>
              <a:rPr lang="en-CA" sz="3200" dirty="0" err="1" smtClean="0">
                <a:latin typeface="Calibri" pitchFamily="34" charset="0"/>
                <a:cs typeface="Calibri" pitchFamily="34" charset="0"/>
              </a:rPr>
              <a:t>hyperparameters</a:t>
            </a:r>
            <a:r>
              <a:rPr lang="en-CA" sz="3200" dirty="0" smtClean="0">
                <a:latin typeface="Calibri" pitchFamily="34" charset="0"/>
                <a:cs typeface="Calibri" pitchFamily="34" charset="0"/>
              </a:rPr>
              <a:t> tuning can be time consuming especially without GPU, it may be better to invest more time in better feature engineering instead and could have more improvement than selecting the best machine learning models</a:t>
            </a:r>
          </a:p>
        </p:txBody>
      </p:sp>
    </p:spTree>
    <p:extLst>
      <p:ext uri="{BB962C8B-B14F-4D97-AF65-F5344CB8AC3E}">
        <p14:creationId xmlns:p14="http://schemas.microsoft.com/office/powerpoint/2010/main" val="2459816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6">
            <a:extLst>
              <a:ext uri="{FF2B5EF4-FFF2-40B4-BE49-F238E27FC236}">
                <a16:creationId xmlns="" xmlns:a16="http://schemas.microsoft.com/office/drawing/2014/main" id="{9DBB1545-43A8-40E8-93F2-F74FEB3AD05C}"/>
              </a:ext>
            </a:extLst>
          </p:cNvPr>
          <p:cNvPicPr>
            <a:picLocks noChangeAspect="1"/>
          </p:cNvPicPr>
          <p:nvPr/>
        </p:nvPicPr>
        <p:blipFill>
          <a:blip r:embed="rId3"/>
          <a:stretch>
            <a:fillRect/>
          </a:stretch>
        </p:blipFill>
        <p:spPr>
          <a:xfrm>
            <a:off x="10180116" y="6332479"/>
            <a:ext cx="2011884" cy="525521"/>
          </a:xfrm>
          <a:prstGeom prst="rect">
            <a:avLst/>
          </a:prstGeom>
        </p:spPr>
      </p:pic>
    </p:spTree>
    <p:extLst>
      <p:ext uri="{BB962C8B-B14F-4D97-AF65-F5344CB8AC3E}">
        <p14:creationId xmlns:p14="http://schemas.microsoft.com/office/powerpoint/2010/main" val="951340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3525"/>
            <a:ext cx="10515600" cy="1325563"/>
          </a:xfrm>
        </p:spPr>
        <p:txBody>
          <a:bodyPr/>
          <a:lstStyle/>
          <a:p>
            <a:r>
              <a:rPr lang="en-CA" dirty="0">
                <a:solidFill>
                  <a:srgbClr val="1F77B4"/>
                </a:solidFill>
                <a:latin typeface="Calibri" pitchFamily="34" charset="0"/>
                <a:cs typeface="Calibri" pitchFamily="34" charset="0"/>
              </a:rPr>
              <a:t>About the Data</a:t>
            </a:r>
            <a:endParaRPr lang="en-CA"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9369375"/>
              </p:ext>
            </p:extLst>
          </p:nvPr>
        </p:nvGraphicFramePr>
        <p:xfrm>
          <a:off x="876822" y="1495221"/>
          <a:ext cx="10534390" cy="5162362"/>
        </p:xfrm>
        <a:graphic>
          <a:graphicData uri="http://schemas.openxmlformats.org/drawingml/2006/table">
            <a:tbl>
              <a:tblPr/>
              <a:tblGrid>
                <a:gridCol w="2342367"/>
                <a:gridCol w="6688899"/>
                <a:gridCol w="1503124"/>
              </a:tblGrid>
              <a:tr h="343079">
                <a:tc>
                  <a:txBody>
                    <a:bodyPr/>
                    <a:lstStyle/>
                    <a:p>
                      <a:pPr algn="ctr"/>
                      <a:r>
                        <a:rPr lang="en-CA" sz="1800" b="1" dirty="0">
                          <a:effectLst/>
                          <a:latin typeface="Calibri" pitchFamily="34" charset="0"/>
                          <a:cs typeface="Calibri" pitchFamily="34" charset="0"/>
                        </a:rPr>
                        <a:t>Feature</a:t>
                      </a:r>
                    </a:p>
                  </a:txBody>
                  <a:tcPr marL="58924" marR="58924" marT="27196" marB="2719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800" b="1" dirty="0">
                          <a:effectLst/>
                          <a:latin typeface="Calibri" pitchFamily="34" charset="0"/>
                          <a:cs typeface="Calibri" pitchFamily="34" charset="0"/>
                        </a:rPr>
                        <a:t>Feature Description</a:t>
                      </a:r>
                    </a:p>
                  </a:txBody>
                  <a:tcPr marL="58924" marR="58924" marT="27196" marB="2719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800" b="1" dirty="0">
                          <a:effectLst/>
                          <a:latin typeface="Calibri" pitchFamily="34" charset="0"/>
                          <a:cs typeface="Calibri" pitchFamily="34" charset="0"/>
                        </a:rPr>
                        <a:t>Unique Value</a:t>
                      </a:r>
                    </a:p>
                  </a:txBody>
                  <a:tcPr marL="58924" marR="58924" marT="27196" marB="2719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772546">
                <a:tc>
                  <a:txBody>
                    <a:bodyPr/>
                    <a:lstStyle/>
                    <a:p>
                      <a:pPr algn="ctr"/>
                      <a:r>
                        <a:rPr lang="en-CA" sz="1800" dirty="0" err="1">
                          <a:effectLst/>
                          <a:latin typeface="Calibri" pitchFamily="34" charset="0"/>
                          <a:cs typeface="Calibri" pitchFamily="34" charset="0"/>
                        </a:rPr>
                        <a:t>TripType</a:t>
                      </a:r>
                      <a:endParaRPr lang="en-CA" sz="1800" dirty="0">
                        <a:effectLst/>
                        <a:latin typeface="Calibri" pitchFamily="34" charset="0"/>
                        <a:cs typeface="Calibri" pitchFamily="34" charset="0"/>
                      </a:endParaRPr>
                    </a:p>
                  </a:txBody>
                  <a:tcPr marL="58924" marR="58924" marT="27196" marB="2719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CA" sz="1800" dirty="0">
                          <a:effectLst/>
                          <a:latin typeface="Calibri" pitchFamily="34" charset="0"/>
                          <a:cs typeface="Calibri" pitchFamily="34" charset="0"/>
                        </a:rPr>
                        <a:t>A categorical id representing the type of shopping trip the customer made.</a:t>
                      </a:r>
                    </a:p>
                  </a:txBody>
                  <a:tcPr marL="58924" marR="58924" marT="27196" marB="2719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800" dirty="0">
                          <a:effectLst/>
                          <a:latin typeface="Calibri" pitchFamily="34" charset="0"/>
                          <a:cs typeface="Calibri" pitchFamily="34" charset="0"/>
                        </a:rPr>
                        <a:t>38</a:t>
                      </a:r>
                    </a:p>
                  </a:txBody>
                  <a:tcPr marL="58924" marR="58924" marT="27196" marB="2719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629390">
                <a:tc>
                  <a:txBody>
                    <a:bodyPr/>
                    <a:lstStyle/>
                    <a:p>
                      <a:pPr algn="ctr"/>
                      <a:r>
                        <a:rPr lang="en-CA" sz="1800" dirty="0" err="1">
                          <a:effectLst/>
                          <a:latin typeface="Calibri" pitchFamily="34" charset="0"/>
                          <a:cs typeface="Calibri" pitchFamily="34" charset="0"/>
                        </a:rPr>
                        <a:t>VisitNumber</a:t>
                      </a:r>
                      <a:endParaRPr lang="en-CA" sz="1800" dirty="0">
                        <a:effectLst/>
                        <a:latin typeface="Calibri" pitchFamily="34" charset="0"/>
                        <a:cs typeface="Calibri" pitchFamily="34" charset="0"/>
                      </a:endParaRPr>
                    </a:p>
                  </a:txBody>
                  <a:tcPr marL="58924" marR="58924" marT="27196" marB="2719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CA" sz="1800" dirty="0">
                          <a:effectLst/>
                          <a:latin typeface="Calibri" pitchFamily="34" charset="0"/>
                          <a:cs typeface="Calibri" pitchFamily="34" charset="0"/>
                        </a:rPr>
                        <a:t>An id corresponding to a single trip by a single </a:t>
                      </a:r>
                      <a:r>
                        <a:rPr lang="en-CA" sz="1800" dirty="0" smtClean="0">
                          <a:effectLst/>
                          <a:latin typeface="Calibri" pitchFamily="34" charset="0"/>
                          <a:cs typeface="Calibri" pitchFamily="34" charset="0"/>
                        </a:rPr>
                        <a:t>customer.</a:t>
                      </a:r>
                      <a:endParaRPr lang="en-CA" sz="1800" dirty="0">
                        <a:effectLst/>
                        <a:latin typeface="Calibri" pitchFamily="34" charset="0"/>
                        <a:cs typeface="Calibri" pitchFamily="34" charset="0"/>
                      </a:endParaRPr>
                    </a:p>
                  </a:txBody>
                  <a:tcPr marL="58924" marR="58924" marT="27196" marB="2719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CA" sz="1800" dirty="0">
                          <a:effectLst/>
                          <a:latin typeface="Calibri" pitchFamily="34" charset="0"/>
                          <a:cs typeface="Calibri" pitchFamily="34" charset="0"/>
                        </a:rPr>
                        <a:t>95674</a:t>
                      </a:r>
                    </a:p>
                  </a:txBody>
                  <a:tcPr marL="58924" marR="58924" marT="27196" marB="2719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343079">
                <a:tc>
                  <a:txBody>
                    <a:bodyPr/>
                    <a:lstStyle/>
                    <a:p>
                      <a:pPr algn="ctr"/>
                      <a:r>
                        <a:rPr lang="en-CA" sz="1800" dirty="0">
                          <a:effectLst/>
                          <a:latin typeface="Calibri" pitchFamily="34" charset="0"/>
                          <a:cs typeface="Calibri" pitchFamily="34" charset="0"/>
                        </a:rPr>
                        <a:t>Weekday</a:t>
                      </a:r>
                    </a:p>
                  </a:txBody>
                  <a:tcPr marL="58924" marR="58924" marT="27196" marB="2719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CA" sz="1800" dirty="0">
                          <a:effectLst/>
                          <a:latin typeface="Calibri" pitchFamily="34" charset="0"/>
                          <a:cs typeface="Calibri" pitchFamily="34" charset="0"/>
                        </a:rPr>
                        <a:t>The weekday of the trip</a:t>
                      </a:r>
                    </a:p>
                  </a:txBody>
                  <a:tcPr marL="58924" marR="58924" marT="27196" marB="2719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800" dirty="0">
                          <a:effectLst/>
                          <a:latin typeface="Calibri" pitchFamily="34" charset="0"/>
                          <a:cs typeface="Calibri" pitchFamily="34" charset="0"/>
                        </a:rPr>
                        <a:t>7</a:t>
                      </a:r>
                    </a:p>
                  </a:txBody>
                  <a:tcPr marL="58924" marR="58924" marT="27196" marB="2719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613475">
                <a:tc>
                  <a:txBody>
                    <a:bodyPr/>
                    <a:lstStyle/>
                    <a:p>
                      <a:pPr algn="ctr"/>
                      <a:r>
                        <a:rPr lang="en-CA" sz="1800" dirty="0" err="1">
                          <a:effectLst/>
                          <a:latin typeface="Calibri" pitchFamily="34" charset="0"/>
                          <a:cs typeface="Calibri" pitchFamily="34" charset="0"/>
                        </a:rPr>
                        <a:t>Upc</a:t>
                      </a:r>
                      <a:endParaRPr lang="en-CA" sz="1800" dirty="0">
                        <a:effectLst/>
                        <a:latin typeface="Calibri" pitchFamily="34" charset="0"/>
                        <a:cs typeface="Calibri" pitchFamily="34" charset="0"/>
                      </a:endParaRPr>
                    </a:p>
                  </a:txBody>
                  <a:tcPr marL="58924" marR="58924" marT="27196" marB="2719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CA" sz="1800" dirty="0">
                          <a:effectLst/>
                          <a:latin typeface="Calibri" pitchFamily="34" charset="0"/>
                          <a:cs typeface="Calibri" pitchFamily="34" charset="0"/>
                        </a:rPr>
                        <a:t>The UPC number of the product </a:t>
                      </a:r>
                      <a:r>
                        <a:rPr lang="en-CA" sz="1800" dirty="0" smtClean="0">
                          <a:effectLst/>
                          <a:latin typeface="Calibri" pitchFamily="34" charset="0"/>
                          <a:cs typeface="Calibri" pitchFamily="34" charset="0"/>
                        </a:rPr>
                        <a:t>purchased.</a:t>
                      </a:r>
                      <a:endParaRPr lang="en-CA" sz="1800" dirty="0">
                        <a:effectLst/>
                        <a:latin typeface="Calibri" pitchFamily="34" charset="0"/>
                        <a:cs typeface="Calibri" pitchFamily="34" charset="0"/>
                      </a:endParaRPr>
                    </a:p>
                  </a:txBody>
                  <a:tcPr marL="58924" marR="58924" marT="27196" marB="2719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CA" sz="1800" dirty="0">
                          <a:effectLst/>
                          <a:latin typeface="Calibri" pitchFamily="34" charset="0"/>
                          <a:cs typeface="Calibri" pitchFamily="34" charset="0"/>
                        </a:rPr>
                        <a:t>97715</a:t>
                      </a:r>
                    </a:p>
                  </a:txBody>
                  <a:tcPr marL="58924" marR="58924" marT="27196" marB="2719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1058857">
                <a:tc>
                  <a:txBody>
                    <a:bodyPr/>
                    <a:lstStyle/>
                    <a:p>
                      <a:pPr algn="ctr"/>
                      <a:r>
                        <a:rPr lang="en-CA" sz="1800" dirty="0" err="1">
                          <a:effectLst/>
                          <a:latin typeface="Calibri" pitchFamily="34" charset="0"/>
                          <a:cs typeface="Calibri" pitchFamily="34" charset="0"/>
                        </a:rPr>
                        <a:t>ScanCount</a:t>
                      </a:r>
                      <a:endParaRPr lang="en-CA" sz="1800" dirty="0">
                        <a:effectLst/>
                        <a:latin typeface="Calibri" pitchFamily="34" charset="0"/>
                        <a:cs typeface="Calibri" pitchFamily="34" charset="0"/>
                      </a:endParaRPr>
                    </a:p>
                  </a:txBody>
                  <a:tcPr marL="58924" marR="58924" marT="27196" marB="2719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CA" sz="1800" dirty="0">
                          <a:effectLst/>
                          <a:latin typeface="Calibri" pitchFamily="34" charset="0"/>
                          <a:cs typeface="Calibri" pitchFamily="34" charset="0"/>
                        </a:rPr>
                        <a:t>The number of the given item that was purchased. A negative value indicates a product </a:t>
                      </a:r>
                      <a:r>
                        <a:rPr lang="en-CA" sz="1800" dirty="0" smtClean="0">
                          <a:effectLst/>
                          <a:latin typeface="Calibri" pitchFamily="34" charset="0"/>
                          <a:cs typeface="Calibri" pitchFamily="34" charset="0"/>
                        </a:rPr>
                        <a:t>return.</a:t>
                      </a:r>
                      <a:endParaRPr lang="en-CA" sz="1800" dirty="0">
                        <a:effectLst/>
                        <a:latin typeface="Calibri" pitchFamily="34" charset="0"/>
                        <a:cs typeface="Calibri" pitchFamily="34" charset="0"/>
                      </a:endParaRPr>
                    </a:p>
                  </a:txBody>
                  <a:tcPr marL="58924" marR="58924" marT="27196" marB="2719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800" dirty="0">
                          <a:effectLst/>
                          <a:latin typeface="Calibri" pitchFamily="34" charset="0"/>
                          <a:cs typeface="Calibri" pitchFamily="34" charset="0"/>
                        </a:rPr>
                        <a:t>39</a:t>
                      </a:r>
                    </a:p>
                  </a:txBody>
                  <a:tcPr marL="58924" marR="58924" marT="27196" marB="2719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r h="629390">
                <a:tc>
                  <a:txBody>
                    <a:bodyPr/>
                    <a:lstStyle/>
                    <a:p>
                      <a:pPr algn="ctr"/>
                      <a:r>
                        <a:rPr lang="en-CA" sz="1800" dirty="0" err="1">
                          <a:effectLst/>
                          <a:latin typeface="Calibri" pitchFamily="34" charset="0"/>
                          <a:cs typeface="Calibri" pitchFamily="34" charset="0"/>
                        </a:rPr>
                        <a:t>DepartmentDescription</a:t>
                      </a:r>
                      <a:endParaRPr lang="en-CA" sz="1800" dirty="0">
                        <a:effectLst/>
                        <a:latin typeface="Calibri" pitchFamily="34" charset="0"/>
                        <a:cs typeface="Calibri" pitchFamily="34" charset="0"/>
                      </a:endParaRPr>
                    </a:p>
                  </a:txBody>
                  <a:tcPr marL="58924" marR="58924" marT="27196" marB="2719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en-CA" sz="1800" dirty="0">
                          <a:effectLst/>
                          <a:latin typeface="Calibri" pitchFamily="34" charset="0"/>
                          <a:cs typeface="Calibri" pitchFamily="34" charset="0"/>
                        </a:rPr>
                        <a:t>A high-level description of the item's </a:t>
                      </a:r>
                      <a:r>
                        <a:rPr lang="en-CA" sz="1800" dirty="0" smtClean="0">
                          <a:effectLst/>
                          <a:latin typeface="Calibri" pitchFamily="34" charset="0"/>
                          <a:cs typeface="Calibri" pitchFamily="34" charset="0"/>
                        </a:rPr>
                        <a:t>department.</a:t>
                      </a:r>
                      <a:endParaRPr lang="en-CA" sz="1800" dirty="0">
                        <a:effectLst/>
                        <a:latin typeface="Calibri" pitchFamily="34" charset="0"/>
                        <a:cs typeface="Calibri" pitchFamily="34" charset="0"/>
                      </a:endParaRPr>
                    </a:p>
                  </a:txBody>
                  <a:tcPr marL="58924" marR="58924" marT="27196" marB="2719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CA" sz="1800" dirty="0">
                          <a:effectLst/>
                          <a:latin typeface="Calibri" pitchFamily="34" charset="0"/>
                          <a:cs typeface="Calibri" pitchFamily="34" charset="0"/>
                        </a:rPr>
                        <a:t>69</a:t>
                      </a:r>
                    </a:p>
                  </a:txBody>
                  <a:tcPr marL="58924" marR="58924" marT="27196" marB="2719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r>
              <a:tr h="772546">
                <a:tc>
                  <a:txBody>
                    <a:bodyPr/>
                    <a:lstStyle/>
                    <a:p>
                      <a:pPr algn="ctr"/>
                      <a:r>
                        <a:rPr lang="en-CA" sz="1800" dirty="0" err="1">
                          <a:effectLst/>
                          <a:latin typeface="Calibri" pitchFamily="34" charset="0"/>
                          <a:cs typeface="Calibri" pitchFamily="34" charset="0"/>
                        </a:rPr>
                        <a:t>FinelineNumber</a:t>
                      </a:r>
                      <a:endParaRPr lang="en-CA" sz="1800" dirty="0">
                        <a:effectLst/>
                        <a:latin typeface="Calibri" pitchFamily="34" charset="0"/>
                        <a:cs typeface="Calibri" pitchFamily="34" charset="0"/>
                      </a:endParaRPr>
                    </a:p>
                  </a:txBody>
                  <a:tcPr marL="58924" marR="58924" marT="27196" marB="2719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en-CA" sz="1800" dirty="0">
                          <a:effectLst/>
                          <a:latin typeface="Calibri" pitchFamily="34" charset="0"/>
                          <a:cs typeface="Calibri" pitchFamily="34" charset="0"/>
                        </a:rPr>
                        <a:t>A more refined category for each of the products, created by </a:t>
                      </a:r>
                      <a:r>
                        <a:rPr lang="en-CA" sz="1800" dirty="0" err="1" smtClean="0">
                          <a:effectLst/>
                          <a:latin typeface="Calibri" pitchFamily="34" charset="0"/>
                          <a:cs typeface="Calibri" pitchFamily="34" charset="0"/>
                        </a:rPr>
                        <a:t>Walmart</a:t>
                      </a:r>
                      <a:r>
                        <a:rPr lang="en-CA" sz="1800" dirty="0" smtClean="0">
                          <a:effectLst/>
                          <a:latin typeface="Calibri" pitchFamily="34" charset="0"/>
                          <a:cs typeface="Calibri" pitchFamily="34" charset="0"/>
                        </a:rPr>
                        <a:t>.</a:t>
                      </a:r>
                      <a:endParaRPr lang="en-CA" sz="1800" dirty="0">
                        <a:effectLst/>
                        <a:latin typeface="Calibri" pitchFamily="34" charset="0"/>
                        <a:cs typeface="Calibri" pitchFamily="34" charset="0"/>
                      </a:endParaRPr>
                    </a:p>
                  </a:txBody>
                  <a:tcPr marL="58924" marR="58924" marT="27196" marB="2719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CA" sz="1800" dirty="0">
                          <a:effectLst/>
                          <a:latin typeface="Calibri" pitchFamily="34" charset="0"/>
                          <a:cs typeface="Calibri" pitchFamily="34" charset="0"/>
                        </a:rPr>
                        <a:t>5196</a:t>
                      </a:r>
                    </a:p>
                  </a:txBody>
                  <a:tcPr marL="58924" marR="58924" marT="27196" marB="27196"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4097338" y="15890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
            </a:r>
            <a:br>
              <a:rPr kumimoji="0" lang="en-US" sz="1800" b="0" i="0" u="none" strike="noStrike" cap="none" normalizeH="0" baseline="0" dirty="0" smtClean="0">
                <a:ln>
                  <a:noFill/>
                </a:ln>
                <a:solidFill>
                  <a:schemeClr val="tx1"/>
                </a:solidFill>
                <a:effectLst/>
                <a:latin typeface="Arial" charset="0"/>
                <a:cs typeface="Arial" charset="0"/>
              </a:rPr>
            </a:b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73076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552" y="324182"/>
            <a:ext cx="10515600" cy="1325563"/>
          </a:xfrm>
        </p:spPr>
        <p:txBody>
          <a:bodyPr/>
          <a:lstStyle/>
          <a:p>
            <a:r>
              <a:rPr lang="en-CA" dirty="0" smtClean="0">
                <a:solidFill>
                  <a:srgbClr val="1F77B4"/>
                </a:solidFill>
                <a:latin typeface="Calibri" pitchFamily="34" charset="0"/>
                <a:cs typeface="Calibri" pitchFamily="34" charset="0"/>
              </a:rPr>
              <a:t>Issues </a:t>
            </a:r>
            <a:r>
              <a:rPr lang="en-CA" dirty="0">
                <a:solidFill>
                  <a:srgbClr val="1F77B4"/>
                </a:solidFill>
                <a:latin typeface="Calibri" pitchFamily="34" charset="0"/>
                <a:cs typeface="Calibri" pitchFamily="34" charset="0"/>
              </a:rPr>
              <a:t>and Challenges </a:t>
            </a:r>
            <a:r>
              <a:rPr lang="en-CA" dirty="0" smtClean="0">
                <a:solidFill>
                  <a:srgbClr val="1F77B4"/>
                </a:solidFill>
                <a:latin typeface="Calibri" pitchFamily="34" charset="0"/>
                <a:cs typeface="Calibri" pitchFamily="34" charset="0"/>
              </a:rPr>
              <a:t>with </a:t>
            </a:r>
            <a:r>
              <a:rPr lang="en-CA" dirty="0">
                <a:solidFill>
                  <a:srgbClr val="1F77B4"/>
                </a:solidFill>
                <a:latin typeface="Calibri" pitchFamily="34" charset="0"/>
                <a:cs typeface="Calibri" pitchFamily="34" charset="0"/>
              </a:rPr>
              <a:t>the </a:t>
            </a:r>
            <a:r>
              <a:rPr lang="en-CA" dirty="0" smtClean="0">
                <a:solidFill>
                  <a:srgbClr val="1F77B4"/>
                </a:solidFill>
                <a:latin typeface="Calibri" pitchFamily="34" charset="0"/>
                <a:cs typeface="Calibri" pitchFamily="34" charset="0"/>
              </a:rPr>
              <a:t>Data</a:t>
            </a:r>
            <a:endParaRPr lang="en-CA" dirty="0">
              <a:solidFill>
                <a:srgbClr val="1F77B4"/>
              </a:solidFill>
              <a:latin typeface="Calibri" pitchFamily="34" charset="0"/>
              <a:cs typeface="Calibri" pitchFamily="34" charset="0"/>
            </a:endParaRPr>
          </a:p>
        </p:txBody>
      </p:sp>
      <p:sp>
        <p:nvSpPr>
          <p:cNvPr id="3" name="Content Placeholder 2"/>
          <p:cNvSpPr>
            <a:spLocks noGrp="1"/>
          </p:cNvSpPr>
          <p:nvPr>
            <p:ph idx="1"/>
          </p:nvPr>
        </p:nvSpPr>
        <p:spPr>
          <a:xfrm>
            <a:off x="838200" y="1405719"/>
            <a:ext cx="10515600" cy="4940490"/>
          </a:xfrm>
        </p:spPr>
        <p:txBody>
          <a:bodyPr>
            <a:normAutofit fontScale="92500"/>
          </a:bodyPr>
          <a:lstStyle/>
          <a:p>
            <a:pPr marL="514350" indent="-514350">
              <a:buFont typeface="+mj-lt"/>
              <a:buAutoNum type="arabicParenR"/>
            </a:pPr>
            <a:r>
              <a:rPr lang="en-CA" dirty="0" smtClean="0">
                <a:latin typeface="Calibri" pitchFamily="34" charset="0"/>
                <a:cs typeface="Calibri" pitchFamily="34" charset="0"/>
              </a:rPr>
              <a:t>Each </a:t>
            </a:r>
            <a:r>
              <a:rPr lang="en-CA" dirty="0">
                <a:latin typeface="Calibri" pitchFamily="34" charset="0"/>
                <a:cs typeface="Calibri" pitchFamily="34" charset="0"/>
              </a:rPr>
              <a:t>observation represented an item rather than a </a:t>
            </a:r>
            <a:r>
              <a:rPr lang="en-CA" dirty="0" smtClean="0">
                <a:latin typeface="Calibri" pitchFamily="34" charset="0"/>
                <a:cs typeface="Calibri" pitchFamily="34" charset="0"/>
              </a:rPr>
              <a:t>visit. </a:t>
            </a:r>
            <a:endParaRPr lang="en-CA" dirty="0">
              <a:latin typeface="Calibri" pitchFamily="34" charset="0"/>
              <a:cs typeface="Calibri" pitchFamily="34" charset="0"/>
            </a:endParaRPr>
          </a:p>
          <a:p>
            <a:pPr marL="514350" indent="-514350">
              <a:buFont typeface="+mj-lt"/>
              <a:buAutoNum type="arabicParenR"/>
            </a:pPr>
            <a:r>
              <a:rPr lang="en-CA" dirty="0">
                <a:latin typeface="Calibri" pitchFamily="34" charset="0"/>
                <a:cs typeface="Calibri" pitchFamily="34" charset="0"/>
              </a:rPr>
              <a:t>Needed to group observations by visit to classify the </a:t>
            </a:r>
            <a:r>
              <a:rPr lang="en-CA" dirty="0" smtClean="0">
                <a:latin typeface="Calibri" pitchFamily="34" charset="0"/>
                <a:cs typeface="Calibri" pitchFamily="34" charset="0"/>
              </a:rPr>
              <a:t>trip</a:t>
            </a:r>
            <a:r>
              <a:rPr lang="en-CA" dirty="0" smtClean="0">
                <a:latin typeface="Calibri" pitchFamily="34" charset="0"/>
                <a:cs typeface="Calibri" pitchFamily="34" charset="0"/>
              </a:rPr>
              <a:t>.</a:t>
            </a:r>
          </a:p>
          <a:p>
            <a:pPr marL="514350" indent="-514350">
              <a:buFont typeface="+mj-lt"/>
              <a:buAutoNum type="arabicParenR"/>
            </a:pPr>
            <a:r>
              <a:rPr lang="en-CA" dirty="0">
                <a:latin typeface="Calibri" pitchFamily="34" charset="0"/>
                <a:cs typeface="Calibri" pitchFamily="34" charset="0"/>
              </a:rPr>
              <a:t>Uneven Distribution of </a:t>
            </a:r>
            <a:r>
              <a:rPr lang="en-CA" dirty="0" err="1" smtClean="0">
                <a:latin typeface="Calibri" pitchFamily="34" charset="0"/>
                <a:cs typeface="Calibri" pitchFamily="34" charset="0"/>
              </a:rPr>
              <a:t>TripType</a:t>
            </a:r>
            <a:r>
              <a:rPr lang="en-CA" dirty="0" smtClean="0">
                <a:latin typeface="Calibri" pitchFamily="34" charset="0"/>
                <a:cs typeface="Calibri" pitchFamily="34" charset="0"/>
              </a:rPr>
              <a:t>.</a:t>
            </a:r>
            <a:endParaRPr lang="en-CA" dirty="0" smtClean="0">
              <a:latin typeface="Calibri" pitchFamily="34" charset="0"/>
              <a:cs typeface="Calibri" pitchFamily="34" charset="0"/>
            </a:endParaRPr>
          </a:p>
          <a:p>
            <a:pPr marL="514350" indent="-514350">
              <a:buFont typeface="+mj-lt"/>
              <a:buAutoNum type="arabicParenR"/>
            </a:pPr>
            <a:r>
              <a:rPr lang="en-CA" dirty="0" smtClean="0">
                <a:latin typeface="Calibri" pitchFamily="34" charset="0"/>
                <a:cs typeface="Calibri" pitchFamily="34" charset="0"/>
              </a:rPr>
              <a:t>Records </a:t>
            </a:r>
            <a:r>
              <a:rPr lang="en-CA" dirty="0">
                <a:latin typeface="Calibri" pitchFamily="34" charset="0"/>
                <a:cs typeface="Calibri" pitchFamily="34" charset="0"/>
              </a:rPr>
              <a:t>with </a:t>
            </a:r>
            <a:r>
              <a:rPr lang="en-CA" dirty="0" smtClean="0">
                <a:latin typeface="Calibri" pitchFamily="34" charset="0"/>
                <a:cs typeface="Calibri" pitchFamily="34" charset="0"/>
              </a:rPr>
              <a:t>incomplete values, however many of them do contain some information.</a:t>
            </a:r>
          </a:p>
          <a:p>
            <a:pPr marL="514350" indent="-514350">
              <a:buFont typeface="+mj-lt"/>
              <a:buAutoNum type="arabicParenR"/>
            </a:pPr>
            <a:r>
              <a:rPr lang="en-CA" dirty="0">
                <a:latin typeface="Calibri" pitchFamily="34" charset="0"/>
                <a:cs typeface="Calibri" pitchFamily="34" charset="0"/>
              </a:rPr>
              <a:t>Dummy </a:t>
            </a:r>
            <a:r>
              <a:rPr lang="en-CA" dirty="0" smtClean="0">
                <a:latin typeface="Calibri" pitchFamily="34" charset="0"/>
                <a:cs typeface="Calibri" pitchFamily="34" charset="0"/>
              </a:rPr>
              <a:t>variables (</a:t>
            </a:r>
            <a:r>
              <a:rPr lang="en-CA" dirty="0">
                <a:latin typeface="Calibri" pitchFamily="34" charset="0"/>
                <a:cs typeface="Calibri" pitchFamily="34" charset="0"/>
              </a:rPr>
              <a:t>Categorical) - Weekday; Converted qualitative values to quantitative. </a:t>
            </a:r>
            <a:r>
              <a:rPr lang="en-CA" dirty="0" err="1">
                <a:latin typeface="Calibri" pitchFamily="34" charset="0"/>
                <a:cs typeface="Calibri" pitchFamily="34" charset="0"/>
              </a:rPr>
              <a:t>Eg</a:t>
            </a:r>
            <a:r>
              <a:rPr lang="en-CA" dirty="0">
                <a:latin typeface="Calibri" pitchFamily="34" charset="0"/>
                <a:cs typeface="Calibri" pitchFamily="34" charset="0"/>
              </a:rPr>
              <a:t>: Monday =1, Tuesday =2</a:t>
            </a:r>
            <a:r>
              <a:rPr lang="en-CA" dirty="0" smtClean="0">
                <a:latin typeface="Calibri" pitchFamily="34" charset="0"/>
                <a:cs typeface="Calibri" pitchFamily="34" charset="0"/>
              </a:rPr>
              <a:t>.</a:t>
            </a:r>
          </a:p>
          <a:p>
            <a:pPr marL="514350" indent="-514350">
              <a:buFont typeface="+mj-lt"/>
              <a:buAutoNum type="arabicParenR"/>
            </a:pPr>
            <a:r>
              <a:rPr lang="en-CA" dirty="0">
                <a:latin typeface="Calibri" pitchFamily="34" charset="0"/>
                <a:cs typeface="Calibri" pitchFamily="34" charset="0"/>
              </a:rPr>
              <a:t>Duplicate department labels. </a:t>
            </a:r>
            <a:r>
              <a:rPr lang="en-CA" dirty="0" err="1">
                <a:latin typeface="Calibri" pitchFamily="34" charset="0"/>
                <a:cs typeface="Calibri" pitchFamily="34" charset="0"/>
              </a:rPr>
              <a:t>Eg</a:t>
            </a:r>
            <a:r>
              <a:rPr lang="en-CA" dirty="0">
                <a:latin typeface="Calibri" pitchFamily="34" charset="0"/>
                <a:cs typeface="Calibri" pitchFamily="34" charset="0"/>
              </a:rPr>
              <a:t>: “MENSWEAR” </a:t>
            </a:r>
            <a:r>
              <a:rPr lang="en-CA" dirty="0" err="1">
                <a:latin typeface="Calibri" pitchFamily="34" charset="0"/>
                <a:cs typeface="Calibri" pitchFamily="34" charset="0"/>
              </a:rPr>
              <a:t>and“MENS</a:t>
            </a:r>
            <a:r>
              <a:rPr lang="en-CA" dirty="0">
                <a:latin typeface="Calibri" pitchFamily="34" charset="0"/>
                <a:cs typeface="Calibri" pitchFamily="34" charset="0"/>
              </a:rPr>
              <a:t> WEAR</a:t>
            </a:r>
            <a:r>
              <a:rPr lang="en-CA" dirty="0" smtClean="0">
                <a:latin typeface="Calibri" pitchFamily="34" charset="0"/>
                <a:cs typeface="Calibri" pitchFamily="34" charset="0"/>
              </a:rPr>
              <a:t>”.</a:t>
            </a:r>
            <a:endParaRPr lang="en-CA" dirty="0">
              <a:latin typeface="Calibri" pitchFamily="34" charset="0"/>
              <a:cs typeface="Calibri" pitchFamily="34" charset="0"/>
            </a:endParaRPr>
          </a:p>
          <a:p>
            <a:pPr marL="514350" indent="-514350">
              <a:buFont typeface="+mj-lt"/>
              <a:buAutoNum type="arabicParenR"/>
            </a:pPr>
            <a:r>
              <a:rPr lang="en-CA" dirty="0">
                <a:latin typeface="Calibri" pitchFamily="34" charset="0"/>
                <a:cs typeface="Calibri" pitchFamily="34" charset="0"/>
              </a:rPr>
              <a:t>Number of unique UPCs and </a:t>
            </a:r>
            <a:r>
              <a:rPr lang="en-CA" dirty="0" err="1">
                <a:latin typeface="Calibri" pitchFamily="34" charset="0"/>
                <a:cs typeface="Calibri" pitchFamily="34" charset="0"/>
              </a:rPr>
              <a:t>Fineline</a:t>
            </a:r>
            <a:r>
              <a:rPr lang="en-CA" dirty="0">
                <a:latin typeface="Calibri" pitchFamily="34" charset="0"/>
                <a:cs typeface="Calibri" pitchFamily="34" charset="0"/>
              </a:rPr>
              <a:t> Numbers are large </a:t>
            </a:r>
            <a:r>
              <a:rPr lang="en-CA" dirty="0" smtClean="0">
                <a:latin typeface="Calibri" pitchFamily="34" charset="0"/>
                <a:cs typeface="Calibri" pitchFamily="34" charset="0"/>
              </a:rPr>
              <a:t>and without </a:t>
            </a:r>
            <a:r>
              <a:rPr lang="en-CA" dirty="0">
                <a:latin typeface="Calibri" pitchFamily="34" charset="0"/>
                <a:cs typeface="Calibri" pitchFamily="34" charset="0"/>
              </a:rPr>
              <a:t>direct meanings, </a:t>
            </a:r>
            <a:r>
              <a:rPr lang="en-CA" dirty="0" smtClean="0">
                <a:latin typeface="Calibri" pitchFamily="34" charset="0"/>
                <a:cs typeface="Calibri" pitchFamily="34" charset="0"/>
              </a:rPr>
              <a:t>either need </a:t>
            </a:r>
            <a:r>
              <a:rPr lang="en-CA" dirty="0">
                <a:latin typeface="Calibri" pitchFamily="34" charset="0"/>
                <a:cs typeface="Calibri" pitchFamily="34" charset="0"/>
              </a:rPr>
              <a:t>to select the top most frequent </a:t>
            </a:r>
            <a:r>
              <a:rPr lang="en-CA" dirty="0" smtClean="0">
                <a:latin typeface="Calibri" pitchFamily="34" charset="0"/>
                <a:cs typeface="Calibri" pitchFamily="34" charset="0"/>
              </a:rPr>
              <a:t>UPC and </a:t>
            </a:r>
            <a:r>
              <a:rPr lang="en-CA" dirty="0" err="1" smtClean="0">
                <a:latin typeface="Calibri" pitchFamily="34" charset="0"/>
                <a:cs typeface="Calibri" pitchFamily="34" charset="0"/>
              </a:rPr>
              <a:t>Fineline</a:t>
            </a:r>
            <a:r>
              <a:rPr lang="en-CA" dirty="0" smtClean="0">
                <a:latin typeface="Calibri" pitchFamily="34" charset="0"/>
                <a:cs typeface="Calibri" pitchFamily="34" charset="0"/>
              </a:rPr>
              <a:t> number categories and decoding are required.</a:t>
            </a:r>
            <a:endParaRPr lang="en-CA" dirty="0">
              <a:latin typeface="Calibri" pitchFamily="34" charset="0"/>
              <a:cs typeface="Calibri" pitchFamily="34" charset="0"/>
            </a:endParaRPr>
          </a:p>
          <a:p>
            <a:endParaRPr lang="en-CA" dirty="0"/>
          </a:p>
        </p:txBody>
      </p:sp>
    </p:spTree>
    <p:extLst>
      <p:ext uri="{BB962C8B-B14F-4D97-AF65-F5344CB8AC3E}">
        <p14:creationId xmlns:p14="http://schemas.microsoft.com/office/powerpoint/2010/main" val="2013469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a:extLst>
              <a:ext uri="{FF2B5EF4-FFF2-40B4-BE49-F238E27FC236}">
                <a16:creationId xmlns="" xmlns:a16="http://schemas.microsoft.com/office/drawing/2014/main" id="{F0FC3086-8C08-4DD8-8BCF-897BEA6998D9}"/>
              </a:ext>
            </a:extLst>
          </p:cNvPr>
          <p:cNvGraphicFramePr/>
          <p:nvPr>
            <p:extLst>
              <p:ext uri="{D42A27DB-BD31-4B8C-83A1-F6EECF244321}">
                <p14:modId xmlns:p14="http://schemas.microsoft.com/office/powerpoint/2010/main" val="1895572932"/>
              </p:ext>
            </p:extLst>
          </p:nvPr>
        </p:nvGraphicFramePr>
        <p:xfrm>
          <a:off x="770000" y="1092208"/>
          <a:ext cx="9012828" cy="5174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a:extLst>
              <a:ext uri="{FF2B5EF4-FFF2-40B4-BE49-F238E27FC236}">
                <a16:creationId xmlns="" xmlns:a16="http://schemas.microsoft.com/office/drawing/2014/main" id="{7E3B7396-8FEB-4082-9F44-DE8853D3298D}"/>
              </a:ext>
            </a:extLst>
          </p:cNvPr>
          <p:cNvSpPr txBox="1"/>
          <p:nvPr/>
        </p:nvSpPr>
        <p:spPr>
          <a:xfrm>
            <a:off x="8447651" y="4429714"/>
            <a:ext cx="3243308" cy="1754326"/>
          </a:xfrm>
          <a:prstGeom prst="rect">
            <a:avLst/>
          </a:prstGeom>
          <a:noFill/>
        </p:spPr>
        <p:txBody>
          <a:bodyPr wrap="square" rtlCol="0">
            <a:spAutoFit/>
          </a:bodyPr>
          <a:lstStyle/>
          <a:p>
            <a:pPr marL="285750" lvl="0" indent="-285750">
              <a:buSzPct val="50000"/>
              <a:buFont typeface="Arial" pitchFamily="34" charset="0"/>
              <a:buChar char="•"/>
            </a:pPr>
            <a:r>
              <a:rPr lang="en-US" altLang="zh-CN" dirty="0">
                <a:latin typeface="Calibri" pitchFamily="34" charset="0"/>
                <a:cs typeface="Calibri" pitchFamily="34" charset="0"/>
              </a:rPr>
              <a:t>Choosing algorithm</a:t>
            </a:r>
          </a:p>
          <a:p>
            <a:pPr marL="285750" lvl="0" indent="-285750">
              <a:buSzPct val="50000"/>
              <a:buFont typeface="Arial" pitchFamily="34" charset="0"/>
              <a:buChar char="•"/>
            </a:pPr>
            <a:r>
              <a:rPr lang="en-US" altLang="zh-CN" dirty="0">
                <a:latin typeface="Calibri" pitchFamily="34" charset="0"/>
                <a:cs typeface="Calibri" pitchFamily="34" charset="0"/>
              </a:rPr>
              <a:t>Setting Parameters</a:t>
            </a:r>
          </a:p>
          <a:p>
            <a:pPr marL="285750" lvl="0" indent="-285750">
              <a:buSzPct val="50000"/>
              <a:buFont typeface="Arial" pitchFamily="34" charset="0"/>
              <a:buChar char="•"/>
            </a:pPr>
            <a:r>
              <a:rPr lang="en-US" altLang="zh-CN" dirty="0">
                <a:latin typeface="Calibri" pitchFamily="34" charset="0"/>
                <a:cs typeface="Calibri" pitchFamily="34" charset="0"/>
              </a:rPr>
              <a:t>Training </a:t>
            </a:r>
            <a:r>
              <a:rPr lang="en-US" altLang="zh-CN" dirty="0" smtClean="0">
                <a:latin typeface="Calibri" pitchFamily="34" charset="0"/>
                <a:cs typeface="Calibri" pitchFamily="34" charset="0"/>
              </a:rPr>
              <a:t>models</a:t>
            </a:r>
          </a:p>
          <a:p>
            <a:pPr marL="285750" lvl="0" indent="-285750">
              <a:buSzPct val="50000"/>
              <a:buFont typeface="Arial" pitchFamily="34" charset="0"/>
              <a:buChar char="•"/>
            </a:pPr>
            <a:r>
              <a:rPr lang="en-US" altLang="zh-CN" dirty="0" smtClean="0">
                <a:latin typeface="Calibri" pitchFamily="34" charset="0"/>
                <a:cs typeface="Calibri" pitchFamily="34" charset="0"/>
              </a:rPr>
              <a:t>Hyper parameters tuning with randomized search CV</a:t>
            </a:r>
            <a:endParaRPr lang="en-US" altLang="zh-CN" dirty="0">
              <a:latin typeface="Calibri" pitchFamily="34" charset="0"/>
              <a:cs typeface="Calibri" pitchFamily="34" charset="0"/>
            </a:endParaRPr>
          </a:p>
          <a:p>
            <a:pPr marL="285750" lvl="0" indent="-285750">
              <a:buSzPct val="50000"/>
              <a:buFont typeface="Arial" pitchFamily="34" charset="0"/>
              <a:buChar char="•"/>
            </a:pPr>
            <a:r>
              <a:rPr lang="en-US" altLang="zh-CN" dirty="0">
                <a:latin typeface="Calibri" pitchFamily="34" charset="0"/>
                <a:cs typeface="Calibri" pitchFamily="34" charset="0"/>
              </a:rPr>
              <a:t>Compare results</a:t>
            </a:r>
            <a:endParaRPr lang="zh-CN" altLang="en-US" dirty="0">
              <a:latin typeface="Calibri" pitchFamily="34" charset="0"/>
              <a:cs typeface="Calibri" pitchFamily="34" charset="0"/>
            </a:endParaRPr>
          </a:p>
        </p:txBody>
      </p:sp>
      <p:sp>
        <p:nvSpPr>
          <p:cNvPr id="8" name="文本框 7">
            <a:extLst>
              <a:ext uri="{FF2B5EF4-FFF2-40B4-BE49-F238E27FC236}">
                <a16:creationId xmlns="" xmlns:a16="http://schemas.microsoft.com/office/drawing/2014/main" id="{CC787841-C91E-445E-ACD2-D2BE50A66E8F}"/>
              </a:ext>
            </a:extLst>
          </p:cNvPr>
          <p:cNvSpPr txBox="1"/>
          <p:nvPr/>
        </p:nvSpPr>
        <p:spPr>
          <a:xfrm>
            <a:off x="5594959" y="2952386"/>
            <a:ext cx="4275551" cy="1477328"/>
          </a:xfrm>
          <a:prstGeom prst="rect">
            <a:avLst/>
          </a:prstGeom>
          <a:noFill/>
        </p:spPr>
        <p:txBody>
          <a:bodyPr wrap="square" rtlCol="0">
            <a:spAutoFit/>
          </a:bodyPr>
          <a:lstStyle/>
          <a:p>
            <a:pPr marL="285750" lvl="0" indent="-285750">
              <a:buFont typeface="Arial" pitchFamily="34" charset="0"/>
              <a:buChar char="•"/>
            </a:pPr>
            <a:r>
              <a:rPr lang="en-US" altLang="zh-CN" dirty="0" smtClean="0">
                <a:latin typeface="Calibri" pitchFamily="34" charset="0"/>
                <a:cs typeface="Calibri" pitchFamily="34" charset="0"/>
              </a:rPr>
              <a:t>Feature selection</a:t>
            </a:r>
          </a:p>
          <a:p>
            <a:pPr marL="285750" lvl="0" indent="-285750">
              <a:buFont typeface="Arial" pitchFamily="34" charset="0"/>
              <a:buChar char="•"/>
            </a:pPr>
            <a:r>
              <a:rPr lang="en-US" altLang="zh-CN" dirty="0" smtClean="0">
                <a:latin typeface="Calibri" pitchFamily="34" charset="0"/>
                <a:cs typeface="Calibri" pitchFamily="34" charset="0"/>
              </a:rPr>
              <a:t>Remove missing values</a:t>
            </a:r>
            <a:endParaRPr lang="en-US" altLang="zh-CN" dirty="0" smtClean="0">
              <a:latin typeface="Calibri" pitchFamily="34" charset="0"/>
              <a:cs typeface="Calibri" pitchFamily="34" charset="0"/>
            </a:endParaRPr>
          </a:p>
          <a:p>
            <a:pPr marL="285750" lvl="0" indent="-285750">
              <a:buFont typeface="Arial" pitchFamily="34" charset="0"/>
              <a:buChar char="•"/>
            </a:pPr>
            <a:r>
              <a:rPr lang="en-US" altLang="zh-CN" dirty="0" smtClean="0">
                <a:latin typeface="Calibri" pitchFamily="34" charset="0"/>
                <a:cs typeface="Calibri" pitchFamily="34" charset="0"/>
              </a:rPr>
              <a:t>Separate </a:t>
            </a:r>
            <a:r>
              <a:rPr lang="en-US" altLang="zh-CN" dirty="0" smtClean="0">
                <a:latin typeface="Calibri" pitchFamily="34" charset="0"/>
                <a:cs typeface="Calibri" pitchFamily="34" charset="0"/>
              </a:rPr>
              <a:t>numerical </a:t>
            </a:r>
            <a:r>
              <a:rPr lang="en-US" altLang="zh-CN" dirty="0">
                <a:latin typeface="Calibri" pitchFamily="34" charset="0"/>
                <a:cs typeface="Calibri" pitchFamily="34" charset="0"/>
              </a:rPr>
              <a:t>&amp; </a:t>
            </a:r>
            <a:r>
              <a:rPr lang="en-US" altLang="zh-CN" dirty="0" smtClean="0">
                <a:latin typeface="Calibri" pitchFamily="34" charset="0"/>
                <a:cs typeface="Calibri" pitchFamily="34" charset="0"/>
              </a:rPr>
              <a:t>categorical</a:t>
            </a:r>
          </a:p>
          <a:p>
            <a:pPr marL="285750" lvl="0" indent="-285750">
              <a:buFont typeface="Arial" pitchFamily="34" charset="0"/>
              <a:buChar char="•"/>
            </a:pPr>
            <a:r>
              <a:rPr lang="en-US" altLang="zh-CN" dirty="0" smtClean="0">
                <a:latin typeface="Calibri" pitchFamily="34" charset="0"/>
                <a:cs typeface="Calibri" pitchFamily="34" charset="0"/>
              </a:rPr>
              <a:t>Converting </a:t>
            </a:r>
            <a:r>
              <a:rPr lang="en-US" altLang="zh-CN" dirty="0" smtClean="0">
                <a:latin typeface="Calibri" pitchFamily="34" charset="0"/>
                <a:cs typeface="Calibri" pitchFamily="34" charset="0"/>
              </a:rPr>
              <a:t>categorical data to numerical</a:t>
            </a:r>
            <a:endParaRPr lang="en-US" altLang="zh-CN" dirty="0">
              <a:latin typeface="Calibri" pitchFamily="34" charset="0"/>
              <a:cs typeface="Calibri" pitchFamily="34" charset="0"/>
            </a:endParaRPr>
          </a:p>
          <a:p>
            <a:pPr marL="285750" indent="-285750">
              <a:buFont typeface="Arial" pitchFamily="34" charset="0"/>
              <a:buChar char="•"/>
            </a:pPr>
            <a:r>
              <a:rPr lang="en-US" altLang="zh-CN" dirty="0">
                <a:latin typeface="Calibri" pitchFamily="34" charset="0"/>
                <a:cs typeface="Calibri" pitchFamily="34" charset="0"/>
              </a:rPr>
              <a:t>Data grouping &amp; </a:t>
            </a:r>
            <a:r>
              <a:rPr lang="en-US" altLang="zh-CN" dirty="0" smtClean="0">
                <a:latin typeface="Calibri" pitchFamily="34" charset="0"/>
                <a:cs typeface="Calibri" pitchFamily="34" charset="0"/>
              </a:rPr>
              <a:t>transforming</a:t>
            </a:r>
            <a:endParaRPr lang="zh-CN" altLang="en-US" dirty="0">
              <a:latin typeface="Calibri" pitchFamily="34" charset="0"/>
              <a:cs typeface="Calibri" pitchFamily="34" charset="0"/>
            </a:endParaRPr>
          </a:p>
        </p:txBody>
      </p:sp>
      <p:sp>
        <p:nvSpPr>
          <p:cNvPr id="9" name="文本框 8">
            <a:extLst>
              <a:ext uri="{FF2B5EF4-FFF2-40B4-BE49-F238E27FC236}">
                <a16:creationId xmlns="" xmlns:a16="http://schemas.microsoft.com/office/drawing/2014/main" id="{BA403C65-49C2-42D7-9999-AE44CE43C2BF}"/>
              </a:ext>
            </a:extLst>
          </p:cNvPr>
          <p:cNvSpPr txBox="1"/>
          <p:nvPr/>
        </p:nvSpPr>
        <p:spPr>
          <a:xfrm>
            <a:off x="2974973" y="1437479"/>
            <a:ext cx="4039602" cy="923330"/>
          </a:xfrm>
          <a:prstGeom prst="rect">
            <a:avLst/>
          </a:prstGeom>
          <a:noFill/>
        </p:spPr>
        <p:txBody>
          <a:bodyPr wrap="square" rtlCol="0">
            <a:spAutoFit/>
          </a:bodyPr>
          <a:lstStyle/>
          <a:p>
            <a:pPr marL="285750" indent="-285750">
              <a:buFont typeface="Arial" pitchFamily="34" charset="0"/>
              <a:buChar char="•"/>
            </a:pPr>
            <a:r>
              <a:rPr lang="en-US" altLang="zh-CN" dirty="0">
                <a:latin typeface="Calibri" pitchFamily="34" charset="0"/>
                <a:cs typeface="Calibri" pitchFamily="34" charset="0"/>
              </a:rPr>
              <a:t>Uncovering the classification </a:t>
            </a:r>
            <a:r>
              <a:rPr lang="en-US" altLang="zh-CN" dirty="0" smtClean="0">
                <a:latin typeface="Calibri" pitchFamily="34" charset="0"/>
                <a:cs typeface="Calibri" pitchFamily="34" charset="0"/>
              </a:rPr>
              <a:t>strategy</a:t>
            </a:r>
          </a:p>
          <a:p>
            <a:pPr marL="285750" indent="-285750">
              <a:buFont typeface="Arial" pitchFamily="34" charset="0"/>
              <a:buChar char="•"/>
            </a:pPr>
            <a:r>
              <a:rPr lang="en-US" altLang="zh-CN" dirty="0" smtClean="0">
                <a:latin typeface="Calibri" pitchFamily="34" charset="0"/>
                <a:cs typeface="Calibri" pitchFamily="34" charset="0"/>
              </a:rPr>
              <a:t>Trip type statistics and </a:t>
            </a:r>
            <a:r>
              <a:rPr lang="en-US" altLang="zh-CN" dirty="0" smtClean="0">
                <a:latin typeface="Calibri" pitchFamily="34" charset="0"/>
                <a:cs typeface="Calibri" pitchFamily="34" charset="0"/>
              </a:rPr>
              <a:t>visualization (histogram, heat map etc.)</a:t>
            </a:r>
            <a:endParaRPr lang="zh-CN" altLang="en-US" dirty="0">
              <a:latin typeface="Calibri" pitchFamily="34" charset="0"/>
              <a:cs typeface="Calibri" pitchFamily="34" charset="0"/>
            </a:endParaRPr>
          </a:p>
        </p:txBody>
      </p:sp>
      <p:pic>
        <p:nvPicPr>
          <p:cNvPr id="10" name="内容占位符 6">
            <a:extLst>
              <a:ext uri="{FF2B5EF4-FFF2-40B4-BE49-F238E27FC236}">
                <a16:creationId xmlns="" xmlns:a16="http://schemas.microsoft.com/office/drawing/2014/main" id="{D2840435-9690-4EBB-A178-903070EEE5B1}"/>
              </a:ext>
            </a:extLst>
          </p:cNvPr>
          <p:cNvPicPr>
            <a:picLocks noChangeAspect="1"/>
          </p:cNvPicPr>
          <p:nvPr/>
        </p:nvPicPr>
        <p:blipFill>
          <a:blip r:embed="rId7"/>
          <a:stretch>
            <a:fillRect/>
          </a:stretch>
        </p:blipFill>
        <p:spPr>
          <a:xfrm>
            <a:off x="10180116" y="6332479"/>
            <a:ext cx="2011884" cy="525521"/>
          </a:xfrm>
          <a:prstGeom prst="rect">
            <a:avLst/>
          </a:prstGeom>
        </p:spPr>
      </p:pic>
      <p:sp>
        <p:nvSpPr>
          <p:cNvPr id="11" name="文本框 2">
            <a:extLst>
              <a:ext uri="{FF2B5EF4-FFF2-40B4-BE49-F238E27FC236}">
                <a16:creationId xmlns="" xmlns:a16="http://schemas.microsoft.com/office/drawing/2014/main" id="{E4D7B59F-C657-4729-AACC-FDF8F83A464C}"/>
              </a:ext>
            </a:extLst>
          </p:cNvPr>
          <p:cNvSpPr txBox="1"/>
          <p:nvPr/>
        </p:nvSpPr>
        <p:spPr>
          <a:xfrm>
            <a:off x="916805" y="508501"/>
            <a:ext cx="4281495" cy="646331"/>
          </a:xfrm>
          <a:prstGeom prst="rect">
            <a:avLst/>
          </a:prstGeom>
          <a:noFill/>
        </p:spPr>
        <p:txBody>
          <a:bodyPr wrap="square" rtlCol="0">
            <a:spAutoFit/>
          </a:bodyPr>
          <a:lstStyle/>
          <a:p>
            <a:r>
              <a:rPr lang="en-US" altLang="zh-CN" sz="3600" dirty="0" smtClean="0">
                <a:solidFill>
                  <a:schemeClr val="accent5">
                    <a:lumMod val="75000"/>
                  </a:schemeClr>
                </a:solidFill>
                <a:latin typeface="Calibri" panose="020F0502020204030204" pitchFamily="34" charset="0"/>
                <a:cs typeface="Calibri" panose="020F0502020204030204" pitchFamily="34" charset="0"/>
              </a:rPr>
              <a:t>General Workflow</a:t>
            </a:r>
            <a:endParaRPr lang="zh-CN" altLang="en-US" sz="3600" dirty="0">
              <a:solidFill>
                <a:schemeClr val="accent5">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146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6">
            <a:extLst>
              <a:ext uri="{FF2B5EF4-FFF2-40B4-BE49-F238E27FC236}">
                <a16:creationId xmlns="" xmlns:a16="http://schemas.microsoft.com/office/drawing/2014/main" id="{9DBB1545-43A8-40E8-93F2-F74FEB3AD05C}"/>
              </a:ext>
            </a:extLst>
          </p:cNvPr>
          <p:cNvPicPr>
            <a:picLocks noChangeAspect="1"/>
          </p:cNvPicPr>
          <p:nvPr/>
        </p:nvPicPr>
        <p:blipFill>
          <a:blip r:embed="rId2"/>
          <a:stretch>
            <a:fillRect/>
          </a:stretch>
        </p:blipFill>
        <p:spPr>
          <a:xfrm>
            <a:off x="10180116" y="6332479"/>
            <a:ext cx="2011884" cy="525521"/>
          </a:xfrm>
          <a:prstGeom prst="rect">
            <a:avLst/>
          </a:prstGeom>
        </p:spPr>
      </p:pic>
      <p:sp>
        <p:nvSpPr>
          <p:cNvPr id="3" name="文本框 2">
            <a:extLst>
              <a:ext uri="{FF2B5EF4-FFF2-40B4-BE49-F238E27FC236}">
                <a16:creationId xmlns="" xmlns:a16="http://schemas.microsoft.com/office/drawing/2014/main" id="{E4D7B59F-C657-4729-AACC-FDF8F83A464C}"/>
              </a:ext>
            </a:extLst>
          </p:cNvPr>
          <p:cNvSpPr txBox="1"/>
          <p:nvPr/>
        </p:nvSpPr>
        <p:spPr>
          <a:xfrm>
            <a:off x="591129" y="517297"/>
            <a:ext cx="2872508" cy="646331"/>
          </a:xfrm>
          <a:prstGeom prst="rect">
            <a:avLst/>
          </a:prstGeom>
          <a:noFill/>
        </p:spPr>
        <p:txBody>
          <a:bodyPr wrap="square" rtlCol="0">
            <a:spAutoFit/>
          </a:bodyPr>
          <a:lstStyle/>
          <a:p>
            <a:r>
              <a:rPr lang="en-US" altLang="zh-CN" sz="3600" dirty="0">
                <a:solidFill>
                  <a:schemeClr val="accent5">
                    <a:lumMod val="75000"/>
                  </a:schemeClr>
                </a:solidFill>
                <a:latin typeface="Calibri" panose="020F0502020204030204" pitchFamily="34" charset="0"/>
                <a:cs typeface="Calibri" panose="020F0502020204030204" pitchFamily="34" charset="0"/>
              </a:rPr>
              <a:t>Data Analysis</a:t>
            </a:r>
            <a:endParaRPr lang="zh-CN" altLang="en-US" sz="3600" dirty="0">
              <a:solidFill>
                <a:schemeClr val="accent5">
                  <a:lumMod val="75000"/>
                </a:schemeClr>
              </a:solidFill>
              <a:latin typeface="Calibri" panose="020F0502020204030204" pitchFamily="34" charset="0"/>
              <a:cs typeface="Calibri" panose="020F0502020204030204" pitchFamily="34" charset="0"/>
            </a:endParaRPr>
          </a:p>
        </p:txBody>
      </p:sp>
      <p:pic>
        <p:nvPicPr>
          <p:cNvPr id="5" name="图片 4">
            <a:extLst>
              <a:ext uri="{FF2B5EF4-FFF2-40B4-BE49-F238E27FC236}">
                <a16:creationId xmlns="" xmlns:a16="http://schemas.microsoft.com/office/drawing/2014/main" id="{9D48F2B2-55F5-469B-A2FF-214B7BA412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188" y="1282274"/>
            <a:ext cx="7247854" cy="2715004"/>
          </a:xfrm>
          <a:prstGeom prst="rect">
            <a:avLst/>
          </a:prstGeom>
        </p:spPr>
      </p:pic>
      <p:sp>
        <p:nvSpPr>
          <p:cNvPr id="6" name="文本框 5">
            <a:extLst>
              <a:ext uri="{FF2B5EF4-FFF2-40B4-BE49-F238E27FC236}">
                <a16:creationId xmlns="" xmlns:a16="http://schemas.microsoft.com/office/drawing/2014/main" id="{869325B2-EAEA-4CB5-A958-29E04CA485C6}"/>
              </a:ext>
            </a:extLst>
          </p:cNvPr>
          <p:cNvSpPr txBox="1"/>
          <p:nvPr/>
        </p:nvSpPr>
        <p:spPr>
          <a:xfrm>
            <a:off x="5638800" y="2974109"/>
            <a:ext cx="914400" cy="914400"/>
          </a:xfrm>
          <a:prstGeom prst="rect">
            <a:avLst/>
          </a:prstGeom>
          <a:noFill/>
        </p:spPr>
        <p:txBody>
          <a:bodyPr wrap="square" rtlCol="0">
            <a:spAutoFit/>
          </a:bodyPr>
          <a:lstStyle/>
          <a:p>
            <a:endParaRPr lang="zh-CN" altLang="en-US" dirty="0"/>
          </a:p>
        </p:txBody>
      </p:sp>
      <p:sp>
        <p:nvSpPr>
          <p:cNvPr id="7" name="文本框 6">
            <a:extLst>
              <a:ext uri="{FF2B5EF4-FFF2-40B4-BE49-F238E27FC236}">
                <a16:creationId xmlns="" xmlns:a16="http://schemas.microsoft.com/office/drawing/2014/main" id="{DF83502E-47B1-48E7-B09F-EC66903BDC90}"/>
              </a:ext>
            </a:extLst>
          </p:cNvPr>
          <p:cNvSpPr txBox="1"/>
          <p:nvPr/>
        </p:nvSpPr>
        <p:spPr>
          <a:xfrm>
            <a:off x="7041712" y="1554877"/>
            <a:ext cx="838242" cy="338554"/>
          </a:xfrm>
          <a:prstGeom prst="rect">
            <a:avLst/>
          </a:prstGeom>
          <a:noFill/>
        </p:spPr>
        <p:txBody>
          <a:bodyPr wrap="square" rtlCol="0">
            <a:spAutoFit/>
          </a:bodyPr>
          <a:lstStyle/>
          <a:p>
            <a:r>
              <a:rPr lang="en-US" altLang="zh-CN" sz="1600" dirty="0">
                <a:solidFill>
                  <a:schemeClr val="accent5">
                    <a:lumMod val="75000"/>
                  </a:schemeClr>
                </a:solidFill>
                <a:latin typeface="Calibri" panose="020F0502020204030204" pitchFamily="34" charset="0"/>
                <a:cs typeface="Calibri" panose="020F0502020204030204" pitchFamily="34" charset="0"/>
              </a:rPr>
              <a:t>5195</a:t>
            </a:r>
            <a:endParaRPr lang="zh-CN" altLang="en-US" sz="1600" dirty="0">
              <a:latin typeface="Calibri" panose="020F0502020204030204" pitchFamily="34" charset="0"/>
              <a:cs typeface="Calibri" panose="020F0502020204030204" pitchFamily="34" charset="0"/>
            </a:endParaRPr>
          </a:p>
        </p:txBody>
      </p:sp>
      <p:sp>
        <p:nvSpPr>
          <p:cNvPr id="8" name="矩形 7">
            <a:extLst>
              <a:ext uri="{FF2B5EF4-FFF2-40B4-BE49-F238E27FC236}">
                <a16:creationId xmlns="" xmlns:a16="http://schemas.microsoft.com/office/drawing/2014/main" id="{CE1D333A-52CD-4CF9-B08F-CB459F6DD201}"/>
              </a:ext>
            </a:extLst>
          </p:cNvPr>
          <p:cNvSpPr/>
          <p:nvPr/>
        </p:nvSpPr>
        <p:spPr>
          <a:xfrm>
            <a:off x="6160144" y="1545357"/>
            <a:ext cx="393056" cy="338554"/>
          </a:xfrm>
          <a:prstGeom prst="rect">
            <a:avLst/>
          </a:prstGeom>
        </p:spPr>
        <p:txBody>
          <a:bodyPr wrap="none">
            <a:spAutoFit/>
          </a:bodyPr>
          <a:lstStyle/>
          <a:p>
            <a:r>
              <a:rPr lang="en-US" altLang="zh-CN" sz="1600" dirty="0">
                <a:solidFill>
                  <a:schemeClr val="accent5">
                    <a:lumMod val="75000"/>
                  </a:schemeClr>
                </a:solidFill>
                <a:latin typeface="Calibri" panose="020F0502020204030204" pitchFamily="34" charset="0"/>
                <a:cs typeface="Calibri" panose="020F0502020204030204" pitchFamily="34" charset="0"/>
              </a:rPr>
              <a:t>68</a:t>
            </a:r>
            <a:endParaRPr lang="zh-CN" altLang="en-US" sz="1600" dirty="0">
              <a:solidFill>
                <a:schemeClr val="accent5">
                  <a:lumMod val="75000"/>
                </a:schemeClr>
              </a:solidFill>
            </a:endParaRPr>
          </a:p>
        </p:txBody>
      </p:sp>
      <p:pic>
        <p:nvPicPr>
          <p:cNvPr id="10" name="图片 9">
            <a:extLst>
              <a:ext uri="{FF2B5EF4-FFF2-40B4-BE49-F238E27FC236}">
                <a16:creationId xmlns="" xmlns:a16="http://schemas.microsoft.com/office/drawing/2014/main" id="{C292E661-9C53-4765-A3FB-BBDD3599FD53}"/>
              </a:ext>
            </a:extLst>
          </p:cNvPr>
          <p:cNvPicPr>
            <a:picLocks noChangeAspect="1"/>
          </p:cNvPicPr>
          <p:nvPr/>
        </p:nvPicPr>
        <p:blipFill rotWithShape="1">
          <a:blip r:embed="rId4">
            <a:extLst>
              <a:ext uri="{28A0092B-C50C-407E-A947-70E740481C1C}">
                <a14:useLocalDpi xmlns:a14="http://schemas.microsoft.com/office/drawing/2010/main" val="0"/>
              </a:ext>
            </a:extLst>
          </a:blip>
          <a:srcRect l="-12411" t="67699" r="13185"/>
          <a:stretch/>
        </p:blipFill>
        <p:spPr>
          <a:xfrm>
            <a:off x="-618313" y="4301827"/>
            <a:ext cx="8244355" cy="682711"/>
          </a:xfrm>
          <a:prstGeom prst="rect">
            <a:avLst/>
          </a:prstGeom>
        </p:spPr>
      </p:pic>
      <p:sp>
        <p:nvSpPr>
          <p:cNvPr id="11" name="矩形 10">
            <a:extLst>
              <a:ext uri="{FF2B5EF4-FFF2-40B4-BE49-F238E27FC236}">
                <a16:creationId xmlns="" xmlns:a16="http://schemas.microsoft.com/office/drawing/2014/main" id="{AD68CEB3-2C51-4189-8174-9B8253AFD6BF}"/>
              </a:ext>
            </a:extLst>
          </p:cNvPr>
          <p:cNvSpPr/>
          <p:nvPr/>
        </p:nvSpPr>
        <p:spPr>
          <a:xfrm>
            <a:off x="1784932" y="1545357"/>
            <a:ext cx="705642" cy="338554"/>
          </a:xfrm>
          <a:prstGeom prst="rect">
            <a:avLst/>
          </a:prstGeom>
        </p:spPr>
        <p:txBody>
          <a:bodyPr wrap="none">
            <a:spAutoFit/>
          </a:bodyPr>
          <a:lstStyle/>
          <a:p>
            <a:r>
              <a:rPr lang="en-US" altLang="zh-CN" sz="1600" dirty="0">
                <a:solidFill>
                  <a:schemeClr val="accent5">
                    <a:lumMod val="75000"/>
                  </a:schemeClr>
                </a:solidFill>
                <a:latin typeface="Calibri" panose="020F0502020204030204" pitchFamily="34" charset="0"/>
                <a:cs typeface="Calibri" panose="020F0502020204030204" pitchFamily="34" charset="0"/>
              </a:rPr>
              <a:t>94247</a:t>
            </a:r>
            <a:endParaRPr lang="zh-CN" altLang="en-US" sz="1600" dirty="0">
              <a:solidFill>
                <a:schemeClr val="accent5">
                  <a:lumMod val="75000"/>
                </a:schemeClr>
              </a:solidFill>
            </a:endParaRPr>
          </a:p>
        </p:txBody>
      </p:sp>
      <p:pic>
        <p:nvPicPr>
          <p:cNvPr id="13" name="图片 12">
            <a:extLst>
              <a:ext uri="{FF2B5EF4-FFF2-40B4-BE49-F238E27FC236}">
                <a16:creationId xmlns="" xmlns:a16="http://schemas.microsoft.com/office/drawing/2014/main" id="{FAC1E9EE-DF16-4F55-B825-4D6101449D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52179" y="417251"/>
            <a:ext cx="3521114" cy="3311592"/>
          </a:xfrm>
          <a:prstGeom prst="rect">
            <a:avLst/>
          </a:prstGeom>
        </p:spPr>
      </p:pic>
      <p:pic>
        <p:nvPicPr>
          <p:cNvPr id="15" name="图片 14">
            <a:extLst>
              <a:ext uri="{FF2B5EF4-FFF2-40B4-BE49-F238E27FC236}">
                <a16:creationId xmlns="" xmlns:a16="http://schemas.microsoft.com/office/drawing/2014/main" id="{9FF48577-24D3-4398-B5B0-B0962C8793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62942" y="4119553"/>
            <a:ext cx="3834347" cy="2300608"/>
          </a:xfrm>
          <a:prstGeom prst="rect">
            <a:avLst/>
          </a:prstGeom>
        </p:spPr>
      </p:pic>
      <p:sp>
        <p:nvSpPr>
          <p:cNvPr id="16" name="文本框 15">
            <a:extLst>
              <a:ext uri="{FF2B5EF4-FFF2-40B4-BE49-F238E27FC236}">
                <a16:creationId xmlns="" xmlns:a16="http://schemas.microsoft.com/office/drawing/2014/main" id="{94286FDB-87A5-4BB6-AF5B-59775AA2A917}"/>
              </a:ext>
            </a:extLst>
          </p:cNvPr>
          <p:cNvSpPr txBox="1"/>
          <p:nvPr/>
        </p:nvSpPr>
        <p:spPr>
          <a:xfrm>
            <a:off x="8838572" y="17141"/>
            <a:ext cx="2872508" cy="400110"/>
          </a:xfrm>
          <a:prstGeom prst="rect">
            <a:avLst/>
          </a:prstGeom>
          <a:noFill/>
        </p:spPr>
        <p:txBody>
          <a:bodyPr wrap="square" rtlCol="0">
            <a:spAutoFit/>
          </a:bodyPr>
          <a:lstStyle/>
          <a:p>
            <a:r>
              <a:rPr lang="en-US" altLang="zh-CN" sz="2000" dirty="0">
                <a:solidFill>
                  <a:schemeClr val="accent5">
                    <a:lumMod val="75000"/>
                  </a:schemeClr>
                </a:solidFill>
                <a:latin typeface="Calibri" panose="020F0502020204030204" pitchFamily="34" charset="0"/>
                <a:cs typeface="Calibri" panose="020F0502020204030204" pitchFamily="34" charset="0"/>
              </a:rPr>
              <a:t>weekday or weekend</a:t>
            </a:r>
            <a:endParaRPr lang="zh-CN" altLang="en-US" sz="2000" dirty="0">
              <a:solidFill>
                <a:schemeClr val="accent5">
                  <a:lumMod val="75000"/>
                </a:schemeClr>
              </a:solidFill>
              <a:latin typeface="Calibri" panose="020F0502020204030204" pitchFamily="34" charset="0"/>
              <a:cs typeface="Calibri" panose="020F0502020204030204" pitchFamily="34" charset="0"/>
            </a:endParaRPr>
          </a:p>
        </p:txBody>
      </p:sp>
      <p:sp>
        <p:nvSpPr>
          <p:cNvPr id="17" name="文本框 16">
            <a:extLst>
              <a:ext uri="{FF2B5EF4-FFF2-40B4-BE49-F238E27FC236}">
                <a16:creationId xmlns="" xmlns:a16="http://schemas.microsoft.com/office/drawing/2014/main" id="{CB81BDBC-BB75-45F6-A20C-BB605E4ABEC5}"/>
              </a:ext>
            </a:extLst>
          </p:cNvPr>
          <p:cNvSpPr txBox="1"/>
          <p:nvPr/>
        </p:nvSpPr>
        <p:spPr>
          <a:xfrm>
            <a:off x="8838572" y="3596381"/>
            <a:ext cx="2872508" cy="400110"/>
          </a:xfrm>
          <a:prstGeom prst="rect">
            <a:avLst/>
          </a:prstGeom>
          <a:noFill/>
        </p:spPr>
        <p:txBody>
          <a:bodyPr wrap="square" rtlCol="0">
            <a:spAutoFit/>
          </a:bodyPr>
          <a:lstStyle/>
          <a:p>
            <a:r>
              <a:rPr lang="en-US" altLang="zh-CN" sz="2000" dirty="0">
                <a:solidFill>
                  <a:schemeClr val="accent5">
                    <a:lumMod val="75000"/>
                  </a:schemeClr>
                </a:solidFill>
                <a:latin typeface="Calibri" panose="020F0502020204030204" pitchFamily="34" charset="0"/>
                <a:cs typeface="Calibri" panose="020F0502020204030204" pitchFamily="34" charset="0"/>
              </a:rPr>
              <a:t>When </a:t>
            </a:r>
            <a:r>
              <a:rPr lang="en-US" altLang="zh-CN" sz="2000" dirty="0" err="1">
                <a:solidFill>
                  <a:schemeClr val="accent5">
                    <a:lumMod val="75000"/>
                  </a:schemeClr>
                </a:solidFill>
                <a:latin typeface="Calibri" panose="020F0502020204030204" pitchFamily="34" charset="0"/>
                <a:cs typeface="Calibri" panose="020F0502020204030204" pitchFamily="34" charset="0"/>
              </a:rPr>
              <a:t>ScanCount</a:t>
            </a:r>
            <a:r>
              <a:rPr lang="en-US" altLang="zh-CN" sz="2000" dirty="0">
                <a:solidFill>
                  <a:schemeClr val="accent5">
                    <a:lumMod val="75000"/>
                  </a:schemeClr>
                </a:solidFill>
                <a:latin typeface="Calibri" panose="020F0502020204030204" pitchFamily="34" charset="0"/>
                <a:cs typeface="Calibri" panose="020F0502020204030204" pitchFamily="34" charset="0"/>
              </a:rPr>
              <a:t> &lt; 0</a:t>
            </a:r>
            <a:endParaRPr lang="zh-CN" altLang="en-US" sz="2000" dirty="0">
              <a:solidFill>
                <a:schemeClr val="accent5">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2858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6">
            <a:extLst>
              <a:ext uri="{FF2B5EF4-FFF2-40B4-BE49-F238E27FC236}">
                <a16:creationId xmlns="" xmlns:a16="http://schemas.microsoft.com/office/drawing/2014/main" id="{9DBB1545-43A8-40E8-93F2-F74FEB3AD05C}"/>
              </a:ext>
            </a:extLst>
          </p:cNvPr>
          <p:cNvPicPr>
            <a:picLocks noChangeAspect="1"/>
          </p:cNvPicPr>
          <p:nvPr/>
        </p:nvPicPr>
        <p:blipFill>
          <a:blip r:embed="rId2"/>
          <a:stretch>
            <a:fillRect/>
          </a:stretch>
        </p:blipFill>
        <p:spPr>
          <a:xfrm>
            <a:off x="10180116" y="6332479"/>
            <a:ext cx="2011884" cy="525521"/>
          </a:xfrm>
          <a:prstGeom prst="rect">
            <a:avLst/>
          </a:prstGeom>
        </p:spPr>
      </p:pic>
      <p:sp>
        <p:nvSpPr>
          <p:cNvPr id="3" name="文本框 2">
            <a:extLst>
              <a:ext uri="{FF2B5EF4-FFF2-40B4-BE49-F238E27FC236}">
                <a16:creationId xmlns="" xmlns:a16="http://schemas.microsoft.com/office/drawing/2014/main" id="{E4D7B59F-C657-4729-AACC-FDF8F83A464C}"/>
              </a:ext>
            </a:extLst>
          </p:cNvPr>
          <p:cNvSpPr txBox="1"/>
          <p:nvPr/>
        </p:nvSpPr>
        <p:spPr>
          <a:xfrm>
            <a:off x="591128" y="517297"/>
            <a:ext cx="3229309" cy="769441"/>
          </a:xfrm>
          <a:prstGeom prst="rect">
            <a:avLst/>
          </a:prstGeom>
          <a:noFill/>
        </p:spPr>
        <p:txBody>
          <a:bodyPr wrap="square" rtlCol="0">
            <a:spAutoFit/>
          </a:bodyPr>
          <a:lstStyle/>
          <a:p>
            <a:r>
              <a:rPr lang="en-US" altLang="zh-CN" sz="4400" dirty="0">
                <a:solidFill>
                  <a:schemeClr val="accent5">
                    <a:lumMod val="75000"/>
                  </a:schemeClr>
                </a:solidFill>
                <a:latin typeface="Calibri" panose="020F0502020204030204" pitchFamily="34" charset="0"/>
                <a:cs typeface="Calibri" panose="020F0502020204030204" pitchFamily="34" charset="0"/>
              </a:rPr>
              <a:t>Data Analysis</a:t>
            </a:r>
            <a:endParaRPr lang="zh-CN" altLang="en-US" sz="4400" dirty="0">
              <a:solidFill>
                <a:schemeClr val="accent5">
                  <a:lumMod val="75000"/>
                </a:schemeClr>
              </a:solidFill>
              <a:latin typeface="Calibri" panose="020F0502020204030204" pitchFamily="34" charset="0"/>
              <a:cs typeface="Calibri" panose="020F0502020204030204" pitchFamily="34" charset="0"/>
            </a:endParaRPr>
          </a:p>
        </p:txBody>
      </p:sp>
      <p:pic>
        <p:nvPicPr>
          <p:cNvPr id="9" name="图片 8">
            <a:extLst>
              <a:ext uri="{FF2B5EF4-FFF2-40B4-BE49-F238E27FC236}">
                <a16:creationId xmlns="" xmlns:a16="http://schemas.microsoft.com/office/drawing/2014/main" id="{097B5622-5771-4509-8A93-B375F0AC1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29" y="2578653"/>
            <a:ext cx="4369303" cy="3291584"/>
          </a:xfrm>
          <a:prstGeom prst="rect">
            <a:avLst/>
          </a:prstGeom>
        </p:spPr>
      </p:pic>
      <p:sp>
        <p:nvSpPr>
          <p:cNvPr id="11" name="左大括号 10">
            <a:extLst>
              <a:ext uri="{FF2B5EF4-FFF2-40B4-BE49-F238E27FC236}">
                <a16:creationId xmlns="" xmlns:a16="http://schemas.microsoft.com/office/drawing/2014/main" id="{C7A1EC80-EAF3-4738-8DDA-E021949D4637}"/>
              </a:ext>
            </a:extLst>
          </p:cNvPr>
          <p:cNvSpPr/>
          <p:nvPr/>
        </p:nvSpPr>
        <p:spPr>
          <a:xfrm rot="16200000">
            <a:off x="1158096" y="5587725"/>
            <a:ext cx="332509" cy="565021"/>
          </a:xfrm>
          <a:prstGeom prst="leftBrace">
            <a:avLst>
              <a:gd name="adj1" fmla="val 1944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 xmlns:a16="http://schemas.microsoft.com/office/drawing/2014/main" id="{46B3BB90-3CD9-4AE9-8FD7-A5A5CB0FF44C}"/>
              </a:ext>
            </a:extLst>
          </p:cNvPr>
          <p:cNvSpPr txBox="1"/>
          <p:nvPr/>
        </p:nvSpPr>
        <p:spPr>
          <a:xfrm>
            <a:off x="1115935" y="6163202"/>
            <a:ext cx="745834" cy="338554"/>
          </a:xfrm>
          <a:prstGeom prst="rect">
            <a:avLst/>
          </a:prstGeom>
          <a:noFill/>
        </p:spPr>
        <p:txBody>
          <a:bodyPr wrap="square" rtlCol="0">
            <a:spAutoFit/>
          </a:bodyPr>
          <a:lstStyle/>
          <a:p>
            <a:r>
              <a:rPr lang="en-US" altLang="zh-CN" sz="1600" dirty="0">
                <a:solidFill>
                  <a:schemeClr val="accent5">
                    <a:lumMod val="75000"/>
                  </a:schemeClr>
                </a:solidFill>
                <a:latin typeface="Calibri" panose="020F0502020204030204" pitchFamily="34" charset="0"/>
                <a:cs typeface="Calibri" panose="020F0502020204030204" pitchFamily="34" charset="0"/>
              </a:rPr>
              <a:t>50%</a:t>
            </a:r>
            <a:endParaRPr lang="zh-CN" altLang="en-US" sz="1600" dirty="0">
              <a:solidFill>
                <a:schemeClr val="accent5">
                  <a:lumMod val="75000"/>
                </a:schemeClr>
              </a:solidFill>
              <a:latin typeface="Calibri" panose="020F0502020204030204" pitchFamily="34" charset="0"/>
              <a:cs typeface="Calibri" panose="020F0502020204030204" pitchFamily="34" charset="0"/>
            </a:endParaRPr>
          </a:p>
        </p:txBody>
      </p:sp>
      <p:pic>
        <p:nvPicPr>
          <p:cNvPr id="14" name="图片 13">
            <a:extLst>
              <a:ext uri="{FF2B5EF4-FFF2-40B4-BE49-F238E27FC236}">
                <a16:creationId xmlns="" xmlns:a16="http://schemas.microsoft.com/office/drawing/2014/main" id="{7A6F1B57-7EDF-4214-8144-C1054E64FA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1200" y="103156"/>
            <a:ext cx="4369303" cy="2766213"/>
          </a:xfrm>
          <a:prstGeom prst="rect">
            <a:avLst/>
          </a:prstGeom>
        </p:spPr>
      </p:pic>
      <p:pic>
        <p:nvPicPr>
          <p:cNvPr id="16" name="图片 15">
            <a:extLst>
              <a:ext uri="{FF2B5EF4-FFF2-40B4-BE49-F238E27FC236}">
                <a16:creationId xmlns="" xmlns:a16="http://schemas.microsoft.com/office/drawing/2014/main" id="{26D1501D-DE2B-4381-8D62-C2F41F58CC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659" y="2935140"/>
            <a:ext cx="3505428" cy="3228062"/>
          </a:xfrm>
          <a:prstGeom prst="rect">
            <a:avLst/>
          </a:prstGeom>
        </p:spPr>
      </p:pic>
      <p:sp>
        <p:nvSpPr>
          <p:cNvPr id="17" name="文本框 16">
            <a:extLst>
              <a:ext uri="{FF2B5EF4-FFF2-40B4-BE49-F238E27FC236}">
                <a16:creationId xmlns="" xmlns:a16="http://schemas.microsoft.com/office/drawing/2014/main" id="{79E11636-74F2-4BA9-91E1-C02E78396167}"/>
              </a:ext>
            </a:extLst>
          </p:cNvPr>
          <p:cNvSpPr txBox="1"/>
          <p:nvPr/>
        </p:nvSpPr>
        <p:spPr>
          <a:xfrm>
            <a:off x="10375508" y="1451154"/>
            <a:ext cx="1307505" cy="338554"/>
          </a:xfrm>
          <a:prstGeom prst="rect">
            <a:avLst/>
          </a:prstGeom>
          <a:noFill/>
        </p:spPr>
        <p:txBody>
          <a:bodyPr wrap="square" rtlCol="0">
            <a:spAutoFit/>
          </a:bodyPr>
          <a:lstStyle/>
          <a:p>
            <a:r>
              <a:rPr lang="en-US" altLang="zh-CN" sz="1600" dirty="0">
                <a:solidFill>
                  <a:schemeClr val="accent5">
                    <a:lumMod val="75000"/>
                  </a:schemeClr>
                </a:solidFill>
                <a:latin typeface="Calibri" panose="020F0502020204030204" pitchFamily="34" charset="0"/>
                <a:cs typeface="Calibri" panose="020F0502020204030204" pitchFamily="34" charset="0"/>
              </a:rPr>
              <a:t>TripType:40</a:t>
            </a:r>
            <a:endParaRPr lang="zh-CN" altLang="en-US" sz="1600" dirty="0">
              <a:solidFill>
                <a:schemeClr val="accent5">
                  <a:lumMod val="75000"/>
                </a:schemeClr>
              </a:solidFill>
              <a:latin typeface="Calibri" panose="020F0502020204030204" pitchFamily="34" charset="0"/>
              <a:cs typeface="Calibri" panose="020F0502020204030204" pitchFamily="34" charset="0"/>
            </a:endParaRPr>
          </a:p>
        </p:txBody>
      </p:sp>
      <p:sp>
        <p:nvSpPr>
          <p:cNvPr id="18" name="文本框 17">
            <a:extLst>
              <a:ext uri="{FF2B5EF4-FFF2-40B4-BE49-F238E27FC236}">
                <a16:creationId xmlns="" xmlns:a16="http://schemas.microsoft.com/office/drawing/2014/main" id="{E4ADDC99-F327-4E2A-9924-C77B1CC28CE4}"/>
              </a:ext>
            </a:extLst>
          </p:cNvPr>
          <p:cNvSpPr txBox="1"/>
          <p:nvPr/>
        </p:nvSpPr>
        <p:spPr>
          <a:xfrm>
            <a:off x="10375508" y="4498731"/>
            <a:ext cx="1307505" cy="338554"/>
          </a:xfrm>
          <a:prstGeom prst="rect">
            <a:avLst/>
          </a:prstGeom>
          <a:noFill/>
        </p:spPr>
        <p:txBody>
          <a:bodyPr wrap="square" rtlCol="0">
            <a:spAutoFit/>
          </a:bodyPr>
          <a:lstStyle/>
          <a:p>
            <a:r>
              <a:rPr lang="en-US" altLang="zh-CN" sz="1600" dirty="0">
                <a:solidFill>
                  <a:schemeClr val="accent5">
                    <a:lumMod val="75000"/>
                  </a:schemeClr>
                </a:solidFill>
                <a:latin typeface="Calibri" panose="020F0502020204030204" pitchFamily="34" charset="0"/>
                <a:cs typeface="Calibri" panose="020F0502020204030204" pitchFamily="34" charset="0"/>
              </a:rPr>
              <a:t>TripType:39</a:t>
            </a:r>
            <a:endParaRPr lang="zh-CN" altLang="en-US" sz="1600" dirty="0">
              <a:solidFill>
                <a:schemeClr val="accent5">
                  <a:lumMod val="75000"/>
                </a:schemeClr>
              </a:solidFill>
              <a:latin typeface="Calibri" panose="020F0502020204030204" pitchFamily="34" charset="0"/>
              <a:cs typeface="Calibri" panose="020F0502020204030204" pitchFamily="34" charset="0"/>
            </a:endParaRPr>
          </a:p>
        </p:txBody>
      </p:sp>
      <p:sp>
        <p:nvSpPr>
          <p:cNvPr id="19" name="左大括号 18">
            <a:extLst>
              <a:ext uri="{FF2B5EF4-FFF2-40B4-BE49-F238E27FC236}">
                <a16:creationId xmlns="" xmlns:a16="http://schemas.microsoft.com/office/drawing/2014/main" id="{51F52D0B-6200-465A-9E5A-5FD5FB166596}"/>
              </a:ext>
            </a:extLst>
          </p:cNvPr>
          <p:cNvSpPr/>
          <p:nvPr/>
        </p:nvSpPr>
        <p:spPr>
          <a:xfrm>
            <a:off x="5291091" y="1451154"/>
            <a:ext cx="804909" cy="3047577"/>
          </a:xfrm>
          <a:prstGeom prst="leftBrace">
            <a:avLst>
              <a:gd name="adj1" fmla="val 62377"/>
              <a:gd name="adj2" fmla="val 680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a:extLst>
              <a:ext uri="{FF2B5EF4-FFF2-40B4-BE49-F238E27FC236}">
                <a16:creationId xmlns="" xmlns:a16="http://schemas.microsoft.com/office/drawing/2014/main" id="{67DA1B65-5C42-43F9-82B0-C2D278AAFCC6}"/>
              </a:ext>
            </a:extLst>
          </p:cNvPr>
          <p:cNvSpPr txBox="1"/>
          <p:nvPr/>
        </p:nvSpPr>
        <p:spPr>
          <a:xfrm>
            <a:off x="6668417" y="6211669"/>
            <a:ext cx="1287262" cy="646331"/>
          </a:xfrm>
          <a:prstGeom prst="rect">
            <a:avLst/>
          </a:prstGeom>
          <a:noFill/>
        </p:spPr>
        <p:txBody>
          <a:bodyPr wrap="square" rtlCol="0">
            <a:spAutoFit/>
          </a:bodyPr>
          <a:lstStyle/>
          <a:p>
            <a:r>
              <a:rPr lang="en-US" altLang="zh-CN" sz="3600" dirty="0">
                <a:solidFill>
                  <a:schemeClr val="accent5">
                    <a:lumMod val="75000"/>
                  </a:schemeClr>
                </a:solidFill>
                <a:latin typeface="Calibri" panose="020F0502020204030204" pitchFamily="34" charset="0"/>
                <a:cs typeface="Calibri" panose="020F0502020204030204" pitchFamily="34" charset="0"/>
              </a:rPr>
              <a:t>…</a:t>
            </a:r>
            <a:endParaRPr lang="zh-CN" altLang="en-US" sz="3600" dirty="0">
              <a:solidFill>
                <a:schemeClr val="accent5">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0869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591"/>
            <a:ext cx="10515600" cy="1325563"/>
          </a:xfrm>
        </p:spPr>
        <p:txBody>
          <a:bodyPr>
            <a:normAutofit/>
          </a:bodyPr>
          <a:lstStyle/>
          <a:p>
            <a:r>
              <a:rPr lang="en-US" altLang="zh-CN" sz="4000" dirty="0">
                <a:solidFill>
                  <a:schemeClr val="accent5">
                    <a:lumMod val="75000"/>
                  </a:schemeClr>
                </a:solidFill>
                <a:latin typeface="Calibri" panose="020F0502020204030204" pitchFamily="34" charset="0"/>
                <a:cs typeface="Calibri" panose="020F0502020204030204" pitchFamily="34" charset="0"/>
              </a:rPr>
              <a:t>Data </a:t>
            </a:r>
            <a:r>
              <a:rPr lang="en-US" altLang="zh-CN" sz="4000" dirty="0" smtClean="0">
                <a:solidFill>
                  <a:schemeClr val="accent5">
                    <a:lumMod val="75000"/>
                  </a:schemeClr>
                </a:solidFill>
                <a:latin typeface="Calibri" panose="020F0502020204030204" pitchFamily="34" charset="0"/>
                <a:cs typeface="Calibri" panose="020F0502020204030204" pitchFamily="34" charset="0"/>
              </a:rPr>
              <a:t>Analysis</a:t>
            </a:r>
            <a:endParaRPr lang="en-CA" sz="4000" dirty="0">
              <a:latin typeface="Calibri" pitchFamily="34" charset="0"/>
              <a:cs typeface="Calibri" pitchFamily="34" charset="0"/>
            </a:endParaRPr>
          </a:p>
        </p:txBody>
      </p:sp>
      <p:sp>
        <p:nvSpPr>
          <p:cNvPr id="4" name="Content Placeholder 3"/>
          <p:cNvSpPr>
            <a:spLocks noGrp="1"/>
          </p:cNvSpPr>
          <p:nvPr>
            <p:ph idx="1"/>
          </p:nvPr>
        </p:nvSpPr>
        <p:spPr>
          <a:xfrm>
            <a:off x="656929" y="1419367"/>
            <a:ext cx="4962099" cy="4743948"/>
          </a:xfrm>
        </p:spPr>
        <p:txBody>
          <a:bodyPr>
            <a:normAutofit/>
          </a:bodyPr>
          <a:lstStyle/>
          <a:p>
            <a:r>
              <a:rPr lang="en-CA" dirty="0" smtClean="0">
                <a:latin typeface="Calibri" pitchFamily="34" charset="0"/>
                <a:cs typeface="Calibri" pitchFamily="34" charset="0"/>
              </a:rPr>
              <a:t>Heat map shows the distribution of different </a:t>
            </a:r>
            <a:r>
              <a:rPr lang="en-CA" dirty="0">
                <a:latin typeface="Calibri" pitchFamily="34" charset="0"/>
                <a:cs typeface="Calibri" pitchFamily="34" charset="0"/>
              </a:rPr>
              <a:t>trip </a:t>
            </a:r>
            <a:r>
              <a:rPr lang="en-CA" dirty="0" smtClean="0">
                <a:latin typeface="Calibri" pitchFamily="34" charset="0"/>
                <a:cs typeface="Calibri" pitchFamily="34" charset="0"/>
              </a:rPr>
              <a:t>types based on categories</a:t>
            </a:r>
          </a:p>
          <a:p>
            <a:r>
              <a:rPr lang="en-CA" dirty="0" smtClean="0">
                <a:latin typeface="Calibri" pitchFamily="34" charset="0"/>
                <a:cs typeface="Calibri" pitchFamily="34" charset="0"/>
              </a:rPr>
              <a:t>The darker the red colour is, the higher the correlation</a:t>
            </a:r>
          </a:p>
          <a:p>
            <a:r>
              <a:rPr lang="en-CA" dirty="0" smtClean="0">
                <a:latin typeface="Calibri" pitchFamily="34" charset="0"/>
                <a:cs typeface="Calibri" pitchFamily="34" charset="0"/>
              </a:rPr>
              <a:t>For example, </a:t>
            </a:r>
            <a:r>
              <a:rPr lang="en-CA" dirty="0" err="1" smtClean="0">
                <a:latin typeface="Calibri" pitchFamily="34" charset="0"/>
                <a:cs typeface="Calibri" pitchFamily="34" charset="0"/>
              </a:rPr>
              <a:t>TripType</a:t>
            </a:r>
            <a:r>
              <a:rPr lang="en-CA" dirty="0" smtClean="0">
                <a:latin typeface="Calibri" pitchFamily="34" charset="0"/>
                <a:cs typeface="Calibri" pitchFamily="34" charset="0"/>
              </a:rPr>
              <a:t> 999 is mostly associated with return, other departments and concept stores</a:t>
            </a:r>
            <a:endParaRPr lang="en-CA" dirty="0">
              <a:latin typeface="Calibri" pitchFamily="34" charset="0"/>
              <a:cs typeface="Calibri" pitchFamily="34" charset="0"/>
            </a:endParaRP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3494" y="142470"/>
            <a:ext cx="6339460" cy="6715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010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6">
            <a:extLst>
              <a:ext uri="{FF2B5EF4-FFF2-40B4-BE49-F238E27FC236}">
                <a16:creationId xmlns="" xmlns:a16="http://schemas.microsoft.com/office/drawing/2014/main" id="{9DBB1545-43A8-40E8-93F2-F74FEB3AD05C}"/>
              </a:ext>
            </a:extLst>
          </p:cNvPr>
          <p:cNvPicPr>
            <a:picLocks noChangeAspect="1"/>
          </p:cNvPicPr>
          <p:nvPr/>
        </p:nvPicPr>
        <p:blipFill>
          <a:blip r:embed="rId2"/>
          <a:stretch>
            <a:fillRect/>
          </a:stretch>
        </p:blipFill>
        <p:spPr>
          <a:xfrm>
            <a:off x="10180116" y="6332479"/>
            <a:ext cx="2011884" cy="525521"/>
          </a:xfrm>
          <a:prstGeom prst="rect">
            <a:avLst/>
          </a:prstGeom>
        </p:spPr>
      </p:pic>
      <p:graphicFrame>
        <p:nvGraphicFramePr>
          <p:cNvPr id="2" name="表格 4">
            <a:extLst>
              <a:ext uri="{FF2B5EF4-FFF2-40B4-BE49-F238E27FC236}">
                <a16:creationId xmlns="" xmlns:a16="http://schemas.microsoft.com/office/drawing/2014/main" id="{C946D661-6E2F-4943-A0ED-76665B857862}"/>
              </a:ext>
            </a:extLst>
          </p:cNvPr>
          <p:cNvGraphicFramePr>
            <a:graphicFrameLocks noGrp="1"/>
          </p:cNvGraphicFramePr>
          <p:nvPr>
            <p:extLst>
              <p:ext uri="{D42A27DB-BD31-4B8C-83A1-F6EECF244321}">
                <p14:modId xmlns:p14="http://schemas.microsoft.com/office/powerpoint/2010/main" val="3190221610"/>
              </p:ext>
            </p:extLst>
          </p:nvPr>
        </p:nvGraphicFramePr>
        <p:xfrm>
          <a:off x="0" y="1"/>
          <a:ext cx="6197600" cy="6912728"/>
        </p:xfrm>
        <a:graphic>
          <a:graphicData uri="http://schemas.openxmlformats.org/drawingml/2006/table">
            <a:tbl>
              <a:tblPr firstRow="1" bandRow="1">
                <a:tableStyleId>{5C22544A-7EE6-4342-B048-85BDC9FD1C3A}</a:tableStyleId>
              </a:tblPr>
              <a:tblGrid>
                <a:gridCol w="701458">
                  <a:extLst>
                    <a:ext uri="{9D8B030D-6E8A-4147-A177-3AD203B41FA5}">
                      <a16:colId xmlns="" xmlns:a16="http://schemas.microsoft.com/office/drawing/2014/main" val="918838159"/>
                    </a:ext>
                  </a:extLst>
                </a:gridCol>
                <a:gridCol w="4283901">
                  <a:extLst>
                    <a:ext uri="{9D8B030D-6E8A-4147-A177-3AD203B41FA5}">
                      <a16:colId xmlns="" xmlns:a16="http://schemas.microsoft.com/office/drawing/2014/main" val="141517241"/>
                    </a:ext>
                  </a:extLst>
                </a:gridCol>
                <a:gridCol w="1212241">
                  <a:extLst>
                    <a:ext uri="{9D8B030D-6E8A-4147-A177-3AD203B41FA5}">
                      <a16:colId xmlns="" xmlns:a16="http://schemas.microsoft.com/office/drawing/2014/main" val="3665343283"/>
                    </a:ext>
                  </a:extLst>
                </a:gridCol>
              </a:tblGrid>
              <a:tr h="583268">
                <a:tc>
                  <a:txBody>
                    <a:bodyPr/>
                    <a:lstStyle/>
                    <a:p>
                      <a:pPr algn="ctr"/>
                      <a:r>
                        <a:rPr lang="en-US" altLang="zh-CN" sz="1600" dirty="0">
                          <a:latin typeface="Calibri" panose="020F0502020204030204" pitchFamily="34" charset="0"/>
                          <a:cs typeface="Calibri" panose="020F0502020204030204" pitchFamily="34" charset="0"/>
                        </a:rPr>
                        <a:t>Trip Type</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Top Categories</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assumption</a:t>
                      </a:r>
                      <a:endParaRPr lang="zh-CN" altLang="en-US" sz="160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3647354527"/>
                  </a:ext>
                </a:extLst>
              </a:tr>
              <a:tr h="628154">
                <a:tc>
                  <a:txBody>
                    <a:bodyPr/>
                    <a:lstStyle/>
                    <a:p>
                      <a:pPr algn="ctr"/>
                      <a:r>
                        <a:rPr lang="en-US" altLang="zh-CN" sz="1600" dirty="0">
                          <a:latin typeface="Calibri" panose="020F0502020204030204" pitchFamily="34" charset="0"/>
                          <a:cs typeface="Calibri" panose="020F0502020204030204" pitchFamily="34" charset="0"/>
                        </a:rPr>
                        <a:t>40</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GROCERY DRY GOODS</a:t>
                      </a:r>
                    </a:p>
                    <a:p>
                      <a:pPr algn="ctr"/>
                      <a:r>
                        <a:rPr lang="en-US" altLang="zh-CN" sz="1600" dirty="0">
                          <a:latin typeface="Calibri" panose="020F0502020204030204" pitchFamily="34" charset="0"/>
                          <a:cs typeface="Calibri" panose="020F0502020204030204" pitchFamily="34" charset="0"/>
                        </a:rPr>
                        <a:t>DSD GROCERY, DAIRY, PRODUCE</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GROCERY</a:t>
                      </a:r>
                      <a:endParaRPr lang="zh-CN" altLang="en-US" sz="160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2824643885"/>
                  </a:ext>
                </a:extLst>
              </a:tr>
              <a:tr h="346852">
                <a:tc>
                  <a:txBody>
                    <a:bodyPr/>
                    <a:lstStyle/>
                    <a:p>
                      <a:pPr algn="ctr"/>
                      <a:r>
                        <a:rPr lang="en-US" altLang="zh-CN" sz="1600" dirty="0">
                          <a:latin typeface="Calibri" panose="020F0502020204030204" pitchFamily="34" charset="0"/>
                          <a:cs typeface="Calibri" panose="020F0502020204030204" pitchFamily="34" charset="0"/>
                        </a:rPr>
                        <a:t>39</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DSD GROCERY, GROCERY DRY GOODS </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GROCERY</a:t>
                      </a:r>
                      <a:endParaRPr lang="zh-CN" altLang="en-US" sz="160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2363967572"/>
                  </a:ext>
                </a:extLst>
              </a:tr>
              <a:tr h="337681">
                <a:tc>
                  <a:txBody>
                    <a:bodyPr/>
                    <a:lstStyle/>
                    <a:p>
                      <a:pPr algn="ctr"/>
                      <a:r>
                        <a:rPr lang="en-US" altLang="zh-CN" sz="1600" dirty="0">
                          <a:latin typeface="Calibri" panose="020F0502020204030204" pitchFamily="34" charset="0"/>
                          <a:cs typeface="Calibri" panose="020F0502020204030204" pitchFamily="34" charset="0"/>
                        </a:rPr>
                        <a:t>37</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PRODUCE</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Produce</a:t>
                      </a:r>
                      <a:endParaRPr lang="zh-CN" altLang="en-US" sz="160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3751255115"/>
                  </a:ext>
                </a:extLst>
              </a:tr>
              <a:tr h="337681">
                <a:tc>
                  <a:txBody>
                    <a:bodyPr/>
                    <a:lstStyle/>
                    <a:p>
                      <a:pPr algn="ctr"/>
                      <a:r>
                        <a:rPr lang="en-US" altLang="zh-CN" sz="1600" dirty="0">
                          <a:latin typeface="Calibri" panose="020F0502020204030204" pitchFamily="34" charset="0"/>
                          <a:cs typeface="Calibri" panose="020F0502020204030204" pitchFamily="34" charset="0"/>
                        </a:rPr>
                        <a:t>38</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DAIRY, GROCERY DRY GOODS </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GROCERY</a:t>
                      </a:r>
                      <a:endParaRPr lang="zh-CN" altLang="en-US" sz="160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471391346"/>
                  </a:ext>
                </a:extLst>
              </a:tr>
              <a:tr h="348351">
                <a:tc>
                  <a:txBody>
                    <a:bodyPr/>
                    <a:lstStyle/>
                    <a:p>
                      <a:pPr algn="ctr"/>
                      <a:r>
                        <a:rPr lang="en-US" altLang="zh-CN" sz="1600" dirty="0">
                          <a:latin typeface="Calibri" panose="020F0502020204030204" pitchFamily="34" charset="0"/>
                          <a:cs typeface="Calibri" panose="020F0502020204030204" pitchFamily="34" charset="0"/>
                        </a:rPr>
                        <a:t>25</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MENS WEAR, LADIESWEAR, GIRLS WEAR</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CLOTHING</a:t>
                      </a:r>
                      <a:endParaRPr lang="zh-CN" altLang="en-US" sz="160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340886024"/>
                  </a:ext>
                </a:extLst>
              </a:tr>
              <a:tr h="337681">
                <a:tc>
                  <a:txBody>
                    <a:bodyPr/>
                    <a:lstStyle/>
                    <a:p>
                      <a:pPr algn="ctr"/>
                      <a:r>
                        <a:rPr lang="en-US" altLang="zh-CN" sz="1600" dirty="0">
                          <a:latin typeface="Calibri" panose="020F0502020204030204" pitchFamily="34" charset="0"/>
                          <a:cs typeface="Calibri" panose="020F0502020204030204" pitchFamily="34" charset="0"/>
                        </a:rPr>
                        <a:t>7</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SERVICE DELIVERY</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DELIVERY</a:t>
                      </a:r>
                      <a:endParaRPr lang="zh-CN" altLang="en-US" sz="160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731684802"/>
                  </a:ext>
                </a:extLst>
              </a:tr>
              <a:tr h="565438">
                <a:tc>
                  <a:txBody>
                    <a:bodyPr/>
                    <a:lstStyle/>
                    <a:p>
                      <a:pPr algn="ctr"/>
                      <a:r>
                        <a:rPr lang="en-US" altLang="zh-CN" sz="1600" dirty="0">
                          <a:latin typeface="Calibri" panose="020F0502020204030204" pitchFamily="34" charset="0"/>
                          <a:cs typeface="Calibri" panose="020F0502020204030204" pitchFamily="34" charset="0"/>
                        </a:rPr>
                        <a:t>8</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DSD GROCERY, PERSONAL CARE</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PERSONAL CARE</a:t>
                      </a:r>
                      <a:endParaRPr lang="zh-CN" altLang="en-US" sz="160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3586893327"/>
                  </a:ext>
                </a:extLst>
              </a:tr>
              <a:tr h="565438">
                <a:tc>
                  <a:txBody>
                    <a:bodyPr/>
                    <a:lstStyle/>
                    <a:p>
                      <a:pPr algn="ctr"/>
                      <a:r>
                        <a:rPr lang="en-US" altLang="zh-CN" sz="1600" dirty="0">
                          <a:latin typeface="Calibri" panose="020F0502020204030204" pitchFamily="34" charset="0"/>
                          <a:cs typeface="Calibri" panose="020F0502020204030204" pitchFamily="34" charset="0"/>
                        </a:rPr>
                        <a:t>36</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PERSONAL CARE, BEAUTY</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PERSONALCARE</a:t>
                      </a:r>
                      <a:endParaRPr lang="zh-CN" altLang="en-US" sz="160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630721687"/>
                  </a:ext>
                </a:extLst>
              </a:tr>
              <a:tr h="565438">
                <a:tc>
                  <a:txBody>
                    <a:bodyPr/>
                    <a:lstStyle/>
                    <a:p>
                      <a:pPr algn="ctr"/>
                      <a:r>
                        <a:rPr lang="en-US" altLang="zh-CN" sz="1600" dirty="0">
                          <a:latin typeface="Calibri" panose="020F0502020204030204" pitchFamily="34" charset="0"/>
                          <a:cs typeface="Calibri" panose="020F0502020204030204" pitchFamily="34" charset="0"/>
                        </a:rPr>
                        <a:t>44</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PERSONAL CARE, DSD GROCERY</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PERSONAL CARE</a:t>
                      </a:r>
                      <a:endParaRPr lang="zh-CN" altLang="en-US" sz="160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3757946871"/>
                  </a:ext>
                </a:extLst>
              </a:tr>
              <a:tr h="419145">
                <a:tc>
                  <a:txBody>
                    <a:bodyPr/>
                    <a:lstStyle/>
                    <a:p>
                      <a:pPr algn="ctr"/>
                      <a:r>
                        <a:rPr lang="en-US" altLang="zh-CN" sz="1600" dirty="0">
                          <a:latin typeface="Calibri" panose="020F0502020204030204" pitchFamily="34" charset="0"/>
                          <a:cs typeface="Calibri" panose="020F0502020204030204" pitchFamily="34" charset="0"/>
                        </a:rPr>
                        <a:t>42</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IMPULSE MERCHANDISE, CELEBRATION</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IMPULSE</a:t>
                      </a:r>
                      <a:endParaRPr lang="zh-CN" altLang="en-US" sz="160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3402262993"/>
                  </a:ext>
                </a:extLst>
              </a:tr>
              <a:tr h="565438">
                <a:tc>
                  <a:txBody>
                    <a:bodyPr/>
                    <a:lstStyle/>
                    <a:p>
                      <a:pPr algn="ctr"/>
                      <a:r>
                        <a:rPr lang="en-US" altLang="zh-CN" sz="1600" dirty="0">
                          <a:latin typeface="Calibri" panose="020F0502020204030204" pitchFamily="34" charset="0"/>
                          <a:cs typeface="Calibri" panose="020F0502020204030204" pitchFamily="34" charset="0"/>
                        </a:rPr>
                        <a:t>24</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COOK AND DINE, HOME MANAGEMENT</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HOME DEPOT</a:t>
                      </a:r>
                      <a:endParaRPr lang="zh-CN" altLang="en-US" sz="160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208638017"/>
                  </a:ext>
                </a:extLst>
              </a:tr>
              <a:tr h="419145">
                <a:tc>
                  <a:txBody>
                    <a:bodyPr/>
                    <a:lstStyle/>
                    <a:p>
                      <a:pPr algn="ctr"/>
                      <a:r>
                        <a:rPr lang="en-US" altLang="zh-CN" sz="1600" dirty="0">
                          <a:latin typeface="Calibri" panose="020F0502020204030204" pitchFamily="34" charset="0"/>
                          <a:cs typeface="Calibri" panose="020F0502020204030204" pitchFamily="34" charset="0"/>
                        </a:rPr>
                        <a:t>999</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FINANCIAL SERVICES, IMPULSE MERCHANDISE</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FINANCIAL</a:t>
                      </a:r>
                      <a:endParaRPr lang="zh-CN" altLang="en-US" sz="160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315861356"/>
                  </a:ext>
                </a:extLst>
              </a:tr>
              <a:tr h="419145">
                <a:tc>
                  <a:txBody>
                    <a:bodyPr/>
                    <a:lstStyle/>
                    <a:p>
                      <a:pPr algn="ctr"/>
                      <a:r>
                        <a:rPr lang="en-US" altLang="zh-CN" sz="1600" dirty="0">
                          <a:latin typeface="Calibri" panose="020F0502020204030204" pitchFamily="34" charset="0"/>
                          <a:cs typeface="Calibri" panose="020F0502020204030204" pitchFamily="34" charset="0"/>
                        </a:rPr>
                        <a:t>9</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MENS WEAR, </a:t>
                      </a:r>
                      <a:r>
                        <a:rPr lang="en-US" altLang="zh-CN" sz="1600" dirty="0"/>
                        <a:t>IMPULSE MERCHANDISE,AUTO</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MEN</a:t>
                      </a:r>
                      <a:endParaRPr lang="zh-CN" altLang="en-US" sz="160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3502582533"/>
                  </a:ext>
                </a:extLst>
              </a:tr>
              <a:tr h="419145">
                <a:tc>
                  <a:txBody>
                    <a:bodyPr/>
                    <a:lstStyle/>
                    <a:p>
                      <a:pPr algn="ctr"/>
                      <a:r>
                        <a:rPr lang="en-US" altLang="zh-CN" sz="1600" dirty="0">
                          <a:latin typeface="Calibri" panose="020F0502020204030204" pitchFamily="34" charset="0"/>
                          <a:cs typeface="Calibri" panose="020F0502020204030204" pitchFamily="34" charset="0"/>
                        </a:rPr>
                        <a:t>32</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INFANT CONSUMABLE HARDLINES/APPAREL</a:t>
                      </a:r>
                      <a:endParaRPr lang="zh-CN" altLang="en-US" sz="1600" dirty="0">
                        <a:latin typeface="Calibri" panose="020F0502020204030204" pitchFamily="34" charset="0"/>
                        <a:cs typeface="Calibri" panose="020F0502020204030204" pitchFamily="34" charset="0"/>
                      </a:endParaRPr>
                    </a:p>
                  </a:txBody>
                  <a:tcPr/>
                </a:tc>
                <a:tc>
                  <a:txBody>
                    <a:bodyPr/>
                    <a:lstStyle/>
                    <a:p>
                      <a:pPr algn="ctr"/>
                      <a:r>
                        <a:rPr lang="en-US" altLang="zh-CN" sz="1600" dirty="0">
                          <a:latin typeface="Calibri" panose="020F0502020204030204" pitchFamily="34" charset="0"/>
                          <a:cs typeface="Calibri" panose="020F0502020204030204" pitchFamily="34" charset="0"/>
                        </a:rPr>
                        <a:t>INFANT</a:t>
                      </a:r>
                      <a:endParaRPr lang="zh-CN" altLang="en-US" sz="1600" dirty="0">
                        <a:latin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182497262"/>
                  </a:ext>
                </a:extLst>
              </a:tr>
            </a:tbl>
          </a:graphicData>
        </a:graphic>
      </p:graphicFrame>
      <p:pic>
        <p:nvPicPr>
          <p:cNvPr id="7" name="图片 6">
            <a:extLst>
              <a:ext uri="{FF2B5EF4-FFF2-40B4-BE49-F238E27FC236}">
                <a16:creationId xmlns="" xmlns:a16="http://schemas.microsoft.com/office/drawing/2014/main" id="{4EF93694-F9AC-43FC-858F-0660D46EC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0300" y="1600200"/>
            <a:ext cx="5981700" cy="3319008"/>
          </a:xfrm>
          <a:prstGeom prst="rect">
            <a:avLst/>
          </a:prstGeom>
        </p:spPr>
      </p:pic>
    </p:spTree>
    <p:extLst>
      <p:ext uri="{BB962C8B-B14F-4D97-AF65-F5344CB8AC3E}">
        <p14:creationId xmlns:p14="http://schemas.microsoft.com/office/powerpoint/2010/main" val="27514476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1732</TotalTime>
  <Words>1829</Words>
  <Application>Microsoft Office PowerPoint</Application>
  <PresentationFormat>Custom</PresentationFormat>
  <Paragraphs>330</Paragraphs>
  <Slides>25</Slides>
  <Notes>9</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主题​​</vt:lpstr>
      <vt:lpstr>PowerPoint Presentation</vt:lpstr>
      <vt:lpstr>About the Data</vt:lpstr>
      <vt:lpstr>About the Data</vt:lpstr>
      <vt:lpstr>Issues and Challenges with the Data</vt:lpstr>
      <vt:lpstr>PowerPoint Presentation</vt:lpstr>
      <vt:lpstr>PowerPoint Presentation</vt:lpstr>
      <vt:lpstr>PowerPoint Presentation</vt:lpstr>
      <vt:lpstr>Data Analysis</vt:lpstr>
      <vt:lpstr>PowerPoint Presentation</vt:lpstr>
      <vt:lpstr>PowerPoint Presentation</vt:lpstr>
      <vt:lpstr>PowerPoint Presentation</vt:lpstr>
      <vt:lpstr>Machine Learning Models Used</vt:lpstr>
      <vt:lpstr>Random Forest Classifier</vt:lpstr>
      <vt:lpstr>Random Forest Classifier</vt:lpstr>
      <vt:lpstr>Extreme Gradient Boost Classifier (XGBoost)</vt:lpstr>
      <vt:lpstr>Extreme Gradient Boost Classifier (XGBoost)</vt:lpstr>
      <vt:lpstr>Neural Networks</vt:lpstr>
      <vt:lpstr>Neural Networks</vt:lpstr>
      <vt:lpstr>Neural Networks</vt:lpstr>
      <vt:lpstr>Stacking Classifier</vt:lpstr>
      <vt:lpstr>Stacking Classifier</vt:lpstr>
      <vt:lpstr>Stacking Classifier</vt:lpstr>
      <vt:lpstr>Stacking Classifier</vt:lpstr>
      <vt:lpstr>Summary and Conclusions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征 徐</dc:creator>
  <cp:lastModifiedBy>Xiuquan Zhang</cp:lastModifiedBy>
  <cp:revision>87</cp:revision>
  <dcterms:created xsi:type="dcterms:W3CDTF">2019-09-18T21:52:26Z</dcterms:created>
  <dcterms:modified xsi:type="dcterms:W3CDTF">2019-09-21T15:42:47Z</dcterms:modified>
</cp:coreProperties>
</file>