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29CD2-51E9-B670-EAA2-80562B271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1F904-C19B-6B9E-3C56-6063FFADE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62553F-DDED-0671-4BFF-533D25E4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4966-D7E2-48B0-9CFD-F95A36B7147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EB86B-C796-6073-3881-CBC56329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C9024-5E33-6A23-18BD-4B68FB65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2EA0-6370-4EB4-81DD-20267E767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08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5E3DD-7B5E-3481-64E5-2BE39543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C7A257-B4F8-2C40-0D92-F22B1A5E1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6F497-50AD-62CA-005A-5C93CE1B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4966-D7E2-48B0-9CFD-F95A36B7147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3A865-0CB5-9250-E90D-CB3AA69E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7ECB3-B8EB-329C-7455-56EC307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2EA0-6370-4EB4-81DD-20267E767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59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3C920D-DF9F-887C-33C1-2BA5C428E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33A2A9-6966-7472-8D9B-A29728082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5CC64-D401-F46F-BBF5-018676C4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4966-D7E2-48B0-9CFD-F95A36B7147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B3BE5-36F4-8A61-0D92-F88B80DC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02BA0-851B-0E92-984E-8E0E35B4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2EA0-6370-4EB4-81DD-20267E767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367FB-14B4-126C-A8B5-6A97DA7E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83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77060-3D57-B5A7-7CF7-BF434EDC7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351"/>
            <a:ext cx="10515600" cy="46166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A3FCA-E3BB-0C62-DC7C-153885CF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4966-D7E2-48B0-9CFD-F95A36B7147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6A25A-451B-F703-F71D-C60AAC7C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2EAC2-E74B-82CC-31BC-7C15AC52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2EA0-6370-4EB4-81DD-20267E767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85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1ED61-AC6B-3E3B-B2A5-CECE18CE0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11012B-0995-59C3-1F80-D38D1665A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7E513-B830-7058-5A90-C2FD8E67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4966-D7E2-48B0-9CFD-F95A36B7147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D6BEA-F1EB-B889-D2E7-1597661B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759E3-3B3C-7892-F16E-D5714DFE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2EA0-6370-4EB4-81DD-20267E767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90AD4-9A8D-DF49-567B-D3BD2330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AE340-31FF-AFF8-4E6B-E85F95421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C5EBE2-4221-DB33-D9D7-33B2B3C6F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1393E-9550-3725-E68F-E77401B2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4966-D7E2-48B0-9CFD-F95A36B7147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995BA2-51D8-7D95-22A2-4D38D870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3EEDC-10F0-D888-AF31-B195F0D1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2EA0-6370-4EB4-81DD-20267E767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5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EECA0-88DA-E4CE-0A1D-6E665D15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092A3-7632-6D46-4474-3A948DD03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804290-57BE-43DF-6601-C37BBB564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D02FCB-D95D-AA33-5566-D623CC10B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DC8286-AAD8-87CD-CB4A-DD12458EE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EAAB22-84B0-6DFA-7E09-CAB79B8D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4966-D7E2-48B0-9CFD-F95A36B7147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66EEC0-92EC-D454-C527-F8C9945F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B5D3E8-E418-7D6F-4309-17911F39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2EA0-6370-4EB4-81DD-20267E767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76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0E437-6AAE-ED2E-FE8E-0D638760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31BFF1-AAED-956F-2894-D8E9D8AD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4966-D7E2-48B0-9CFD-F95A36B7147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2DFF74-884E-2DB3-9A72-BC14E4B9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6C1017-7F3F-F236-DE41-F4A820AD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2EA0-6370-4EB4-81DD-20267E767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79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4C5595-B43B-3357-4054-70DDE506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4966-D7E2-48B0-9CFD-F95A36B7147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4CEC0A-4C45-8851-55AF-0EB1AAF0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B7D0CD-C14C-3FA8-A8BB-61DE02E0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2EA0-6370-4EB4-81DD-20267E767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99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87723-DF93-BCE9-C8D0-75D2583D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B766F-4DC7-786C-C114-198DAA97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9CA59D-D5BC-4497-F9CE-7D530B57A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187407-C971-89CE-5B2F-580BCFFD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4966-D7E2-48B0-9CFD-F95A36B7147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31C219-8C85-ED79-70A6-33D00D9B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0D65B2-4BFD-8D80-81D2-7D4C68B1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2EA0-6370-4EB4-81DD-20267E767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5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85869-8026-4161-FB26-3ADE8EA2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E9F461-0CE8-B215-5B9F-14125B351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4094E4-594B-06A3-5C61-847A5366A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F0385C-477F-F13B-EA07-00178B82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4966-D7E2-48B0-9CFD-F95A36B7147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F75BEF-09D5-DE0E-E365-CD64ADBD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A85128-DDB0-C4A4-7041-C65AA359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2EA0-6370-4EB4-81DD-20267E767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0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DE57BD-1669-D3B5-6269-8FF55D8F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AAEB0-FEF5-9A5D-FDF8-DE69B0291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E767C-538D-E1A0-DB8D-02F51AB08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4966-D7E2-48B0-9CFD-F95A36B7147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A8AFE-B0B1-2C38-2311-2963CC6A8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41AAF-F1FC-F7F4-57F7-96C12D3AD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E2EA0-6370-4EB4-81DD-20267E767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0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3B540-33D9-6AE8-1916-94E59542D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EE542 - Reading Assignment – 03</a:t>
            </a:r>
            <a:br>
              <a:rPr lang="en-US" altLang="zh-CN" dirty="0"/>
            </a:br>
            <a:r>
              <a:rPr lang="en-US" altLang="zh-CN" sz="3600" b="1" i="1" dirty="0"/>
              <a:t>Generalized Window Advertising for TCP Congestion Control</a:t>
            </a:r>
            <a:endParaRPr lang="zh-CN" altLang="en-US" b="1" i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68FCCE-BA1C-4A23-BC8C-937360F0E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Presenter: Boyang Xiao</a:t>
            </a:r>
          </a:p>
          <a:p>
            <a:r>
              <a:rPr lang="en-US" altLang="zh-CN" dirty="0"/>
              <a:t>USC id: 3326-7302-74</a:t>
            </a:r>
          </a:p>
          <a:p>
            <a:r>
              <a:rPr lang="en-US" altLang="zh-CN" dirty="0"/>
              <a:t>Email: boyangxi@usc.edu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19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9EC18-9487-5878-ED50-7B5AFB1B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9706" cy="1015838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Comparison with traditional TCP implementations under various network conditions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09AB1-2AEC-8931-B8CA-6A9DC1572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953"/>
            <a:ext cx="10515600" cy="5210921"/>
          </a:xfrm>
        </p:spPr>
        <p:txBody>
          <a:bodyPr/>
          <a:lstStyle/>
          <a:p>
            <a:r>
              <a:rPr lang="en-US" altLang="zh-CN" b="1" dirty="0"/>
              <a:t>WAN environments:</a:t>
            </a:r>
          </a:p>
          <a:p>
            <a:pPr lvl="1"/>
            <a:r>
              <a:rPr lang="en-US" altLang="zh-CN" dirty="0"/>
              <a:t>The fairness improvement as the buffer size increases for GWA-FCFS is explained by the increased buffer occupancy and therefore increased round trip time (RTT) seen by TCP sources.</a:t>
            </a:r>
          </a:p>
          <a:p>
            <a:pPr lvl="1"/>
            <a:r>
              <a:rPr lang="en-US" altLang="zh-CN" sz="2400" dirty="0"/>
              <a:t>The throughput performance is consistent with the packet loss and delay for GWA-TCP.</a:t>
            </a:r>
          </a:p>
          <a:p>
            <a:pPr lvl="1"/>
            <a:r>
              <a:rPr lang="en-US" altLang="zh-CN" sz="2400" dirty="0"/>
              <a:t>GWA transient behavior is quite good, although a high frequency ripple is noted, especially with the RR discipline.</a:t>
            </a:r>
            <a:endParaRPr lang="en-US" altLang="zh-CN" dirty="0"/>
          </a:p>
          <a:p>
            <a:pPr lvl="1"/>
            <a:r>
              <a:rPr lang="en-US" altLang="zh-CN" sz="2400" dirty="0"/>
              <a:t>Both GWA implementations perform remarkably well in a “many flows” situation, with full link utilization and perfect fairness.</a:t>
            </a:r>
          </a:p>
          <a:p>
            <a:pPr lvl="1"/>
            <a:r>
              <a:rPr lang="en-US" altLang="zh-CN" sz="2400" dirty="0"/>
              <a:t>GWA-FCFS fairness improves when increasing the number of active connections and reducing the available bandwidth.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8329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9EC18-9487-5878-ED50-7B5AFB1B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9706" cy="1015838"/>
          </a:xfrm>
        </p:spPr>
        <p:txBody>
          <a:bodyPr>
            <a:noAutofit/>
          </a:bodyPr>
          <a:lstStyle/>
          <a:p>
            <a:r>
              <a:rPr lang="en-US" altLang="zh-CN" dirty="0"/>
              <a:t>Conclusions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09AB1-2AEC-8931-B8CA-6A9DC1572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953"/>
            <a:ext cx="10515600" cy="5210921"/>
          </a:xfrm>
        </p:spPr>
        <p:txBody>
          <a:bodyPr/>
          <a:lstStyle/>
          <a:p>
            <a:r>
              <a:rPr lang="en-US" altLang="zh-CN" sz="3200" dirty="0"/>
              <a:t>Conclude GWA definitions and dependencies:</a:t>
            </a:r>
          </a:p>
          <a:p>
            <a:pPr lvl="1"/>
            <a:r>
              <a:rPr lang="en-US" altLang="zh-CN" dirty="0"/>
              <a:t> The GWA algorithm presented a new approach to TCP congestion control.</a:t>
            </a:r>
          </a:p>
          <a:p>
            <a:pPr lvl="1"/>
            <a:r>
              <a:rPr lang="en-US" altLang="zh-CN" sz="2400" dirty="0"/>
              <a:t>The scheme relies on the cooperation between IP network entities (routers) and host based TCP entities.</a:t>
            </a:r>
          </a:p>
          <a:p>
            <a:pPr lvl="1"/>
            <a:r>
              <a:rPr lang="en-US" altLang="zh-CN" sz="2400" dirty="0"/>
              <a:t>The window control algorithm is based on a classical control theory approach known as Smith Predictor.</a:t>
            </a:r>
          </a:p>
          <a:p>
            <a:r>
              <a:rPr lang="en-US" altLang="zh-CN" sz="3200" dirty="0"/>
              <a:t>GWA advantages over traditional TCP:</a:t>
            </a:r>
          </a:p>
          <a:p>
            <a:pPr lvl="1"/>
            <a:r>
              <a:rPr lang="en-US" altLang="zh-CN" sz="2400" dirty="0"/>
              <a:t>GWA in general attains a more stable network operation as well as a higher degree of fairness.</a:t>
            </a:r>
          </a:p>
          <a:p>
            <a:pPr lvl="1"/>
            <a:r>
              <a:rPr lang="en-US" altLang="zh-CN" sz="2400" dirty="0"/>
              <a:t>It guarantees a loss free operation as predicted by theory.</a:t>
            </a:r>
          </a:p>
          <a:p>
            <a:pPr lvl="1"/>
            <a:r>
              <a:rPr lang="en-US" altLang="zh-CN" sz="2400" dirty="0"/>
              <a:t>Throughput performance depends on propagation delays and router buffer size; in typical operating conditions, GWA ensures full link utilization.</a:t>
            </a:r>
          </a:p>
          <a:p>
            <a:r>
              <a:rPr lang="en-US" altLang="zh-CN" sz="3200" dirty="0"/>
              <a:t>GWA’s Compatibilities</a:t>
            </a:r>
          </a:p>
          <a:p>
            <a:pPr lvl="1"/>
            <a:r>
              <a:rPr lang="en-US" altLang="zh-CN" dirty="0"/>
              <a:t>GWA is backward compatible with all TCP versions. Namely, GWA- and non-GWA TCP hosts can always communicate with each other.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793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3B540-33D9-6AE8-1916-94E59542D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Thanks for watching!</a:t>
            </a:r>
            <a:endParaRPr lang="zh-CN" altLang="en-US" b="1" i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68FCCE-BA1C-4A23-BC8C-937360F0E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Presenter: Boyang Xiao</a:t>
            </a:r>
          </a:p>
          <a:p>
            <a:r>
              <a:rPr lang="en-US" altLang="zh-CN" dirty="0"/>
              <a:t>USC id: 3326-7302-74</a:t>
            </a:r>
          </a:p>
          <a:p>
            <a:r>
              <a:rPr lang="en-US" altLang="zh-CN" dirty="0"/>
              <a:t>Email: boyangxi@usc.edu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81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8097A-914E-69BC-B311-CB12DA38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7D286-C1F1-77AC-79A4-3A0790E2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Paper’s main ideas</a:t>
            </a:r>
          </a:p>
          <a:p>
            <a:r>
              <a:rPr lang="en-US" altLang="zh-CN" dirty="0"/>
              <a:t>Generalized window advertising (GWA) TCP</a:t>
            </a:r>
          </a:p>
          <a:p>
            <a:r>
              <a:rPr lang="en-US" altLang="zh-CN" dirty="0"/>
              <a:t>GWA’s properties and modeling approximations</a:t>
            </a:r>
          </a:p>
          <a:p>
            <a:r>
              <a:rPr lang="en-US" altLang="zh-CN" dirty="0"/>
              <a:t>Buffer management policies</a:t>
            </a:r>
          </a:p>
          <a:p>
            <a:r>
              <a:rPr lang="en-US" altLang="zh-CN" dirty="0"/>
              <a:t>Comparison with traditional TCP implementations under various network conditions</a:t>
            </a:r>
          </a:p>
          <a:p>
            <a:r>
              <a:rPr lang="en-US" altLang="zh-CN" dirty="0"/>
              <a:t>Conclusions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68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3AAB0-F612-3273-E84B-B30E1A2B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Paper’s main ideas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94E82-6B3B-0630-F443-DC2A5CA3D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Introducing a new approach to enhance TCP’s congestion controlling property: </a:t>
            </a:r>
            <a:r>
              <a:rPr lang="en-US" altLang="zh-CN" b="1" dirty="0"/>
              <a:t>Generalized Window Advertising (GWA)</a:t>
            </a:r>
          </a:p>
          <a:p>
            <a:r>
              <a:rPr lang="en-US" altLang="zh-CN" dirty="0"/>
              <a:t>Analyzing GWA’s properties and performance under various networks conditions</a:t>
            </a:r>
          </a:p>
          <a:p>
            <a:r>
              <a:rPr lang="en-US" altLang="zh-CN" dirty="0"/>
              <a:t>Comparing GWA-TCP with traditional TCP congestions controlling performances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92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FF01C-8E30-E1C7-5924-39C34A93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Generalized window advertising (GWA) TCP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7E53E8-C741-CBB2-E308-179948DB6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TCP’s congestion control mechanisms:</a:t>
                </a:r>
              </a:p>
              <a:p>
                <a:pPr lvl="1"/>
                <a:r>
                  <a:rPr lang="en-US" altLang="zh-CN" dirty="0"/>
                  <a:t>Receiver advertised window (</a:t>
                </a:r>
                <a:r>
                  <a:rPr lang="en-US" altLang="zh-CN" dirty="0" err="1"/>
                  <a:t>rcvwnd</a:t>
                </a:r>
                <a:r>
                  <a:rPr lang="en-US" altLang="zh-CN" dirty="0"/>
                  <a:t>) field in </a:t>
                </a:r>
                <a:r>
                  <a:rPr lang="en-US" altLang="zh-CN" b="1" dirty="0"/>
                  <a:t>TCP datagram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dirty="0"/>
                  <a:t>Amount of data allowed to be transferred is calculated by: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/>
                  <a:t>: congestion window size,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/>
                  <a:t>: outstanding datagrams amount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GWA key mechanisms: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To “generalize” the interpretation and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, using it convey both the receiver available buffer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dirty="0"/>
                  <a:t> and network congestion status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zh-CN" altLang="en-US" sz="200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7E53E8-C741-CBB2-E308-179948DB6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91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FF01C-8E30-E1C7-5924-39C34A93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Generalized window advertising (GWA) TCP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E53E8-C741-CBB2-E308-179948DB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GWA deployment in a simple network: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6903A9A-148F-6350-B4A5-7C3DB7ACA250}"/>
              </a:ext>
            </a:extLst>
          </p:cNvPr>
          <p:cNvSpPr/>
          <p:nvPr/>
        </p:nvSpPr>
        <p:spPr>
          <a:xfrm>
            <a:off x="2218764" y="3594847"/>
            <a:ext cx="1129553" cy="10158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794747-C15D-2BF1-0A93-41487A296463}"/>
              </a:ext>
            </a:extLst>
          </p:cNvPr>
          <p:cNvSpPr txBox="1"/>
          <p:nvPr/>
        </p:nvSpPr>
        <p:spPr>
          <a:xfrm>
            <a:off x="2326340" y="3918100"/>
            <a:ext cx="78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51E0AFA-8871-8499-FF31-14745739F610}"/>
              </a:ext>
            </a:extLst>
          </p:cNvPr>
          <p:cNvSpPr/>
          <p:nvPr/>
        </p:nvSpPr>
        <p:spPr>
          <a:xfrm>
            <a:off x="8852646" y="3594847"/>
            <a:ext cx="1129553" cy="10158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AD5CBC-AE51-25E2-485A-20554CABE515}"/>
              </a:ext>
            </a:extLst>
          </p:cNvPr>
          <p:cNvSpPr txBox="1"/>
          <p:nvPr/>
        </p:nvSpPr>
        <p:spPr>
          <a:xfrm>
            <a:off x="8960221" y="3918100"/>
            <a:ext cx="10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Destination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6AB4BB-4561-4FB9-CB7E-56311C8553B6}"/>
              </a:ext>
            </a:extLst>
          </p:cNvPr>
          <p:cNvSpPr/>
          <p:nvPr/>
        </p:nvSpPr>
        <p:spPr>
          <a:xfrm>
            <a:off x="4334434" y="3594847"/>
            <a:ext cx="1281953" cy="1015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D6149F-3FD6-1FAC-C04D-C05539A580DE}"/>
              </a:ext>
            </a:extLst>
          </p:cNvPr>
          <p:cNvSpPr txBox="1"/>
          <p:nvPr/>
        </p:nvSpPr>
        <p:spPr>
          <a:xfrm>
            <a:off x="4450976" y="3733434"/>
            <a:ext cx="86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Router1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B4184F-93BF-69CA-B203-CF7B90DA58E9}"/>
              </a:ext>
            </a:extLst>
          </p:cNvPr>
          <p:cNvSpPr/>
          <p:nvPr/>
        </p:nvSpPr>
        <p:spPr>
          <a:xfrm>
            <a:off x="6593540" y="3594847"/>
            <a:ext cx="1281953" cy="1015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07177F-7ABA-591B-075C-0CB64D790661}"/>
              </a:ext>
            </a:extLst>
          </p:cNvPr>
          <p:cNvSpPr txBox="1"/>
          <p:nvPr/>
        </p:nvSpPr>
        <p:spPr>
          <a:xfrm>
            <a:off x="6710082" y="3733434"/>
            <a:ext cx="86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Router2</a:t>
            </a:r>
            <a:endParaRPr lang="zh-CN" altLang="en-US" dirty="0"/>
          </a:p>
        </p:txBody>
      </p:sp>
      <p:sp>
        <p:nvSpPr>
          <p:cNvPr id="16" name="流程图: 直接访问存储器 15">
            <a:extLst>
              <a:ext uri="{FF2B5EF4-FFF2-40B4-BE49-F238E27FC236}">
                <a16:creationId xmlns:a16="http://schemas.microsoft.com/office/drawing/2014/main" id="{2460F2D7-348A-CCA3-65F0-6DED008EA89D}"/>
              </a:ext>
            </a:extLst>
          </p:cNvPr>
          <p:cNvSpPr/>
          <p:nvPr/>
        </p:nvSpPr>
        <p:spPr>
          <a:xfrm>
            <a:off x="4513729" y="4113022"/>
            <a:ext cx="860610" cy="369331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9A444F-C740-85A2-A596-5FBE903EBED2}"/>
              </a:ext>
            </a:extLst>
          </p:cNvPr>
          <p:cNvSpPr txBox="1"/>
          <p:nvPr/>
        </p:nvSpPr>
        <p:spPr>
          <a:xfrm>
            <a:off x="4567515" y="4165611"/>
            <a:ext cx="537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buffer</a:t>
            </a:r>
            <a:endParaRPr lang="zh-CN" altLang="en-US" sz="1400" dirty="0"/>
          </a:p>
        </p:txBody>
      </p:sp>
      <p:sp>
        <p:nvSpPr>
          <p:cNvPr id="19" name="流程图: 直接访问存储器 18">
            <a:extLst>
              <a:ext uri="{FF2B5EF4-FFF2-40B4-BE49-F238E27FC236}">
                <a16:creationId xmlns:a16="http://schemas.microsoft.com/office/drawing/2014/main" id="{A953A093-0C99-F1BF-152C-C00AF715F806}"/>
              </a:ext>
            </a:extLst>
          </p:cNvPr>
          <p:cNvSpPr/>
          <p:nvPr/>
        </p:nvSpPr>
        <p:spPr>
          <a:xfrm>
            <a:off x="6710083" y="4113022"/>
            <a:ext cx="860610" cy="369331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F0A1A8-8448-8D9B-0288-C0066C0DAF45}"/>
              </a:ext>
            </a:extLst>
          </p:cNvPr>
          <p:cNvSpPr txBox="1"/>
          <p:nvPr/>
        </p:nvSpPr>
        <p:spPr>
          <a:xfrm>
            <a:off x="6763869" y="4165611"/>
            <a:ext cx="537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buffer</a:t>
            </a:r>
            <a:endParaRPr lang="zh-CN" altLang="en-US" sz="1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A861702-107C-3294-DDEC-5685EA32C0AF}"/>
              </a:ext>
            </a:extLst>
          </p:cNvPr>
          <p:cNvCxnSpPr>
            <a:stCxn id="4" idx="6"/>
            <a:endCxn id="10" idx="1"/>
          </p:cNvCxnSpPr>
          <p:nvPr/>
        </p:nvCxnSpPr>
        <p:spPr>
          <a:xfrm>
            <a:off x="3348317" y="4102766"/>
            <a:ext cx="986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C7AEB9A-58A1-0665-FAE6-BCB35A7601DE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5616387" y="4102766"/>
            <a:ext cx="977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EB19F76-15D9-5E9B-6E54-2CFD10530030}"/>
              </a:ext>
            </a:extLst>
          </p:cNvPr>
          <p:cNvCxnSpPr>
            <a:stCxn id="13" idx="3"/>
            <a:endCxn id="7" idx="2"/>
          </p:cNvCxnSpPr>
          <p:nvPr/>
        </p:nvCxnSpPr>
        <p:spPr>
          <a:xfrm>
            <a:off x="7875493" y="4102766"/>
            <a:ext cx="977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D637CFB9-DF1A-0D01-2F77-204B6A7E7A11}"/>
              </a:ext>
            </a:extLst>
          </p:cNvPr>
          <p:cNvSpPr/>
          <p:nvPr/>
        </p:nvSpPr>
        <p:spPr>
          <a:xfrm>
            <a:off x="3635188" y="3209365"/>
            <a:ext cx="4921623" cy="1792941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ED70BDF-0B89-912D-CC76-14EFEDD693A6}"/>
                  </a:ext>
                </a:extLst>
              </p:cNvPr>
              <p:cNvSpPr txBox="1"/>
              <p:nvPr/>
            </p:nvSpPr>
            <p:spPr>
              <a:xfrm>
                <a:off x="4881281" y="2609856"/>
                <a:ext cx="27969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ED70BDF-0B89-912D-CC76-14EFEDD69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281" y="2609856"/>
                <a:ext cx="2796988" cy="338554"/>
              </a:xfrm>
              <a:prstGeom prst="rect">
                <a:avLst/>
              </a:prstGeom>
              <a:blipFill>
                <a:blip r:embed="rId2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C168B4C-62B0-896C-CF43-DFC7702C291C}"/>
              </a:ext>
            </a:extLst>
          </p:cNvPr>
          <p:cNvCxnSpPr/>
          <p:nvPr/>
        </p:nvCxnSpPr>
        <p:spPr>
          <a:xfrm flipH="1">
            <a:off x="5311587" y="2998405"/>
            <a:ext cx="304800" cy="5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765A793-336A-181A-492F-F3D1B30147F3}"/>
              </a:ext>
            </a:extLst>
          </p:cNvPr>
          <p:cNvCxnSpPr>
            <a:cxnSpLocks/>
          </p:cNvCxnSpPr>
          <p:nvPr/>
        </p:nvCxnSpPr>
        <p:spPr>
          <a:xfrm>
            <a:off x="6763869" y="2945261"/>
            <a:ext cx="318248" cy="57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6FC88E1-C933-3139-35E4-98A708751636}"/>
                  </a:ext>
                </a:extLst>
              </p:cNvPr>
              <p:cNvSpPr txBox="1"/>
              <p:nvPr/>
            </p:nvSpPr>
            <p:spPr>
              <a:xfrm>
                <a:off x="694765" y="2813739"/>
                <a:ext cx="27969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𝑎𝑣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6FC88E1-C933-3139-35E4-98A708751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5" y="2813739"/>
                <a:ext cx="279698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C00E0DA-AB77-4478-5280-7B43A6CA832C}"/>
              </a:ext>
            </a:extLst>
          </p:cNvPr>
          <p:cNvCxnSpPr/>
          <p:nvPr/>
        </p:nvCxnSpPr>
        <p:spPr>
          <a:xfrm>
            <a:off x="1904999" y="3522474"/>
            <a:ext cx="313765" cy="31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A06193B-8371-322A-AAA0-E8AEA133A4E5}"/>
                  </a:ext>
                </a:extLst>
              </p:cNvPr>
              <p:cNvSpPr txBox="1"/>
              <p:nvPr/>
            </p:nvSpPr>
            <p:spPr>
              <a:xfrm>
                <a:off x="8305799" y="2933040"/>
                <a:ext cx="27969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A06193B-8371-322A-AAA0-E8AEA133A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799" y="2933040"/>
                <a:ext cx="2796988" cy="338554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F21F9A5-8BD0-B5DE-F7D8-7C6495AF3677}"/>
              </a:ext>
            </a:extLst>
          </p:cNvPr>
          <p:cNvCxnSpPr/>
          <p:nvPr/>
        </p:nvCxnSpPr>
        <p:spPr>
          <a:xfrm flipH="1">
            <a:off x="9982198" y="3398514"/>
            <a:ext cx="215154" cy="2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42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CCC77-5AC9-B827-2175-C424922C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GWA’s properties and modeling approximations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5A371-3AA7-5961-13E9-F7BD3ED3D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GWA always ensures zero loss probability, regardless of the statistical fluctuations of the disturbances. </a:t>
            </a:r>
          </a:p>
          <a:p>
            <a:r>
              <a:rPr lang="en-US" altLang="zh-CN" dirty="0"/>
              <a:t>This means that there are no losses </a:t>
            </a:r>
            <a:r>
              <a:rPr lang="en-US" altLang="zh-CN" b="1" dirty="0"/>
              <a:t>even if there is somewhere along the path where the bandwidth goes abruptly to zero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The property can be rigorously verified in the model proposed in this paper, but the real system requires a reinterpretation of more properties:</a:t>
            </a:r>
          </a:p>
          <a:p>
            <a:pPr lvl="1"/>
            <a:r>
              <a:rPr lang="en-US" altLang="zh-CN" dirty="0"/>
              <a:t>TCP’s discrete behavior</a:t>
            </a:r>
          </a:p>
          <a:p>
            <a:pPr lvl="1"/>
            <a:r>
              <a:rPr lang="en-US" altLang="zh-CN" dirty="0"/>
              <a:t>The effect of transient TCP dynamics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93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69A5C-29B6-1586-3951-1EEECAC5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Buffer management policies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1B4E4-8C12-04C6-C389-77136AFCD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Three buffer management policies applied to GWA-TCP</a:t>
            </a:r>
          </a:p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n-US" altLang="zh-CN" dirty="0"/>
              <a:t>Routers with per-flow RR queuing discipline</a:t>
            </a:r>
          </a:p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endParaRPr lang="en-US" altLang="zh-CN" dirty="0"/>
          </a:p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n-US" altLang="zh-CN" dirty="0"/>
              <a:t>Routers with FCFS queuing discipline</a:t>
            </a:r>
          </a:p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endParaRPr lang="en-US" altLang="zh-CN" dirty="0"/>
          </a:p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n-US" altLang="zh-CN" dirty="0"/>
              <a:t>Bandwidth Aware Routers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157F2B-AA9C-CDEE-80D2-6FCE8D1A7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99" y="2612878"/>
            <a:ext cx="3260372" cy="5829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BB26AF-0258-6AAA-B091-C98E4260F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45" y="3729814"/>
            <a:ext cx="2991680" cy="5968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82312E-198B-1758-72E5-C0AFBD1BB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45" y="4860633"/>
            <a:ext cx="3150280" cy="65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1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9EC18-9487-5878-ED50-7B5AFB1B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9706" cy="1015838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Comparison with traditional TCP implementations under various network conditions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09AB1-2AEC-8931-B8CA-6A9DC1572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954"/>
            <a:ext cx="10515600" cy="564776"/>
          </a:xfrm>
        </p:spPr>
        <p:txBody>
          <a:bodyPr/>
          <a:lstStyle/>
          <a:p>
            <a:r>
              <a:rPr lang="en-US" altLang="zh-CN" b="1" dirty="0"/>
              <a:t>Comparison settings:</a:t>
            </a:r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FB33EC1-E0F9-333C-8ABA-14A2E456C4CE}"/>
              </a:ext>
            </a:extLst>
          </p:cNvPr>
          <p:cNvSpPr txBox="1">
            <a:spLocks/>
          </p:cNvSpPr>
          <p:nvPr/>
        </p:nvSpPr>
        <p:spPr>
          <a:xfrm>
            <a:off x="838200" y="1846730"/>
            <a:ext cx="10515600" cy="484336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Extensions/modifications to the basic ns-2 infrastructure:</a:t>
            </a:r>
          </a:p>
          <a:p>
            <a:pPr lvl="1"/>
            <a:r>
              <a:rPr lang="en-US" altLang="zh-CN" sz="2000" dirty="0"/>
              <a:t>TCP dynamic window advertisement</a:t>
            </a:r>
          </a:p>
          <a:p>
            <a:pPr lvl="1"/>
            <a:r>
              <a:rPr lang="en-US" altLang="zh-CN" sz="2000" dirty="0"/>
              <a:t>Introduction of the  optional field in the IPv6 header, plus the fields for BA-TCP Implementation of Eq.(2) in GWA-TCP receivers, and the additional control algorithm at the source in BA-TCP</a:t>
            </a:r>
          </a:p>
          <a:p>
            <a:pPr lvl="1"/>
            <a:r>
              <a:rPr lang="en-US" altLang="zh-CN" sz="2000" dirty="0"/>
              <a:t>Implementation of IP routers which advertise Bn or the available bandwidth vi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The 6 TCP implementations:</a:t>
            </a:r>
          </a:p>
          <a:p>
            <a:pPr lvl="1"/>
            <a:r>
              <a:rPr lang="en-US" altLang="zh-CN" sz="2000" dirty="0"/>
              <a:t>TCP-Reno and standard FCFS queuing IP routers, in the sequel named Drop-Tail</a:t>
            </a:r>
          </a:p>
          <a:p>
            <a:pPr lvl="1"/>
            <a:r>
              <a:rPr lang="en-US" altLang="zh-CN" sz="2000" dirty="0"/>
              <a:t>TCP-Reno and RED IP routers, named RED</a:t>
            </a:r>
          </a:p>
          <a:p>
            <a:pPr lvl="1"/>
            <a:r>
              <a:rPr lang="en-US" altLang="zh-CN" sz="2000" dirty="0"/>
              <a:t>TCP-Reno with ECN (Explicit Congestion Notification) capabilities and tagging RED IP routers, named ECN</a:t>
            </a:r>
          </a:p>
          <a:p>
            <a:pPr lvl="1"/>
            <a:r>
              <a:rPr lang="en-US" altLang="zh-CN" sz="2000" dirty="0"/>
              <a:t>TCP-Reno with GWA capabilities and per-flow queuing, RR IP routers, named GWA-RR</a:t>
            </a:r>
          </a:p>
          <a:p>
            <a:pPr lvl="1"/>
            <a:r>
              <a:rPr lang="en-US" altLang="zh-CN" sz="2000" dirty="0"/>
              <a:t>TCP-Reno with GWA capabilities and FCFS queuing IP routers, named GWA-FCFS</a:t>
            </a:r>
          </a:p>
          <a:p>
            <a:pPr lvl="1"/>
            <a:r>
              <a:rPr lang="en-US" altLang="zh-CN" sz="2000" dirty="0"/>
              <a:t>TCP-Reno with Bandwidth Aware GWA capabilities; FCFS IP routers capable of measuring the available bandwidth, named BA-FCFS.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376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9EC18-9487-5878-ED50-7B5AFB1B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9706" cy="1015838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Comparison with traditional TCP implementations under various network conditions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09AB1-2AEC-8931-B8CA-6A9DC1572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953"/>
            <a:ext cx="10515600" cy="5210921"/>
          </a:xfrm>
        </p:spPr>
        <p:txBody>
          <a:bodyPr/>
          <a:lstStyle/>
          <a:p>
            <a:r>
              <a:rPr lang="en-US" altLang="zh-CN" b="1" dirty="0"/>
              <a:t>LAN environments:</a:t>
            </a:r>
          </a:p>
          <a:p>
            <a:pPr lvl="1"/>
            <a:r>
              <a:rPr lang="en-US" altLang="zh-CN" sz="2800" dirty="0"/>
              <a:t>Any GWA algorithm ensures perfect fairness and full utilization even with small router buffer size</a:t>
            </a:r>
          </a:p>
          <a:p>
            <a:pPr lvl="1"/>
            <a:r>
              <a:rPr lang="en-US" altLang="zh-CN" sz="2800" dirty="0"/>
              <a:t>With GWA-FCFS, both the average and the maximum delay increase with buffer size, since the aggregate queue stabilizes to a higher value when the buffer is large. BA-FCFS yields negligible delays since it drives the overall queue length to zero. ECN Telnet delays are also very low.</a:t>
            </a:r>
          </a:p>
          <a:p>
            <a:pPr lvl="1"/>
            <a:r>
              <a:rPr lang="en-US" altLang="zh-CN" sz="2800" dirty="0"/>
              <a:t>GWA schemes exhibit very stable behavior, without packet drops even during the initial transient.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699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Adobe Arabic"/>
        <a:ea typeface="等线 Light"/>
        <a:cs typeface=""/>
      </a:majorFont>
      <a:minorFont>
        <a:latin typeface="Adobe Arabic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857</Words>
  <Application>Microsoft Office PowerPoint</Application>
  <PresentationFormat>宽屏</PresentationFormat>
  <Paragraphs>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Adobe Arabic</vt:lpstr>
      <vt:lpstr>Arial</vt:lpstr>
      <vt:lpstr>Cambria Math</vt:lpstr>
      <vt:lpstr>Office 主题​​</vt:lpstr>
      <vt:lpstr>EE542 - Reading Assignment – 03 Generalized Window Advertising for TCP Congestion Control</vt:lpstr>
      <vt:lpstr>Index</vt:lpstr>
      <vt:lpstr>Paper’s main ideas</vt:lpstr>
      <vt:lpstr>Generalized window advertising (GWA) TCP</vt:lpstr>
      <vt:lpstr>Generalized window advertising (GWA) TCP</vt:lpstr>
      <vt:lpstr>GWA’s properties and modeling approximations</vt:lpstr>
      <vt:lpstr>Buffer management policies</vt:lpstr>
      <vt:lpstr>Comparison with traditional TCP implementations under various network conditions</vt:lpstr>
      <vt:lpstr>Comparison with traditional TCP implementations under various network conditions</vt:lpstr>
      <vt:lpstr>Comparison with traditional TCP implementations under various network conditions</vt:lpstr>
      <vt:lpstr>Conclusions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EE542 - Reading Assignment – 03 Generalized Window Advertising for TCP Congestion Control</dc:title>
  <dc:creator>Xiao Boyang</dc:creator>
  <cp:lastModifiedBy>Xiao Boyang</cp:lastModifiedBy>
  <cp:revision>4</cp:revision>
  <dcterms:created xsi:type="dcterms:W3CDTF">2022-09-11T20:42:03Z</dcterms:created>
  <dcterms:modified xsi:type="dcterms:W3CDTF">2022-09-13T01:32:27Z</dcterms:modified>
</cp:coreProperties>
</file>