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9" r:id="rId7"/>
    <p:sldId id="270" r:id="rId8"/>
    <p:sldId id="271" r:id="rId9"/>
    <p:sldId id="272" r:id="rId10"/>
    <p:sldId id="273" r:id="rId11"/>
    <p:sldId id="274" r:id="rId12"/>
    <p:sldId id="275"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29CD2-51E9-B670-EAA2-80562B271E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1F904-C19B-6B9E-3C56-6063FFAD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62553F-DDED-0671-4BFF-533D25E41FE3}"/>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9C6EB86B-C796-6073-3881-CBC56329B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7C9024-5E33-6A23-18BD-4B68FB659F1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09908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5E3DD-7B5E-3481-64E5-2BE39543E3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C7A257-B4F8-2C40-0D92-F22B1A5E1E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26F497-50AD-62CA-005A-5C93CE1B040E}"/>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F963A865-0CB5-9250-E90D-CB3AA69E55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7ECB3-B8EB-329C-7455-56EC307F969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6655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3C920D-DF9F-887C-33C1-2BA5C428E5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33A2A9-6966-7472-8D9B-A297280827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95CC64-D401-F46F-BBF5-018676C44202}"/>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73EB3BE5-36F4-8A61-0D92-F88B80DCC8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D02BA0-851B-0E92-984E-8E0E35B4034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4562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367FB-14B4-126C-A8B5-6A97DA7E32B4}"/>
              </a:ext>
            </a:extLst>
          </p:cNvPr>
          <p:cNvSpPr>
            <a:spLocks noGrp="1"/>
          </p:cNvSpPr>
          <p:nvPr>
            <p:ph type="title"/>
          </p:nvPr>
        </p:nvSpPr>
        <p:spPr>
          <a:xfrm>
            <a:off x="838200" y="365125"/>
            <a:ext cx="10515600" cy="1015838"/>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2377060-3D57-B5A7-7CF7-BF434EDC771A}"/>
              </a:ext>
            </a:extLst>
          </p:cNvPr>
          <p:cNvSpPr>
            <a:spLocks noGrp="1"/>
          </p:cNvSpPr>
          <p:nvPr>
            <p:ph idx="1"/>
          </p:nvPr>
        </p:nvSpPr>
        <p:spPr>
          <a:xfrm>
            <a:off x="838200" y="1560351"/>
            <a:ext cx="10515600" cy="46166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E4A3FCA-E3BB-0C62-DC7C-153885CF93D8}"/>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6966A25A-451B-F703-F71D-C60AAC7C91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B2EAC2-E74B-82CC-31BC-7C15AC52BD2E}"/>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52585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1ED61-AC6B-3E3B-B2A5-CECE18CE08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11012B-0995-59C3-1F80-D38D1665A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D7E513-B830-7058-5A90-C2FD8E67163D}"/>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BB7D6BEA-F1EB-B889-D2E7-1597661B17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759E3-3B3C-7892-F16E-D5714DFEEB68}"/>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1811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90AD4-9A8D-DF49-567B-D3BD233093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1AE340-31FF-AFF8-4E6B-E85F954216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C5EBE2-4221-DB33-D9D7-33B2B3C6FD4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A1393E-9550-3725-E68F-E77401B22E18}"/>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6" name="页脚占位符 5">
            <a:extLst>
              <a:ext uri="{FF2B5EF4-FFF2-40B4-BE49-F238E27FC236}">
                <a16:creationId xmlns:a16="http://schemas.microsoft.com/office/drawing/2014/main" id="{B1995BA2-51D8-7D95-22A2-4D38D8704E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63EEDC-10F0-D888-AF31-B195F0D11A33}"/>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50715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EECA0-88DA-E4CE-0A1D-6E665D15CE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092A3-7632-6D46-4474-3A948DD03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2804290-57BE-43DF-6601-C37BBB564E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D02FCB-D95D-AA33-5566-D623CC10B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DC8286-AAD8-87CD-CB4A-DD12458EEE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EAAB22-84B0-6DFA-7E09-CAB79B8DC9B1}"/>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8" name="页脚占位符 7">
            <a:extLst>
              <a:ext uri="{FF2B5EF4-FFF2-40B4-BE49-F238E27FC236}">
                <a16:creationId xmlns:a16="http://schemas.microsoft.com/office/drawing/2014/main" id="{8166EEC0-92EC-D454-C527-F8C9945F8E3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B5D3E8-E418-7D6F-4309-17911F398612}"/>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273676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0E437-6AAE-ED2E-FE8E-0D6387601E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31BFF1-AAED-956F-2894-D8E9D8AD9A15}"/>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4" name="页脚占位符 3">
            <a:extLst>
              <a:ext uri="{FF2B5EF4-FFF2-40B4-BE49-F238E27FC236}">
                <a16:creationId xmlns:a16="http://schemas.microsoft.com/office/drawing/2014/main" id="{592DFF74-884E-2DB3-9A72-BC14E4B935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6C1017-7F3F-F236-DE41-F4A820ADB6F1}"/>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96179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4C5595-B43B-3357-4054-70DDE5065F99}"/>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3" name="页脚占位符 2">
            <a:extLst>
              <a:ext uri="{FF2B5EF4-FFF2-40B4-BE49-F238E27FC236}">
                <a16:creationId xmlns:a16="http://schemas.microsoft.com/office/drawing/2014/main" id="{EF4CEC0A-4C45-8851-55AF-0EB1AAF065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B7D0CD-C14C-3FA8-A8BB-61DE02E05F2F}"/>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89199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87723-DF93-BCE9-C8D0-75D2583D21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2B766F-4DC7-786C-C114-198DAA97D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9CA59D-D5BC-4497-F9CE-7D530B57A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187407-C971-89CE-5B2F-580BCFFDAC0B}"/>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6" name="页脚占位符 5">
            <a:extLst>
              <a:ext uri="{FF2B5EF4-FFF2-40B4-BE49-F238E27FC236}">
                <a16:creationId xmlns:a16="http://schemas.microsoft.com/office/drawing/2014/main" id="{9031C219-8C85-ED79-70A6-33D00D9B9C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0D65B2-4BFD-8D80-81D2-7D4C68B18354}"/>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4335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85869-8026-4161-FB26-3ADE8EA2E9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E9F461-0CE8-B215-5B9F-14125B351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4094E4-594B-06A3-5C61-847A5366A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F0385C-477F-F13B-EA07-00178B822A49}"/>
              </a:ext>
            </a:extLst>
          </p:cNvPr>
          <p:cNvSpPr>
            <a:spLocks noGrp="1"/>
          </p:cNvSpPr>
          <p:nvPr>
            <p:ph type="dt" sz="half" idx="10"/>
          </p:nvPr>
        </p:nvSpPr>
        <p:spPr/>
        <p:txBody>
          <a:bodyPr/>
          <a:lstStyle/>
          <a:p>
            <a:fld id="{9BB74966-D7E2-48B0-9CFD-F95A36B7147F}" type="datetimeFigureOut">
              <a:rPr lang="zh-CN" altLang="en-US" smtClean="0"/>
              <a:t>2022/10/4</a:t>
            </a:fld>
            <a:endParaRPr lang="zh-CN" altLang="en-US"/>
          </a:p>
        </p:txBody>
      </p:sp>
      <p:sp>
        <p:nvSpPr>
          <p:cNvPr id="6" name="页脚占位符 5">
            <a:extLst>
              <a:ext uri="{FF2B5EF4-FFF2-40B4-BE49-F238E27FC236}">
                <a16:creationId xmlns:a16="http://schemas.microsoft.com/office/drawing/2014/main" id="{06F75BEF-09D5-DE0E-E365-CD64ADBDA4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A85128-DDB0-C4A4-7041-C65AA35956D3}"/>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79320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DE57BD-1669-D3B5-6269-8FF55D8F3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2AAEB0-FEF5-9A5D-FDF8-DE69B0291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9E767C-538D-E1A0-DB8D-02F51AB08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74966-D7E2-48B0-9CFD-F95A36B7147F}"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CCEA8AFE-B0B1-2C38-2311-2963CC6A8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541AAF-F1FC-F7F4-57F7-96C12D3AD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62860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3B540-33D9-6AE8-1916-94E59542D3EC}"/>
              </a:ext>
            </a:extLst>
          </p:cNvPr>
          <p:cNvSpPr>
            <a:spLocks noGrp="1"/>
          </p:cNvSpPr>
          <p:nvPr>
            <p:ph type="ctrTitle"/>
          </p:nvPr>
        </p:nvSpPr>
        <p:spPr/>
        <p:txBody>
          <a:bodyPr>
            <a:normAutofit/>
          </a:bodyPr>
          <a:lstStyle/>
          <a:p>
            <a:r>
              <a:rPr lang="en-US" altLang="zh-CN" dirty="0"/>
              <a:t>EE542 - Reading Assignment – 05</a:t>
            </a:r>
            <a:br>
              <a:rPr lang="en-US" altLang="zh-CN" dirty="0"/>
            </a:br>
            <a:r>
              <a:rPr lang="en-US" altLang="zh-CN" dirty="0"/>
              <a:t> </a:t>
            </a:r>
            <a:r>
              <a:rPr lang="en-US" altLang="zh-CN" sz="2800" b="1" i="1" dirty="0"/>
              <a:t>UNO: Unifying host and smart NIC offload for flexible packet processing</a:t>
            </a:r>
            <a:endParaRPr lang="zh-CN" altLang="en-US" b="1" i="1" dirty="0"/>
          </a:p>
        </p:txBody>
      </p:sp>
      <p:sp>
        <p:nvSpPr>
          <p:cNvPr id="3" name="副标题 2">
            <a:extLst>
              <a:ext uri="{FF2B5EF4-FFF2-40B4-BE49-F238E27FC236}">
                <a16:creationId xmlns:a16="http://schemas.microsoft.com/office/drawing/2014/main" id="{2668FCCE-BA1C-4A23-BC8C-937360F0E113}"/>
              </a:ext>
            </a:extLst>
          </p:cNvPr>
          <p:cNvSpPr>
            <a:spLocks noGrp="1"/>
          </p:cNvSpPr>
          <p:nvPr>
            <p:ph type="subTitle" idx="1"/>
          </p:nvPr>
        </p:nvSpPr>
        <p:spPr/>
        <p:txBody>
          <a:bodyPr/>
          <a:lstStyle/>
          <a:p>
            <a:r>
              <a:rPr lang="en-US" altLang="zh-CN" dirty="0"/>
              <a:t>Presenter: Boyang Xiao</a:t>
            </a:r>
          </a:p>
          <a:p>
            <a:r>
              <a:rPr lang="en-US" altLang="zh-CN" dirty="0"/>
              <a:t>USC id: 3326-7302-74</a:t>
            </a:r>
          </a:p>
          <a:p>
            <a:r>
              <a:rPr lang="en-US" altLang="zh-CN" dirty="0"/>
              <a:t>Email: boyangxi@usc.edu</a:t>
            </a:r>
            <a:endParaRPr lang="zh-CN" altLang="en-US" dirty="0"/>
          </a:p>
        </p:txBody>
      </p:sp>
    </p:spTree>
    <p:extLst>
      <p:ext uri="{BB962C8B-B14F-4D97-AF65-F5344CB8AC3E}">
        <p14:creationId xmlns:p14="http://schemas.microsoft.com/office/powerpoint/2010/main" val="83019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UNO evaluation</a:t>
            </a:r>
          </a:p>
        </p:txBody>
      </p:sp>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p:txBody>
          <a:bodyPr>
            <a:normAutofit/>
          </a:bodyPr>
          <a:lstStyle/>
          <a:p>
            <a:r>
              <a:rPr lang="en-US" altLang="zh-CN" dirty="0"/>
              <a:t> Cost of NF migration evaluation results:</a:t>
            </a:r>
          </a:p>
          <a:p>
            <a:pPr lvl="1"/>
            <a:r>
              <a:rPr lang="en-US" altLang="zh-CN" dirty="0"/>
              <a:t>Deserialization on sNIC takes longer than serialization on x86 host due to the lower single-core performance of sNIC. The trend becomes the opposite when migrating from sNIC to x86 host. The average per-packet latency increases by 40–50ms during migration, compared to migration-free condition.</a:t>
            </a:r>
          </a:p>
          <a:p>
            <a:r>
              <a:rPr lang="en-US" altLang="zh-CN" dirty="0"/>
              <a:t>Effect of NF placemen evaluation results:</a:t>
            </a:r>
          </a:p>
          <a:p>
            <a:pPr lvl="1"/>
            <a:r>
              <a:rPr lang="en-US" altLang="zh-CN" dirty="0"/>
              <a:t>When the maximum PCIe bandwidth is small (10Gbps), it is the bottleneck and UNO puts the NFs to the x86 host using more CPU cores. When the maximum PCIe bandwidth increases, UNO offloads more NFs to the sNIC, thus decreasing host CPU utilization while increasing sNIC CPU utilization. UNO’s placement algorithm effectively leverages available PCIe bandwidth and </a:t>
            </a:r>
            <a:r>
              <a:rPr lang="en-US" altLang="zh-CN" dirty="0" err="1"/>
              <a:t>sNIC’s</a:t>
            </a:r>
            <a:r>
              <a:rPr lang="en-US" altLang="zh-CN" dirty="0"/>
              <a:t> compute capacity to offload as much NF workload as possible.</a:t>
            </a:r>
          </a:p>
          <a:p>
            <a:pPr lvl="1"/>
            <a:r>
              <a:rPr lang="en-US" altLang="zh-CN" dirty="0"/>
              <a:t>UNO’s current placement algorithm </a:t>
            </a:r>
            <a:r>
              <a:rPr lang="en-US" altLang="zh-CN" b="1" dirty="0"/>
              <a:t>does not </a:t>
            </a:r>
            <a:r>
              <a:rPr lang="en-US" altLang="zh-CN" dirty="0"/>
              <a:t>always improve the latency because its objective is to minimize x86 host resource usage.</a:t>
            </a:r>
          </a:p>
          <a:p>
            <a:endParaRPr lang="en-US" altLang="zh-CN" dirty="0"/>
          </a:p>
        </p:txBody>
      </p:sp>
    </p:spTree>
    <p:extLst>
      <p:ext uri="{BB962C8B-B14F-4D97-AF65-F5344CB8AC3E}">
        <p14:creationId xmlns:p14="http://schemas.microsoft.com/office/powerpoint/2010/main" val="401529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Conclusions</a:t>
            </a:r>
          </a:p>
        </p:txBody>
      </p:sp>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p:txBody>
          <a:bodyPr>
            <a:normAutofit/>
          </a:bodyPr>
          <a:lstStyle/>
          <a:p>
            <a:r>
              <a:rPr lang="en-US" altLang="zh-CN" dirty="0"/>
              <a:t> UNO:</a:t>
            </a:r>
            <a:r>
              <a:rPr lang="zh-CN" altLang="en-US" dirty="0"/>
              <a:t> </a:t>
            </a:r>
            <a:r>
              <a:rPr lang="en-US" altLang="zh-CN" dirty="0"/>
              <a:t>an SDN-controlled NF offload architecture</a:t>
            </a:r>
          </a:p>
          <a:p>
            <a:r>
              <a:rPr lang="en-US" altLang="zh-CN" dirty="0"/>
              <a:t>UNO can transparently leverage the smart NIC’s programmable compute capabilities to accelerate the NF data plane, and without introducing additional complexity in the data center’s centralized management and control planes</a:t>
            </a:r>
          </a:p>
          <a:p>
            <a:r>
              <a:rPr lang="en-US" altLang="zh-CN" dirty="0"/>
              <a:t>UNO’s transparent offload is achieved by two per-host components: </a:t>
            </a:r>
          </a:p>
          <a:p>
            <a:pPr lvl="1"/>
            <a:r>
              <a:rPr lang="en-US" altLang="zh-CN" dirty="0"/>
              <a:t>the NF agent which intelligently chooses a subset of NFs to offload to the sNIC</a:t>
            </a:r>
          </a:p>
          <a:p>
            <a:pPr lvl="1"/>
            <a:r>
              <a:rPr lang="en-US" altLang="zh-CN" dirty="0"/>
              <a:t>OneSwitch which abstracts out the offloaded NF data planes from the data center’s control plane</a:t>
            </a:r>
          </a:p>
          <a:p>
            <a:r>
              <a:rPr lang="en-US" altLang="zh-CN" dirty="0"/>
              <a:t>The evaluation results demonstrate the feasibility and the substantial benefits of UNO</a:t>
            </a:r>
          </a:p>
        </p:txBody>
      </p:sp>
    </p:spTree>
    <p:extLst>
      <p:ext uri="{BB962C8B-B14F-4D97-AF65-F5344CB8AC3E}">
        <p14:creationId xmlns:p14="http://schemas.microsoft.com/office/powerpoint/2010/main" val="332589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Q&amp;A</a:t>
            </a:r>
          </a:p>
        </p:txBody>
      </p:sp>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p:txBody>
          <a:bodyPr>
            <a:normAutofit/>
          </a:bodyPr>
          <a:lstStyle/>
          <a:p>
            <a:r>
              <a:rPr lang="en-US" altLang="zh-CN" b="1" dirty="0"/>
              <a:t>Questions:</a:t>
            </a:r>
            <a:r>
              <a:rPr lang="en-US" altLang="zh-CN" dirty="0"/>
              <a:t> What are UNO’s two key components and what are their functionalities, respectively?</a:t>
            </a:r>
          </a:p>
          <a:p>
            <a:endParaRPr lang="en-US" altLang="zh-CN" dirty="0"/>
          </a:p>
          <a:p>
            <a:r>
              <a:rPr lang="en-US" altLang="zh-CN" dirty="0"/>
              <a:t>Answer:</a:t>
            </a:r>
          </a:p>
          <a:p>
            <a:pPr marL="914400" lvl="1" indent="-457200">
              <a:buFont typeface="+mj-lt"/>
              <a:buAutoNum type="arabicPeriod"/>
            </a:pPr>
            <a:r>
              <a:rPr lang="en-US" altLang="zh-CN" dirty="0"/>
              <a:t>Net function agent: NF agent intelligently chooses a subset of NFs to offload to the sNIC</a:t>
            </a:r>
          </a:p>
          <a:p>
            <a:pPr marL="914400" lvl="1" indent="-457200">
              <a:buFont typeface="+mj-lt"/>
              <a:buAutoNum type="arabicPeriod"/>
            </a:pPr>
            <a:r>
              <a:rPr lang="en-US" altLang="zh-CN" dirty="0"/>
              <a:t>OneSwitch: OneSwitch component abstracts out the offloaded NF data planes from the data center’s control plane</a:t>
            </a:r>
          </a:p>
        </p:txBody>
      </p:sp>
    </p:spTree>
    <p:extLst>
      <p:ext uri="{BB962C8B-B14F-4D97-AF65-F5344CB8AC3E}">
        <p14:creationId xmlns:p14="http://schemas.microsoft.com/office/powerpoint/2010/main" val="104980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3B540-33D9-6AE8-1916-94E59542D3EC}"/>
              </a:ext>
            </a:extLst>
          </p:cNvPr>
          <p:cNvSpPr>
            <a:spLocks noGrp="1"/>
          </p:cNvSpPr>
          <p:nvPr>
            <p:ph type="ctrTitle"/>
          </p:nvPr>
        </p:nvSpPr>
        <p:spPr/>
        <p:txBody>
          <a:bodyPr>
            <a:normAutofit/>
          </a:bodyPr>
          <a:lstStyle/>
          <a:p>
            <a:r>
              <a:rPr lang="en-US" altLang="zh-CN" dirty="0"/>
              <a:t>Thanks for watching!</a:t>
            </a:r>
            <a:endParaRPr lang="zh-CN" altLang="en-US" b="1" i="1" dirty="0"/>
          </a:p>
        </p:txBody>
      </p:sp>
      <p:sp>
        <p:nvSpPr>
          <p:cNvPr id="3" name="副标题 2">
            <a:extLst>
              <a:ext uri="{FF2B5EF4-FFF2-40B4-BE49-F238E27FC236}">
                <a16:creationId xmlns:a16="http://schemas.microsoft.com/office/drawing/2014/main" id="{2668FCCE-BA1C-4A23-BC8C-937360F0E113}"/>
              </a:ext>
            </a:extLst>
          </p:cNvPr>
          <p:cNvSpPr>
            <a:spLocks noGrp="1"/>
          </p:cNvSpPr>
          <p:nvPr>
            <p:ph type="subTitle" idx="1"/>
          </p:nvPr>
        </p:nvSpPr>
        <p:spPr/>
        <p:txBody>
          <a:bodyPr/>
          <a:lstStyle/>
          <a:p>
            <a:r>
              <a:rPr lang="en-US" altLang="zh-CN" dirty="0"/>
              <a:t>Presenter: Boyang Xiao</a:t>
            </a:r>
          </a:p>
          <a:p>
            <a:r>
              <a:rPr lang="en-US" altLang="zh-CN" dirty="0"/>
              <a:t>USC id: 3326-7302-74</a:t>
            </a:r>
          </a:p>
          <a:p>
            <a:r>
              <a:rPr lang="en-US" altLang="zh-CN" dirty="0"/>
              <a:t>Email: boyangxi@usc.edu</a:t>
            </a:r>
            <a:endParaRPr lang="zh-CN" altLang="en-US" dirty="0"/>
          </a:p>
        </p:txBody>
      </p:sp>
    </p:spTree>
    <p:extLst>
      <p:ext uri="{BB962C8B-B14F-4D97-AF65-F5344CB8AC3E}">
        <p14:creationId xmlns:p14="http://schemas.microsoft.com/office/powerpoint/2010/main" val="311381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8097A-914E-69BC-B311-CB12DA385587}"/>
              </a:ext>
            </a:extLst>
          </p:cNvPr>
          <p:cNvSpPr>
            <a:spLocks noGrp="1"/>
          </p:cNvSpPr>
          <p:nvPr>
            <p:ph type="title"/>
          </p:nvPr>
        </p:nvSpPr>
        <p:spPr/>
        <p:txBody>
          <a:bodyPr/>
          <a:lstStyle/>
          <a:p>
            <a:r>
              <a:rPr lang="en-US" altLang="zh-CN" dirty="0"/>
              <a:t>Index</a:t>
            </a:r>
            <a:endParaRPr lang="zh-CN" altLang="en-US" dirty="0"/>
          </a:p>
        </p:txBody>
      </p:sp>
      <p:sp>
        <p:nvSpPr>
          <p:cNvPr id="3" name="内容占位符 2">
            <a:extLst>
              <a:ext uri="{FF2B5EF4-FFF2-40B4-BE49-F238E27FC236}">
                <a16:creationId xmlns:a16="http://schemas.microsoft.com/office/drawing/2014/main" id="{3127D286-C1F1-77AC-79A4-3A0790E22FED}"/>
              </a:ext>
            </a:extLst>
          </p:cNvPr>
          <p:cNvSpPr>
            <a:spLocks noGrp="1"/>
          </p:cNvSpPr>
          <p:nvPr>
            <p:ph idx="1"/>
          </p:nvPr>
        </p:nvSpPr>
        <p:spPr/>
        <p:txBody>
          <a:bodyPr/>
          <a:lstStyle/>
          <a:p>
            <a:r>
              <a:rPr lang="en-US" altLang="zh-CN" dirty="0"/>
              <a:t>Paper’s main ideas</a:t>
            </a:r>
          </a:p>
          <a:p>
            <a:r>
              <a:rPr lang="en-US" altLang="zh-CN" dirty="0"/>
              <a:t>Background and motivations</a:t>
            </a:r>
          </a:p>
          <a:p>
            <a:r>
              <a:rPr lang="en-US" altLang="zh-CN" dirty="0"/>
              <a:t>UNO architecture</a:t>
            </a:r>
          </a:p>
          <a:p>
            <a:r>
              <a:rPr lang="en-US" altLang="zh-CN" dirty="0"/>
              <a:t>UNO implementation</a:t>
            </a:r>
          </a:p>
          <a:p>
            <a:r>
              <a:rPr lang="en-US" altLang="zh-CN" dirty="0"/>
              <a:t>UNO evaluation</a:t>
            </a:r>
          </a:p>
          <a:p>
            <a:r>
              <a:rPr lang="en-US" altLang="zh-CN" dirty="0"/>
              <a:t>Conclusions</a:t>
            </a:r>
          </a:p>
          <a:p>
            <a:r>
              <a:rPr lang="en-US" altLang="zh-CN" dirty="0"/>
              <a:t>Q&amp;A</a:t>
            </a:r>
          </a:p>
          <a:p>
            <a:endParaRPr lang="zh-CN" altLang="en-US" dirty="0"/>
          </a:p>
        </p:txBody>
      </p:sp>
    </p:spTree>
    <p:extLst>
      <p:ext uri="{BB962C8B-B14F-4D97-AF65-F5344CB8AC3E}">
        <p14:creationId xmlns:p14="http://schemas.microsoft.com/office/powerpoint/2010/main" val="34916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3AAB0-F612-3273-E84B-B30E1A2B1545}"/>
              </a:ext>
            </a:extLst>
          </p:cNvPr>
          <p:cNvSpPr>
            <a:spLocks noGrp="1"/>
          </p:cNvSpPr>
          <p:nvPr>
            <p:ph type="title"/>
          </p:nvPr>
        </p:nvSpPr>
        <p:spPr/>
        <p:txBody>
          <a:bodyPr>
            <a:normAutofit/>
          </a:bodyPr>
          <a:lstStyle/>
          <a:p>
            <a:r>
              <a:rPr lang="en-US" altLang="zh-CN" dirty="0"/>
              <a:t>Paper’s main ideas</a:t>
            </a:r>
            <a:endParaRPr lang="zh-CN" altLang="en-US" dirty="0"/>
          </a:p>
        </p:txBody>
      </p:sp>
      <p:sp>
        <p:nvSpPr>
          <p:cNvPr id="3" name="内容占位符 2">
            <a:extLst>
              <a:ext uri="{FF2B5EF4-FFF2-40B4-BE49-F238E27FC236}">
                <a16:creationId xmlns:a16="http://schemas.microsoft.com/office/drawing/2014/main" id="{86D94E82-6B3B-0630-F443-DC2A5CA3DB39}"/>
              </a:ext>
            </a:extLst>
          </p:cNvPr>
          <p:cNvSpPr>
            <a:spLocks noGrp="1"/>
          </p:cNvSpPr>
          <p:nvPr>
            <p:ph idx="1"/>
          </p:nvPr>
        </p:nvSpPr>
        <p:spPr/>
        <p:txBody>
          <a:bodyPr/>
          <a:lstStyle/>
          <a:p>
            <a:r>
              <a:rPr lang="en-US" altLang="zh-CN" dirty="0"/>
              <a:t>This paper proposes a generalized SDN-controlled NF offload architecture called </a:t>
            </a:r>
            <a:r>
              <a:rPr lang="en-US" altLang="zh-CN" b="1" dirty="0"/>
              <a:t>UNO</a:t>
            </a:r>
          </a:p>
          <a:p>
            <a:r>
              <a:rPr lang="en-US" altLang="zh-CN" dirty="0"/>
              <a:t>UNO can transparently offload dynamically selected host processors’ packet processing functions to </a:t>
            </a:r>
            <a:r>
              <a:rPr lang="en-US" altLang="zh-CN" dirty="0" err="1"/>
              <a:t>sNICs</a:t>
            </a:r>
            <a:r>
              <a:rPr lang="en-US" altLang="zh-CN" dirty="0"/>
              <a:t> by using multiple switches in the host while keeping the data center-wide network control and management planes unmodified.</a:t>
            </a:r>
          </a:p>
          <a:p>
            <a:r>
              <a:rPr lang="en-US" altLang="zh-CN" dirty="0"/>
              <a:t>UNO can make optimal use of host’s and </a:t>
            </a:r>
            <a:r>
              <a:rPr lang="en-US" altLang="zh-CN" dirty="0" err="1"/>
              <a:t>sNIC’s</a:t>
            </a:r>
            <a:r>
              <a:rPr lang="en-US" altLang="zh-CN" dirty="0"/>
              <a:t> combined packet processing capabilities with local optimization based on locally observed traffic patterns and resource consumption, and without central controller involvement.</a:t>
            </a:r>
          </a:p>
          <a:p>
            <a:endParaRPr lang="zh-CN" altLang="en-US" dirty="0"/>
          </a:p>
        </p:txBody>
      </p:sp>
    </p:spTree>
    <p:extLst>
      <p:ext uri="{BB962C8B-B14F-4D97-AF65-F5344CB8AC3E}">
        <p14:creationId xmlns:p14="http://schemas.microsoft.com/office/powerpoint/2010/main" val="127892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Background and motivations</a:t>
            </a:r>
          </a:p>
        </p:txBody>
      </p:sp>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p:txBody>
          <a:bodyPr>
            <a:normAutofit/>
          </a:bodyPr>
          <a:lstStyle/>
          <a:p>
            <a:r>
              <a:rPr lang="en-US" altLang="zh-CN" dirty="0"/>
              <a:t>Network Interface Cards (NICs)</a:t>
            </a:r>
          </a:p>
          <a:p>
            <a:pPr lvl="1"/>
            <a:r>
              <a:rPr lang="en-US" altLang="zh-CN" dirty="0"/>
              <a:t>Traditional NICs provide several pre-packaged functions to offload routine packet processing to the NIC</a:t>
            </a:r>
          </a:p>
          <a:p>
            <a:pPr lvl="1"/>
            <a:r>
              <a:rPr lang="en-US" altLang="zh-CN" dirty="0"/>
              <a:t>Advanced NICs (ASIC) equipped with special hardware are purpose built to offload pre-defined packet processing functions</a:t>
            </a:r>
          </a:p>
          <a:p>
            <a:pPr lvl="1"/>
            <a:r>
              <a:rPr lang="en-US" altLang="zh-CN" dirty="0"/>
              <a:t>Smart NIC (sNIC) refers to a NIC equipped with fully-programmable, system-on-chip multi-core processor on which a full-fledged operating system can execute any arbitrary packet processing functions</a:t>
            </a:r>
          </a:p>
          <a:p>
            <a:r>
              <a:rPr lang="en-US" altLang="zh-CN" dirty="0"/>
              <a:t>UNO motivation</a:t>
            </a:r>
          </a:p>
          <a:p>
            <a:pPr lvl="1"/>
            <a:r>
              <a:rPr lang="en-US" altLang="zh-CN" dirty="0"/>
              <a:t>There is no general framework to easily and intelligently offload and/or service chain the functions across hosts and </a:t>
            </a:r>
            <a:r>
              <a:rPr lang="en-US" altLang="zh-CN" dirty="0" err="1"/>
              <a:t>sNICs</a:t>
            </a:r>
            <a:r>
              <a:rPr lang="en-US" altLang="zh-CN" dirty="0"/>
              <a:t>. </a:t>
            </a:r>
          </a:p>
          <a:p>
            <a:pPr lvl="1"/>
            <a:r>
              <a:rPr lang="en-US" altLang="zh-CN" dirty="0"/>
              <a:t>We have to seek a design that preserves the benefit of flexible NF placement across both the host and the sNIC, but minimizes the complexity exposed to the data center controller.</a:t>
            </a:r>
          </a:p>
        </p:txBody>
      </p:sp>
    </p:spTree>
    <p:extLst>
      <p:ext uri="{BB962C8B-B14F-4D97-AF65-F5344CB8AC3E}">
        <p14:creationId xmlns:p14="http://schemas.microsoft.com/office/powerpoint/2010/main" val="283591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UNO architecture</a:t>
            </a:r>
          </a:p>
        </p:txBody>
      </p:sp>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p:txBody>
          <a:bodyPr>
            <a:normAutofit/>
          </a:bodyPr>
          <a:lstStyle/>
          <a:p>
            <a:r>
              <a:rPr lang="en-US" altLang="zh-CN" b="1" dirty="0"/>
              <a:t>UNO</a:t>
            </a:r>
            <a:r>
              <a:rPr lang="en-US" altLang="zh-CN" dirty="0"/>
              <a:t> is a framework that systematically and dynamically selects the best combination of host and sNIC processing for NFs using local state information and without requiring central controller intervention</a:t>
            </a:r>
          </a:p>
          <a:p>
            <a:r>
              <a:rPr lang="en-US" altLang="zh-CN" dirty="0"/>
              <a:t>Two components in UNO:</a:t>
            </a:r>
          </a:p>
          <a:p>
            <a:pPr lvl="1"/>
            <a:r>
              <a:rPr lang="en-US" altLang="zh-CN" dirty="0"/>
              <a:t>Network function agent: for the management plane </a:t>
            </a:r>
          </a:p>
          <a:p>
            <a:pPr marL="457200" lvl="1" indent="0">
              <a:buNone/>
            </a:pPr>
            <a:r>
              <a:rPr lang="en-US" altLang="zh-CN" dirty="0"/>
              <a:t>    (virtualization</a:t>
            </a:r>
            <a:r>
              <a:rPr lang="zh-CN" altLang="en-US" dirty="0"/>
              <a:t> </a:t>
            </a:r>
            <a:r>
              <a:rPr lang="en-US" altLang="zh-CN" dirty="0"/>
              <a:t>management)</a:t>
            </a:r>
          </a:p>
          <a:p>
            <a:pPr lvl="1"/>
            <a:r>
              <a:rPr lang="en-US" altLang="zh-CN" dirty="0"/>
              <a:t>OneSwitch: for the control plane</a:t>
            </a:r>
          </a:p>
          <a:p>
            <a:endParaRPr lang="en-US" altLang="zh-CN" dirty="0"/>
          </a:p>
        </p:txBody>
      </p:sp>
      <p:pic>
        <p:nvPicPr>
          <p:cNvPr id="5" name="图片 4">
            <a:extLst>
              <a:ext uri="{FF2B5EF4-FFF2-40B4-BE49-F238E27FC236}">
                <a16:creationId xmlns:a16="http://schemas.microsoft.com/office/drawing/2014/main" id="{EB1B6756-14A2-C0CC-975C-8584F353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855" y="2807578"/>
            <a:ext cx="4035439" cy="2818667"/>
          </a:xfrm>
          <a:prstGeom prst="rect">
            <a:avLst/>
          </a:prstGeom>
        </p:spPr>
      </p:pic>
    </p:spTree>
    <p:extLst>
      <p:ext uri="{BB962C8B-B14F-4D97-AF65-F5344CB8AC3E}">
        <p14:creationId xmlns:p14="http://schemas.microsoft.com/office/powerpoint/2010/main" val="188631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UNO architecture</a:t>
            </a:r>
          </a:p>
        </p:txBody>
      </p:sp>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p:txBody>
          <a:bodyPr>
            <a:normAutofit/>
          </a:bodyPr>
          <a:lstStyle/>
          <a:p>
            <a:r>
              <a:rPr lang="en-US" altLang="zh-CN" dirty="0"/>
              <a:t> Network Function Agent (NF agent)</a:t>
            </a:r>
          </a:p>
          <a:p>
            <a:pPr lvl="1"/>
            <a:r>
              <a:rPr lang="en-US" altLang="zh-CN" dirty="0"/>
              <a:t>NF agent is responsible for launching VM/NF instances and configuring OneSwitch (e.g., creating ports) according to management plane policies</a:t>
            </a:r>
          </a:p>
          <a:p>
            <a:pPr lvl="1"/>
            <a:r>
              <a:rPr lang="en-US" altLang="zh-CN" dirty="0"/>
              <a:t>On the host side, it incorporates additional intelligence to decide whether to deploy NF instances, on a hypervisor or sNIC</a:t>
            </a:r>
          </a:p>
          <a:p>
            <a:pPr lvl="1"/>
            <a:r>
              <a:rPr lang="en-US" altLang="zh-CN" dirty="0"/>
              <a:t>NF placement decision problem is formulated as an integer linear programming (ILP). And for the problem instance sizes that arise for our application, we can efficiently find the optimal solution using off-the-shelf ILP solvers</a:t>
            </a:r>
          </a:p>
          <a:p>
            <a:pPr lvl="1"/>
            <a:r>
              <a:rPr lang="en-US" altLang="zh-CN" dirty="0"/>
              <a:t>The NF agent maintains a topology of NFs and VMs in the host and sNIC, as well as resource requirements (hi and </a:t>
            </a:r>
            <a:r>
              <a:rPr lang="en-US" altLang="zh-CN" dirty="0" err="1"/>
              <a:t>ni</a:t>
            </a:r>
            <a:r>
              <a:rPr lang="en-US" altLang="zh-CN" dirty="0"/>
              <a:t> ) of each NF/VM </a:t>
            </a:r>
            <a:r>
              <a:rPr lang="en-US" altLang="zh-CN" dirty="0" err="1"/>
              <a:t>i</a:t>
            </a:r>
            <a:r>
              <a:rPr lang="en-US" altLang="zh-CN" dirty="0"/>
              <a:t>. When a new NF instance needs to be deployed on the host, NF agent runs the placement algorithm based on the current information</a:t>
            </a:r>
          </a:p>
          <a:p>
            <a:pPr lvl="1"/>
            <a:endParaRPr lang="en-US" altLang="zh-CN" dirty="0"/>
          </a:p>
        </p:txBody>
      </p:sp>
    </p:spTree>
    <p:extLst>
      <p:ext uri="{BB962C8B-B14F-4D97-AF65-F5344CB8AC3E}">
        <p14:creationId xmlns:p14="http://schemas.microsoft.com/office/powerpoint/2010/main" val="364727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UNO architecture</a:t>
            </a:r>
          </a:p>
        </p:txBody>
      </p:sp>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p:txBody>
          <a:bodyPr>
            <a:normAutofit/>
          </a:bodyPr>
          <a:lstStyle/>
          <a:p>
            <a:r>
              <a:rPr lang="en-US" altLang="zh-CN" dirty="0"/>
              <a:t> OneSwitch</a:t>
            </a:r>
          </a:p>
          <a:p>
            <a:pPr lvl="1"/>
            <a:r>
              <a:rPr lang="en-US" altLang="zh-CN" dirty="0"/>
              <a:t>OneSwitch constructs a single virtual data plane using the virtual ports created by the NF agent, and exports this virtual data plane to the controller.</a:t>
            </a:r>
          </a:p>
          <a:p>
            <a:pPr lvl="1"/>
            <a:r>
              <a:rPr lang="en-US" altLang="zh-CN" dirty="0"/>
              <a:t>Two solutions to the rule translation algorithm</a:t>
            </a:r>
          </a:p>
          <a:p>
            <a:pPr marL="1371600" lvl="2" indent="-457200">
              <a:buFont typeface="+mj-lt"/>
              <a:buAutoNum type="arabicPeriod"/>
            </a:pPr>
            <a:r>
              <a:rPr lang="en-US" altLang="zh-CN" b="1" dirty="0"/>
              <a:t>Port-map based rule translation</a:t>
            </a:r>
            <a:r>
              <a:rPr lang="en-US" altLang="zh-CN" dirty="0"/>
              <a:t>: We describe our basic approach to translate a virtual rule into a set of physical rules by using virtual-to-physical port mappings (port-map).</a:t>
            </a:r>
          </a:p>
          <a:p>
            <a:pPr marL="1371600" lvl="2" indent="-457200">
              <a:buFont typeface="+mj-lt"/>
              <a:buAutoNum type="arabicPeriod"/>
            </a:pPr>
            <a:r>
              <a:rPr lang="en-US" altLang="zh-CN" b="1" dirty="0"/>
              <a:t>Pitfalls and solutions</a:t>
            </a:r>
            <a:r>
              <a:rPr lang="en-US" altLang="zh-CN" dirty="0"/>
              <a:t>: While the above port-map based rule translation may seem straightforward, ambiguity can arise when multiple virtual rules co-exist on the virtual data plane.</a:t>
            </a:r>
          </a:p>
          <a:p>
            <a:pPr lvl="1"/>
            <a:r>
              <a:rPr lang="en-US" altLang="zh-CN" dirty="0"/>
              <a:t>In UNO, the NF migration must satisfy two requirements. It needs to be done transparently without involving the SDN controller, and without incurring packet loss during migration. Also, during migration it is important to ensure all in-flight packets are processed, and updates to NFs’ internal state due to such packets are correctly reflected at the NF instance’s new location.</a:t>
            </a:r>
          </a:p>
        </p:txBody>
      </p:sp>
    </p:spTree>
    <p:extLst>
      <p:ext uri="{BB962C8B-B14F-4D97-AF65-F5344CB8AC3E}">
        <p14:creationId xmlns:p14="http://schemas.microsoft.com/office/powerpoint/2010/main" val="94623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UNO implementation</a:t>
            </a:r>
          </a:p>
        </p:txBody>
      </p:sp>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p:txBody>
          <a:bodyPr>
            <a:normAutofit/>
          </a:bodyPr>
          <a:lstStyle/>
          <a:p>
            <a:r>
              <a:rPr lang="en-US" altLang="zh-CN" dirty="0"/>
              <a:t> NF Agent and OneSwitch</a:t>
            </a:r>
          </a:p>
          <a:p>
            <a:pPr lvl="1"/>
            <a:r>
              <a:rPr lang="en-US" altLang="zh-CN" dirty="0"/>
              <a:t>The NF agent exports APIs via which a centralized NFV platform can provision VM/NF instances and their port interfaces on a given host. This northbound interface largely borrows from the OpenStack Compute APIs</a:t>
            </a:r>
          </a:p>
          <a:p>
            <a:pPr lvl="1"/>
            <a:r>
              <a:rPr lang="en-US" altLang="zh-CN" dirty="0"/>
              <a:t>OneSwitch implementation is based on </a:t>
            </a:r>
            <a:r>
              <a:rPr lang="en-US" altLang="zh-CN" dirty="0" err="1"/>
              <a:t>OpenVirteX</a:t>
            </a:r>
            <a:r>
              <a:rPr lang="en-US" altLang="zh-CN" dirty="0"/>
              <a:t> (OVX) network virtualization software [34], which can perform basic control plane translation for network slicing. </a:t>
            </a:r>
          </a:p>
          <a:p>
            <a:r>
              <a:rPr lang="en-US" altLang="zh-CN" dirty="0"/>
              <a:t>Hypervisor/sNIC Switches</a:t>
            </a:r>
          </a:p>
          <a:p>
            <a:pPr lvl="1"/>
            <a:r>
              <a:rPr lang="en-US" altLang="zh-CN" dirty="0"/>
              <a:t>In UNO architecture, hypervisor and sNIC switches are regular SDN switches controlled by OneSwitch, and thus we base their implementation on OVS.</a:t>
            </a:r>
          </a:p>
          <a:p>
            <a:pPr lvl="1"/>
            <a:r>
              <a:rPr lang="en-US" altLang="zh-CN" dirty="0"/>
              <a:t>To support rules generated by the UNO’s rule translation algorithm, both switches need to handle per-packet flow-id metadata, and perform flow-id based flow matching and push/pop-flow-id actions.</a:t>
            </a:r>
          </a:p>
        </p:txBody>
      </p:sp>
    </p:spTree>
    <p:extLst>
      <p:ext uri="{BB962C8B-B14F-4D97-AF65-F5344CB8AC3E}">
        <p14:creationId xmlns:p14="http://schemas.microsoft.com/office/powerpoint/2010/main" val="130726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UNO evaluation</a:t>
            </a:r>
          </a:p>
        </p:txBody>
      </p:sp>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a:xfrm>
            <a:off x="838200" y="1560351"/>
            <a:ext cx="10515600" cy="4932524"/>
          </a:xfrm>
        </p:spPr>
        <p:txBody>
          <a:bodyPr>
            <a:normAutofit/>
          </a:bodyPr>
          <a:lstStyle/>
          <a:p>
            <a:r>
              <a:rPr lang="en-US" altLang="zh-CN" dirty="0"/>
              <a:t> Benefit of offloading evaluation results:</a:t>
            </a:r>
          </a:p>
          <a:p>
            <a:pPr lvl="1"/>
            <a:r>
              <a:rPr lang="en-US" altLang="zh-CN" dirty="0"/>
              <a:t>Even when dedicated hardware acceleration is available for an NF for either platform (AES-NI/QAT on x86 host or </a:t>
            </a:r>
            <a:r>
              <a:rPr lang="en-US" altLang="zh-CN" dirty="0" err="1"/>
              <a:t>MiCA</a:t>
            </a:r>
            <a:r>
              <a:rPr lang="en-US" altLang="zh-CN" dirty="0"/>
              <a:t> on sNIC), </a:t>
            </a:r>
            <a:r>
              <a:rPr lang="en-US" altLang="zh-CN" dirty="0" err="1"/>
              <a:t>sNIC’s</a:t>
            </a:r>
            <a:r>
              <a:rPr lang="en-US" altLang="zh-CN" dirty="0"/>
              <a:t> network function processing still consumes less energy than that of the x86 host.</a:t>
            </a:r>
          </a:p>
          <a:p>
            <a:pPr lvl="1"/>
            <a:r>
              <a:rPr lang="en-US" altLang="zh-CN" dirty="0"/>
              <a:t>Compared to sNIC and x86/AES-NI deployment, the PCIe bandwidth usage with x86/QAT deployment is more than doubled. sNIC deployment is more PCIe band-width efficient than x86/AES-NI deployment because the latter case needs to sustain additional PCIe bandwidth overhead of egress IPsec packets.</a:t>
            </a:r>
          </a:p>
          <a:p>
            <a:pPr lvl="1"/>
            <a:r>
              <a:rPr lang="en-US" altLang="zh-CN" dirty="0"/>
              <a:t>If UNO is adopted for the SD-WAN application, the number of x86 CPU cores are saved and can be used for tenant applications by offloading to TILE-Gx CPUs. Note also that UNO enables SECGW to be offloaded from TILE-Gx CPUs to the built-in crypto engine.</a:t>
            </a:r>
          </a:p>
          <a:p>
            <a:r>
              <a:rPr lang="en-US" altLang="zh-CN" dirty="0"/>
              <a:t> Flow Rule translation evaluation results:</a:t>
            </a:r>
          </a:p>
          <a:p>
            <a:pPr lvl="1"/>
            <a:r>
              <a:rPr lang="en-US" altLang="zh-CN" dirty="0"/>
              <a:t>UNO can reduce the controller overhead by that much by distributing sNIC control on to individual end hosts</a:t>
            </a:r>
          </a:p>
          <a:p>
            <a:pPr lvl="1"/>
            <a:endParaRPr lang="en-US" altLang="zh-CN" dirty="0"/>
          </a:p>
        </p:txBody>
      </p:sp>
    </p:spTree>
    <p:extLst>
      <p:ext uri="{BB962C8B-B14F-4D97-AF65-F5344CB8AC3E}">
        <p14:creationId xmlns:p14="http://schemas.microsoft.com/office/powerpoint/2010/main" val="32096123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Adobe Arabic"/>
        <a:ea typeface="等线 Light"/>
        <a:cs typeface=""/>
      </a:majorFont>
      <a:minorFont>
        <a:latin typeface="Adobe Arabic"/>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2077</TotalTime>
  <Words>1257</Words>
  <Application>Microsoft Office PowerPoint</Application>
  <PresentationFormat>宽屏</PresentationFormat>
  <Paragraphs>80</Paragraphs>
  <Slides>13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Adobe Arabic</vt:lpstr>
      <vt:lpstr>Arial</vt:lpstr>
      <vt:lpstr>Office 主题​​</vt:lpstr>
      <vt:lpstr>EE542 - Reading Assignment – 05  UNO: Unifying host and smart NIC offload for flexible packet processing</vt:lpstr>
      <vt:lpstr>Index</vt:lpstr>
      <vt:lpstr>Paper’s main ideas</vt:lpstr>
      <vt:lpstr>Background and motivations</vt:lpstr>
      <vt:lpstr>UNO architecture</vt:lpstr>
      <vt:lpstr>UNO architecture</vt:lpstr>
      <vt:lpstr>UNO architecture</vt:lpstr>
      <vt:lpstr>UNO implementation</vt:lpstr>
      <vt:lpstr>UNO evaluation</vt:lpstr>
      <vt:lpstr>UNO evaluation</vt:lpstr>
      <vt:lpstr>Conclusions</vt:lpstr>
      <vt:lpstr>Q&amp;A</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EE542 - Reading Assignment – 03 Generalized Window Advertising for TCP Congestion Control</dc:title>
  <dc:creator>Xiao Boyang</dc:creator>
  <cp:lastModifiedBy>Xiao Boyang</cp:lastModifiedBy>
  <cp:revision>5</cp:revision>
  <dcterms:created xsi:type="dcterms:W3CDTF">2022-09-11T20:42:03Z</dcterms:created>
  <dcterms:modified xsi:type="dcterms:W3CDTF">2022-10-05T00:15:26Z</dcterms:modified>
</cp:coreProperties>
</file>