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9" r:id="rId5"/>
    <p:sldId id="290" r:id="rId6"/>
    <p:sldId id="291" r:id="rId7"/>
    <p:sldId id="292" r:id="rId8"/>
    <p:sldId id="293" r:id="rId9"/>
    <p:sldId id="294" r:id="rId10"/>
    <p:sldId id="295" r:id="rId11"/>
    <p:sldId id="296" r:id="rId12"/>
    <p:sldId id="275"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9CD2-51E9-B670-EAA2-80562B271E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1F904-C19B-6B9E-3C56-6063FFAD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2553F-DDED-0671-4BFF-533D25E41FE3}"/>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9C6EB86B-C796-6073-3881-CBC56329B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C9024-5E33-6A23-18BD-4B68FB659F1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09908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5E3DD-7B5E-3481-64E5-2BE39543E3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C7A257-B4F8-2C40-0D92-F22B1A5E1E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6F497-50AD-62CA-005A-5C93CE1B040E}"/>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F963A865-0CB5-9250-E90D-CB3AA69E55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7ECB3-B8EB-329C-7455-56EC307F969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665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C920D-DF9F-887C-33C1-2BA5C428E5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33A2A9-6966-7472-8D9B-A297280827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CC64-D401-F46F-BBF5-018676C44202}"/>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73EB3BE5-36F4-8A61-0D92-F88B80DCC8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D02BA0-851B-0E92-984E-8E0E35B4034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456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367FB-14B4-126C-A8B5-6A97DA7E32B4}"/>
              </a:ext>
            </a:extLst>
          </p:cNvPr>
          <p:cNvSpPr>
            <a:spLocks noGrp="1"/>
          </p:cNvSpPr>
          <p:nvPr>
            <p:ph type="title"/>
          </p:nvPr>
        </p:nvSpPr>
        <p:spPr>
          <a:xfrm>
            <a:off x="838200" y="365125"/>
            <a:ext cx="10515600" cy="1015838"/>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2377060-3D57-B5A7-7CF7-BF434EDC771A}"/>
              </a:ext>
            </a:extLst>
          </p:cNvPr>
          <p:cNvSpPr>
            <a:spLocks noGrp="1"/>
          </p:cNvSpPr>
          <p:nvPr>
            <p:ph idx="1"/>
          </p:nvPr>
        </p:nvSpPr>
        <p:spPr>
          <a:xfrm>
            <a:off x="838200" y="1560351"/>
            <a:ext cx="10515600" cy="46166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E4A3FCA-E3BB-0C62-DC7C-153885CF93D8}"/>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6966A25A-451B-F703-F71D-C60AAC7C9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2EAC2-E74B-82CC-31BC-7C15AC52BD2E}"/>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52585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ED61-AC6B-3E3B-B2A5-CECE18CE08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11012B-0995-59C3-1F80-D38D1665A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D7E513-B830-7058-5A90-C2FD8E67163D}"/>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BB7D6BEA-F1EB-B889-D2E7-1597661B1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759E3-3B3C-7892-F16E-D5714DFEEB68}"/>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181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90AD4-9A8D-DF49-567B-D3BD233093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1AE340-31FF-AFF8-4E6B-E85F954216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C5EBE2-4221-DB33-D9D7-33B2B3C6FD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A1393E-9550-3725-E68F-E77401B22E18}"/>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B1995BA2-51D8-7D95-22A2-4D38D8704E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3EEDC-10F0-D888-AF31-B195F0D11A3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50715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EECA0-88DA-E4CE-0A1D-6E665D15C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092A3-7632-6D46-4474-3A948DD0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804290-57BE-43DF-6601-C37BBB564E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D02FCB-D95D-AA33-5566-D623CC10B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DC8286-AAD8-87CD-CB4A-DD12458EEE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EAAB22-84B0-6DFA-7E09-CAB79B8DC9B1}"/>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8" name="页脚占位符 7">
            <a:extLst>
              <a:ext uri="{FF2B5EF4-FFF2-40B4-BE49-F238E27FC236}">
                <a16:creationId xmlns:a16="http://schemas.microsoft.com/office/drawing/2014/main" id="{8166EEC0-92EC-D454-C527-F8C9945F8E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B5D3E8-E418-7D6F-4309-17911F398612}"/>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273676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0E437-6AAE-ED2E-FE8E-0D6387601E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31BFF1-AAED-956F-2894-D8E9D8AD9A15}"/>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4" name="页脚占位符 3">
            <a:extLst>
              <a:ext uri="{FF2B5EF4-FFF2-40B4-BE49-F238E27FC236}">
                <a16:creationId xmlns:a16="http://schemas.microsoft.com/office/drawing/2014/main" id="{592DFF74-884E-2DB3-9A72-BC14E4B935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6C1017-7F3F-F236-DE41-F4A820ADB6F1}"/>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9617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4C5595-B43B-3357-4054-70DDE5065F99}"/>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3" name="页脚占位符 2">
            <a:extLst>
              <a:ext uri="{FF2B5EF4-FFF2-40B4-BE49-F238E27FC236}">
                <a16:creationId xmlns:a16="http://schemas.microsoft.com/office/drawing/2014/main" id="{EF4CEC0A-4C45-8851-55AF-0EB1AAF065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B7D0CD-C14C-3FA8-A8BB-61DE02E05F2F}"/>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89199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87723-DF93-BCE9-C8D0-75D2583D21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2B766F-4DC7-786C-C114-198DAA97D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9CA59D-D5BC-4497-F9CE-7D530B57A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187407-C971-89CE-5B2F-580BCFFDAC0B}"/>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9031C219-8C85-ED79-70A6-33D00D9B9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D65B2-4BFD-8D80-81D2-7D4C68B18354}"/>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4335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5869-8026-4161-FB26-3ADE8EA2E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E9F461-0CE8-B215-5B9F-14125B351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4094E4-594B-06A3-5C61-847A5366A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F0385C-477F-F13B-EA07-00178B822A49}"/>
              </a:ext>
            </a:extLst>
          </p:cNvPr>
          <p:cNvSpPr>
            <a:spLocks noGrp="1"/>
          </p:cNvSpPr>
          <p:nvPr>
            <p:ph type="dt" sz="half" idx="10"/>
          </p:nvPr>
        </p:nvSpPr>
        <p:spPr/>
        <p:txBody>
          <a:bodyPr/>
          <a:lstStyle/>
          <a:p>
            <a:fld id="{9BB74966-D7E2-48B0-9CFD-F95A36B7147F}"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06F75BEF-09D5-DE0E-E365-CD64ADBDA4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85128-DDB0-C4A4-7041-C65AA35956D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7932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DE57BD-1669-D3B5-6269-8FF55D8F3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AAEB0-FEF5-9A5D-FDF8-DE69B0291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9E767C-538D-E1A0-DB8D-02F51AB08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4966-D7E2-48B0-9CFD-F95A36B7147F}"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CCEA8AFE-B0B1-2C38-2311-2963CC6A8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541AAF-F1FC-F7F4-57F7-96C12D3AD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62860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EE542 - Reading Assignment – 07</a:t>
            </a:r>
            <a:br>
              <a:rPr lang="en-US" altLang="zh-CN" dirty="0"/>
            </a:br>
            <a:r>
              <a:rPr lang="en-US" altLang="zh-CN" dirty="0"/>
              <a:t> </a:t>
            </a:r>
            <a:r>
              <a:rPr lang="en-US" altLang="zh-CN" sz="2400" b="1" i="1" dirty="0"/>
              <a:t>Memory or Time: Performance Evaluation for Iterative Operation on Hadoop and Spark</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83019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8BA95-78C2-C89E-C8AB-9C3F86599BD6}"/>
              </a:ext>
            </a:extLst>
          </p:cNvPr>
          <p:cNvSpPr>
            <a:spLocks noGrp="1"/>
          </p:cNvSpPr>
          <p:nvPr>
            <p:ph type="title"/>
          </p:nvPr>
        </p:nvSpPr>
        <p:spPr/>
        <p:txBody>
          <a:bodyPr/>
          <a:lstStyle/>
          <a:p>
            <a:r>
              <a:rPr lang="en-US" altLang="zh-CN" dirty="0"/>
              <a:t>Experiment results</a:t>
            </a:r>
            <a:endParaRPr lang="zh-CN" altLang="en-US" dirty="0"/>
          </a:p>
        </p:txBody>
      </p:sp>
      <p:sp>
        <p:nvSpPr>
          <p:cNvPr id="3" name="内容占位符 2">
            <a:extLst>
              <a:ext uri="{FF2B5EF4-FFF2-40B4-BE49-F238E27FC236}">
                <a16:creationId xmlns:a16="http://schemas.microsoft.com/office/drawing/2014/main" id="{39856344-FAE6-A861-CCEE-167FDC313315}"/>
              </a:ext>
            </a:extLst>
          </p:cNvPr>
          <p:cNvSpPr>
            <a:spLocks noGrp="1"/>
          </p:cNvSpPr>
          <p:nvPr>
            <p:ph idx="1"/>
          </p:nvPr>
        </p:nvSpPr>
        <p:spPr/>
        <p:txBody>
          <a:bodyPr/>
          <a:lstStyle/>
          <a:p>
            <a:r>
              <a:rPr lang="en-US" altLang="zh-CN" dirty="0"/>
              <a:t>Running Time Comparison (cont’d)</a:t>
            </a:r>
          </a:p>
          <a:p>
            <a:pPr lvl="1"/>
            <a:r>
              <a:rPr lang="en-US" altLang="zh-CN" dirty="0"/>
              <a:t>When dataset is relatively large, the advantage of Spark becomes small and Spark can only outperform Hadoop by 3x-5x. In this case, for Hadoop the memory of each slave in the cluster is still moderately utilized while for Spark the memory of each slave in the cluster is full which result in Spark’s reduced performance advantage.</a:t>
            </a:r>
          </a:p>
          <a:p>
            <a:pPr lvl="1"/>
            <a:r>
              <a:rPr lang="en-US" altLang="zh-CN" dirty="0"/>
              <a:t>When dataset is too large, e.g., kronecker23, Hadoop beats Spark. In this case, for Hadoop, the memory of each slave in the cluster is fully utilized while for Spark the memory of each slave in the cluster is not enough for PageRank running</a:t>
            </a:r>
          </a:p>
          <a:p>
            <a:pPr lvl="1"/>
            <a:r>
              <a:rPr lang="en-US" altLang="zh-CN" dirty="0"/>
              <a:t>When dataset is extremely large, e.g., Twitter, PageRank on Spark crashes halfway with JVM heap exceptions while PageRank on Hadoop can still run</a:t>
            </a:r>
            <a:endParaRPr lang="zh-CN" altLang="en-US" dirty="0"/>
          </a:p>
        </p:txBody>
      </p:sp>
    </p:spTree>
    <p:extLst>
      <p:ext uri="{BB962C8B-B14F-4D97-AF65-F5344CB8AC3E}">
        <p14:creationId xmlns:p14="http://schemas.microsoft.com/office/powerpoint/2010/main" val="291712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8BA95-78C2-C89E-C8AB-9C3F86599BD6}"/>
              </a:ext>
            </a:extLst>
          </p:cNvPr>
          <p:cNvSpPr>
            <a:spLocks noGrp="1"/>
          </p:cNvSpPr>
          <p:nvPr>
            <p:ph type="title"/>
          </p:nvPr>
        </p:nvSpPr>
        <p:spPr/>
        <p:txBody>
          <a:bodyPr/>
          <a:lstStyle/>
          <a:p>
            <a:r>
              <a:rPr lang="en-US" altLang="zh-CN" dirty="0"/>
              <a:t>Experiment results</a:t>
            </a:r>
            <a:endParaRPr lang="zh-CN" altLang="en-US" dirty="0"/>
          </a:p>
        </p:txBody>
      </p:sp>
      <p:sp>
        <p:nvSpPr>
          <p:cNvPr id="3" name="内容占位符 2">
            <a:extLst>
              <a:ext uri="{FF2B5EF4-FFF2-40B4-BE49-F238E27FC236}">
                <a16:creationId xmlns:a16="http://schemas.microsoft.com/office/drawing/2014/main" id="{39856344-FAE6-A861-CCEE-167FDC313315}"/>
              </a:ext>
            </a:extLst>
          </p:cNvPr>
          <p:cNvSpPr>
            <a:spLocks noGrp="1"/>
          </p:cNvSpPr>
          <p:nvPr>
            <p:ph idx="1"/>
          </p:nvPr>
        </p:nvSpPr>
        <p:spPr/>
        <p:txBody>
          <a:bodyPr/>
          <a:lstStyle/>
          <a:p>
            <a:r>
              <a:rPr lang="en-US" altLang="zh-CN" dirty="0"/>
              <a:t>Memory Usage Comparison</a:t>
            </a:r>
          </a:p>
          <a:p>
            <a:pPr lvl="1"/>
            <a:r>
              <a:rPr lang="en-US" altLang="zh-CN" dirty="0"/>
              <a:t>For Hadoop platform, when dataset is fixed, memory usage exhibits periodically increase and decrease with the increase in the number of iterations. There is also a gradual increment between two consecutive iterations</a:t>
            </a:r>
          </a:p>
          <a:p>
            <a:pPr lvl="1"/>
            <a:r>
              <a:rPr lang="en-US" altLang="zh-CN" dirty="0"/>
              <a:t>For Hadoop platform, when iteration number is fixed, the shapes of memory usage plots are similar with the increase in the size of dataset</a:t>
            </a:r>
          </a:p>
          <a:p>
            <a:pPr lvl="1"/>
            <a:r>
              <a:rPr lang="en-US" altLang="zh-CN" dirty="0"/>
              <a:t>For Spark platform, when dataset is fixed, memory usage only exhibits periodically gradual increase with the increase in the number of iterations</a:t>
            </a:r>
          </a:p>
          <a:p>
            <a:pPr lvl="1"/>
            <a:r>
              <a:rPr lang="en-US" altLang="zh-CN" dirty="0"/>
              <a:t>For Spark platform, when iteration number is fixed, the shapes of memory usage plots are similar with the increase in the size of dataset. </a:t>
            </a:r>
            <a:endParaRPr lang="zh-CN" altLang="en-US" dirty="0"/>
          </a:p>
        </p:txBody>
      </p:sp>
    </p:spTree>
    <p:extLst>
      <p:ext uri="{BB962C8B-B14F-4D97-AF65-F5344CB8AC3E}">
        <p14:creationId xmlns:p14="http://schemas.microsoft.com/office/powerpoint/2010/main" val="131045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F01C-8E30-E1C7-5924-39C34A933E59}"/>
              </a:ext>
            </a:extLst>
          </p:cNvPr>
          <p:cNvSpPr>
            <a:spLocks noGrp="1"/>
          </p:cNvSpPr>
          <p:nvPr>
            <p:ph type="title"/>
          </p:nvPr>
        </p:nvSpPr>
        <p:spPr/>
        <p:txBody>
          <a:bodyPr>
            <a:normAutofit/>
          </a:bodyPr>
          <a:lstStyle/>
          <a:p>
            <a:r>
              <a:rPr lang="en-US" altLang="zh-CN" dirty="0"/>
              <a:t>Q&amp;A</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37E53E8-C741-CBB2-E308-179948DB6B63}"/>
                  </a:ext>
                </a:extLst>
              </p:cNvPr>
              <p:cNvSpPr>
                <a:spLocks noGrp="1"/>
              </p:cNvSpPr>
              <p:nvPr>
                <p:ph idx="1"/>
              </p:nvPr>
            </p:nvSpPr>
            <p:spPr/>
            <p:txBody>
              <a:bodyPr>
                <a:normAutofit lnSpcReduction="10000"/>
              </a:bodyPr>
              <a:lstStyle/>
              <a:p>
                <a:r>
                  <a:rPr lang="en-US" altLang="zh-CN" b="1" dirty="0"/>
                  <a:t>Questions:</a:t>
                </a:r>
                <a:r>
                  <a:rPr lang="en-US" altLang="zh-CN" dirty="0"/>
                  <a:t> What are the two typical problems when using PageRank on Hadoop and how to solve them?</a:t>
                </a:r>
              </a:p>
              <a:p>
                <a:r>
                  <a:rPr lang="en-US" altLang="zh-CN" b="1" dirty="0"/>
                  <a:t>Answer:</a:t>
                </a:r>
              </a:p>
              <a:p>
                <a:pPr marL="457200" lvl="1" indent="0">
                  <a:buNone/>
                </a:pPr>
                <a:r>
                  <a:rPr lang="en-US" altLang="zh-CN" dirty="0"/>
                  <a:t>The two typical problems are:</a:t>
                </a:r>
              </a:p>
              <a:p>
                <a:pPr lvl="1"/>
                <a:r>
                  <a:rPr lang="en-US" altLang="zh-CN" b="1" dirty="0"/>
                  <a:t>Spider trap</a:t>
                </a:r>
                <a:r>
                  <a:rPr lang="en-US" altLang="zh-CN" dirty="0"/>
                  <a:t>: which are group of nodes that have no links out of the group. This will cause the PageRank calculation to place all the PageRank within the spider trap.</a:t>
                </a:r>
              </a:p>
              <a:p>
                <a:pPr lvl="1"/>
                <a:r>
                  <a:rPr lang="en-US" altLang="zh-CN" b="1" dirty="0"/>
                  <a:t>Dangling nodes: </a:t>
                </a:r>
                <a:r>
                  <a:rPr lang="en-US" altLang="zh-CN" dirty="0"/>
                  <a:t>which are nodes in the graph that have no </a:t>
                </a:r>
                <a:r>
                  <a:rPr lang="en-US" altLang="zh-CN" dirty="0" err="1"/>
                  <a:t>outlinks</a:t>
                </a:r>
                <a:r>
                  <a:rPr lang="en-US" altLang="zh-CN" dirty="0"/>
                  <a:t>. The total PageRank mass will not be conserved due to dangling nodes.</a:t>
                </a:r>
              </a:p>
              <a:p>
                <a:pPr marL="457200" lvl="1" indent="0">
                  <a:buNone/>
                </a:pPr>
                <a:r>
                  <a:rPr lang="en-US" altLang="zh-CN" dirty="0"/>
                  <a:t>To solve them respectively:</a:t>
                </a:r>
              </a:p>
              <a:p>
                <a:pPr lvl="1"/>
                <a:r>
                  <a:rPr lang="en-US" altLang="zh-CN" b="1" dirty="0"/>
                  <a:t>Spider trap</a:t>
                </a:r>
                <a:r>
                  <a:rPr lang="en-US" altLang="zh-CN" dirty="0"/>
                  <a:t> can be solved by adding a random jump factor </a:t>
                </a:r>
                <a14:m>
                  <m:oMath xmlns:m="http://schemas.openxmlformats.org/officeDocument/2006/math">
                    <m:r>
                      <a:rPr lang="zh-CN" altLang="en-US" i="1" smtClean="0">
                        <a:latin typeface="Cambria Math" panose="02040503050406030204" pitchFamily="18" charset="0"/>
                      </a:rPr>
                      <m:t>𝛼</m:t>
                    </m:r>
                  </m:oMath>
                </a14:m>
                <a:r>
                  <a:rPr lang="en-US" altLang="zh-CN" dirty="0"/>
                  <a:t> to the formula above</a:t>
                </a:r>
              </a:p>
              <a:p>
                <a:pPr lvl="1"/>
                <a:r>
                  <a:rPr lang="en-US" altLang="zh-CN" b="1" dirty="0"/>
                  <a:t>Dangling nodes</a:t>
                </a:r>
                <a:r>
                  <a:rPr lang="en-US" altLang="zh-CN" dirty="0"/>
                  <a:t> can be solved by redistributing PageRank mass “lost” at dangling nodes across all nodes in the graph evenly.</a:t>
                </a:r>
              </a:p>
            </p:txBody>
          </p:sp>
        </mc:Choice>
        <mc:Fallback>
          <p:sp>
            <p:nvSpPr>
              <p:cNvPr id="3" name="内容占位符 2">
                <a:extLst>
                  <a:ext uri="{FF2B5EF4-FFF2-40B4-BE49-F238E27FC236}">
                    <a16:creationId xmlns:a16="http://schemas.microsoft.com/office/drawing/2014/main" id="{B37E53E8-C741-CBB2-E308-179948DB6B63}"/>
                  </a:ext>
                </a:extLst>
              </p:cNvPr>
              <p:cNvSpPr>
                <a:spLocks noGrp="1" noRot="1" noChangeAspect="1" noMove="1" noResize="1" noEditPoints="1" noAdjustHandles="1" noChangeArrowheads="1" noChangeShapeType="1" noTextEdit="1"/>
              </p:cNvSpPr>
              <p:nvPr>
                <p:ph idx="1"/>
              </p:nvPr>
            </p:nvSpPr>
            <p:spPr>
              <a:blipFill>
                <a:blip r:embed="rId2"/>
                <a:stretch>
                  <a:fillRect l="-1043" t="-3170" r="-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980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Thanks for watching!</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311381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8097A-914E-69BC-B311-CB12DA385587}"/>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3127D286-C1F1-77AC-79A4-3A0790E22FED}"/>
              </a:ext>
            </a:extLst>
          </p:cNvPr>
          <p:cNvSpPr>
            <a:spLocks noGrp="1"/>
          </p:cNvSpPr>
          <p:nvPr>
            <p:ph idx="1"/>
          </p:nvPr>
        </p:nvSpPr>
        <p:spPr/>
        <p:txBody>
          <a:bodyPr/>
          <a:lstStyle/>
          <a:p>
            <a:r>
              <a:rPr lang="en-US" altLang="zh-CN" dirty="0"/>
              <a:t>Introductions and background</a:t>
            </a:r>
          </a:p>
          <a:p>
            <a:r>
              <a:rPr lang="en-US" altLang="zh-CN" dirty="0"/>
              <a:t>System overview</a:t>
            </a:r>
          </a:p>
          <a:p>
            <a:r>
              <a:rPr lang="en-US" altLang="zh-CN" dirty="0"/>
              <a:t>Experiment environment</a:t>
            </a:r>
          </a:p>
          <a:p>
            <a:r>
              <a:rPr lang="en-US" altLang="zh-CN" dirty="0"/>
              <a:t>Experiment implementations</a:t>
            </a:r>
          </a:p>
          <a:p>
            <a:r>
              <a:rPr lang="en-US" altLang="zh-CN" dirty="0"/>
              <a:t>Experiment results</a:t>
            </a:r>
          </a:p>
          <a:p>
            <a:r>
              <a:rPr lang="en-US" altLang="zh-CN" dirty="0"/>
              <a:t>Q&amp;A</a:t>
            </a:r>
          </a:p>
          <a:p>
            <a:endParaRPr lang="zh-CN" altLang="en-US" dirty="0"/>
          </a:p>
        </p:txBody>
      </p:sp>
    </p:spTree>
    <p:extLst>
      <p:ext uri="{BB962C8B-B14F-4D97-AF65-F5344CB8AC3E}">
        <p14:creationId xmlns:p14="http://schemas.microsoft.com/office/powerpoint/2010/main" val="34916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AAB0-F612-3273-E84B-B30E1A2B1545}"/>
              </a:ext>
            </a:extLst>
          </p:cNvPr>
          <p:cNvSpPr>
            <a:spLocks noGrp="1"/>
          </p:cNvSpPr>
          <p:nvPr>
            <p:ph type="title"/>
          </p:nvPr>
        </p:nvSpPr>
        <p:spPr/>
        <p:txBody>
          <a:bodyPr>
            <a:normAutofit/>
          </a:bodyPr>
          <a:lstStyle/>
          <a:p>
            <a:r>
              <a:rPr lang="en-US" altLang="zh-CN" dirty="0"/>
              <a:t>Introductions and background</a:t>
            </a:r>
            <a:endParaRPr lang="zh-CN" altLang="en-US" dirty="0"/>
          </a:p>
        </p:txBody>
      </p:sp>
      <p:sp>
        <p:nvSpPr>
          <p:cNvPr id="3" name="内容占位符 2">
            <a:extLst>
              <a:ext uri="{FF2B5EF4-FFF2-40B4-BE49-F238E27FC236}">
                <a16:creationId xmlns:a16="http://schemas.microsoft.com/office/drawing/2014/main" id="{86D94E82-6B3B-0630-F443-DC2A5CA3DB39}"/>
              </a:ext>
            </a:extLst>
          </p:cNvPr>
          <p:cNvSpPr>
            <a:spLocks noGrp="1"/>
          </p:cNvSpPr>
          <p:nvPr>
            <p:ph idx="1"/>
          </p:nvPr>
        </p:nvSpPr>
        <p:spPr/>
        <p:txBody>
          <a:bodyPr/>
          <a:lstStyle/>
          <a:p>
            <a:r>
              <a:rPr lang="en-US" altLang="zh-CN" dirty="0"/>
              <a:t>Hadoop introductions and suspicions</a:t>
            </a:r>
          </a:p>
          <a:p>
            <a:pPr lvl="1"/>
            <a:r>
              <a:rPr lang="en-US" altLang="zh-CN" dirty="0"/>
              <a:t>Hadoop is a very popular general purpose framework for many different classes of data-intensive application, which provides an open source implementation of MapReduce</a:t>
            </a:r>
          </a:p>
          <a:p>
            <a:pPr lvl="1"/>
            <a:r>
              <a:rPr lang="en-US" altLang="zh-CN" dirty="0">
                <a:solidFill>
                  <a:srgbClr val="FF0000"/>
                </a:solidFill>
              </a:rPr>
              <a:t>Hadoop is not good for iterative operations because of the cost paid for the data reloading from disk at each iteration</a:t>
            </a:r>
          </a:p>
          <a:p>
            <a:r>
              <a:rPr lang="en-US" altLang="zh-CN" dirty="0"/>
              <a:t>Spark introductions and suspicions</a:t>
            </a:r>
          </a:p>
          <a:p>
            <a:pPr lvl="1"/>
            <a:r>
              <a:rPr lang="en-US" altLang="zh-CN" dirty="0"/>
              <a:t>Spark, which is designed to have a global cache mechanism, can achieve better performance in response time since the in-memory access over the distributed machines of cluster will proceed during the entire iterative process</a:t>
            </a:r>
          </a:p>
          <a:p>
            <a:pPr lvl="1"/>
            <a:r>
              <a:rPr lang="en-US" altLang="zh-CN" dirty="0">
                <a:solidFill>
                  <a:srgbClr val="FF0000"/>
                </a:solidFill>
              </a:rPr>
              <a:t>Although Spark can achieve tremendous speedup, it is suspected that it requires high memory cost for the introduction of RDDs</a:t>
            </a:r>
          </a:p>
          <a:p>
            <a:endParaRPr lang="zh-CN" altLang="en-US" dirty="0"/>
          </a:p>
        </p:txBody>
      </p:sp>
    </p:spTree>
    <p:extLst>
      <p:ext uri="{BB962C8B-B14F-4D97-AF65-F5344CB8AC3E}">
        <p14:creationId xmlns:p14="http://schemas.microsoft.com/office/powerpoint/2010/main" val="127892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2B84-1501-EB3A-A697-78858C871C20}"/>
              </a:ext>
            </a:extLst>
          </p:cNvPr>
          <p:cNvSpPr>
            <a:spLocks noGrp="1"/>
          </p:cNvSpPr>
          <p:nvPr>
            <p:ph type="title"/>
          </p:nvPr>
        </p:nvSpPr>
        <p:spPr/>
        <p:txBody>
          <a:bodyPr>
            <a:normAutofit/>
          </a:bodyPr>
          <a:lstStyle/>
          <a:p>
            <a:r>
              <a:rPr lang="en-US" altLang="zh-CN" dirty="0"/>
              <a:t>System overview</a:t>
            </a:r>
            <a:endParaRPr lang="zh-CN" altLang="en-US" dirty="0"/>
          </a:p>
        </p:txBody>
      </p:sp>
      <p:sp>
        <p:nvSpPr>
          <p:cNvPr id="3" name="内容占位符 2">
            <a:extLst>
              <a:ext uri="{FF2B5EF4-FFF2-40B4-BE49-F238E27FC236}">
                <a16:creationId xmlns:a16="http://schemas.microsoft.com/office/drawing/2014/main" id="{4A68996C-6B76-92F7-6B8D-59E5C8D64E8A}"/>
              </a:ext>
            </a:extLst>
          </p:cNvPr>
          <p:cNvSpPr>
            <a:spLocks noGrp="1"/>
          </p:cNvSpPr>
          <p:nvPr>
            <p:ph idx="1"/>
          </p:nvPr>
        </p:nvSpPr>
        <p:spPr>
          <a:xfrm>
            <a:off x="838200" y="1560351"/>
            <a:ext cx="10515600" cy="4932524"/>
          </a:xfrm>
        </p:spPr>
        <p:txBody>
          <a:bodyPr>
            <a:normAutofit/>
          </a:bodyPr>
          <a:lstStyle/>
          <a:p>
            <a:r>
              <a:rPr lang="en-US" altLang="zh-CN" dirty="0"/>
              <a:t>System overview for Hadoop</a:t>
            </a:r>
          </a:p>
          <a:p>
            <a:pPr lvl="1"/>
            <a:r>
              <a:rPr lang="en-US" altLang="zh-CN" dirty="0"/>
              <a:t>Hadoop is composed of two layers</a:t>
            </a:r>
          </a:p>
          <a:p>
            <a:pPr lvl="2"/>
            <a:r>
              <a:rPr lang="en-US" altLang="zh-CN" dirty="0"/>
              <a:t>HDFS : a data storage layer called Hadoop distributed file system</a:t>
            </a:r>
          </a:p>
          <a:p>
            <a:pPr lvl="2"/>
            <a:r>
              <a:rPr lang="en-US" altLang="zh-CN" dirty="0"/>
              <a:t>MapReduce: a data processing layer called Hadoop MapReduce Framework</a:t>
            </a:r>
          </a:p>
          <a:p>
            <a:pPr lvl="1"/>
            <a:r>
              <a:rPr lang="en-US" altLang="zh-CN" dirty="0"/>
              <a:t>HDFS is a block-structured file system managed by a single master node. A processing job in Hadoop is broken down to as many Map tasks as input data blocks and one or more Reduce tasks. An iterative algorithm can be expressed as multiple Hadoop MapReduce jobs.</a:t>
            </a:r>
          </a:p>
          <a:p>
            <a:r>
              <a:rPr lang="en-US" altLang="zh-CN" dirty="0"/>
              <a:t>System overview for Spark</a:t>
            </a:r>
          </a:p>
          <a:p>
            <a:pPr lvl="1"/>
            <a:r>
              <a:rPr lang="en-US" altLang="zh-CN" dirty="0"/>
              <a:t>Spark is a novel cluster computing framework that is designed to overcome Hadoop’s shortages in iterative operations</a:t>
            </a:r>
          </a:p>
          <a:p>
            <a:pPr lvl="1"/>
            <a:r>
              <a:rPr lang="en-US" altLang="zh-CN" dirty="0"/>
              <a:t>Spark uses Hadoop supported storage systems (e.g. HDFS) as its input source and output destination</a:t>
            </a:r>
          </a:p>
          <a:p>
            <a:pPr lvl="1"/>
            <a:r>
              <a:rPr lang="en-US" altLang="zh-CN" dirty="0"/>
              <a:t>Spark introduces a data structure called resilient distributed datasets (RDDs) to cache data</a:t>
            </a:r>
          </a:p>
        </p:txBody>
      </p:sp>
    </p:spTree>
    <p:extLst>
      <p:ext uri="{BB962C8B-B14F-4D97-AF65-F5344CB8AC3E}">
        <p14:creationId xmlns:p14="http://schemas.microsoft.com/office/powerpoint/2010/main" val="12810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2B84-1501-EB3A-A697-78858C871C20}"/>
              </a:ext>
            </a:extLst>
          </p:cNvPr>
          <p:cNvSpPr>
            <a:spLocks noGrp="1"/>
          </p:cNvSpPr>
          <p:nvPr>
            <p:ph type="title"/>
          </p:nvPr>
        </p:nvSpPr>
        <p:spPr/>
        <p:txBody>
          <a:bodyPr>
            <a:normAutofit/>
          </a:bodyPr>
          <a:lstStyle/>
          <a:p>
            <a:r>
              <a:rPr lang="en-US" altLang="zh-CN" dirty="0"/>
              <a:t>Experiment environment</a:t>
            </a:r>
            <a:endParaRPr lang="zh-CN" altLang="en-US" dirty="0"/>
          </a:p>
        </p:txBody>
      </p:sp>
      <p:sp>
        <p:nvSpPr>
          <p:cNvPr id="3" name="内容占位符 2">
            <a:extLst>
              <a:ext uri="{FF2B5EF4-FFF2-40B4-BE49-F238E27FC236}">
                <a16:creationId xmlns:a16="http://schemas.microsoft.com/office/drawing/2014/main" id="{4A68996C-6B76-92F7-6B8D-59E5C8D64E8A}"/>
              </a:ext>
            </a:extLst>
          </p:cNvPr>
          <p:cNvSpPr>
            <a:spLocks noGrp="1"/>
          </p:cNvSpPr>
          <p:nvPr>
            <p:ph idx="1"/>
          </p:nvPr>
        </p:nvSpPr>
        <p:spPr>
          <a:xfrm>
            <a:off x="838200" y="1560351"/>
            <a:ext cx="10515600" cy="4932524"/>
          </a:xfrm>
        </p:spPr>
        <p:txBody>
          <a:bodyPr>
            <a:normAutofit/>
          </a:bodyPr>
          <a:lstStyle/>
          <a:p>
            <a:r>
              <a:rPr lang="en-US" altLang="zh-CN" dirty="0"/>
              <a:t>Experiment settings</a:t>
            </a:r>
          </a:p>
          <a:p>
            <a:pPr lvl="1"/>
            <a:r>
              <a:rPr lang="en-US" altLang="zh-CN" dirty="0"/>
              <a:t>Cluster size: 8 computers</a:t>
            </a:r>
          </a:p>
          <a:p>
            <a:pPr lvl="1"/>
            <a:r>
              <a:rPr lang="en-US" altLang="zh-CN" dirty="0"/>
              <a:t>OS: </a:t>
            </a:r>
            <a:r>
              <a:rPr lang="de-DE" altLang="zh-CN" dirty="0"/>
              <a:t>Ubuntu 12.04.2 (GNU/Linux 3.5.0-28-generic x86 64)</a:t>
            </a:r>
            <a:endParaRPr lang="en-US" altLang="zh-CN" dirty="0"/>
          </a:p>
          <a:p>
            <a:pPr lvl="1"/>
            <a:r>
              <a:rPr lang="en-US" altLang="zh-CN" dirty="0"/>
              <a:t>Network switch: H3C S5100 w/ port rate 100Mbps</a:t>
            </a:r>
          </a:p>
          <a:p>
            <a:pPr lvl="1"/>
            <a:r>
              <a:rPr lang="en-US" altLang="zh-CN" dirty="0"/>
              <a:t>Cluster manager: Apache Mesos 0.9.0</a:t>
            </a:r>
          </a:p>
          <a:p>
            <a:pPr lvl="1"/>
            <a:r>
              <a:rPr lang="en-US" altLang="zh-CN" dirty="0"/>
              <a:t>Hadoop ver. 0.20.205.0</a:t>
            </a:r>
          </a:p>
          <a:p>
            <a:pPr lvl="1"/>
            <a:r>
              <a:rPr lang="en-US" altLang="zh-CN" dirty="0"/>
              <a:t>Spark ver. 0.6.1</a:t>
            </a:r>
          </a:p>
          <a:p>
            <a:r>
              <a:rPr lang="en-US" altLang="zh-CN" dirty="0"/>
              <a:t>Experimental data</a:t>
            </a:r>
          </a:p>
          <a:p>
            <a:pPr lvl="1"/>
            <a:r>
              <a:rPr lang="en-US" altLang="zh-CN" dirty="0"/>
              <a:t>five real graph datasets</a:t>
            </a:r>
          </a:p>
          <a:p>
            <a:pPr lvl="1"/>
            <a:r>
              <a:rPr lang="en-US" altLang="zh-CN" dirty="0"/>
              <a:t>five generated synthetic graph datasets to do comparative experiments</a:t>
            </a:r>
          </a:p>
        </p:txBody>
      </p:sp>
    </p:spTree>
    <p:extLst>
      <p:ext uri="{BB962C8B-B14F-4D97-AF65-F5344CB8AC3E}">
        <p14:creationId xmlns:p14="http://schemas.microsoft.com/office/powerpoint/2010/main" val="260008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516F-573A-1BEC-25C4-EF94B1DA8A7F}"/>
              </a:ext>
            </a:extLst>
          </p:cNvPr>
          <p:cNvSpPr>
            <a:spLocks noGrp="1"/>
          </p:cNvSpPr>
          <p:nvPr>
            <p:ph type="title"/>
          </p:nvPr>
        </p:nvSpPr>
        <p:spPr/>
        <p:txBody>
          <a:bodyPr/>
          <a:lstStyle/>
          <a:p>
            <a:r>
              <a:rPr lang="en-US" altLang="zh-CN" dirty="0"/>
              <a:t>Experiment implementations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DD1CFAD-A839-5402-82DD-015178FBE15D}"/>
                  </a:ext>
                </a:extLst>
              </p:cNvPr>
              <p:cNvSpPr>
                <a:spLocks noGrp="1"/>
              </p:cNvSpPr>
              <p:nvPr>
                <p:ph idx="1"/>
              </p:nvPr>
            </p:nvSpPr>
            <p:spPr/>
            <p:txBody>
              <a:bodyPr/>
              <a:lstStyle/>
              <a:p>
                <a:r>
                  <a:rPr lang="en-US" altLang="zh-CN" dirty="0"/>
                  <a:t>PageRank</a:t>
                </a:r>
              </a:p>
              <a:p>
                <a:pPr lvl="1"/>
                <a:r>
                  <a:rPr lang="en-US" altLang="zh-CN" dirty="0"/>
                  <a:t>The basic idea behind PageRank is that a node which is linked to by a large number of high quality nodes tends to be of high quality.</a:t>
                </a:r>
              </a:p>
              <a:p>
                <a:pPr lvl="1"/>
                <a:r>
                  <a:rPr lang="en-US" altLang="zh-CN" dirty="0"/>
                  <a:t>PageRank of node n:</a:t>
                </a:r>
              </a:p>
              <a:p>
                <a:pPr marL="457200" lvl="1" indent="0">
                  <a:buNone/>
                </a:pPr>
                <a:endParaRPr lang="en-US" altLang="zh-CN" dirty="0"/>
              </a:p>
              <a:p>
                <a:pPr lvl="1"/>
                <a:r>
                  <a:rPr lang="en-US" altLang="zh-CN" dirty="0"/>
                  <a:t>Two problems to address when benchmark with PageRank:</a:t>
                </a:r>
              </a:p>
              <a:p>
                <a:pPr lvl="2"/>
                <a:r>
                  <a:rPr lang="en-US" altLang="zh-CN" b="1" dirty="0"/>
                  <a:t>Spider trap</a:t>
                </a:r>
                <a:r>
                  <a:rPr lang="en-US" altLang="zh-CN" dirty="0"/>
                  <a:t>: which are group of nodes that have no links out of the group. This can be solved by adding a random jump factor </a:t>
                </a:r>
                <a14:m>
                  <m:oMath xmlns:m="http://schemas.openxmlformats.org/officeDocument/2006/math">
                    <m:r>
                      <a:rPr lang="zh-CN" altLang="en-US" i="1" smtClean="0">
                        <a:latin typeface="Cambria Math" panose="02040503050406030204" pitchFamily="18" charset="0"/>
                      </a:rPr>
                      <m:t>𝛼</m:t>
                    </m:r>
                  </m:oMath>
                </a14:m>
                <a:r>
                  <a:rPr lang="en-US" altLang="zh-CN" dirty="0"/>
                  <a:t> to the formula above</a:t>
                </a:r>
              </a:p>
              <a:p>
                <a:pPr lvl="2"/>
                <a:r>
                  <a:rPr lang="en-US" altLang="zh-CN" b="1" dirty="0"/>
                  <a:t>Dangling nodes: </a:t>
                </a:r>
                <a:r>
                  <a:rPr lang="en-US" altLang="zh-CN" dirty="0"/>
                  <a:t>which are nodes in the graph that have no </a:t>
                </a:r>
                <a:r>
                  <a:rPr lang="en-US" altLang="zh-CN" dirty="0" err="1"/>
                  <a:t>outlinks</a:t>
                </a:r>
                <a:r>
                  <a:rPr lang="en-US" altLang="zh-CN" dirty="0"/>
                  <a:t>. This can be solved by redistributing PageRank mass “lost” at dangling nodes across all nodes in the graph evenly.</a:t>
                </a:r>
              </a:p>
              <a:p>
                <a:pPr marL="914400" lvl="2" indent="0">
                  <a:buNone/>
                </a:pPr>
                <a:endParaRPr lang="zh-CN" altLang="en-US" dirty="0"/>
              </a:p>
            </p:txBody>
          </p:sp>
        </mc:Choice>
        <mc:Fallback>
          <p:sp>
            <p:nvSpPr>
              <p:cNvPr id="3" name="内容占位符 2">
                <a:extLst>
                  <a:ext uri="{FF2B5EF4-FFF2-40B4-BE49-F238E27FC236}">
                    <a16:creationId xmlns:a16="http://schemas.microsoft.com/office/drawing/2014/main" id="{8DD1CFAD-A839-5402-82DD-015178FBE15D}"/>
                  </a:ext>
                </a:extLst>
              </p:cNvPr>
              <p:cNvSpPr>
                <a:spLocks noGrp="1" noRot="1" noChangeAspect="1" noMove="1" noResize="1" noEditPoints="1" noAdjustHandles="1" noChangeArrowheads="1" noChangeShapeType="1" noTextEdit="1"/>
              </p:cNvSpPr>
              <p:nvPr>
                <p:ph idx="1"/>
              </p:nvPr>
            </p:nvSpPr>
            <p:spPr>
              <a:blipFill>
                <a:blip r:embed="rId2"/>
                <a:stretch>
                  <a:fillRect l="-1043" t="-2510" r="-10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061BFDF-9E08-D39F-A341-0366424BF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06" y="2923252"/>
            <a:ext cx="1788683" cy="665432"/>
          </a:xfrm>
          <a:prstGeom prst="rect">
            <a:avLst/>
          </a:prstGeom>
        </p:spPr>
      </p:pic>
    </p:spTree>
    <p:extLst>
      <p:ext uri="{BB962C8B-B14F-4D97-AF65-F5344CB8AC3E}">
        <p14:creationId xmlns:p14="http://schemas.microsoft.com/office/powerpoint/2010/main" val="322073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516F-573A-1BEC-25C4-EF94B1DA8A7F}"/>
              </a:ext>
            </a:extLst>
          </p:cNvPr>
          <p:cNvSpPr>
            <a:spLocks noGrp="1"/>
          </p:cNvSpPr>
          <p:nvPr>
            <p:ph type="title"/>
          </p:nvPr>
        </p:nvSpPr>
        <p:spPr/>
        <p:txBody>
          <a:bodyPr/>
          <a:lstStyle/>
          <a:p>
            <a:r>
              <a:rPr lang="en-US" altLang="zh-CN" dirty="0"/>
              <a:t>Experiment implementations</a:t>
            </a:r>
            <a:endParaRPr lang="zh-CN" altLang="en-US" dirty="0"/>
          </a:p>
        </p:txBody>
      </p:sp>
      <p:sp>
        <p:nvSpPr>
          <p:cNvPr id="3" name="内容占位符 2">
            <a:extLst>
              <a:ext uri="{FF2B5EF4-FFF2-40B4-BE49-F238E27FC236}">
                <a16:creationId xmlns:a16="http://schemas.microsoft.com/office/drawing/2014/main" id="{8DD1CFAD-A839-5402-82DD-015178FBE15D}"/>
              </a:ext>
            </a:extLst>
          </p:cNvPr>
          <p:cNvSpPr>
            <a:spLocks noGrp="1"/>
          </p:cNvSpPr>
          <p:nvPr>
            <p:ph idx="1"/>
          </p:nvPr>
        </p:nvSpPr>
        <p:spPr/>
        <p:txBody>
          <a:bodyPr/>
          <a:lstStyle/>
          <a:p>
            <a:r>
              <a:rPr lang="en-US" altLang="zh-CN" dirty="0"/>
              <a:t>PageRank on Hadoop</a:t>
            </a:r>
          </a:p>
          <a:p>
            <a:pPr lvl="1"/>
            <a:r>
              <a:rPr lang="en-US" altLang="zh-CN" dirty="0"/>
              <a:t>The basic process of each PageRank iteration can be divided into two Hadoop MapReduce jobs.</a:t>
            </a:r>
          </a:p>
          <a:p>
            <a:pPr lvl="1"/>
            <a:r>
              <a:rPr lang="en-US" altLang="zh-CN" dirty="0"/>
              <a:t>In the first job, each node m first divides its current PageRank value P(m) evenly by C(m), the number of nodes m links to and passes each share to them separately.</a:t>
            </a:r>
          </a:p>
          <a:p>
            <a:pPr lvl="1"/>
            <a:r>
              <a:rPr lang="en-US" altLang="zh-CN" dirty="0"/>
              <a:t>Before the second job, the total PageRank loss l at dangling nodes needs to be calculated.</a:t>
            </a:r>
          </a:p>
          <a:p>
            <a:pPr lvl="1"/>
            <a:r>
              <a:rPr lang="en-US" altLang="zh-CN" dirty="0"/>
              <a:t>In the second job, each node n updates its current PageRank value P(n) to P(n) according to formula below:</a:t>
            </a:r>
          </a:p>
          <a:p>
            <a:pPr lvl="1"/>
            <a:endParaRPr lang="en-US" altLang="zh-CN" dirty="0"/>
          </a:p>
          <a:p>
            <a:pPr lvl="1"/>
            <a:endParaRPr lang="en-US" altLang="zh-CN" dirty="0"/>
          </a:p>
          <a:p>
            <a:pPr lvl="1"/>
            <a:endParaRPr lang="zh-CN" altLang="en-US" dirty="0"/>
          </a:p>
        </p:txBody>
      </p:sp>
      <p:pic>
        <p:nvPicPr>
          <p:cNvPr id="6" name="图片 5">
            <a:extLst>
              <a:ext uri="{FF2B5EF4-FFF2-40B4-BE49-F238E27FC236}">
                <a16:creationId xmlns:a16="http://schemas.microsoft.com/office/drawing/2014/main" id="{D561406F-9CAA-372C-58B3-F0662E291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628" y="4426828"/>
            <a:ext cx="4305419" cy="618140"/>
          </a:xfrm>
          <a:prstGeom prst="rect">
            <a:avLst/>
          </a:prstGeom>
        </p:spPr>
      </p:pic>
    </p:spTree>
    <p:extLst>
      <p:ext uri="{BB962C8B-B14F-4D97-AF65-F5344CB8AC3E}">
        <p14:creationId xmlns:p14="http://schemas.microsoft.com/office/powerpoint/2010/main" val="62256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516F-573A-1BEC-25C4-EF94B1DA8A7F}"/>
              </a:ext>
            </a:extLst>
          </p:cNvPr>
          <p:cNvSpPr>
            <a:spLocks noGrp="1"/>
          </p:cNvSpPr>
          <p:nvPr>
            <p:ph type="title"/>
          </p:nvPr>
        </p:nvSpPr>
        <p:spPr/>
        <p:txBody>
          <a:bodyPr/>
          <a:lstStyle/>
          <a:p>
            <a:r>
              <a:rPr lang="en-US" altLang="zh-CN" dirty="0"/>
              <a:t>Experiment implementations</a:t>
            </a:r>
            <a:endParaRPr lang="zh-CN" altLang="en-US" dirty="0"/>
          </a:p>
        </p:txBody>
      </p:sp>
      <p:sp>
        <p:nvSpPr>
          <p:cNvPr id="3" name="内容占位符 2">
            <a:extLst>
              <a:ext uri="{FF2B5EF4-FFF2-40B4-BE49-F238E27FC236}">
                <a16:creationId xmlns:a16="http://schemas.microsoft.com/office/drawing/2014/main" id="{8DD1CFAD-A839-5402-82DD-015178FBE15D}"/>
              </a:ext>
            </a:extLst>
          </p:cNvPr>
          <p:cNvSpPr>
            <a:spLocks noGrp="1"/>
          </p:cNvSpPr>
          <p:nvPr>
            <p:ph idx="1"/>
          </p:nvPr>
        </p:nvSpPr>
        <p:spPr/>
        <p:txBody>
          <a:bodyPr/>
          <a:lstStyle/>
          <a:p>
            <a:r>
              <a:rPr lang="en-US" altLang="zh-CN" dirty="0"/>
              <a:t>PageRank on Spark</a:t>
            </a:r>
          </a:p>
          <a:p>
            <a:pPr lvl="1"/>
            <a:r>
              <a:rPr lang="en-US" altLang="zh-CN" dirty="0"/>
              <a:t>All the iterative operations can be implemented in a Spark driver. Each iteration includes four steps. </a:t>
            </a:r>
          </a:p>
          <a:p>
            <a:pPr lvl="1"/>
            <a:r>
              <a:rPr lang="en-US" altLang="zh-CN" dirty="0"/>
              <a:t>The first step distributes the PageRank value of each node to its neighbors using the join and </a:t>
            </a:r>
            <a:r>
              <a:rPr lang="en-US" altLang="zh-CN" dirty="0" err="1"/>
              <a:t>flatMap</a:t>
            </a:r>
            <a:r>
              <a:rPr lang="en-US" altLang="zh-CN" dirty="0"/>
              <a:t> transformation. </a:t>
            </a:r>
          </a:p>
          <a:p>
            <a:pPr lvl="1"/>
            <a:r>
              <a:rPr lang="en-US" altLang="zh-CN" dirty="0"/>
              <a:t>The second step does PageRank aggregation for each node using </a:t>
            </a:r>
            <a:r>
              <a:rPr lang="en-US" altLang="zh-CN" dirty="0" err="1"/>
              <a:t>reduceByKey</a:t>
            </a:r>
            <a:r>
              <a:rPr lang="en-US" altLang="zh-CN" dirty="0"/>
              <a:t> transformation. </a:t>
            </a:r>
          </a:p>
          <a:p>
            <a:pPr lvl="1"/>
            <a:r>
              <a:rPr lang="en-US" altLang="zh-CN" dirty="0"/>
              <a:t>In the third step, PageRank loss at dangling nodes is computed. </a:t>
            </a:r>
          </a:p>
          <a:p>
            <a:pPr lvl="1"/>
            <a:r>
              <a:rPr lang="en-US" altLang="zh-CN" dirty="0"/>
              <a:t>The fourth step deals with PageRank loss distribution and random jump factor</a:t>
            </a:r>
          </a:p>
          <a:p>
            <a:pPr lvl="1"/>
            <a:endParaRPr lang="en-US" altLang="zh-CN" dirty="0"/>
          </a:p>
          <a:p>
            <a:pPr lvl="1"/>
            <a:endParaRPr lang="zh-CN" altLang="en-US" dirty="0"/>
          </a:p>
        </p:txBody>
      </p:sp>
    </p:spTree>
    <p:extLst>
      <p:ext uri="{BB962C8B-B14F-4D97-AF65-F5344CB8AC3E}">
        <p14:creationId xmlns:p14="http://schemas.microsoft.com/office/powerpoint/2010/main" val="129106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8BA95-78C2-C89E-C8AB-9C3F86599BD6}"/>
              </a:ext>
            </a:extLst>
          </p:cNvPr>
          <p:cNvSpPr>
            <a:spLocks noGrp="1"/>
          </p:cNvSpPr>
          <p:nvPr>
            <p:ph type="title"/>
          </p:nvPr>
        </p:nvSpPr>
        <p:spPr/>
        <p:txBody>
          <a:bodyPr/>
          <a:lstStyle/>
          <a:p>
            <a:r>
              <a:rPr lang="en-US" altLang="zh-CN" dirty="0"/>
              <a:t>Experiment results</a:t>
            </a:r>
            <a:endParaRPr lang="zh-CN" altLang="en-US" dirty="0"/>
          </a:p>
        </p:txBody>
      </p:sp>
      <p:sp>
        <p:nvSpPr>
          <p:cNvPr id="3" name="内容占位符 2">
            <a:extLst>
              <a:ext uri="{FF2B5EF4-FFF2-40B4-BE49-F238E27FC236}">
                <a16:creationId xmlns:a16="http://schemas.microsoft.com/office/drawing/2014/main" id="{39856344-FAE6-A861-CCEE-167FDC313315}"/>
              </a:ext>
            </a:extLst>
          </p:cNvPr>
          <p:cNvSpPr>
            <a:spLocks noGrp="1"/>
          </p:cNvSpPr>
          <p:nvPr>
            <p:ph idx="1"/>
          </p:nvPr>
        </p:nvSpPr>
        <p:spPr/>
        <p:txBody>
          <a:bodyPr/>
          <a:lstStyle/>
          <a:p>
            <a:r>
              <a:rPr lang="en-US" altLang="zh-CN" dirty="0"/>
              <a:t>PageRank Scalability</a:t>
            </a:r>
          </a:p>
          <a:p>
            <a:pPr lvl="1"/>
            <a:r>
              <a:rPr lang="en-US" altLang="zh-CN" dirty="0"/>
              <a:t>When datasets are smaller than kronecker22, the PageRank implementations exhibit near-linear scalability on both Hadoop and Spark whether the graphs are real or synthetic</a:t>
            </a:r>
          </a:p>
          <a:p>
            <a:pPr lvl="1"/>
            <a:r>
              <a:rPr lang="en-US" altLang="zh-CN" dirty="0"/>
              <a:t>When datasets are larger than kronecker22, slope of Spark line is greater than that of Hadoop line which means that the performance advantage of Spark becomes smaller as the graph size increases</a:t>
            </a:r>
          </a:p>
          <a:p>
            <a:r>
              <a:rPr lang="en-US" altLang="zh-CN" dirty="0"/>
              <a:t>Running Time Comparison</a:t>
            </a:r>
          </a:p>
          <a:p>
            <a:pPr lvl="1"/>
            <a:r>
              <a:rPr lang="en-US" altLang="zh-CN" dirty="0"/>
              <a:t>When dataset is too small, Spark can outperform Hadoop by 25x-40x. In this case, the computing resources of all the slaves are underutilized.</a:t>
            </a:r>
          </a:p>
          <a:p>
            <a:pPr lvl="1"/>
            <a:r>
              <a:rPr lang="en-US" altLang="zh-CN" dirty="0"/>
              <a:t>When dataset is relatively small, Spark can outperform Hadoop by 10x-15x. In this case, the computing resources of all the slaves are moderately utilized.</a:t>
            </a:r>
            <a:endParaRPr lang="zh-CN" altLang="en-US" dirty="0"/>
          </a:p>
        </p:txBody>
      </p:sp>
    </p:spTree>
    <p:extLst>
      <p:ext uri="{BB962C8B-B14F-4D97-AF65-F5344CB8AC3E}">
        <p14:creationId xmlns:p14="http://schemas.microsoft.com/office/powerpoint/2010/main" val="35820702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Adobe Arabic"/>
        <a:ea typeface="等线 Light"/>
        <a:cs typeface=""/>
      </a:majorFont>
      <a:minorFont>
        <a:latin typeface="Adobe Arabic"/>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TotalTime>
  <Words>1198</Words>
  <Application>Microsoft Office PowerPoint</Application>
  <PresentationFormat>宽屏</PresentationFormat>
  <Paragraphs>92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Adobe Arabic</vt:lpstr>
      <vt:lpstr>Arial</vt:lpstr>
      <vt:lpstr>Cambria Math</vt:lpstr>
      <vt:lpstr>Office 主题​​</vt:lpstr>
      <vt:lpstr>EE542 - Reading Assignment – 07  Memory or Time: Performance Evaluation for Iterative Operation on Hadoop and Spark</vt:lpstr>
      <vt:lpstr>Index</vt:lpstr>
      <vt:lpstr>Introductions and background</vt:lpstr>
      <vt:lpstr>System overview</vt:lpstr>
      <vt:lpstr>Experiment environment</vt:lpstr>
      <vt:lpstr>Experiment implementations</vt:lpstr>
      <vt:lpstr>Experiment implementations</vt:lpstr>
      <vt:lpstr>Experiment implementations</vt:lpstr>
      <vt:lpstr>Experiment results</vt:lpstr>
      <vt:lpstr>Experiment results</vt:lpstr>
      <vt:lpstr>Experiment results</vt:lpstr>
      <vt:lpstr>Q&amp;A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 Reading Assignment – 03 Generalized Window Advertising for TCP Congestion Control</dc:title>
  <dc:creator>Xiao Boyang</dc:creator>
  <cp:lastModifiedBy>Xiao Boyang</cp:lastModifiedBy>
  <cp:revision>7</cp:revision>
  <dcterms:created xsi:type="dcterms:W3CDTF">2022-09-11T20:42:03Z</dcterms:created>
  <dcterms:modified xsi:type="dcterms:W3CDTF">2022-10-14T01:08:32Z</dcterms:modified>
</cp:coreProperties>
</file>