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9CD2-51E9-B670-EAA2-80562B271E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1F904-C19B-6B9E-3C56-6063FFAD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62553F-DDED-0671-4BFF-533D25E41FE3}"/>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9C6EB86B-C796-6073-3881-CBC56329B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C9024-5E33-6A23-18BD-4B68FB659F1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09908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5E3DD-7B5E-3481-64E5-2BE39543E3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C7A257-B4F8-2C40-0D92-F22B1A5E1E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6F497-50AD-62CA-005A-5C93CE1B040E}"/>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F963A865-0CB5-9250-E90D-CB3AA69E55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7ECB3-B8EB-329C-7455-56EC307F969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665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3C920D-DF9F-887C-33C1-2BA5C428E5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33A2A9-6966-7472-8D9B-A297280827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CC64-D401-F46F-BBF5-018676C44202}"/>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73EB3BE5-36F4-8A61-0D92-F88B80DCC8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D02BA0-851B-0E92-984E-8E0E35B4034D}"/>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4562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367FB-14B4-126C-A8B5-6A97DA7E32B4}"/>
              </a:ext>
            </a:extLst>
          </p:cNvPr>
          <p:cNvSpPr>
            <a:spLocks noGrp="1"/>
          </p:cNvSpPr>
          <p:nvPr>
            <p:ph type="title"/>
          </p:nvPr>
        </p:nvSpPr>
        <p:spPr>
          <a:xfrm>
            <a:off x="838200" y="365125"/>
            <a:ext cx="10515600" cy="1015838"/>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2377060-3D57-B5A7-7CF7-BF434EDC771A}"/>
              </a:ext>
            </a:extLst>
          </p:cNvPr>
          <p:cNvSpPr>
            <a:spLocks noGrp="1"/>
          </p:cNvSpPr>
          <p:nvPr>
            <p:ph idx="1"/>
          </p:nvPr>
        </p:nvSpPr>
        <p:spPr>
          <a:xfrm>
            <a:off x="838200" y="1560351"/>
            <a:ext cx="10515600" cy="46166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E4A3FCA-E3BB-0C62-DC7C-153885CF93D8}"/>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6966A25A-451B-F703-F71D-C60AAC7C9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B2EAC2-E74B-82CC-31BC-7C15AC52BD2E}"/>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52585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1ED61-AC6B-3E3B-B2A5-CECE18CE08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11012B-0995-59C3-1F80-D38D1665A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D7E513-B830-7058-5A90-C2FD8E67163D}"/>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BB7D6BEA-F1EB-B889-D2E7-1597661B1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759E3-3B3C-7892-F16E-D5714DFEEB68}"/>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1811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90AD4-9A8D-DF49-567B-D3BD233093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1AE340-31FF-AFF8-4E6B-E85F954216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C5EBE2-4221-DB33-D9D7-33B2B3C6FD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A1393E-9550-3725-E68F-E77401B22E18}"/>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B1995BA2-51D8-7D95-22A2-4D38D8704E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3EEDC-10F0-D888-AF31-B195F0D11A3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50715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EECA0-88DA-E4CE-0A1D-6E665D15C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092A3-7632-6D46-4474-3A948DD0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804290-57BE-43DF-6601-C37BBB564E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D02FCB-D95D-AA33-5566-D623CC10B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DC8286-AAD8-87CD-CB4A-DD12458EEE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EAAB22-84B0-6DFA-7E09-CAB79B8DC9B1}"/>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8" name="页脚占位符 7">
            <a:extLst>
              <a:ext uri="{FF2B5EF4-FFF2-40B4-BE49-F238E27FC236}">
                <a16:creationId xmlns:a16="http://schemas.microsoft.com/office/drawing/2014/main" id="{8166EEC0-92EC-D454-C527-F8C9945F8E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B5D3E8-E418-7D6F-4309-17911F398612}"/>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273676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0E437-6AAE-ED2E-FE8E-0D6387601E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31BFF1-AAED-956F-2894-D8E9D8AD9A15}"/>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4" name="页脚占位符 3">
            <a:extLst>
              <a:ext uri="{FF2B5EF4-FFF2-40B4-BE49-F238E27FC236}">
                <a16:creationId xmlns:a16="http://schemas.microsoft.com/office/drawing/2014/main" id="{592DFF74-884E-2DB3-9A72-BC14E4B935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6C1017-7F3F-F236-DE41-F4A820ADB6F1}"/>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9617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4C5595-B43B-3357-4054-70DDE5065F99}"/>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3" name="页脚占位符 2">
            <a:extLst>
              <a:ext uri="{FF2B5EF4-FFF2-40B4-BE49-F238E27FC236}">
                <a16:creationId xmlns:a16="http://schemas.microsoft.com/office/drawing/2014/main" id="{EF4CEC0A-4C45-8851-55AF-0EB1AAF065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B7D0CD-C14C-3FA8-A8BB-61DE02E05F2F}"/>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89199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87723-DF93-BCE9-C8D0-75D2583D21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2B766F-4DC7-786C-C114-198DAA97D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9CA59D-D5BC-4497-F9CE-7D530B57A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187407-C971-89CE-5B2F-580BCFFDAC0B}"/>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9031C219-8C85-ED79-70A6-33D00D9B9C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0D65B2-4BFD-8D80-81D2-7D4C68B18354}"/>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4335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85869-8026-4161-FB26-3ADE8EA2E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E9F461-0CE8-B215-5B9F-14125B351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4094E4-594B-06A3-5C61-847A5366A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F0385C-477F-F13B-EA07-00178B822A49}"/>
              </a:ext>
            </a:extLst>
          </p:cNvPr>
          <p:cNvSpPr>
            <a:spLocks noGrp="1"/>
          </p:cNvSpPr>
          <p:nvPr>
            <p:ph type="dt" sz="half" idx="10"/>
          </p:nvPr>
        </p:nvSpPr>
        <p:spPr/>
        <p:txBody>
          <a:bodyPr/>
          <a:lstStyle/>
          <a:p>
            <a:fld id="{9BB74966-D7E2-48B0-9CFD-F95A36B7147F}" type="datetimeFigureOut">
              <a:rPr lang="zh-CN" altLang="en-US" smtClean="0"/>
              <a:t>2022/10/19</a:t>
            </a:fld>
            <a:endParaRPr lang="zh-CN" altLang="en-US"/>
          </a:p>
        </p:txBody>
      </p:sp>
      <p:sp>
        <p:nvSpPr>
          <p:cNvPr id="6" name="页脚占位符 5">
            <a:extLst>
              <a:ext uri="{FF2B5EF4-FFF2-40B4-BE49-F238E27FC236}">
                <a16:creationId xmlns:a16="http://schemas.microsoft.com/office/drawing/2014/main" id="{06F75BEF-09D5-DE0E-E365-CD64ADBDA4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85128-DDB0-C4A4-7041-C65AA35956D3}"/>
              </a:ext>
            </a:extLst>
          </p:cNvPr>
          <p:cNvSpPr>
            <a:spLocks noGrp="1"/>
          </p:cNvSpPr>
          <p:nvPr>
            <p:ph type="sldNum" sz="quarter" idx="12"/>
          </p:nvPr>
        </p:nvSpPr>
        <p:spPr/>
        <p:txBody>
          <a:body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17932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DE57BD-1669-D3B5-6269-8FF55D8F3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AAEB0-FEF5-9A5D-FDF8-DE69B0291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9E767C-538D-E1A0-DB8D-02F51AB08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4966-D7E2-48B0-9CFD-F95A36B7147F}" type="datetimeFigureOut">
              <a:rPr lang="zh-CN" altLang="en-US" smtClean="0"/>
              <a:t>2022/10/19</a:t>
            </a:fld>
            <a:endParaRPr lang="zh-CN" altLang="en-US"/>
          </a:p>
        </p:txBody>
      </p:sp>
      <p:sp>
        <p:nvSpPr>
          <p:cNvPr id="5" name="页脚占位符 4">
            <a:extLst>
              <a:ext uri="{FF2B5EF4-FFF2-40B4-BE49-F238E27FC236}">
                <a16:creationId xmlns:a16="http://schemas.microsoft.com/office/drawing/2014/main" id="{CCEA8AFE-B0B1-2C38-2311-2963CC6A8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541AAF-F1FC-F7F4-57F7-96C12D3AD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2EA0-6370-4EB4-81DD-20267E767719}" type="slidenum">
              <a:rPr lang="zh-CN" altLang="en-US" smtClean="0"/>
              <a:t>‹#›</a:t>
            </a:fld>
            <a:endParaRPr lang="zh-CN" altLang="en-US"/>
          </a:p>
        </p:txBody>
      </p:sp>
    </p:spTree>
    <p:extLst>
      <p:ext uri="{BB962C8B-B14F-4D97-AF65-F5344CB8AC3E}">
        <p14:creationId xmlns:p14="http://schemas.microsoft.com/office/powerpoint/2010/main" val="362860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EE542 - Reading Assignment – 08</a:t>
            </a:r>
            <a:br>
              <a:rPr lang="en-US" altLang="zh-CN" dirty="0"/>
            </a:br>
            <a:r>
              <a:rPr lang="en-US" altLang="zh-CN" dirty="0"/>
              <a:t> </a:t>
            </a:r>
            <a:r>
              <a:rPr lang="en-US" altLang="zh-CN" sz="3200" b="1" i="1" dirty="0"/>
              <a:t>The QUIC Transport Protocol: Design and Internet-Scale Deployment</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83019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79A7-1AAC-C904-D428-025397C36EC2}"/>
              </a:ext>
            </a:extLst>
          </p:cNvPr>
          <p:cNvSpPr>
            <a:spLocks noGrp="1"/>
          </p:cNvSpPr>
          <p:nvPr>
            <p:ph type="title"/>
          </p:nvPr>
        </p:nvSpPr>
        <p:spPr/>
        <p:txBody>
          <a:bodyPr>
            <a:normAutofit/>
          </a:bodyPr>
          <a:lstStyle/>
          <a:p>
            <a:r>
              <a:rPr lang="en-US" altLang="zh-CN" dirty="0"/>
              <a:t>Experimentation framework</a:t>
            </a:r>
            <a:endParaRPr lang="zh-CN" altLang="en-US" dirty="0"/>
          </a:p>
        </p:txBody>
      </p:sp>
      <p:sp>
        <p:nvSpPr>
          <p:cNvPr id="3" name="内容占位符 2">
            <a:extLst>
              <a:ext uri="{FF2B5EF4-FFF2-40B4-BE49-F238E27FC236}">
                <a16:creationId xmlns:a16="http://schemas.microsoft.com/office/drawing/2014/main" id="{B8B947D2-D72B-1050-E1D6-6C7A06B97A91}"/>
              </a:ext>
            </a:extLst>
          </p:cNvPr>
          <p:cNvSpPr>
            <a:spLocks noGrp="1"/>
          </p:cNvSpPr>
          <p:nvPr>
            <p:ph idx="1"/>
          </p:nvPr>
        </p:nvSpPr>
        <p:spPr/>
        <p:txBody>
          <a:bodyPr/>
          <a:lstStyle/>
          <a:p>
            <a:r>
              <a:rPr lang="en-US" altLang="zh-CN" dirty="0"/>
              <a:t>QUIC experimentation is driven by implementing it in Chrome. Chrome’s experimentation framework pseudo-randomly assigns clients to experiments and exports a wide range of metrics, from HTTP error rates to transport handshake latency. This framework also allows us to rapidly disable any experiment, thus protecting users from problematic experiments. </a:t>
            </a:r>
          </a:p>
          <a:p>
            <a:r>
              <a:rPr lang="en-US" altLang="zh-CN" dirty="0"/>
              <a:t>QUIC support is also added to the mobile video (YouTube) and search (Google Search) apps as well.</a:t>
            </a:r>
          </a:p>
          <a:p>
            <a:r>
              <a:rPr lang="en-US" altLang="zh-CN" dirty="0"/>
              <a:t>Google’s server fleet consists of thousands of machines distributed globally, within data centers as well as within ISP networks. These front-end servers terminate incoming TLS/TCP and QUIC connections for all our services and perform load-balancing across internal application servers</a:t>
            </a:r>
            <a:endParaRPr lang="zh-CN" altLang="en-US" dirty="0"/>
          </a:p>
        </p:txBody>
      </p:sp>
    </p:spTree>
    <p:extLst>
      <p:ext uri="{BB962C8B-B14F-4D97-AF65-F5344CB8AC3E}">
        <p14:creationId xmlns:p14="http://schemas.microsoft.com/office/powerpoint/2010/main" val="417161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96973-A2F7-7B60-748C-326D7DD8339D}"/>
              </a:ext>
            </a:extLst>
          </p:cNvPr>
          <p:cNvSpPr>
            <a:spLocks noGrp="1"/>
          </p:cNvSpPr>
          <p:nvPr>
            <p:ph type="title"/>
          </p:nvPr>
        </p:nvSpPr>
        <p:spPr/>
        <p:txBody>
          <a:bodyPr>
            <a:normAutofit/>
          </a:bodyPr>
          <a:lstStyle/>
          <a:p>
            <a:r>
              <a:rPr lang="en-US" altLang="zh-CN" dirty="0"/>
              <a:t>Internet-scale deployment</a:t>
            </a:r>
            <a:endParaRPr lang="zh-CN" altLang="en-US" dirty="0"/>
          </a:p>
        </p:txBody>
      </p:sp>
      <p:sp>
        <p:nvSpPr>
          <p:cNvPr id="3" name="内容占位符 2">
            <a:extLst>
              <a:ext uri="{FF2B5EF4-FFF2-40B4-BE49-F238E27FC236}">
                <a16:creationId xmlns:a16="http://schemas.microsoft.com/office/drawing/2014/main" id="{B857AC15-6468-8DEA-9C69-FEC9482EDB9A}"/>
              </a:ext>
            </a:extLst>
          </p:cNvPr>
          <p:cNvSpPr>
            <a:spLocks noGrp="1"/>
          </p:cNvSpPr>
          <p:nvPr>
            <p:ph idx="1"/>
          </p:nvPr>
        </p:nvSpPr>
        <p:spPr/>
        <p:txBody>
          <a:bodyPr>
            <a:normAutofit fontScale="92500"/>
          </a:bodyPr>
          <a:lstStyle/>
          <a:p>
            <a:r>
              <a:rPr lang="en-US" altLang="zh-CN" dirty="0"/>
              <a:t>The process of deployment</a:t>
            </a:r>
          </a:p>
          <a:p>
            <a:pPr lvl="1"/>
            <a:r>
              <a:rPr lang="en-US" altLang="zh-CN" dirty="0"/>
              <a:t>QUIC support was added to Chrome in June 2013. In early 2014, we were confident in QUIC’s stability and turned it on via Chrome’s experimentation framework for a tiny fraction (&lt; 0.025%) of users. As of January 2017, QUIC is turned on for almost6 all users of Chrome and the Android YouTube app.</a:t>
            </a:r>
          </a:p>
          <a:p>
            <a:pPr lvl="1"/>
            <a:r>
              <a:rPr lang="en-US" altLang="zh-CN" dirty="0"/>
              <a:t>In December 2015, Google discovered a vulnerability in the implementation of the QUIC handshake. The bug was fixed and QUIC traffic was restored as updated clients were rolled out.</a:t>
            </a:r>
          </a:p>
          <a:p>
            <a:pPr lvl="1"/>
            <a:r>
              <a:rPr lang="en-US" altLang="zh-CN" dirty="0"/>
              <a:t>The YouTube app started using QUIC in September 2016, doubling the percentage of Google’s egress traffic over QUIC, from 15% to over 30%. </a:t>
            </a:r>
          </a:p>
          <a:p>
            <a:r>
              <a:rPr lang="en-US" altLang="zh-CN" dirty="0"/>
              <a:t>Monitoring Metrics: Search Latency</a:t>
            </a:r>
          </a:p>
          <a:p>
            <a:pPr lvl="1"/>
            <a:r>
              <a:rPr lang="en-US" altLang="zh-CN" dirty="0"/>
              <a:t>Search Latency is defined as the delay between when a user enters a search term into the client and when all the search-result content is generated and delivered to the client, including images and embedded content.</a:t>
            </a:r>
          </a:p>
          <a:p>
            <a:pPr lvl="1"/>
            <a:r>
              <a:rPr lang="en-US" altLang="zh-CN" dirty="0"/>
              <a:t>The server infrastructure gathers performance data exported by frontend servers and aggregates them with service-specific metrics gathered by the server and clients, to provide visualizations and alerts.</a:t>
            </a:r>
            <a:endParaRPr lang="zh-CN" altLang="en-US" dirty="0"/>
          </a:p>
        </p:txBody>
      </p:sp>
    </p:spTree>
    <p:extLst>
      <p:ext uri="{BB962C8B-B14F-4D97-AF65-F5344CB8AC3E}">
        <p14:creationId xmlns:p14="http://schemas.microsoft.com/office/powerpoint/2010/main" val="19087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1C9D7-63F0-C456-D0CB-BB579FE70B77}"/>
              </a:ext>
            </a:extLst>
          </p:cNvPr>
          <p:cNvSpPr>
            <a:spLocks noGrp="1"/>
          </p:cNvSpPr>
          <p:nvPr>
            <p:ph type="title"/>
          </p:nvPr>
        </p:nvSpPr>
        <p:spPr/>
        <p:txBody>
          <a:bodyPr>
            <a:normAutofit/>
          </a:bodyPr>
          <a:lstStyle/>
          <a:p>
            <a:r>
              <a:rPr lang="en-US" altLang="zh-CN" dirty="0"/>
              <a:t>QUIC performance</a:t>
            </a:r>
            <a:endParaRPr lang="zh-CN" altLang="en-US" dirty="0"/>
          </a:p>
        </p:txBody>
      </p:sp>
      <p:sp>
        <p:nvSpPr>
          <p:cNvPr id="3" name="内容占位符 2">
            <a:extLst>
              <a:ext uri="{FF2B5EF4-FFF2-40B4-BE49-F238E27FC236}">
                <a16:creationId xmlns:a16="http://schemas.microsoft.com/office/drawing/2014/main" id="{1371E76B-5DF9-C914-98BF-7141E1EEEC33}"/>
              </a:ext>
            </a:extLst>
          </p:cNvPr>
          <p:cNvSpPr>
            <a:spLocks noGrp="1"/>
          </p:cNvSpPr>
          <p:nvPr>
            <p:ph idx="1"/>
          </p:nvPr>
        </p:nvSpPr>
        <p:spPr/>
        <p:txBody>
          <a:bodyPr/>
          <a:lstStyle/>
          <a:p>
            <a:r>
              <a:rPr lang="en-US" altLang="zh-CN" dirty="0"/>
              <a:t>Search Latency</a:t>
            </a:r>
          </a:p>
          <a:p>
            <a:pPr lvl="1"/>
            <a:r>
              <a:rPr lang="en-US" altLang="zh-CN" dirty="0"/>
              <a:t>Users in QUIC experienced reduced mean Search Latency. The percentile data shows that QUIC’s improvements increase as base Search Latency increases.</a:t>
            </a:r>
          </a:p>
          <a:p>
            <a:pPr lvl="1"/>
            <a:r>
              <a:rPr lang="en-US" altLang="zh-CN" dirty="0"/>
              <a:t>Most of the latency reduction comes from the 0-RTT handshake: about 88% of QUIC connections from desktop achieve a 0-RTT handshake, which is at least a 2-RTT latency saving over TLS/TCP. The remaining QUIC connections still benefit from a 1-RTT handshake.</a:t>
            </a:r>
          </a:p>
          <a:p>
            <a:pPr lvl="1"/>
            <a:r>
              <a:rPr lang="en-US" altLang="zh-CN" dirty="0"/>
              <a:t>Search Latency gains on mobile are lower than gains on desktop.</a:t>
            </a:r>
          </a:p>
          <a:p>
            <a:r>
              <a:rPr lang="en-US" altLang="zh-CN" dirty="0"/>
              <a:t>Video Latency</a:t>
            </a:r>
          </a:p>
          <a:p>
            <a:pPr lvl="1"/>
            <a:r>
              <a:rPr lang="en-US" altLang="zh-CN" dirty="0"/>
              <a:t>QUIC benefits mobile playbacks less than desktop. The YouTube app achieves a 0-RTT handshake for only 65% of QUIC connections. </a:t>
            </a:r>
          </a:p>
          <a:p>
            <a:pPr lvl="1"/>
            <a:r>
              <a:rPr lang="en-US" altLang="zh-CN" dirty="0"/>
              <a:t>The app tries to hide handshake costs, by establishing connections to the video server in the background while users are browsing and searching for videos.</a:t>
            </a:r>
            <a:endParaRPr lang="zh-CN" altLang="en-US" dirty="0"/>
          </a:p>
        </p:txBody>
      </p:sp>
    </p:spTree>
    <p:extLst>
      <p:ext uri="{BB962C8B-B14F-4D97-AF65-F5344CB8AC3E}">
        <p14:creationId xmlns:p14="http://schemas.microsoft.com/office/powerpoint/2010/main" val="290049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1C9D7-63F0-C456-D0CB-BB579FE70B77}"/>
              </a:ext>
            </a:extLst>
          </p:cNvPr>
          <p:cNvSpPr>
            <a:spLocks noGrp="1"/>
          </p:cNvSpPr>
          <p:nvPr>
            <p:ph type="title"/>
          </p:nvPr>
        </p:nvSpPr>
        <p:spPr/>
        <p:txBody>
          <a:bodyPr>
            <a:normAutofit/>
          </a:bodyPr>
          <a:lstStyle/>
          <a:p>
            <a:r>
              <a:rPr lang="en-US" altLang="zh-CN" dirty="0"/>
              <a:t>QUIC performance</a:t>
            </a:r>
            <a:endParaRPr lang="zh-CN" altLang="en-US" dirty="0"/>
          </a:p>
        </p:txBody>
      </p:sp>
      <p:sp>
        <p:nvSpPr>
          <p:cNvPr id="3" name="内容占位符 2">
            <a:extLst>
              <a:ext uri="{FF2B5EF4-FFF2-40B4-BE49-F238E27FC236}">
                <a16:creationId xmlns:a16="http://schemas.microsoft.com/office/drawing/2014/main" id="{1371E76B-5DF9-C914-98BF-7141E1EEEC33}"/>
              </a:ext>
            </a:extLst>
          </p:cNvPr>
          <p:cNvSpPr>
            <a:spLocks noGrp="1"/>
          </p:cNvSpPr>
          <p:nvPr>
            <p:ph idx="1"/>
          </p:nvPr>
        </p:nvSpPr>
        <p:spPr/>
        <p:txBody>
          <a:bodyPr/>
          <a:lstStyle/>
          <a:p>
            <a:r>
              <a:rPr lang="en-US" altLang="zh-CN" dirty="0"/>
              <a:t>Video Rebuffer Rate</a:t>
            </a:r>
          </a:p>
          <a:p>
            <a:pPr lvl="1"/>
            <a:r>
              <a:rPr lang="en-US" altLang="zh-CN" dirty="0"/>
              <a:t>Users in QUIC experience reduced Rebuffer Rate on average and substantial reductions at higher percentiles. </a:t>
            </a:r>
          </a:p>
          <a:p>
            <a:pPr lvl="1"/>
            <a:r>
              <a:rPr lang="en-US" altLang="zh-CN" dirty="0"/>
              <a:t>Rebuffer Rate for video playbacks as a function of the client’s minimum RTT to the video server. However, QUIC’s rebuffer rate increases more slowly than TCP’s, implying that QUIC’s loss-recovery mechanisms are more resilient to greater losses than TCP</a:t>
            </a:r>
          </a:p>
          <a:p>
            <a:pPr lvl="1"/>
            <a:r>
              <a:rPr lang="en-US" altLang="zh-CN" dirty="0"/>
              <a:t>Rebuffer rates can be decreased by reducing video quality, but QUIC playbacks show improved video quality as well as a decrease in rebuffers. QUIC’s benefits are higher whenever congestion, loss, and RTTs are higher. As a result, we would expect QUIC to benefit users most in parts of the world where congestion, loss, and RTTs are highest.</a:t>
            </a:r>
            <a:endParaRPr lang="zh-CN" altLang="en-US" dirty="0"/>
          </a:p>
        </p:txBody>
      </p:sp>
    </p:spTree>
    <p:extLst>
      <p:ext uri="{BB962C8B-B14F-4D97-AF65-F5344CB8AC3E}">
        <p14:creationId xmlns:p14="http://schemas.microsoft.com/office/powerpoint/2010/main" val="140173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1C9D7-63F0-C456-D0CB-BB579FE70B77}"/>
              </a:ext>
            </a:extLst>
          </p:cNvPr>
          <p:cNvSpPr>
            <a:spLocks noGrp="1"/>
          </p:cNvSpPr>
          <p:nvPr>
            <p:ph type="title"/>
          </p:nvPr>
        </p:nvSpPr>
        <p:spPr/>
        <p:txBody>
          <a:bodyPr>
            <a:normAutofit/>
          </a:bodyPr>
          <a:lstStyle/>
          <a:p>
            <a:r>
              <a:rPr lang="en-US" altLang="zh-CN" dirty="0"/>
              <a:t>QUIC performance</a:t>
            </a:r>
            <a:endParaRPr lang="zh-CN" altLang="en-US" dirty="0"/>
          </a:p>
        </p:txBody>
      </p:sp>
      <p:sp>
        <p:nvSpPr>
          <p:cNvPr id="3" name="内容占位符 2">
            <a:extLst>
              <a:ext uri="{FF2B5EF4-FFF2-40B4-BE49-F238E27FC236}">
                <a16:creationId xmlns:a16="http://schemas.microsoft.com/office/drawing/2014/main" id="{1371E76B-5DF9-C914-98BF-7141E1EEEC33}"/>
              </a:ext>
            </a:extLst>
          </p:cNvPr>
          <p:cNvSpPr>
            <a:spLocks noGrp="1"/>
          </p:cNvSpPr>
          <p:nvPr>
            <p:ph idx="1"/>
          </p:nvPr>
        </p:nvSpPr>
        <p:spPr/>
        <p:txBody>
          <a:bodyPr/>
          <a:lstStyle/>
          <a:p>
            <a:r>
              <a:rPr lang="en-US" altLang="zh-CN" dirty="0"/>
              <a:t>Performance By Region</a:t>
            </a:r>
          </a:p>
          <a:p>
            <a:pPr lvl="1"/>
            <a:r>
              <a:rPr lang="en-US" altLang="zh-CN" dirty="0"/>
              <a:t>QUIC’s performance benefits over TLS/TCP are thus not uniformly distributed across geography or network quality: benefits are greater in networks and regions that have higher average RTT and higher network loss.</a:t>
            </a:r>
          </a:p>
          <a:p>
            <a:r>
              <a:rPr lang="en-US" altLang="zh-CN" dirty="0"/>
              <a:t>Server CPU Utilization</a:t>
            </a:r>
          </a:p>
          <a:p>
            <a:pPr lvl="1"/>
            <a:r>
              <a:rPr lang="en-US" altLang="zh-CN" dirty="0"/>
              <a:t>QUIC’s server CPU-utilization was initially about 3.5 times higher than TLS/TCP. </a:t>
            </a:r>
          </a:p>
          <a:p>
            <a:pPr lvl="1"/>
            <a:r>
              <a:rPr lang="en-US" altLang="zh-CN" dirty="0"/>
              <a:t>The three major sources of QUIC’s CPU cost were: cryptography, sending and receiving of UDP packets, and maintaining internal QUIC state.</a:t>
            </a:r>
          </a:p>
          <a:p>
            <a:pPr lvl="1"/>
            <a:r>
              <a:rPr lang="en-US" altLang="zh-CN" dirty="0"/>
              <a:t>After optimizations, the CPU cost of serving web traffic over QUIC is decreased to approximately twice that of TLS/TCP, which has allowed us to increase the levels of QUIC traffic we serve.</a:t>
            </a:r>
            <a:endParaRPr lang="zh-CN" altLang="en-US" dirty="0"/>
          </a:p>
        </p:txBody>
      </p:sp>
    </p:spTree>
    <p:extLst>
      <p:ext uri="{BB962C8B-B14F-4D97-AF65-F5344CB8AC3E}">
        <p14:creationId xmlns:p14="http://schemas.microsoft.com/office/powerpoint/2010/main" val="303919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1C9D7-63F0-C456-D0CB-BB579FE70B77}"/>
              </a:ext>
            </a:extLst>
          </p:cNvPr>
          <p:cNvSpPr>
            <a:spLocks noGrp="1"/>
          </p:cNvSpPr>
          <p:nvPr>
            <p:ph type="title"/>
          </p:nvPr>
        </p:nvSpPr>
        <p:spPr/>
        <p:txBody>
          <a:bodyPr>
            <a:normAutofit/>
          </a:bodyPr>
          <a:lstStyle/>
          <a:p>
            <a:r>
              <a:rPr lang="en-US" altLang="zh-CN" dirty="0"/>
              <a:t>QUIC performance</a:t>
            </a:r>
            <a:endParaRPr lang="zh-CN" altLang="en-US" dirty="0"/>
          </a:p>
        </p:txBody>
      </p:sp>
      <p:sp>
        <p:nvSpPr>
          <p:cNvPr id="3" name="内容占位符 2">
            <a:extLst>
              <a:ext uri="{FF2B5EF4-FFF2-40B4-BE49-F238E27FC236}">
                <a16:creationId xmlns:a16="http://schemas.microsoft.com/office/drawing/2014/main" id="{1371E76B-5DF9-C914-98BF-7141E1EEEC33}"/>
              </a:ext>
            </a:extLst>
          </p:cNvPr>
          <p:cNvSpPr>
            <a:spLocks noGrp="1"/>
          </p:cNvSpPr>
          <p:nvPr>
            <p:ph idx="1"/>
          </p:nvPr>
        </p:nvSpPr>
        <p:spPr/>
        <p:txBody>
          <a:bodyPr/>
          <a:lstStyle/>
          <a:p>
            <a:r>
              <a:rPr lang="en-US" altLang="zh-CN" dirty="0"/>
              <a:t>Performance Limitations</a:t>
            </a:r>
          </a:p>
          <a:p>
            <a:pPr lvl="1"/>
            <a:r>
              <a:rPr lang="en-US" altLang="zh-CN" b="1" dirty="0"/>
              <a:t>Pre-warmed connections: </a:t>
            </a:r>
            <a:r>
              <a:rPr lang="en-US" altLang="zh-CN" dirty="0"/>
              <a:t>When applications hide handshake latency by performing handshakes proactively, these applications receive no measurable benefit from QUIC’s 0-RTT handshake.</a:t>
            </a:r>
          </a:p>
          <a:p>
            <a:pPr lvl="1"/>
            <a:r>
              <a:rPr lang="en-US" altLang="zh-CN" b="1" dirty="0"/>
              <a:t>High bandwidth, low-delay, low-loss networks: </a:t>
            </a:r>
            <a:r>
              <a:rPr lang="en-US" altLang="zh-CN" dirty="0"/>
              <a:t>The use of QUIC on networks with plentiful bandwidth, low delay, and low loss rate, shows little gain and occasionally negative performance impact. </a:t>
            </a:r>
          </a:p>
          <a:p>
            <a:pPr lvl="1"/>
            <a:r>
              <a:rPr lang="en-US" altLang="zh-CN" b="1" dirty="0"/>
              <a:t>Mobile devices: </a:t>
            </a:r>
            <a:r>
              <a:rPr lang="en-US" altLang="zh-CN" dirty="0"/>
              <a:t>QUIC’s gains for mobile users are generally more modest than gains for desktop users.</a:t>
            </a:r>
          </a:p>
        </p:txBody>
      </p:sp>
    </p:spTree>
    <p:extLst>
      <p:ext uri="{BB962C8B-B14F-4D97-AF65-F5344CB8AC3E}">
        <p14:creationId xmlns:p14="http://schemas.microsoft.com/office/powerpoint/2010/main" val="309464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16132-4C00-FCBE-3D90-B7EA46FB7316}"/>
              </a:ext>
            </a:extLst>
          </p:cNvPr>
          <p:cNvSpPr>
            <a:spLocks noGrp="1"/>
          </p:cNvSpPr>
          <p:nvPr>
            <p:ph type="title"/>
          </p:nvPr>
        </p:nvSpPr>
        <p:spPr/>
        <p:txBody>
          <a:bodyPr>
            <a:normAutofit/>
          </a:bodyPr>
          <a:lstStyle/>
          <a:p>
            <a:r>
              <a:rPr lang="en-US" altLang="zh-CN" dirty="0"/>
              <a:t>Experiences with QUIC and conclusions</a:t>
            </a:r>
            <a:endParaRPr lang="zh-CN" altLang="en-US" dirty="0"/>
          </a:p>
        </p:txBody>
      </p:sp>
      <p:sp>
        <p:nvSpPr>
          <p:cNvPr id="3" name="内容占位符 2">
            <a:extLst>
              <a:ext uri="{FF2B5EF4-FFF2-40B4-BE49-F238E27FC236}">
                <a16:creationId xmlns:a16="http://schemas.microsoft.com/office/drawing/2014/main" id="{4093937E-D40B-C571-0AE1-E483C1A35F3E}"/>
              </a:ext>
            </a:extLst>
          </p:cNvPr>
          <p:cNvSpPr>
            <a:spLocks noGrp="1"/>
          </p:cNvSpPr>
          <p:nvPr>
            <p:ph idx="1"/>
          </p:nvPr>
        </p:nvSpPr>
        <p:spPr/>
        <p:txBody>
          <a:bodyPr/>
          <a:lstStyle/>
          <a:p>
            <a:r>
              <a:rPr lang="en-US" altLang="zh-CN" dirty="0"/>
              <a:t>Packet Size Considerations</a:t>
            </a:r>
          </a:p>
          <a:p>
            <a:pPr lvl="1"/>
            <a:r>
              <a:rPr lang="en-US" altLang="zh-CN" dirty="0"/>
              <a:t>The rapid increase in unreachability after 1450 bytes is a result of the total packet size— QUIC payload combined with UDP and IP headers—exceeding the 1500 byte Ethernet MTU.</a:t>
            </a:r>
          </a:p>
          <a:p>
            <a:pPr lvl="1"/>
            <a:r>
              <a:rPr lang="en-US" altLang="zh-CN" dirty="0"/>
              <a:t>Based on this data, 1350 bytes is chosen as the default payload size for QUIC</a:t>
            </a:r>
          </a:p>
          <a:p>
            <a:r>
              <a:rPr lang="en-US" altLang="zh-CN" dirty="0"/>
              <a:t>UDP Blockage and Throttling</a:t>
            </a:r>
          </a:p>
          <a:p>
            <a:pPr lvl="1"/>
            <a:r>
              <a:rPr lang="en-US" altLang="zh-CN" dirty="0"/>
              <a:t>QUIC is successfully used for 95.3% of video clients attempting to use QUIC. 4.4% of clients are unable to use QUIC, meaning that QUIC or UDP is blocked or the path’s MTU is too small.</a:t>
            </a:r>
          </a:p>
          <a:p>
            <a:pPr lvl="1"/>
            <a:r>
              <a:rPr lang="en-US" altLang="zh-CN" dirty="0"/>
              <a:t>We detect rate limiting as substantially elevated packet loss rate and decreased bandwidth at peak times of day, when traffic is high. We manually disable QUIC at our servers for entire Autonomous Systems (AS) where such throttling is detected and reach out to the operators running the network, asking them to either remove or at least raise their limits.</a:t>
            </a:r>
          </a:p>
          <a:p>
            <a:pPr lvl="1"/>
            <a:endParaRPr lang="zh-CN" altLang="en-US" dirty="0"/>
          </a:p>
        </p:txBody>
      </p:sp>
    </p:spTree>
    <p:extLst>
      <p:ext uri="{BB962C8B-B14F-4D97-AF65-F5344CB8AC3E}">
        <p14:creationId xmlns:p14="http://schemas.microsoft.com/office/powerpoint/2010/main" val="20251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3D97D-2610-65C4-E15A-D57BD51A8C53}"/>
              </a:ext>
            </a:extLst>
          </p:cNvPr>
          <p:cNvSpPr>
            <a:spLocks noGrp="1"/>
          </p:cNvSpPr>
          <p:nvPr>
            <p:ph type="title"/>
          </p:nvPr>
        </p:nvSpPr>
        <p:spPr/>
        <p:txBody>
          <a:bodyPr/>
          <a:lstStyle/>
          <a:p>
            <a:r>
              <a:rPr lang="en-US" altLang="zh-CN" dirty="0"/>
              <a:t>Experiences with QUIC and conclusions</a:t>
            </a:r>
            <a:endParaRPr lang="zh-CN" altLang="en-US" dirty="0"/>
          </a:p>
        </p:txBody>
      </p:sp>
      <p:sp>
        <p:nvSpPr>
          <p:cNvPr id="3" name="内容占位符 2">
            <a:extLst>
              <a:ext uri="{FF2B5EF4-FFF2-40B4-BE49-F238E27FC236}">
                <a16:creationId xmlns:a16="http://schemas.microsoft.com/office/drawing/2014/main" id="{4772D8A6-AF55-9818-57E6-7077DE14E98B}"/>
              </a:ext>
            </a:extLst>
          </p:cNvPr>
          <p:cNvSpPr>
            <a:spLocks noGrp="1"/>
          </p:cNvSpPr>
          <p:nvPr>
            <p:ph idx="1"/>
          </p:nvPr>
        </p:nvSpPr>
        <p:spPr/>
        <p:txBody>
          <a:bodyPr/>
          <a:lstStyle/>
          <a:p>
            <a:r>
              <a:rPr lang="en-US" altLang="zh-CN" dirty="0"/>
              <a:t>Forward Error Correction</a:t>
            </a:r>
          </a:p>
          <a:p>
            <a:pPr lvl="1"/>
            <a:r>
              <a:rPr lang="en-US" altLang="zh-CN" dirty="0"/>
              <a:t>Forward Error Correction (FEC) uses redundancy in the sent data stream to allow a receiver to recover lost packets without an explicit retransmission.</a:t>
            </a:r>
          </a:p>
          <a:p>
            <a:pPr lvl="1"/>
            <a:r>
              <a:rPr lang="en-US" altLang="zh-CN" dirty="0"/>
              <a:t>While retransmission rates decreased measurably, FEC had statistically insignificant impact on Search Latency and increased both Video Latency and Video Rebuffer Rate for video playbacks</a:t>
            </a:r>
          </a:p>
          <a:p>
            <a:pPr lvl="1"/>
            <a:r>
              <a:rPr lang="en-US" altLang="zh-CN" dirty="0"/>
              <a:t>The benefit of using an FEC scheme that recovers from a single packet loss is limited to under 30% of loss episodes</a:t>
            </a:r>
          </a:p>
          <a:p>
            <a:r>
              <a:rPr lang="en-US" altLang="zh-CN" dirty="0"/>
              <a:t>User-space Development</a:t>
            </a:r>
          </a:p>
          <a:p>
            <a:pPr lvl="1"/>
            <a:r>
              <a:rPr lang="en-US" altLang="zh-CN" dirty="0"/>
              <a:t>We used a network simulator built into the QUIC code to perform fine-grained congestion control testing. Such facilities, which are often limited in kernel development environments, frequently caught significant bugs prior to deployment and live experimentation. </a:t>
            </a:r>
            <a:endParaRPr lang="zh-CN" altLang="en-US" dirty="0"/>
          </a:p>
        </p:txBody>
      </p:sp>
    </p:spTree>
    <p:extLst>
      <p:ext uri="{BB962C8B-B14F-4D97-AF65-F5344CB8AC3E}">
        <p14:creationId xmlns:p14="http://schemas.microsoft.com/office/powerpoint/2010/main" val="38875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3D97D-2610-65C4-E15A-D57BD51A8C53}"/>
              </a:ext>
            </a:extLst>
          </p:cNvPr>
          <p:cNvSpPr>
            <a:spLocks noGrp="1"/>
          </p:cNvSpPr>
          <p:nvPr>
            <p:ph type="title"/>
          </p:nvPr>
        </p:nvSpPr>
        <p:spPr/>
        <p:txBody>
          <a:bodyPr/>
          <a:lstStyle/>
          <a:p>
            <a:r>
              <a:rPr lang="en-US" altLang="zh-CN" dirty="0"/>
              <a:t>Experiences with QUIC and conclusions</a:t>
            </a:r>
            <a:endParaRPr lang="zh-CN" altLang="en-US" dirty="0"/>
          </a:p>
        </p:txBody>
      </p:sp>
      <p:sp>
        <p:nvSpPr>
          <p:cNvPr id="3" name="内容占位符 2">
            <a:extLst>
              <a:ext uri="{FF2B5EF4-FFF2-40B4-BE49-F238E27FC236}">
                <a16:creationId xmlns:a16="http://schemas.microsoft.com/office/drawing/2014/main" id="{4772D8A6-AF55-9818-57E6-7077DE14E98B}"/>
              </a:ext>
            </a:extLst>
          </p:cNvPr>
          <p:cNvSpPr>
            <a:spLocks noGrp="1"/>
          </p:cNvSpPr>
          <p:nvPr>
            <p:ph idx="1"/>
          </p:nvPr>
        </p:nvSpPr>
        <p:spPr/>
        <p:txBody>
          <a:bodyPr/>
          <a:lstStyle/>
          <a:p>
            <a:r>
              <a:rPr lang="en-US" altLang="zh-CN" dirty="0"/>
              <a:t>Experiences with Middleboxes</a:t>
            </a:r>
          </a:p>
          <a:p>
            <a:pPr lvl="1"/>
            <a:r>
              <a:rPr lang="en-US" altLang="zh-CN" dirty="0"/>
              <a:t>We identified the middlebox and reached out to the vendor. The vendor addressed the issue by updating their classifier to allow the variations seen in the flags. This fix was rolled out to their customers over the following month.</a:t>
            </a:r>
          </a:p>
          <a:p>
            <a:pPr lvl="1"/>
            <a:r>
              <a:rPr lang="en-US" altLang="zh-CN" dirty="0"/>
              <a:t>When traffic patterns change, they build responses to these observed changes. This pattern of behavior exposes a "deployment impossibility cycle" however, since deploying a protocol change widely requires it to work through a huge range of middleboxes, but middleboxes only change behavior in response to wide deployment of the change. </a:t>
            </a:r>
          </a:p>
          <a:p>
            <a:pPr lvl="1"/>
            <a:r>
              <a:rPr lang="en-US" altLang="zh-CN" dirty="0"/>
              <a:t>When deploying end-to-end changes, encryption is the only means available to ensure that bits that ought not be used by a middlebox are in fact not used by one.</a:t>
            </a:r>
            <a:endParaRPr lang="zh-CN" altLang="en-US" dirty="0"/>
          </a:p>
        </p:txBody>
      </p:sp>
    </p:spTree>
    <p:extLst>
      <p:ext uri="{BB962C8B-B14F-4D97-AF65-F5344CB8AC3E}">
        <p14:creationId xmlns:p14="http://schemas.microsoft.com/office/powerpoint/2010/main" val="199918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EC715-73E6-6C78-1E6F-B8619C53C79B}"/>
              </a:ext>
            </a:extLst>
          </p:cNvPr>
          <p:cNvSpPr>
            <a:spLocks noGrp="1"/>
          </p:cNvSpPr>
          <p:nvPr>
            <p:ph type="title"/>
          </p:nvPr>
        </p:nvSpPr>
        <p:spPr/>
        <p:txBody>
          <a:bodyPr/>
          <a:lstStyle/>
          <a:p>
            <a:r>
              <a:rPr lang="en-US" altLang="zh-CN" dirty="0"/>
              <a:t>Q&amp;A</a:t>
            </a:r>
            <a:endParaRPr lang="zh-CN" altLang="en-US" dirty="0"/>
          </a:p>
        </p:txBody>
      </p:sp>
      <p:sp>
        <p:nvSpPr>
          <p:cNvPr id="3" name="内容占位符 2">
            <a:extLst>
              <a:ext uri="{FF2B5EF4-FFF2-40B4-BE49-F238E27FC236}">
                <a16:creationId xmlns:a16="http://schemas.microsoft.com/office/drawing/2014/main" id="{485BDA14-18E0-2927-319F-B00411291841}"/>
              </a:ext>
            </a:extLst>
          </p:cNvPr>
          <p:cNvSpPr>
            <a:spLocks noGrp="1"/>
          </p:cNvSpPr>
          <p:nvPr>
            <p:ph idx="1"/>
          </p:nvPr>
        </p:nvSpPr>
        <p:spPr/>
        <p:txBody>
          <a:bodyPr/>
          <a:lstStyle/>
          <a:p>
            <a:r>
              <a:rPr lang="en-US" altLang="zh-CN" dirty="0"/>
              <a:t>Question: How does a client initialize QUIC communications with a server when sending HTTPs requests?</a:t>
            </a:r>
          </a:p>
          <a:p>
            <a:endParaRPr lang="en-US" altLang="zh-CN" dirty="0"/>
          </a:p>
          <a:p>
            <a:r>
              <a:rPr lang="en-US" altLang="zh-CN" dirty="0"/>
              <a:t>Answer:</a:t>
            </a:r>
          </a:p>
          <a:p>
            <a:pPr lvl="1"/>
            <a:r>
              <a:rPr lang="en-US" altLang="zh-CN" dirty="0"/>
              <a:t>The client will first send a HTTPs request to the remote server over TLS/TCP. If the server attempts to establish QUIC communications with the client, it will add an "Alt-Svc" header in their HTTP responses. The client will then use QUIC to communicate with the server in the </a:t>
            </a:r>
            <a:r>
              <a:rPr lang="en-US" altLang="zh-CN"/>
              <a:t>subsequent HTTPs requests.</a:t>
            </a:r>
            <a:endParaRPr lang="en-US" altLang="zh-CN" dirty="0"/>
          </a:p>
        </p:txBody>
      </p:sp>
    </p:spTree>
    <p:extLst>
      <p:ext uri="{BB962C8B-B14F-4D97-AF65-F5344CB8AC3E}">
        <p14:creationId xmlns:p14="http://schemas.microsoft.com/office/powerpoint/2010/main" val="74567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8097A-914E-69BC-B311-CB12DA385587}"/>
              </a:ext>
            </a:extLst>
          </p:cNvPr>
          <p:cNvSpPr>
            <a:spLocks noGrp="1"/>
          </p:cNvSpPr>
          <p:nvPr>
            <p:ph type="title"/>
          </p:nvPr>
        </p:nvSpPr>
        <p:spPr/>
        <p:txBody>
          <a:bodyPr/>
          <a:lstStyle/>
          <a:p>
            <a:r>
              <a:rPr lang="en-US" altLang="zh-CN" dirty="0"/>
              <a:t>Index</a:t>
            </a:r>
            <a:endParaRPr lang="zh-CN" altLang="en-US" dirty="0"/>
          </a:p>
        </p:txBody>
      </p:sp>
      <p:sp>
        <p:nvSpPr>
          <p:cNvPr id="3" name="内容占位符 2">
            <a:extLst>
              <a:ext uri="{FF2B5EF4-FFF2-40B4-BE49-F238E27FC236}">
                <a16:creationId xmlns:a16="http://schemas.microsoft.com/office/drawing/2014/main" id="{3127D286-C1F1-77AC-79A4-3A0790E22FED}"/>
              </a:ext>
            </a:extLst>
          </p:cNvPr>
          <p:cNvSpPr>
            <a:spLocks noGrp="1"/>
          </p:cNvSpPr>
          <p:nvPr>
            <p:ph idx="1"/>
          </p:nvPr>
        </p:nvSpPr>
        <p:spPr/>
        <p:txBody>
          <a:bodyPr/>
          <a:lstStyle/>
          <a:p>
            <a:r>
              <a:rPr lang="en-US" altLang="zh-CN" dirty="0"/>
              <a:t>Introductions and motivation</a:t>
            </a:r>
          </a:p>
          <a:p>
            <a:r>
              <a:rPr lang="en-US" altLang="zh-CN" dirty="0"/>
              <a:t>QUIC design and implementation</a:t>
            </a:r>
          </a:p>
          <a:p>
            <a:r>
              <a:rPr lang="en-US" altLang="zh-CN" dirty="0"/>
              <a:t>Experimentation framework</a:t>
            </a:r>
          </a:p>
          <a:p>
            <a:r>
              <a:rPr lang="en-US" altLang="zh-CN" dirty="0"/>
              <a:t>Internet-scale deployment</a:t>
            </a:r>
          </a:p>
          <a:p>
            <a:r>
              <a:rPr lang="en-US" altLang="zh-CN" dirty="0"/>
              <a:t>QUIC performance</a:t>
            </a:r>
          </a:p>
          <a:p>
            <a:r>
              <a:rPr lang="en-US" altLang="zh-CN" dirty="0"/>
              <a:t>Experiences with QUIC and conclusions</a:t>
            </a:r>
          </a:p>
          <a:p>
            <a:r>
              <a:rPr lang="en-US" altLang="zh-CN" dirty="0"/>
              <a:t>Q&amp;A</a:t>
            </a:r>
          </a:p>
          <a:p>
            <a:endParaRPr lang="zh-CN" altLang="en-US" dirty="0"/>
          </a:p>
        </p:txBody>
      </p:sp>
    </p:spTree>
    <p:extLst>
      <p:ext uri="{BB962C8B-B14F-4D97-AF65-F5344CB8AC3E}">
        <p14:creationId xmlns:p14="http://schemas.microsoft.com/office/powerpoint/2010/main" val="349168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3B540-33D9-6AE8-1916-94E59542D3EC}"/>
              </a:ext>
            </a:extLst>
          </p:cNvPr>
          <p:cNvSpPr>
            <a:spLocks noGrp="1"/>
          </p:cNvSpPr>
          <p:nvPr>
            <p:ph type="ctrTitle"/>
          </p:nvPr>
        </p:nvSpPr>
        <p:spPr/>
        <p:txBody>
          <a:bodyPr>
            <a:normAutofit/>
          </a:bodyPr>
          <a:lstStyle/>
          <a:p>
            <a:r>
              <a:rPr lang="en-US" altLang="zh-CN" dirty="0"/>
              <a:t>Thanks for watching!</a:t>
            </a:r>
            <a:endParaRPr lang="zh-CN" altLang="en-US" b="1" i="1" dirty="0"/>
          </a:p>
        </p:txBody>
      </p:sp>
      <p:sp>
        <p:nvSpPr>
          <p:cNvPr id="3" name="副标题 2">
            <a:extLst>
              <a:ext uri="{FF2B5EF4-FFF2-40B4-BE49-F238E27FC236}">
                <a16:creationId xmlns:a16="http://schemas.microsoft.com/office/drawing/2014/main" id="{2668FCCE-BA1C-4A23-BC8C-937360F0E113}"/>
              </a:ext>
            </a:extLst>
          </p:cNvPr>
          <p:cNvSpPr>
            <a:spLocks noGrp="1"/>
          </p:cNvSpPr>
          <p:nvPr>
            <p:ph type="subTitle" idx="1"/>
          </p:nvPr>
        </p:nvSpPr>
        <p:spPr/>
        <p:txBody>
          <a:bodyPr/>
          <a:lstStyle/>
          <a:p>
            <a:r>
              <a:rPr lang="en-US" altLang="zh-CN" dirty="0"/>
              <a:t>Presenter: Boyang Xiao</a:t>
            </a:r>
          </a:p>
          <a:p>
            <a:r>
              <a:rPr lang="en-US" altLang="zh-CN" dirty="0"/>
              <a:t>USC id: 3326-7302-74</a:t>
            </a:r>
          </a:p>
          <a:p>
            <a:r>
              <a:rPr lang="en-US" altLang="zh-CN" dirty="0"/>
              <a:t>Email: boyangxi@usc.edu</a:t>
            </a:r>
            <a:endParaRPr lang="zh-CN" altLang="en-US" dirty="0"/>
          </a:p>
        </p:txBody>
      </p:sp>
    </p:spTree>
    <p:extLst>
      <p:ext uri="{BB962C8B-B14F-4D97-AF65-F5344CB8AC3E}">
        <p14:creationId xmlns:p14="http://schemas.microsoft.com/office/powerpoint/2010/main" val="311381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AAB0-F612-3273-E84B-B30E1A2B1545}"/>
              </a:ext>
            </a:extLst>
          </p:cNvPr>
          <p:cNvSpPr>
            <a:spLocks noGrp="1"/>
          </p:cNvSpPr>
          <p:nvPr>
            <p:ph type="title"/>
          </p:nvPr>
        </p:nvSpPr>
        <p:spPr/>
        <p:txBody>
          <a:bodyPr>
            <a:normAutofit/>
          </a:bodyPr>
          <a:lstStyle/>
          <a:p>
            <a:r>
              <a:rPr lang="en-US" altLang="zh-CN" dirty="0"/>
              <a:t>Introductions and motivation</a:t>
            </a:r>
          </a:p>
        </p:txBody>
      </p:sp>
      <p:sp>
        <p:nvSpPr>
          <p:cNvPr id="3" name="内容占位符 2">
            <a:extLst>
              <a:ext uri="{FF2B5EF4-FFF2-40B4-BE49-F238E27FC236}">
                <a16:creationId xmlns:a16="http://schemas.microsoft.com/office/drawing/2014/main" id="{86D94E82-6B3B-0630-F443-DC2A5CA3DB39}"/>
              </a:ext>
            </a:extLst>
          </p:cNvPr>
          <p:cNvSpPr>
            <a:spLocks noGrp="1"/>
          </p:cNvSpPr>
          <p:nvPr>
            <p:ph idx="1"/>
          </p:nvPr>
        </p:nvSpPr>
        <p:spPr/>
        <p:txBody>
          <a:bodyPr/>
          <a:lstStyle/>
          <a:p>
            <a:r>
              <a:rPr lang="en-US" altLang="zh-CN" dirty="0"/>
              <a:t>QUIC overview</a:t>
            </a:r>
          </a:p>
          <a:p>
            <a:pPr lvl="1"/>
            <a:r>
              <a:rPr lang="en-US" altLang="zh-CN" dirty="0"/>
              <a:t>QUIC is an encrypted, multiplexed, and low-latency transport protocol designed from the ground up to improve transport performance for HTTPS traffic and to enable rapid deployment and continued evolution of transport mechanisms.</a:t>
            </a:r>
          </a:p>
          <a:p>
            <a:pPr lvl="1"/>
            <a:r>
              <a:rPr lang="en-US" altLang="zh-CN" dirty="0"/>
              <a:t>QUIC replaces most of the traditional HTTPS stack: HTTP/2, TLS, and TCP</a:t>
            </a:r>
          </a:p>
          <a:p>
            <a:pPr lvl="1"/>
            <a:r>
              <a:rPr lang="en-US" altLang="zh-CN" dirty="0"/>
              <a:t>QUIC uses a cryptographic handshake that minimizes handshake latency for most connections by using known server credentials on repeat connections and by removing redundant handshake-overhead at multiple layers in the network stack</a:t>
            </a:r>
          </a:p>
          <a:p>
            <a:pPr lvl="1"/>
            <a:r>
              <a:rPr lang="en-US" altLang="zh-CN" dirty="0"/>
              <a:t>QUIC eliminates head-of-line blocking delays by using a lightweight data-structuring abstraction, streams, which are multiplexed within a single connection so that loss of a single packet blocks only streams with data in that packet.</a:t>
            </a:r>
            <a:endParaRPr lang="zh-CN" altLang="en-US" dirty="0"/>
          </a:p>
        </p:txBody>
      </p:sp>
    </p:spTree>
    <p:extLst>
      <p:ext uri="{BB962C8B-B14F-4D97-AF65-F5344CB8AC3E}">
        <p14:creationId xmlns:p14="http://schemas.microsoft.com/office/powerpoint/2010/main" val="127892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AAB0-F612-3273-E84B-B30E1A2B1545}"/>
              </a:ext>
            </a:extLst>
          </p:cNvPr>
          <p:cNvSpPr>
            <a:spLocks noGrp="1"/>
          </p:cNvSpPr>
          <p:nvPr>
            <p:ph type="title"/>
          </p:nvPr>
        </p:nvSpPr>
        <p:spPr/>
        <p:txBody>
          <a:bodyPr>
            <a:normAutofit/>
          </a:bodyPr>
          <a:lstStyle/>
          <a:p>
            <a:r>
              <a:rPr lang="en-US" altLang="zh-CN" dirty="0"/>
              <a:t>Introductions and motivation</a:t>
            </a:r>
          </a:p>
        </p:txBody>
      </p:sp>
      <p:sp>
        <p:nvSpPr>
          <p:cNvPr id="3" name="内容占位符 2">
            <a:extLst>
              <a:ext uri="{FF2B5EF4-FFF2-40B4-BE49-F238E27FC236}">
                <a16:creationId xmlns:a16="http://schemas.microsoft.com/office/drawing/2014/main" id="{86D94E82-6B3B-0630-F443-DC2A5CA3DB39}"/>
              </a:ext>
            </a:extLst>
          </p:cNvPr>
          <p:cNvSpPr>
            <a:spLocks noGrp="1"/>
          </p:cNvSpPr>
          <p:nvPr>
            <p:ph idx="1"/>
          </p:nvPr>
        </p:nvSpPr>
        <p:spPr/>
        <p:txBody>
          <a:bodyPr/>
          <a:lstStyle/>
          <a:p>
            <a:r>
              <a:rPr lang="en-US" altLang="zh-CN" dirty="0"/>
              <a:t>Why QUIC</a:t>
            </a:r>
          </a:p>
          <a:p>
            <a:pPr lvl="1"/>
            <a:r>
              <a:rPr lang="en-US" altLang="zh-CN" b="1" dirty="0"/>
              <a:t>Protocol Entrenchment</a:t>
            </a:r>
            <a:r>
              <a:rPr lang="en-US" altLang="zh-CN" dirty="0"/>
              <a:t>: While new transport protocols have been specified to meet evolving application demands beyond TCP’s simple service, they have not seen wide deployment.</a:t>
            </a:r>
          </a:p>
          <a:p>
            <a:pPr lvl="1"/>
            <a:r>
              <a:rPr lang="en-US" altLang="zh-CN" b="1" dirty="0"/>
              <a:t>Implementation Entrenchment</a:t>
            </a:r>
            <a:r>
              <a:rPr lang="en-US" altLang="zh-CN" dirty="0"/>
              <a:t>: As the Internet continues to evolve and as attacks on various parts of the infrastructure remain a threat, there is a need to be able to deploy changes to clients rapidly</a:t>
            </a:r>
          </a:p>
          <a:p>
            <a:pPr lvl="1"/>
            <a:r>
              <a:rPr lang="en-US" altLang="zh-CN" b="1" dirty="0"/>
              <a:t>Handshake Delay</a:t>
            </a:r>
            <a:r>
              <a:rPr lang="en-US" altLang="zh-CN" dirty="0"/>
              <a:t>: The generality of TCP and TLS continues to serve Internet evolution well, but the costs of layering have become increasingly visible with increasing latency demands on the HTTPS stack</a:t>
            </a:r>
          </a:p>
          <a:p>
            <a:pPr lvl="1"/>
            <a:r>
              <a:rPr lang="en-US" altLang="zh-CN" b="1" dirty="0"/>
              <a:t>Head-of-line Blocking Delay: </a:t>
            </a:r>
            <a:r>
              <a:rPr lang="en-US" altLang="zh-CN" dirty="0"/>
              <a:t>TCP’s bytestream abstraction prevents applications from controlling the framing of their communications and imposes a "latency tax" on application frames whose delivery must wait for retransmissions of previously lost TCP segments.</a:t>
            </a:r>
            <a:endParaRPr lang="zh-CN" altLang="en-US" dirty="0"/>
          </a:p>
        </p:txBody>
      </p:sp>
    </p:spTree>
    <p:extLst>
      <p:ext uri="{BB962C8B-B14F-4D97-AF65-F5344CB8AC3E}">
        <p14:creationId xmlns:p14="http://schemas.microsoft.com/office/powerpoint/2010/main" val="331512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E0625-660D-D2C4-DD43-16E0C1521B73}"/>
              </a:ext>
            </a:extLst>
          </p:cNvPr>
          <p:cNvSpPr>
            <a:spLocks noGrp="1"/>
          </p:cNvSpPr>
          <p:nvPr>
            <p:ph type="title"/>
          </p:nvPr>
        </p:nvSpPr>
        <p:spPr/>
        <p:txBody>
          <a:bodyPr>
            <a:normAutofit/>
          </a:bodyPr>
          <a:lstStyle/>
          <a:p>
            <a:r>
              <a:rPr lang="en-US" altLang="zh-CN" dirty="0"/>
              <a:t>QUIC design and implementation</a:t>
            </a:r>
            <a:endParaRPr lang="zh-CN" altLang="en-US" dirty="0"/>
          </a:p>
        </p:txBody>
      </p:sp>
      <p:sp>
        <p:nvSpPr>
          <p:cNvPr id="3" name="内容占位符 2">
            <a:extLst>
              <a:ext uri="{FF2B5EF4-FFF2-40B4-BE49-F238E27FC236}">
                <a16:creationId xmlns:a16="http://schemas.microsoft.com/office/drawing/2014/main" id="{589C3571-260F-5479-506A-182671EC489E}"/>
              </a:ext>
            </a:extLst>
          </p:cNvPr>
          <p:cNvSpPr>
            <a:spLocks noGrp="1"/>
          </p:cNvSpPr>
          <p:nvPr>
            <p:ph idx="1"/>
          </p:nvPr>
        </p:nvSpPr>
        <p:spPr>
          <a:xfrm>
            <a:off x="838200" y="1560351"/>
            <a:ext cx="5517776" cy="4616611"/>
          </a:xfrm>
        </p:spPr>
        <p:txBody>
          <a:bodyPr>
            <a:normAutofit fontScale="92500"/>
          </a:bodyPr>
          <a:lstStyle/>
          <a:p>
            <a:r>
              <a:rPr lang="en-US" altLang="zh-CN" dirty="0"/>
              <a:t>Connection Establishment</a:t>
            </a:r>
          </a:p>
          <a:p>
            <a:pPr lvl="1"/>
            <a:r>
              <a:rPr lang="en-US" altLang="zh-CN" b="1" dirty="0"/>
              <a:t>Initial handshake</a:t>
            </a:r>
            <a:r>
              <a:rPr lang="en-US" altLang="zh-CN" dirty="0"/>
              <a:t>: Initially, the client has no information about the server and so, before a handshake can be attempted, the client sends an inchoate client hello (CHLO) message to the server to elicit a reject (REJ) message.</a:t>
            </a:r>
          </a:p>
          <a:p>
            <a:pPr lvl="1"/>
            <a:r>
              <a:rPr lang="en-US" altLang="zh-CN" b="1" dirty="0"/>
              <a:t>Final handshake</a:t>
            </a:r>
            <a:r>
              <a:rPr lang="en-US" altLang="zh-CN" dirty="0"/>
              <a:t>: All keys for a connection are established using Diffie-Hellman. After sending a complete CHLO, the client is in possession of initial keys for the connection since it can calculate the shared value from the server’s long-term Diffie-Hellman public value and its own ephemeral Diffie-Hellman private key. At this point, the client is free to start sending application data to the server</a:t>
            </a:r>
            <a:endParaRPr lang="zh-CN" altLang="en-US" dirty="0"/>
          </a:p>
        </p:txBody>
      </p:sp>
      <p:pic>
        <p:nvPicPr>
          <p:cNvPr id="5" name="图片 4">
            <a:extLst>
              <a:ext uri="{FF2B5EF4-FFF2-40B4-BE49-F238E27FC236}">
                <a16:creationId xmlns:a16="http://schemas.microsoft.com/office/drawing/2014/main" id="{0D83B0C2-F263-3BAB-3A9E-19A2ED29A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422" y="2527857"/>
            <a:ext cx="5213625" cy="2681598"/>
          </a:xfrm>
          <a:prstGeom prst="rect">
            <a:avLst/>
          </a:prstGeom>
        </p:spPr>
      </p:pic>
    </p:spTree>
    <p:extLst>
      <p:ext uri="{BB962C8B-B14F-4D97-AF65-F5344CB8AC3E}">
        <p14:creationId xmlns:p14="http://schemas.microsoft.com/office/powerpoint/2010/main" val="405378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75E3C-766A-ACD8-A6AD-7F19EDDB0FD4}"/>
              </a:ext>
            </a:extLst>
          </p:cNvPr>
          <p:cNvSpPr>
            <a:spLocks noGrp="1"/>
          </p:cNvSpPr>
          <p:nvPr>
            <p:ph type="title"/>
          </p:nvPr>
        </p:nvSpPr>
        <p:spPr/>
        <p:txBody>
          <a:bodyPr/>
          <a:lstStyle/>
          <a:p>
            <a:r>
              <a:rPr lang="en-US" altLang="zh-CN" dirty="0"/>
              <a:t>QUIC design and implementation</a:t>
            </a:r>
            <a:endParaRPr lang="zh-CN" altLang="en-US" dirty="0"/>
          </a:p>
        </p:txBody>
      </p:sp>
      <p:sp>
        <p:nvSpPr>
          <p:cNvPr id="3" name="内容占位符 2">
            <a:extLst>
              <a:ext uri="{FF2B5EF4-FFF2-40B4-BE49-F238E27FC236}">
                <a16:creationId xmlns:a16="http://schemas.microsoft.com/office/drawing/2014/main" id="{FBD8132A-9DBB-0495-4498-4E32FD4CBA07}"/>
              </a:ext>
            </a:extLst>
          </p:cNvPr>
          <p:cNvSpPr>
            <a:spLocks noGrp="1"/>
          </p:cNvSpPr>
          <p:nvPr>
            <p:ph idx="1"/>
          </p:nvPr>
        </p:nvSpPr>
        <p:spPr/>
        <p:txBody>
          <a:bodyPr>
            <a:normAutofit lnSpcReduction="10000"/>
          </a:bodyPr>
          <a:lstStyle/>
          <a:p>
            <a:r>
              <a:rPr lang="en-US" altLang="zh-CN" dirty="0"/>
              <a:t>Stream Multiplexing</a:t>
            </a:r>
          </a:p>
          <a:p>
            <a:pPr lvl="1"/>
            <a:r>
              <a:rPr lang="en-US" altLang="zh-CN" dirty="0"/>
              <a:t>To avoid head-of-line blocking due to TCP’s sequential delivery, QUIC supports multiple streams within a connection, ensuring that a lost UDP packet only impacts those streams whose data was carried in that packet.</a:t>
            </a:r>
          </a:p>
          <a:p>
            <a:pPr lvl="1"/>
            <a:r>
              <a:rPr lang="en-US" altLang="zh-CN" dirty="0"/>
              <a:t>A QUIC packet is composed of a common header followed by one or more frames. QUIC stream multiplexing is implemented by encapsulating stream data in one or more stream frames, and a single QUIC packet can carry stream frames from multiple streams.</a:t>
            </a:r>
          </a:p>
          <a:p>
            <a:r>
              <a:rPr lang="en-US" altLang="zh-CN" dirty="0"/>
              <a:t>Authentication and Encryption</a:t>
            </a:r>
          </a:p>
          <a:p>
            <a:pPr lvl="1"/>
            <a:r>
              <a:rPr lang="en-US" altLang="zh-CN" dirty="0"/>
              <a:t>With the exception of a few early handshake packets and reset packets, QUIC packets are fully authenticated and mostly encrypted</a:t>
            </a:r>
          </a:p>
          <a:p>
            <a:pPr lvl="1"/>
            <a:r>
              <a:rPr lang="en-US" altLang="zh-CN" dirty="0"/>
              <a:t>The parts of the QUIC packet header outside the cover of encryption are required either for routing or for decrypting the packet: Flags, Connection ID, Version Number, Diversification Nonce, and Packet Number</a:t>
            </a:r>
            <a:endParaRPr lang="zh-CN" altLang="en-US" dirty="0"/>
          </a:p>
        </p:txBody>
      </p:sp>
    </p:spTree>
    <p:extLst>
      <p:ext uri="{BB962C8B-B14F-4D97-AF65-F5344CB8AC3E}">
        <p14:creationId xmlns:p14="http://schemas.microsoft.com/office/powerpoint/2010/main" val="89644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C9F8-0717-A0D8-62FF-FBA8A6AF2ED0}"/>
              </a:ext>
            </a:extLst>
          </p:cNvPr>
          <p:cNvSpPr>
            <a:spLocks noGrp="1"/>
          </p:cNvSpPr>
          <p:nvPr>
            <p:ph type="title"/>
          </p:nvPr>
        </p:nvSpPr>
        <p:spPr/>
        <p:txBody>
          <a:bodyPr/>
          <a:lstStyle/>
          <a:p>
            <a:r>
              <a:rPr lang="en-US" altLang="zh-CN" dirty="0"/>
              <a:t>QUIC design and implementation</a:t>
            </a:r>
            <a:endParaRPr lang="zh-CN" altLang="en-US" dirty="0"/>
          </a:p>
        </p:txBody>
      </p:sp>
      <p:sp>
        <p:nvSpPr>
          <p:cNvPr id="3" name="内容占位符 2">
            <a:extLst>
              <a:ext uri="{FF2B5EF4-FFF2-40B4-BE49-F238E27FC236}">
                <a16:creationId xmlns:a16="http://schemas.microsoft.com/office/drawing/2014/main" id="{255FE567-50F4-C83B-06EA-C6186FFBE777}"/>
              </a:ext>
            </a:extLst>
          </p:cNvPr>
          <p:cNvSpPr>
            <a:spLocks noGrp="1"/>
          </p:cNvSpPr>
          <p:nvPr>
            <p:ph idx="1"/>
          </p:nvPr>
        </p:nvSpPr>
        <p:spPr/>
        <p:txBody>
          <a:bodyPr/>
          <a:lstStyle/>
          <a:p>
            <a:r>
              <a:rPr lang="en-US" altLang="zh-CN" dirty="0"/>
              <a:t>Loss Recovery</a:t>
            </a:r>
          </a:p>
          <a:p>
            <a:pPr lvl="1"/>
            <a:r>
              <a:rPr lang="en-US" altLang="zh-CN" dirty="0"/>
              <a:t>QUIC acknowledgments explicitly encode the delay between the receipt of a packet and its acknowledgment being sent. Together with monotonically-increasing packet numbers, this allows for precise network round-trip time (RTT) estimation, which aids in loss detection.</a:t>
            </a:r>
          </a:p>
          <a:p>
            <a:pPr lvl="1"/>
            <a:r>
              <a:rPr lang="en-US" altLang="zh-CN" dirty="0"/>
              <a:t>These differences between QUIC and TCP allowed us to build simpler and more effective mechanisms for QUIC.</a:t>
            </a:r>
          </a:p>
          <a:p>
            <a:r>
              <a:rPr lang="en-US" altLang="zh-CN" dirty="0"/>
              <a:t>Flow Control</a:t>
            </a:r>
          </a:p>
          <a:p>
            <a:pPr lvl="1"/>
            <a:r>
              <a:rPr lang="en-US" altLang="zh-CN" dirty="0"/>
              <a:t>QUIC employs credit-based flow-control. A QUIC receiver advertises the absolute byte offset within each stream up to which the receiver is willing to receive data. As data is sent, received, and delivered on a particular stream, the receiver periodically sends window update frames that increase the advertised offset limit for that stream, allowing the peer to send more data on that stream.</a:t>
            </a:r>
            <a:endParaRPr lang="zh-CN" altLang="en-US" dirty="0"/>
          </a:p>
        </p:txBody>
      </p:sp>
    </p:spTree>
    <p:extLst>
      <p:ext uri="{BB962C8B-B14F-4D97-AF65-F5344CB8AC3E}">
        <p14:creationId xmlns:p14="http://schemas.microsoft.com/office/powerpoint/2010/main" val="130524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C9F8-0717-A0D8-62FF-FBA8A6AF2ED0}"/>
              </a:ext>
            </a:extLst>
          </p:cNvPr>
          <p:cNvSpPr>
            <a:spLocks noGrp="1"/>
          </p:cNvSpPr>
          <p:nvPr>
            <p:ph type="title"/>
          </p:nvPr>
        </p:nvSpPr>
        <p:spPr/>
        <p:txBody>
          <a:bodyPr/>
          <a:lstStyle/>
          <a:p>
            <a:r>
              <a:rPr lang="en-US" altLang="zh-CN" dirty="0"/>
              <a:t>QUIC design and implementation</a:t>
            </a:r>
            <a:endParaRPr lang="zh-CN" altLang="en-US" dirty="0"/>
          </a:p>
        </p:txBody>
      </p:sp>
      <p:sp>
        <p:nvSpPr>
          <p:cNvPr id="3" name="内容占位符 2">
            <a:extLst>
              <a:ext uri="{FF2B5EF4-FFF2-40B4-BE49-F238E27FC236}">
                <a16:creationId xmlns:a16="http://schemas.microsoft.com/office/drawing/2014/main" id="{255FE567-50F4-C83B-06EA-C6186FFBE777}"/>
              </a:ext>
            </a:extLst>
          </p:cNvPr>
          <p:cNvSpPr>
            <a:spLocks noGrp="1"/>
          </p:cNvSpPr>
          <p:nvPr>
            <p:ph idx="1"/>
          </p:nvPr>
        </p:nvSpPr>
        <p:spPr/>
        <p:txBody>
          <a:bodyPr/>
          <a:lstStyle/>
          <a:p>
            <a:r>
              <a:rPr lang="en-US" altLang="zh-CN" dirty="0"/>
              <a:t>Congestion Control</a:t>
            </a:r>
          </a:p>
          <a:p>
            <a:pPr lvl="1"/>
            <a:r>
              <a:rPr lang="en-US" altLang="zh-CN" dirty="0"/>
              <a:t>The QUIC protocol does not rely on a specific congestion control algorithm. TCP and QUIC both use Cubic as the congestion controller, with one difference worth noting.</a:t>
            </a:r>
          </a:p>
          <a:p>
            <a:pPr lvl="1"/>
            <a:r>
              <a:rPr lang="en-US" altLang="zh-CN" dirty="0"/>
              <a:t>Since the audio and video streams are sent over two streams in a single QUIC connection, QUIC uses a variant of mulTCP for Cubic during the congestion avoidance phase to attain parity in flow-fairness with the use of TCP</a:t>
            </a:r>
          </a:p>
          <a:p>
            <a:r>
              <a:rPr lang="en-US" altLang="zh-CN" dirty="0"/>
              <a:t>NAT Rebinding and Connection Migration</a:t>
            </a:r>
          </a:p>
          <a:p>
            <a:pPr lvl="1"/>
            <a:r>
              <a:rPr lang="en-US" altLang="zh-CN" dirty="0"/>
              <a:t>QUIC connections are identified by a 64-bit Connection ID. QUIC’s Connection ID enables connections to survive changes to the client’s IP and port. </a:t>
            </a:r>
          </a:p>
          <a:p>
            <a:pPr lvl="1"/>
            <a:r>
              <a:rPr lang="en-US" altLang="zh-CN" dirty="0"/>
              <a:t>While QUIC endpoints simply elide the problem of NAT rebinding by using the Connection ID to identify connections, client-initiated connection migration is a work in progress with limited deployment at this point. </a:t>
            </a:r>
            <a:endParaRPr lang="zh-CN" altLang="en-US" dirty="0"/>
          </a:p>
        </p:txBody>
      </p:sp>
    </p:spTree>
    <p:extLst>
      <p:ext uri="{BB962C8B-B14F-4D97-AF65-F5344CB8AC3E}">
        <p14:creationId xmlns:p14="http://schemas.microsoft.com/office/powerpoint/2010/main" val="412493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1C9F8-0717-A0D8-62FF-FBA8A6AF2ED0}"/>
              </a:ext>
            </a:extLst>
          </p:cNvPr>
          <p:cNvSpPr>
            <a:spLocks noGrp="1"/>
          </p:cNvSpPr>
          <p:nvPr>
            <p:ph type="title"/>
          </p:nvPr>
        </p:nvSpPr>
        <p:spPr/>
        <p:txBody>
          <a:bodyPr/>
          <a:lstStyle/>
          <a:p>
            <a:r>
              <a:rPr lang="en-US" altLang="zh-CN" dirty="0"/>
              <a:t>QUIC design and implementation</a:t>
            </a:r>
            <a:endParaRPr lang="zh-CN" altLang="en-US" dirty="0"/>
          </a:p>
        </p:txBody>
      </p:sp>
      <p:sp>
        <p:nvSpPr>
          <p:cNvPr id="3" name="内容占位符 2">
            <a:extLst>
              <a:ext uri="{FF2B5EF4-FFF2-40B4-BE49-F238E27FC236}">
                <a16:creationId xmlns:a16="http://schemas.microsoft.com/office/drawing/2014/main" id="{255FE567-50F4-C83B-06EA-C6186FFBE777}"/>
              </a:ext>
            </a:extLst>
          </p:cNvPr>
          <p:cNvSpPr>
            <a:spLocks noGrp="1"/>
          </p:cNvSpPr>
          <p:nvPr>
            <p:ph idx="1"/>
          </p:nvPr>
        </p:nvSpPr>
        <p:spPr/>
        <p:txBody>
          <a:bodyPr/>
          <a:lstStyle/>
          <a:p>
            <a:r>
              <a:rPr lang="en-US" altLang="zh-CN" dirty="0"/>
              <a:t>QUIC Discovery for HTTPS</a:t>
            </a:r>
          </a:p>
          <a:p>
            <a:pPr lvl="1"/>
            <a:r>
              <a:rPr lang="en-US" altLang="zh-CN" dirty="0"/>
              <a:t>When our client makes an HTTP request to an origin for the first time, it sends the request over TLS/TCP.</a:t>
            </a:r>
          </a:p>
          <a:p>
            <a:pPr lvl="1"/>
            <a:r>
              <a:rPr lang="en-US" altLang="zh-CN" dirty="0"/>
              <a:t>Our servers advertise QUIC support by including an "Alt-Svc" header in their HTTP responses. This header tells a client that connections to the origin may be attempted using QUIC. The client can now attempt to use QUIC in subsequent requests to the same origin.</a:t>
            </a:r>
          </a:p>
          <a:p>
            <a:r>
              <a:rPr lang="en-US" altLang="zh-CN" dirty="0"/>
              <a:t>Open-Source Implementation</a:t>
            </a:r>
          </a:p>
          <a:p>
            <a:pPr lvl="1"/>
            <a:r>
              <a:rPr lang="en-US" altLang="zh-CN" dirty="0"/>
              <a:t>The source code is in C++, and includes substantial unit and end-to-end testing. The implementation includes a test server and a test client which can be used for experimentation, but are not tuned for production-level performance.</a:t>
            </a:r>
            <a:endParaRPr lang="zh-CN" altLang="en-US" dirty="0"/>
          </a:p>
        </p:txBody>
      </p:sp>
    </p:spTree>
    <p:extLst>
      <p:ext uri="{BB962C8B-B14F-4D97-AF65-F5344CB8AC3E}">
        <p14:creationId xmlns:p14="http://schemas.microsoft.com/office/powerpoint/2010/main" val="40355962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Adobe Arabic"/>
        <a:ea typeface="等线 Light"/>
        <a:cs typeface=""/>
      </a:majorFont>
      <a:minorFont>
        <a:latin typeface="Adobe Arabic"/>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2411</TotalTime>
  <Words>2299</Words>
  <Application>Microsoft Office PowerPoint</Application>
  <PresentationFormat>宽屏</PresentationFormat>
  <Paragraphs>119</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Adobe Arabic</vt:lpstr>
      <vt:lpstr>Arial</vt:lpstr>
      <vt:lpstr>Office 主题​​</vt:lpstr>
      <vt:lpstr>EE542 - Reading Assignment – 08  The QUIC Transport Protocol: Design and Internet-Scale Deployment</vt:lpstr>
      <vt:lpstr>Index</vt:lpstr>
      <vt:lpstr>Introductions and motivation</vt:lpstr>
      <vt:lpstr>Introductions and motivation</vt:lpstr>
      <vt:lpstr>QUIC design and implementation</vt:lpstr>
      <vt:lpstr>QUIC design and implementation</vt:lpstr>
      <vt:lpstr>QUIC design and implementation</vt:lpstr>
      <vt:lpstr>QUIC design and implementation</vt:lpstr>
      <vt:lpstr>QUIC design and implementation</vt:lpstr>
      <vt:lpstr>Experimentation framework</vt:lpstr>
      <vt:lpstr>Internet-scale deployment</vt:lpstr>
      <vt:lpstr>QUIC performance</vt:lpstr>
      <vt:lpstr>QUIC performance</vt:lpstr>
      <vt:lpstr>QUIC performance</vt:lpstr>
      <vt:lpstr>QUIC performance</vt:lpstr>
      <vt:lpstr>Experiences with QUIC and conclusions</vt:lpstr>
      <vt:lpstr>Experiences with QUIC and conclusions</vt:lpstr>
      <vt:lpstr>Experiences with QUIC and conclusions</vt:lpstr>
      <vt:lpstr>Q&amp;A</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 Reading Assignment – 03 Generalized Window Advertising for TCP Congestion Control</dc:title>
  <dc:creator>Xiao Boyang</dc:creator>
  <cp:lastModifiedBy>Xiao Boyang</cp:lastModifiedBy>
  <cp:revision>8</cp:revision>
  <dcterms:created xsi:type="dcterms:W3CDTF">2022-09-11T20:42:03Z</dcterms:created>
  <dcterms:modified xsi:type="dcterms:W3CDTF">2022-10-19T13:35:51Z</dcterms:modified>
</cp:coreProperties>
</file>