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5" r:id="rId5"/>
    <p:sldId id="286" r:id="rId6"/>
    <p:sldId id="287" r:id="rId7"/>
    <p:sldId id="283" r:id="rId8"/>
    <p:sldId id="26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31" autoAdjust="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29CD2-51E9-B670-EAA2-80562B271E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1F904-C19B-6B9E-3C56-6063FFAD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62553F-DDED-0671-4BFF-533D25E41FE3}"/>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9C6EB86B-C796-6073-3881-CBC56329B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C9024-5E33-6A23-18BD-4B68FB659F1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09908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5E3DD-7B5E-3481-64E5-2BE39543E3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C7A257-B4F8-2C40-0D92-F22B1A5E1E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6F497-50AD-62CA-005A-5C93CE1B040E}"/>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F963A865-0CB5-9250-E90D-CB3AA69E55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7ECB3-B8EB-329C-7455-56EC307F969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665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3C920D-DF9F-887C-33C1-2BA5C428E5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33A2A9-6966-7472-8D9B-A297280827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CC64-D401-F46F-BBF5-018676C44202}"/>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73EB3BE5-36F4-8A61-0D92-F88B80DCC8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D02BA0-851B-0E92-984E-8E0E35B4034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4562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367FB-14B4-126C-A8B5-6A97DA7E32B4}"/>
              </a:ext>
            </a:extLst>
          </p:cNvPr>
          <p:cNvSpPr>
            <a:spLocks noGrp="1"/>
          </p:cNvSpPr>
          <p:nvPr>
            <p:ph type="title"/>
          </p:nvPr>
        </p:nvSpPr>
        <p:spPr>
          <a:xfrm>
            <a:off x="838200" y="365125"/>
            <a:ext cx="10515600" cy="1015838"/>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2377060-3D57-B5A7-7CF7-BF434EDC771A}"/>
              </a:ext>
            </a:extLst>
          </p:cNvPr>
          <p:cNvSpPr>
            <a:spLocks noGrp="1"/>
          </p:cNvSpPr>
          <p:nvPr>
            <p:ph idx="1"/>
          </p:nvPr>
        </p:nvSpPr>
        <p:spPr>
          <a:xfrm>
            <a:off x="838200" y="1560351"/>
            <a:ext cx="10515600" cy="46166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E4A3FCA-E3BB-0C62-DC7C-153885CF93D8}"/>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6966A25A-451B-F703-F71D-C60AAC7C9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B2EAC2-E74B-82CC-31BC-7C15AC52BD2E}"/>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52585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ED61-AC6B-3E3B-B2A5-CECE18CE08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11012B-0995-59C3-1F80-D38D1665A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D7E513-B830-7058-5A90-C2FD8E67163D}"/>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BB7D6BEA-F1EB-B889-D2E7-1597661B17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759E3-3B3C-7892-F16E-D5714DFEEB68}"/>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1811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90AD4-9A8D-DF49-567B-D3BD233093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1AE340-31FF-AFF8-4E6B-E85F954216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C5EBE2-4221-DB33-D9D7-33B2B3C6FD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A1393E-9550-3725-E68F-E77401B22E18}"/>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6" name="页脚占位符 5">
            <a:extLst>
              <a:ext uri="{FF2B5EF4-FFF2-40B4-BE49-F238E27FC236}">
                <a16:creationId xmlns:a16="http://schemas.microsoft.com/office/drawing/2014/main" id="{B1995BA2-51D8-7D95-22A2-4D38D8704E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63EEDC-10F0-D888-AF31-B195F0D11A3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50715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EECA0-88DA-E4CE-0A1D-6E665D15C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092A3-7632-6D46-4474-3A948DD0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804290-57BE-43DF-6601-C37BBB564E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D02FCB-D95D-AA33-5566-D623CC10B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DC8286-AAD8-87CD-CB4A-DD12458EEE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EAAB22-84B0-6DFA-7E09-CAB79B8DC9B1}"/>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8" name="页脚占位符 7">
            <a:extLst>
              <a:ext uri="{FF2B5EF4-FFF2-40B4-BE49-F238E27FC236}">
                <a16:creationId xmlns:a16="http://schemas.microsoft.com/office/drawing/2014/main" id="{8166EEC0-92EC-D454-C527-F8C9945F8E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B5D3E8-E418-7D6F-4309-17911F398612}"/>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273676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0E437-6AAE-ED2E-FE8E-0D6387601E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31BFF1-AAED-956F-2894-D8E9D8AD9A15}"/>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4" name="页脚占位符 3">
            <a:extLst>
              <a:ext uri="{FF2B5EF4-FFF2-40B4-BE49-F238E27FC236}">
                <a16:creationId xmlns:a16="http://schemas.microsoft.com/office/drawing/2014/main" id="{592DFF74-884E-2DB3-9A72-BC14E4B935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6C1017-7F3F-F236-DE41-F4A820ADB6F1}"/>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9617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4C5595-B43B-3357-4054-70DDE5065F99}"/>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3" name="页脚占位符 2">
            <a:extLst>
              <a:ext uri="{FF2B5EF4-FFF2-40B4-BE49-F238E27FC236}">
                <a16:creationId xmlns:a16="http://schemas.microsoft.com/office/drawing/2014/main" id="{EF4CEC0A-4C45-8851-55AF-0EB1AAF065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B7D0CD-C14C-3FA8-A8BB-61DE02E05F2F}"/>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89199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87723-DF93-BCE9-C8D0-75D2583D21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2B766F-4DC7-786C-C114-198DAA97D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9CA59D-D5BC-4497-F9CE-7D530B57A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187407-C971-89CE-5B2F-580BCFFDAC0B}"/>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6" name="页脚占位符 5">
            <a:extLst>
              <a:ext uri="{FF2B5EF4-FFF2-40B4-BE49-F238E27FC236}">
                <a16:creationId xmlns:a16="http://schemas.microsoft.com/office/drawing/2014/main" id="{9031C219-8C85-ED79-70A6-33D00D9B9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D65B2-4BFD-8D80-81D2-7D4C68B18354}"/>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4335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5869-8026-4161-FB26-3ADE8EA2E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E9F461-0CE8-B215-5B9F-14125B351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4094E4-594B-06A3-5C61-847A5366A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F0385C-477F-F13B-EA07-00178B822A49}"/>
              </a:ext>
            </a:extLst>
          </p:cNvPr>
          <p:cNvSpPr>
            <a:spLocks noGrp="1"/>
          </p:cNvSpPr>
          <p:nvPr>
            <p:ph type="dt" sz="half" idx="10"/>
          </p:nvPr>
        </p:nvSpPr>
        <p:spPr/>
        <p:txBody>
          <a:bodyPr/>
          <a:lstStyle/>
          <a:p>
            <a:fld id="{9BB74966-D7E2-48B0-9CFD-F95A36B7147F}" type="datetimeFigureOut">
              <a:rPr lang="zh-CN" altLang="en-US" smtClean="0"/>
              <a:t>2022/10/25</a:t>
            </a:fld>
            <a:endParaRPr lang="zh-CN" altLang="en-US"/>
          </a:p>
        </p:txBody>
      </p:sp>
      <p:sp>
        <p:nvSpPr>
          <p:cNvPr id="6" name="页脚占位符 5">
            <a:extLst>
              <a:ext uri="{FF2B5EF4-FFF2-40B4-BE49-F238E27FC236}">
                <a16:creationId xmlns:a16="http://schemas.microsoft.com/office/drawing/2014/main" id="{06F75BEF-09D5-DE0E-E365-CD64ADBDA4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85128-DDB0-C4A4-7041-C65AA35956D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79320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DE57BD-1669-D3B5-6269-8FF55D8F3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2AAEB0-FEF5-9A5D-FDF8-DE69B0291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9E767C-538D-E1A0-DB8D-02F51AB08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4966-D7E2-48B0-9CFD-F95A36B714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CCEA8AFE-B0B1-2C38-2311-2963CC6A8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541AAF-F1FC-F7F4-57F7-96C12D3AD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62860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EE542 - Reading Assignment – 09</a:t>
            </a:r>
            <a:br>
              <a:rPr lang="en-US" altLang="zh-CN" dirty="0"/>
            </a:br>
            <a:r>
              <a:rPr lang="en-US" altLang="zh-CN" dirty="0"/>
              <a:t> </a:t>
            </a:r>
            <a:r>
              <a:rPr lang="en-US" altLang="zh-CN" sz="3600" b="1" i="1" dirty="0"/>
              <a:t>RDMA over Converged Ethernet: A Review</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83019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8097A-914E-69BC-B311-CB12DA385587}"/>
              </a:ext>
            </a:extLst>
          </p:cNvPr>
          <p:cNvSpPr>
            <a:spLocks noGrp="1"/>
          </p:cNvSpPr>
          <p:nvPr>
            <p:ph type="title"/>
          </p:nvPr>
        </p:nvSpPr>
        <p:spPr/>
        <p:txBody>
          <a:bodyPr/>
          <a:lstStyle/>
          <a:p>
            <a:r>
              <a:rPr lang="en-US" altLang="zh-CN" dirty="0"/>
              <a:t>Index</a:t>
            </a:r>
            <a:endParaRPr lang="zh-CN" altLang="en-US" dirty="0"/>
          </a:p>
        </p:txBody>
      </p:sp>
      <p:sp>
        <p:nvSpPr>
          <p:cNvPr id="3" name="内容占位符 2">
            <a:extLst>
              <a:ext uri="{FF2B5EF4-FFF2-40B4-BE49-F238E27FC236}">
                <a16:creationId xmlns:a16="http://schemas.microsoft.com/office/drawing/2014/main" id="{3127D286-C1F1-77AC-79A4-3A0790E22FED}"/>
              </a:ext>
            </a:extLst>
          </p:cNvPr>
          <p:cNvSpPr>
            <a:spLocks noGrp="1"/>
          </p:cNvSpPr>
          <p:nvPr>
            <p:ph idx="1"/>
          </p:nvPr>
        </p:nvSpPr>
        <p:spPr/>
        <p:txBody>
          <a:bodyPr/>
          <a:lstStyle/>
          <a:p>
            <a:r>
              <a:rPr lang="en-US" altLang="zh-CN" dirty="0"/>
              <a:t>RDMA review</a:t>
            </a:r>
          </a:p>
          <a:p>
            <a:r>
              <a:rPr lang="en-US" altLang="zh-CN" dirty="0"/>
              <a:t>Converged enhanced ethernet review</a:t>
            </a:r>
          </a:p>
          <a:p>
            <a:r>
              <a:rPr lang="en-US" altLang="zh-CN" dirty="0"/>
              <a:t>RDMA over converged ethernet</a:t>
            </a:r>
          </a:p>
          <a:p>
            <a:r>
              <a:rPr lang="en-US" altLang="zh-CN" dirty="0"/>
              <a:t>Q&amp;A</a:t>
            </a:r>
          </a:p>
          <a:p>
            <a:endParaRPr lang="zh-CN" altLang="en-US" dirty="0"/>
          </a:p>
        </p:txBody>
      </p:sp>
    </p:spTree>
    <p:extLst>
      <p:ext uri="{BB962C8B-B14F-4D97-AF65-F5344CB8AC3E}">
        <p14:creationId xmlns:p14="http://schemas.microsoft.com/office/powerpoint/2010/main" val="34916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10C32-E261-01F1-4628-DE240DBFB593}"/>
              </a:ext>
            </a:extLst>
          </p:cNvPr>
          <p:cNvSpPr>
            <a:spLocks noGrp="1"/>
          </p:cNvSpPr>
          <p:nvPr>
            <p:ph type="title"/>
          </p:nvPr>
        </p:nvSpPr>
        <p:spPr/>
        <p:txBody>
          <a:bodyPr>
            <a:normAutofit/>
          </a:bodyPr>
          <a:lstStyle/>
          <a:p>
            <a:r>
              <a:rPr lang="en-US" altLang="zh-CN" dirty="0"/>
              <a:t>RDMA review</a:t>
            </a:r>
            <a:endParaRPr lang="zh-CN" altLang="en-US" dirty="0"/>
          </a:p>
        </p:txBody>
      </p:sp>
      <p:sp>
        <p:nvSpPr>
          <p:cNvPr id="3" name="内容占位符 2">
            <a:extLst>
              <a:ext uri="{FF2B5EF4-FFF2-40B4-BE49-F238E27FC236}">
                <a16:creationId xmlns:a16="http://schemas.microsoft.com/office/drawing/2014/main" id="{D99379BA-F943-DF81-8EB5-5314D48AD2D5}"/>
              </a:ext>
            </a:extLst>
          </p:cNvPr>
          <p:cNvSpPr>
            <a:spLocks noGrp="1"/>
          </p:cNvSpPr>
          <p:nvPr>
            <p:ph idx="1"/>
          </p:nvPr>
        </p:nvSpPr>
        <p:spPr/>
        <p:txBody>
          <a:bodyPr/>
          <a:lstStyle/>
          <a:p>
            <a:r>
              <a:rPr lang="en-US" altLang="zh-CN" dirty="0"/>
              <a:t>RDMA is a Direct Memory Access from the memory of one computer into that of another without involving either one's operating system RDMA implements a reliable transport protocol in hardware on the NIC that enables the NIC itself to transfer data directly to or from application memory, without having to execute a kernel call</a:t>
            </a:r>
          </a:p>
          <a:p>
            <a:r>
              <a:rPr lang="en-US" altLang="zh-CN" dirty="0"/>
              <a:t>RDMA is quickly becoming a necessity in performance-critical networking. It is now finding the increase in applications in modern commercial data centers, especially in performance sensitive environments.</a:t>
            </a:r>
          </a:p>
          <a:p>
            <a:r>
              <a:rPr lang="en-US" altLang="zh-CN" dirty="0"/>
              <a:t>RDMA supports zero-copy networking where "zero-copy" refers to computer operations with no CPU involvement in copying data from one memory area to another.</a:t>
            </a:r>
            <a:endParaRPr lang="zh-CN" altLang="en-US" dirty="0"/>
          </a:p>
        </p:txBody>
      </p:sp>
    </p:spTree>
    <p:extLst>
      <p:ext uri="{BB962C8B-B14F-4D97-AF65-F5344CB8AC3E}">
        <p14:creationId xmlns:p14="http://schemas.microsoft.com/office/powerpoint/2010/main" val="101902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8BCE9-CFFC-4782-78FF-54858F6DEE66}"/>
              </a:ext>
            </a:extLst>
          </p:cNvPr>
          <p:cNvSpPr>
            <a:spLocks noGrp="1"/>
          </p:cNvSpPr>
          <p:nvPr>
            <p:ph type="title"/>
          </p:nvPr>
        </p:nvSpPr>
        <p:spPr/>
        <p:txBody>
          <a:bodyPr>
            <a:normAutofit/>
          </a:bodyPr>
          <a:lstStyle/>
          <a:p>
            <a:r>
              <a:rPr lang="en-US" altLang="zh-CN" dirty="0"/>
              <a:t>Converged enhanced ethernet review</a:t>
            </a:r>
            <a:endParaRPr lang="zh-CN" altLang="en-US" dirty="0"/>
          </a:p>
        </p:txBody>
      </p:sp>
      <p:sp>
        <p:nvSpPr>
          <p:cNvPr id="3" name="内容占位符 2">
            <a:extLst>
              <a:ext uri="{FF2B5EF4-FFF2-40B4-BE49-F238E27FC236}">
                <a16:creationId xmlns:a16="http://schemas.microsoft.com/office/drawing/2014/main" id="{91DF2C6D-8ED7-B03D-1159-54A9019D1E78}"/>
              </a:ext>
            </a:extLst>
          </p:cNvPr>
          <p:cNvSpPr>
            <a:spLocks noGrp="1"/>
          </p:cNvSpPr>
          <p:nvPr>
            <p:ph idx="1"/>
          </p:nvPr>
        </p:nvSpPr>
        <p:spPr/>
        <p:txBody>
          <a:bodyPr/>
          <a:lstStyle/>
          <a:p>
            <a:r>
              <a:rPr lang="en-US" altLang="zh-CN" dirty="0"/>
              <a:t>Converged Enhanced Ethernet is a single interconnect Ethernet technology developed to converge a variety of data centers. Converged Enhanced Ethernet is a term used to refer to the IEEE 802.1 standard version, and is considered to be the next generation Ethernet, providing a standardized packet lossless technology. </a:t>
            </a:r>
            <a:r>
              <a:rPr lang="en-US" altLang="zh-CN" dirty="0" err="1"/>
              <a:t>a.k.a</a:t>
            </a:r>
            <a:r>
              <a:rPr lang="en-US" altLang="zh-CN" dirty="0"/>
              <a:t> Data Center Bridging (DCB)</a:t>
            </a:r>
          </a:p>
          <a:p>
            <a:r>
              <a:rPr lang="en-US" altLang="zh-CN" dirty="0"/>
              <a:t>Four specifications from the DCB task force:</a:t>
            </a:r>
          </a:p>
          <a:p>
            <a:pPr lvl="1"/>
            <a:r>
              <a:rPr lang="en-US" altLang="zh-CN" dirty="0"/>
              <a:t>Priority Based Flow Control</a:t>
            </a:r>
          </a:p>
          <a:p>
            <a:pPr lvl="1"/>
            <a:r>
              <a:rPr lang="en-US" altLang="zh-CN" dirty="0"/>
              <a:t>Enhanced Transmission Selection (ETS)</a:t>
            </a:r>
          </a:p>
          <a:p>
            <a:pPr lvl="1"/>
            <a:r>
              <a:rPr lang="en-US" altLang="zh-CN" dirty="0"/>
              <a:t>Congestion Notification</a:t>
            </a:r>
          </a:p>
          <a:p>
            <a:pPr lvl="1"/>
            <a:r>
              <a:rPr lang="pt-BR" altLang="zh-CN" dirty="0"/>
              <a:t>Data Center Bridging Exchange (DCBX) Protocol</a:t>
            </a:r>
            <a:endParaRPr lang="zh-CN" altLang="en-US" dirty="0"/>
          </a:p>
        </p:txBody>
      </p:sp>
    </p:spTree>
    <p:extLst>
      <p:ext uri="{BB962C8B-B14F-4D97-AF65-F5344CB8AC3E}">
        <p14:creationId xmlns:p14="http://schemas.microsoft.com/office/powerpoint/2010/main" val="1135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0DCE6-C214-0A91-C430-1A96D1E33733}"/>
              </a:ext>
            </a:extLst>
          </p:cNvPr>
          <p:cNvSpPr>
            <a:spLocks noGrp="1"/>
          </p:cNvSpPr>
          <p:nvPr>
            <p:ph type="title"/>
          </p:nvPr>
        </p:nvSpPr>
        <p:spPr/>
        <p:txBody>
          <a:bodyPr>
            <a:normAutofit/>
          </a:bodyPr>
          <a:lstStyle/>
          <a:p>
            <a:r>
              <a:rPr lang="en-US" altLang="zh-CN" dirty="0"/>
              <a:t>RDMA over converged ethernet</a:t>
            </a:r>
            <a:endParaRPr lang="zh-CN" altLang="en-US" dirty="0"/>
          </a:p>
        </p:txBody>
      </p:sp>
      <p:sp>
        <p:nvSpPr>
          <p:cNvPr id="3" name="内容占位符 2">
            <a:extLst>
              <a:ext uri="{FF2B5EF4-FFF2-40B4-BE49-F238E27FC236}">
                <a16:creationId xmlns:a16="http://schemas.microsoft.com/office/drawing/2014/main" id="{F2B06498-C517-20DE-A10E-0820E18E6D0A}"/>
              </a:ext>
            </a:extLst>
          </p:cNvPr>
          <p:cNvSpPr>
            <a:spLocks noGrp="1"/>
          </p:cNvSpPr>
          <p:nvPr>
            <p:ph idx="1"/>
          </p:nvPr>
        </p:nvSpPr>
        <p:spPr/>
        <p:txBody>
          <a:bodyPr/>
          <a:lstStyle/>
          <a:p>
            <a:r>
              <a:rPr lang="en-US" altLang="zh-CN" dirty="0"/>
              <a:t>RDMA over converged ethernet (RoCE) is network protocol which allows RDMA access over the Ethernet. It is also called link layer protocol which allows the communication between the two hosts on the same Ethernet broadcast domain.</a:t>
            </a:r>
          </a:p>
          <a:p>
            <a:r>
              <a:rPr lang="en-US" altLang="zh-CN" dirty="0"/>
              <a:t>RoCE architectures:</a:t>
            </a:r>
          </a:p>
          <a:p>
            <a:endParaRPr lang="zh-CN" altLang="en-US" dirty="0"/>
          </a:p>
        </p:txBody>
      </p:sp>
      <p:pic>
        <p:nvPicPr>
          <p:cNvPr id="5" name="图片 4">
            <a:extLst>
              <a:ext uri="{FF2B5EF4-FFF2-40B4-BE49-F238E27FC236}">
                <a16:creationId xmlns:a16="http://schemas.microsoft.com/office/drawing/2014/main" id="{78E614BC-4E09-D9F5-F0E3-7C1E1BAB9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053" y="3228250"/>
            <a:ext cx="2401346" cy="2948712"/>
          </a:xfrm>
          <a:prstGeom prst="rect">
            <a:avLst/>
          </a:prstGeom>
        </p:spPr>
      </p:pic>
    </p:spTree>
    <p:extLst>
      <p:ext uri="{BB962C8B-B14F-4D97-AF65-F5344CB8AC3E}">
        <p14:creationId xmlns:p14="http://schemas.microsoft.com/office/powerpoint/2010/main" val="70675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E1B95-7AA1-5352-C3D5-43BFEE23299D}"/>
              </a:ext>
            </a:extLst>
          </p:cNvPr>
          <p:cNvSpPr>
            <a:spLocks noGrp="1"/>
          </p:cNvSpPr>
          <p:nvPr>
            <p:ph type="title"/>
          </p:nvPr>
        </p:nvSpPr>
        <p:spPr/>
        <p:txBody>
          <a:bodyPr/>
          <a:lstStyle/>
          <a:p>
            <a:r>
              <a:rPr lang="en-US" altLang="zh-CN" dirty="0"/>
              <a:t>RDMA over converged ethernet</a:t>
            </a:r>
            <a:endParaRPr lang="zh-CN" altLang="en-US" dirty="0"/>
          </a:p>
        </p:txBody>
      </p:sp>
      <p:sp>
        <p:nvSpPr>
          <p:cNvPr id="3" name="内容占位符 2">
            <a:extLst>
              <a:ext uri="{FF2B5EF4-FFF2-40B4-BE49-F238E27FC236}">
                <a16:creationId xmlns:a16="http://schemas.microsoft.com/office/drawing/2014/main" id="{E4E51EB9-1F42-4F06-B7FF-5413CEA0B177}"/>
              </a:ext>
            </a:extLst>
          </p:cNvPr>
          <p:cNvSpPr>
            <a:spLocks noGrp="1"/>
          </p:cNvSpPr>
          <p:nvPr>
            <p:ph idx="1"/>
          </p:nvPr>
        </p:nvSpPr>
        <p:spPr>
          <a:xfrm>
            <a:off x="838200" y="1560351"/>
            <a:ext cx="10515600" cy="4798116"/>
          </a:xfrm>
        </p:spPr>
        <p:txBody>
          <a:bodyPr>
            <a:normAutofit fontScale="92500"/>
          </a:bodyPr>
          <a:lstStyle/>
          <a:p>
            <a:r>
              <a:rPr lang="en-US" altLang="zh-CN" dirty="0"/>
              <a:t>Transport Layer</a:t>
            </a:r>
          </a:p>
          <a:p>
            <a:pPr lvl="1"/>
            <a:r>
              <a:rPr lang="en-US" altLang="zh-CN" dirty="0"/>
              <a:t>ROCE inherits a rich set of transport services beyond those required to support OFA verbs including connected and unconnected modes and reliable and unreliable services. It also has a full set of </a:t>
            </a:r>
            <a:r>
              <a:rPr lang="en-US" altLang="zh-CN" dirty="0" err="1"/>
              <a:t>verbsdefined</a:t>
            </a:r>
            <a:r>
              <a:rPr lang="en-US" altLang="zh-CN" dirty="0"/>
              <a:t> operations including kernel bypass, Send/Receive, RDMA Read/Write, and Atomic operations. UDP and multicast operations are also fully supported</a:t>
            </a:r>
          </a:p>
          <a:p>
            <a:r>
              <a:rPr lang="en-US" altLang="zh-CN" dirty="0"/>
              <a:t>Network Layer</a:t>
            </a:r>
          </a:p>
          <a:p>
            <a:pPr lvl="1"/>
            <a:r>
              <a:rPr lang="en-US" altLang="zh-CN" dirty="0"/>
              <a:t>ROCE requires InfiniBand Global Routing Header (GRH) based network layer functions. In GRH, routing is based on GID (Global Identifier) which is equivalent to IPv6 addressing and can be adapted to IPv4 addressing.</a:t>
            </a:r>
          </a:p>
          <a:p>
            <a:r>
              <a:rPr lang="en-US" altLang="zh-CN" dirty="0"/>
              <a:t>Data Link Layer</a:t>
            </a:r>
          </a:p>
          <a:p>
            <a:pPr lvl="1"/>
            <a:r>
              <a:rPr lang="en-US" altLang="zh-CN" dirty="0"/>
              <a:t>RoCE is implemented &amp; available at the OFED (Open Fabrics Enterprise Distributors) stack. RoCE can be implemented in Hardware as well as software.</a:t>
            </a:r>
          </a:p>
          <a:p>
            <a:pPr lvl="1"/>
            <a:r>
              <a:rPr lang="en-US" altLang="zh-CN" dirty="0"/>
              <a:t>With Soft RoCE, SFW offers the opportunity for data center technologists to implement RDMA for their business solutions to improve computing efficiency, simplify infrastructure	</a:t>
            </a:r>
          </a:p>
        </p:txBody>
      </p:sp>
    </p:spTree>
    <p:extLst>
      <p:ext uri="{BB962C8B-B14F-4D97-AF65-F5344CB8AC3E}">
        <p14:creationId xmlns:p14="http://schemas.microsoft.com/office/powerpoint/2010/main" val="174010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EC715-73E6-6C78-1E6F-B8619C53C79B}"/>
              </a:ext>
            </a:extLst>
          </p:cNvPr>
          <p:cNvSpPr>
            <a:spLocks noGrp="1"/>
          </p:cNvSpPr>
          <p:nvPr>
            <p:ph type="title"/>
          </p:nvPr>
        </p:nvSpPr>
        <p:spPr/>
        <p:txBody>
          <a:bodyPr/>
          <a:lstStyle/>
          <a:p>
            <a:r>
              <a:rPr lang="en-US" altLang="zh-CN" dirty="0"/>
              <a:t>Q&amp;A</a:t>
            </a:r>
            <a:endParaRPr lang="zh-CN" altLang="en-US" dirty="0"/>
          </a:p>
        </p:txBody>
      </p:sp>
      <p:sp>
        <p:nvSpPr>
          <p:cNvPr id="3" name="内容占位符 2">
            <a:extLst>
              <a:ext uri="{FF2B5EF4-FFF2-40B4-BE49-F238E27FC236}">
                <a16:creationId xmlns:a16="http://schemas.microsoft.com/office/drawing/2014/main" id="{485BDA14-18E0-2927-319F-B00411291841}"/>
              </a:ext>
            </a:extLst>
          </p:cNvPr>
          <p:cNvSpPr>
            <a:spLocks noGrp="1"/>
          </p:cNvSpPr>
          <p:nvPr>
            <p:ph idx="1"/>
          </p:nvPr>
        </p:nvSpPr>
        <p:spPr/>
        <p:txBody>
          <a:bodyPr/>
          <a:lstStyle/>
          <a:p>
            <a:r>
              <a:rPr lang="en-US" altLang="zh-CN" dirty="0"/>
              <a:t>Question: How does RoCE handle ip addressing in the network layer?</a:t>
            </a:r>
          </a:p>
          <a:p>
            <a:endParaRPr lang="en-US" altLang="zh-CN" dirty="0"/>
          </a:p>
          <a:p>
            <a:r>
              <a:rPr lang="en-US" altLang="zh-CN" dirty="0"/>
              <a:t>Answer:</a:t>
            </a:r>
          </a:p>
          <a:p>
            <a:pPr lvl="1"/>
            <a:r>
              <a:rPr lang="en-US" altLang="zh-CN" dirty="0"/>
              <a:t>ROCE requires InfiniBand Global Routing Header (GRH) for network layer functionalities, where ip addressing and routing is based on a Global Identifier(GID) which is equivalent to IPV6 address and can be adapted to IPV4 addressing. Layered addressing is based on GID. GID resolves to a Queue Pair number plus MAC Address to an End node is referred to by their IP addresses, where the GID is derived from the IP address.</a:t>
            </a:r>
          </a:p>
        </p:txBody>
      </p:sp>
    </p:spTree>
    <p:extLst>
      <p:ext uri="{BB962C8B-B14F-4D97-AF65-F5344CB8AC3E}">
        <p14:creationId xmlns:p14="http://schemas.microsoft.com/office/powerpoint/2010/main" val="74567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Thanks for watching!</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3113815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Adobe Arabic"/>
        <a:ea typeface="等线 Light"/>
        <a:cs typeface=""/>
      </a:majorFont>
      <a:minorFont>
        <a:latin typeface="Adobe Arabic"/>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2462</TotalTime>
  <Words>581</Words>
  <Application>Microsoft Office PowerPoint</Application>
  <PresentationFormat>宽屏</PresentationFormat>
  <Paragraphs>40</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Adobe Arabic</vt:lpstr>
      <vt:lpstr>Arial</vt:lpstr>
      <vt:lpstr>Office 主题​​</vt:lpstr>
      <vt:lpstr>EE542 - Reading Assignment – 09  RDMA over Converged Ethernet: A Review</vt:lpstr>
      <vt:lpstr>Index</vt:lpstr>
      <vt:lpstr>RDMA review</vt:lpstr>
      <vt:lpstr>Converged enhanced ethernet review</vt:lpstr>
      <vt:lpstr>RDMA over converged ethernet</vt:lpstr>
      <vt:lpstr>RDMA over converged ethernet</vt:lpstr>
      <vt:lpstr>Q&amp;A</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EE542 - Reading Assignment – 03 Generalized Window Advertising for TCP Congestion Control</dc:title>
  <dc:creator>Xiao Boyang</dc:creator>
  <cp:lastModifiedBy>Xiao Boyang</cp:lastModifiedBy>
  <cp:revision>9</cp:revision>
  <dcterms:created xsi:type="dcterms:W3CDTF">2022-09-11T20:42:03Z</dcterms:created>
  <dcterms:modified xsi:type="dcterms:W3CDTF">2022-10-25T21:19:51Z</dcterms:modified>
</cp:coreProperties>
</file>