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770EF-9F7C-6A50-A85E-8005A835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AF8EA-BA82-DE87-57FF-675D69E7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AF719-2F4C-1077-3BA4-2626B15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16DFA-626B-57F4-F54A-C8DC4899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930B-BD49-9517-7DFF-80BFB6DC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F2D7-9394-B749-C555-3B4A971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6616-0E4A-0AEB-82F8-592295DA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84B-F967-ACCF-7CC9-F64318CB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264D5-118B-339E-59C8-1E3FC95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4A7B3-3E14-F63B-6A75-5C3C3F0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1C442C-5C99-BA93-7C39-FFBA9568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8BBE3-3F71-377D-5283-161AD68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82F79-69A1-F8A1-5942-62F89540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B8FB6-E232-580A-C022-12EE339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25C0-8C5F-D434-CE3D-1FF1596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F5F3F-4F10-A25B-DFB6-2BE6EC83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CA0AB-11D4-3FB4-484E-57564F5F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0CB47-205F-64BA-0716-CA26B65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7A30D-3196-E0F9-B785-A761EF3F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12BE-E1CF-67D6-C6BE-6097CDD4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F614-0DB7-0A23-3273-DAB2978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FCA67-96D1-9856-2277-0F5AE098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37354-7B4A-F2A8-027A-9F9C659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4369F-677B-0DEC-3285-8C07F88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26C6-3329-2FD8-DB98-A0AB47C2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4296-7C1D-020D-44C5-E796752E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9C61-4A88-6825-CA54-680BC86A3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DD656-2FFD-673D-9814-1418E155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FDF79-2EED-E1C5-DD83-CF722813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9A02A-C70B-DCA5-C116-077BEEC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FD827-73A1-EDBD-06D3-FCFB288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B2D5-68F8-29BB-D264-0BE8A1A3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FC84-4BB1-36AE-4758-D8B778AC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6A31E-79F2-E475-EA9D-7C9130CF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CB673-7CEC-590F-C240-95AD3B309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3FC3D-28AD-DE25-8357-87296715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A9E47-99C1-FB99-320D-DDE271E0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5A886-8384-3F58-6FCF-D93D9ED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67D12A-1288-E66A-43B2-4D57AD91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2D1B-1C6A-8955-D0E2-B085645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33437-DE5B-E8F5-256C-0F3E0C07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15D523-7C5E-282B-4183-52E80EA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54009A-9607-ECED-1E63-810FCB62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5DC7B-1319-F079-6F02-57EC752C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1B8B7-C353-764C-A479-C91B155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086DB-5B29-CEA1-F433-B0F35ED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F4AF5-6D5D-4EB1-4C20-C29DC048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A71-0D43-8B53-2790-B8EFCCB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5FFFA-67E8-4FBE-744E-14A9DF0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7783E-0468-A5E8-1F61-5745D89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8F664-8412-AEAB-9385-04A9D0E4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69ACB-B4EF-03E8-A22C-879F9F9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AB83-8B8E-BFE9-136E-9A7A0AFB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EB798-C80A-FD9C-CF57-06172E79E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BDEBB-1178-5F0A-0270-514F885B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15B9B-7EAF-FC73-D7D1-2090EF2C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E0C38-E07B-ADC9-C8DB-7931509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9F9F3-7F32-430E-821E-8699ED4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759A5-B547-BFF9-1801-4CED292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D5AE9-6E15-4679-DF62-DA7EFEC3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E20DA-6D94-3CA6-2F4B-BA81AAC4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80714-86D4-1942-1019-9291610B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40561-308A-F9AD-EB6C-9F6B704E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A736-0111-430D-10D2-830B2921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1113398"/>
            <a:ext cx="9735671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EE542 - Reading Assignment 02</a:t>
            </a:r>
            <a:br>
              <a:rPr lang="en-US" altLang="zh-CN" sz="4800" dirty="0"/>
            </a:b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TCP/IP for networks with high bandwidth-delay products and random loss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5F74C-6539-626A-511B-31946684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166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Presenter: Boyang Xiao</a:t>
            </a:r>
          </a:p>
          <a:p>
            <a:r>
              <a:rPr lang="en-US" altLang="zh-CN" sz="1800" dirty="0"/>
              <a:t>USC id: 3326730274</a:t>
            </a:r>
          </a:p>
          <a:p>
            <a:r>
              <a:rPr lang="en-US" altLang="zh-CN" sz="1800" dirty="0"/>
              <a:t>Email: boyangxi@usc.edu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333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D7E0-0FD4-97CA-E7CA-A84DEEC2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Multiple TCP connections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AAB0-C72A-7473-FE2C-725DD060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Scenario:</a:t>
            </a:r>
          </a:p>
          <a:p>
            <a:pPr lvl="1"/>
            <a:r>
              <a:rPr lang="en-US" sz="2000" dirty="0"/>
              <a:t>Longer RTT</a:t>
            </a:r>
          </a:p>
          <a:p>
            <a:pPr lvl="1"/>
            <a:r>
              <a:rPr lang="en-US" sz="2000" dirty="0"/>
              <a:t>Multiple TCP connections</a:t>
            </a:r>
          </a:p>
          <a:p>
            <a:pPr lvl="1"/>
            <a:r>
              <a:rPr lang="en-US" sz="2000" dirty="0"/>
              <a:t>Window adjustment mechanisms</a:t>
            </a:r>
          </a:p>
          <a:p>
            <a:r>
              <a:rPr lang="en-US" sz="2400" dirty="0"/>
              <a:t>Numerical analysis and results:</a:t>
            </a:r>
          </a:p>
          <a:p>
            <a:pPr marL="457200" lvl="1" indent="0">
              <a:buNone/>
            </a:pPr>
            <a:r>
              <a:rPr lang="en-US" sz="2000" dirty="0"/>
              <a:t>- Case 1: Small buffers			- Case 2: Larger buffers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36AC9-AF96-3E3E-9927-1F37FBCF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2045"/>
            <a:ext cx="4696160" cy="1708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205BF-A7BB-7A44-95C0-DBDD88A9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075719"/>
            <a:ext cx="4696160" cy="78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AF276-3C69-E82F-F32C-B626E694A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3" y="5036241"/>
            <a:ext cx="4351079" cy="7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A98C-BE30-1777-EBC5-8690B960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Conclusions and further works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E27D-D1F9-FE1E-C80F-75C69EFAA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4709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TCP's TAHOE feature makes exponential increase of window size in slow start necessary</a:t>
            </a:r>
          </a:p>
          <a:p>
            <a:r>
              <a:rPr lang="en-US" dirty="0"/>
              <a:t>TCP’s vulnerability makes it difficult to multiplex data traffic with real-time delivering rate</a:t>
            </a:r>
          </a:p>
          <a:p>
            <a:r>
              <a:rPr lang="en-US" dirty="0"/>
              <a:t>TCP’s unfairness towards connections with higher delays could cause performance problems when multiplexing short and long-haul traffic on WANs</a:t>
            </a:r>
          </a:p>
          <a:p>
            <a:r>
              <a:rPr lang="en-US" dirty="0"/>
              <a:t>Loss is the only ways for feedback in TCP and it leads to excessive delays</a:t>
            </a:r>
          </a:p>
          <a:p>
            <a:r>
              <a:rPr lang="en-US" dirty="0"/>
              <a:t>Bias against connections with higher delays can be removed by modifying mechanisms for probing for bandwidth during congestions</a:t>
            </a:r>
          </a:p>
        </p:txBody>
      </p:sp>
    </p:spTree>
    <p:extLst>
      <p:ext uri="{BB962C8B-B14F-4D97-AF65-F5344CB8AC3E}">
        <p14:creationId xmlns:p14="http://schemas.microsoft.com/office/powerpoint/2010/main" val="54166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A736-0111-430D-10D2-830B2921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1113398"/>
            <a:ext cx="9735671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Thank you for watching!</a:t>
            </a:r>
            <a:br>
              <a:rPr lang="en-US" altLang="zh-CN" sz="4800" dirty="0"/>
            </a:b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TCP/IP for networks with high bandwidth-delay products and random loss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5F74C-6539-626A-511B-31946684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166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Presenter: Boyang Xiao</a:t>
            </a:r>
          </a:p>
          <a:p>
            <a:r>
              <a:rPr lang="en-US" altLang="zh-CN" sz="1800" dirty="0"/>
              <a:t>USC id: 3326730274</a:t>
            </a:r>
          </a:p>
          <a:p>
            <a:r>
              <a:rPr lang="en-US" altLang="zh-CN" sz="1800" dirty="0"/>
              <a:t>Email: boyangxi@usc.edu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25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12F7-04C2-13B1-93DC-CEE6804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3B2DD-AB0A-D2F3-48EB-9787ADA4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main ideas</a:t>
            </a:r>
          </a:p>
          <a:p>
            <a:r>
              <a:rPr lang="en-US" altLang="zh-CN" dirty="0"/>
              <a:t>System model and evolution w/o Random loss</a:t>
            </a:r>
          </a:p>
          <a:p>
            <a:r>
              <a:rPr lang="en-US" altLang="zh-CN" dirty="0"/>
              <a:t>Evolution w/ random loss</a:t>
            </a:r>
          </a:p>
          <a:p>
            <a:r>
              <a:rPr lang="en-US" altLang="zh-CN" dirty="0"/>
              <a:t>Multiple TCP connections</a:t>
            </a:r>
          </a:p>
          <a:p>
            <a:r>
              <a:rPr lang="en-US" altLang="zh-CN" dirty="0"/>
              <a:t>Conclusions and further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C045-B2E5-5EF3-A424-D5340B9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Paper main ideas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8EF65-878F-115D-65AB-4471FD3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a basis understanding of the properties of TCP/IP</a:t>
            </a:r>
          </a:p>
          <a:p>
            <a:r>
              <a:rPr lang="en-US" altLang="zh-CN" dirty="0"/>
              <a:t>Analyze the phases evolutions and performance of TCP/IP when or when not encountering congestions and fluctuations based on random loss models</a:t>
            </a:r>
          </a:p>
          <a:p>
            <a:r>
              <a:rPr lang="en-US" altLang="zh-CN" dirty="0"/>
              <a:t>Provide modifications to network and transport layers for better end-to-end performance over WANs</a:t>
            </a:r>
          </a:p>
        </p:txBody>
      </p:sp>
    </p:spTree>
    <p:extLst>
      <p:ext uri="{BB962C8B-B14F-4D97-AF65-F5344CB8AC3E}">
        <p14:creationId xmlns:p14="http://schemas.microsoft.com/office/powerpoint/2010/main" val="39641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Loss</a:t>
            </a:r>
          </a:p>
          <a:p>
            <a:pPr lvl="1"/>
            <a:r>
              <a:rPr lang="en-US" altLang="zh-CN" dirty="0"/>
              <a:t>A scenario of particular interest in the context of networks with multimedia traffic, where transient fluctuations in real time traffic may cause irregularly spaced losses for data traffic</a:t>
            </a:r>
          </a:p>
          <a:p>
            <a:r>
              <a:rPr lang="en-US" altLang="zh-CN" dirty="0"/>
              <a:t>System model we are going to analyze:</a:t>
            </a:r>
          </a:p>
          <a:p>
            <a:pPr lvl="1"/>
            <a:r>
              <a:rPr lang="en-US" altLang="zh-CN" dirty="0"/>
              <a:t>Infinite data sources(Always has packets to send)</a:t>
            </a:r>
          </a:p>
          <a:p>
            <a:pPr lvl="1"/>
            <a:r>
              <a:rPr lang="en-US" altLang="zh-CN" dirty="0"/>
              <a:t>Max packet sizes</a:t>
            </a:r>
          </a:p>
          <a:p>
            <a:pPr lvl="1"/>
            <a:r>
              <a:rPr lang="en-US" altLang="zh-CN" dirty="0"/>
              <a:t>Only one single bottleneck link with capacity </a:t>
            </a:r>
            <a:r>
              <a:rPr lang="el-GR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packets/sec</a:t>
            </a:r>
          </a:p>
          <a:p>
            <a:pPr lvl="1"/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One FIFO buffer of size B packets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2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Model Figure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14FACA-8559-9083-034A-B474C7EF98ED}"/>
              </a:ext>
            </a:extLst>
          </p:cNvPr>
          <p:cNvSpPr/>
          <p:nvPr/>
        </p:nvSpPr>
        <p:spPr>
          <a:xfrm>
            <a:off x="2474259" y="2635624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BBF4E-0AF4-63F7-7100-7B1ECCAE2B15}"/>
              </a:ext>
            </a:extLst>
          </p:cNvPr>
          <p:cNvSpPr txBox="1"/>
          <p:nvPr/>
        </p:nvSpPr>
        <p:spPr>
          <a:xfrm>
            <a:off x="2554941" y="2788024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DDCBB0-5085-3525-E15B-C3D9E38B8F43}"/>
              </a:ext>
            </a:extLst>
          </p:cNvPr>
          <p:cNvSpPr/>
          <p:nvPr/>
        </p:nvSpPr>
        <p:spPr>
          <a:xfrm>
            <a:off x="2474259" y="3741458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9F469C-89ED-7E2B-652A-318836B27FA3}"/>
              </a:ext>
            </a:extLst>
          </p:cNvPr>
          <p:cNvSpPr txBox="1"/>
          <p:nvPr/>
        </p:nvSpPr>
        <p:spPr>
          <a:xfrm>
            <a:off x="2554941" y="3893858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2853853-A2B6-AB70-C76A-6D11F7101E9D}"/>
              </a:ext>
            </a:extLst>
          </p:cNvPr>
          <p:cNvSpPr/>
          <p:nvPr/>
        </p:nvSpPr>
        <p:spPr>
          <a:xfrm>
            <a:off x="2474259" y="4829363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4C8D18-01DC-E0D2-DE34-3E1CC75EC3E8}"/>
              </a:ext>
            </a:extLst>
          </p:cNvPr>
          <p:cNvSpPr txBox="1"/>
          <p:nvPr/>
        </p:nvSpPr>
        <p:spPr>
          <a:xfrm>
            <a:off x="2554941" y="4981763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3</a:t>
            </a:r>
            <a:endParaRPr lang="zh-CN" altLang="en-US" dirty="0"/>
          </a:p>
        </p:txBody>
      </p:sp>
      <p:sp>
        <p:nvSpPr>
          <p:cNvPr id="14" name="流程图: 直接访问存储器 13">
            <a:extLst>
              <a:ext uri="{FF2B5EF4-FFF2-40B4-BE49-F238E27FC236}">
                <a16:creationId xmlns:a16="http://schemas.microsoft.com/office/drawing/2014/main" id="{71EB2C86-3280-C057-98EF-903820FEE3BA}"/>
              </a:ext>
            </a:extLst>
          </p:cNvPr>
          <p:cNvSpPr/>
          <p:nvPr/>
        </p:nvSpPr>
        <p:spPr>
          <a:xfrm>
            <a:off x="5047129" y="3370729"/>
            <a:ext cx="2339789" cy="892461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C6553-851F-CD4A-2E64-F64E20FE7734}"/>
              </a:ext>
            </a:extLst>
          </p:cNvPr>
          <p:cNvSpPr txBox="1"/>
          <p:nvPr/>
        </p:nvSpPr>
        <p:spPr>
          <a:xfrm>
            <a:off x="5235388" y="3632293"/>
            <a:ext cx="13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 buffer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2B9239E-1205-B77C-68B2-25A862A94C9E}"/>
              </a:ext>
            </a:extLst>
          </p:cNvPr>
          <p:cNvSpPr/>
          <p:nvPr/>
        </p:nvSpPr>
        <p:spPr>
          <a:xfrm>
            <a:off x="8633012" y="3458371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320BE5-79B9-4531-7699-28002D915AAD}"/>
              </a:ext>
            </a:extLst>
          </p:cNvPr>
          <p:cNvSpPr txBox="1"/>
          <p:nvPr/>
        </p:nvSpPr>
        <p:spPr>
          <a:xfrm>
            <a:off x="8812305" y="3673804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Destination</a:t>
            </a:r>
            <a:endParaRPr lang="zh-CN" altLang="en-US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C97FBA-A46B-5D78-8ECE-089AC67397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01035" y="2994212"/>
            <a:ext cx="1246094" cy="65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EE82AD-0942-CB52-1EB3-B06EA1C2B4B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801035" y="3816960"/>
            <a:ext cx="1246094" cy="28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8DB7CE-E019-4A5C-7720-EC4186BB6D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01035" y="3951897"/>
            <a:ext cx="1246094" cy="12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C100F9-E63D-717F-19CB-CEDE82D70109}"/>
              </a:ext>
            </a:extLst>
          </p:cNvPr>
          <p:cNvCxnSpPr>
            <a:stCxn id="14" idx="4"/>
            <a:endCxn id="17" idx="1"/>
          </p:cNvCxnSpPr>
          <p:nvPr/>
        </p:nvCxnSpPr>
        <p:spPr>
          <a:xfrm flipV="1">
            <a:off x="7386918" y="3816959"/>
            <a:ext cx="1246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A85E6-A34A-E524-568B-0765F2FA6B47}"/>
              </a:ext>
            </a:extLst>
          </p:cNvPr>
          <p:cNvSpPr txBox="1"/>
          <p:nvPr/>
        </p:nvSpPr>
        <p:spPr>
          <a:xfrm>
            <a:off x="7386918" y="3464459"/>
            <a:ext cx="117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Bottleneck link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512E5EA-4B87-DAF9-9289-2EEA614CBF2B}"/>
              </a:ext>
            </a:extLst>
          </p:cNvPr>
          <p:cNvSpPr/>
          <p:nvPr/>
        </p:nvSpPr>
        <p:spPr>
          <a:xfrm>
            <a:off x="5587253" y="2391988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9EABF1-F4D6-D02F-56E2-55FE9BDB10EE}"/>
              </a:ext>
            </a:extLst>
          </p:cNvPr>
          <p:cNvSpPr txBox="1"/>
          <p:nvPr/>
        </p:nvSpPr>
        <p:spPr>
          <a:xfrm>
            <a:off x="5667935" y="2544388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TAU_1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B4E272C-7077-C88E-96A5-DB76D2102309}"/>
              </a:ext>
            </a:extLst>
          </p:cNvPr>
          <p:cNvSpPr/>
          <p:nvPr/>
        </p:nvSpPr>
        <p:spPr>
          <a:xfrm>
            <a:off x="5605182" y="4502900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4A5108-FF3D-8BDB-6160-6573EFAF31FC}"/>
              </a:ext>
            </a:extLst>
          </p:cNvPr>
          <p:cNvSpPr txBox="1"/>
          <p:nvPr/>
        </p:nvSpPr>
        <p:spPr>
          <a:xfrm>
            <a:off x="5685864" y="4655300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TAU_3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DE5D8A1-376F-1208-AEC8-D8739E0760FC}"/>
              </a:ext>
            </a:extLst>
          </p:cNvPr>
          <p:cNvSpPr/>
          <p:nvPr/>
        </p:nvSpPr>
        <p:spPr>
          <a:xfrm>
            <a:off x="5587253" y="5612187"/>
            <a:ext cx="1326776" cy="717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2740470-7D66-C4FF-2A83-328CAC224EE9}"/>
              </a:ext>
            </a:extLst>
          </p:cNvPr>
          <p:cNvSpPr txBox="1"/>
          <p:nvPr/>
        </p:nvSpPr>
        <p:spPr>
          <a:xfrm>
            <a:off x="5667935" y="5764587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TAU_2</a:t>
            </a:r>
            <a:endParaRPr lang="zh-CN" altLang="en-US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BCE161F-485F-8BAC-E966-6863BC89FB68}"/>
              </a:ext>
            </a:extLst>
          </p:cNvPr>
          <p:cNvCxnSpPr>
            <a:stCxn id="17" idx="0"/>
            <a:endCxn id="33" idx="3"/>
          </p:cNvCxnSpPr>
          <p:nvPr/>
        </p:nvCxnSpPr>
        <p:spPr>
          <a:xfrm rot="16200000" flipV="1">
            <a:off x="7751318" y="1913288"/>
            <a:ext cx="707795" cy="2382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9F7FF8D-2ED6-B8F3-6179-92C018422D4A}"/>
              </a:ext>
            </a:extLst>
          </p:cNvPr>
          <p:cNvCxnSpPr>
            <a:stCxn id="33" idx="1"/>
          </p:cNvCxnSpPr>
          <p:nvPr/>
        </p:nvCxnSpPr>
        <p:spPr>
          <a:xfrm rot="10800000">
            <a:off x="3815603" y="2749044"/>
            <a:ext cx="1771650" cy="1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0E7BB03-C029-962A-4CD7-0411E3242FFA}"/>
              </a:ext>
            </a:extLst>
          </p:cNvPr>
          <p:cNvCxnSpPr>
            <a:stCxn id="17" idx="2"/>
            <a:endCxn id="37" idx="3"/>
          </p:cNvCxnSpPr>
          <p:nvPr/>
        </p:nvCxnSpPr>
        <p:spPr>
          <a:xfrm rot="5400000">
            <a:off x="7771209" y="3336296"/>
            <a:ext cx="685941" cy="2364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8FC42C6-F240-6A64-D834-5277C3DB5B7C}"/>
              </a:ext>
            </a:extLst>
          </p:cNvPr>
          <p:cNvCxnSpPr>
            <a:stCxn id="37" idx="1"/>
          </p:cNvCxnSpPr>
          <p:nvPr/>
        </p:nvCxnSpPr>
        <p:spPr>
          <a:xfrm rot="10800000" flipV="1">
            <a:off x="3801036" y="4861487"/>
            <a:ext cx="1804147" cy="555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1A9B87D-CEE9-48CE-92FF-31DBE6CB8F47}"/>
              </a:ext>
            </a:extLst>
          </p:cNvPr>
          <p:cNvCxnSpPr>
            <a:stCxn id="41" idx="1"/>
          </p:cNvCxnSpPr>
          <p:nvPr/>
        </p:nvCxnSpPr>
        <p:spPr>
          <a:xfrm flipH="1">
            <a:off x="1891554" y="5970775"/>
            <a:ext cx="3695699" cy="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D2223A4-B4D3-D286-A1E0-4F4A3DC94580}"/>
              </a:ext>
            </a:extLst>
          </p:cNvPr>
          <p:cNvCxnSpPr/>
          <p:nvPr/>
        </p:nvCxnSpPr>
        <p:spPr>
          <a:xfrm flipV="1">
            <a:off x="1891553" y="4130027"/>
            <a:ext cx="0" cy="181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C93B7B8-BF0C-32E2-2237-E94B4F74CDB5}"/>
              </a:ext>
            </a:extLst>
          </p:cNvPr>
          <p:cNvCxnSpPr/>
          <p:nvPr/>
        </p:nvCxnSpPr>
        <p:spPr>
          <a:xfrm>
            <a:off x="1891554" y="4175546"/>
            <a:ext cx="582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23A9947-5779-04D2-345B-CBF2E87CAC19}"/>
              </a:ext>
            </a:extLst>
          </p:cNvPr>
          <p:cNvSpPr txBox="1"/>
          <p:nvPr/>
        </p:nvSpPr>
        <p:spPr>
          <a:xfrm>
            <a:off x="5667935" y="1927412"/>
            <a:ext cx="132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Propagation and ACK delay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Evaluations w/o random losses</a:t>
            </a:r>
          </a:p>
          <a:p>
            <a:pPr lvl="1"/>
            <a:r>
              <a:rPr lang="en-US" altLang="zh-CN" dirty="0"/>
              <a:t>We care about a single connection’s long-term throughput</a:t>
            </a:r>
          </a:p>
          <a:p>
            <a:r>
              <a:rPr lang="en-US" altLang="zh-CN" dirty="0"/>
              <a:t>Phase I: Slow start phase’s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AD8C6-8269-1309-740A-439475F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43" y="3218885"/>
            <a:ext cx="4862672" cy="2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C1E8-E632-AC16-6DC3-F49B9FD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7336-54B4-8FFE-1D9C-8418946D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Phase II: Congestion Avoidance Phase</a:t>
            </a:r>
          </a:p>
          <a:p>
            <a:pPr lvl="1"/>
            <a:r>
              <a:rPr lang="en-US" altLang="zh-CN" dirty="0"/>
              <a:t>Starts from an arbitrary window size W0</a:t>
            </a:r>
          </a:p>
          <a:p>
            <a:pPr lvl="1"/>
            <a:r>
              <a:rPr lang="en-US" altLang="zh-CN" dirty="0"/>
              <a:t>Packets sent during the phase: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Packets sent when the bottleneck link is fully utilized: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where:</a:t>
            </a:r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AE05EA-24B6-BE90-33CF-9A978305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46" y="3105069"/>
            <a:ext cx="5430008" cy="1162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91CE56-60D0-741D-7CBC-1267D260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80" y="5372065"/>
            <a:ext cx="3143689" cy="495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C01217-2B71-78A7-632B-32C991026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14" y="4755332"/>
            <a:ext cx="158137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75AF-3DAD-DF9A-239E-6151188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System model and evaluations w/o Random loss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E8474-5184-B6BF-4119-DE743954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for this model: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423B6-E9E0-D2B7-1448-99079100A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8" y="2385937"/>
            <a:ext cx="7293322" cy="14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75AF-3DAD-DF9A-239E-6151188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Evolution w/ random 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E8474-5184-B6BF-4119-DE743954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Scenario:</a:t>
            </a:r>
          </a:p>
          <a:p>
            <a:pPr lvl="1"/>
            <a:r>
              <a:rPr lang="en-US" altLang="zh-CN" dirty="0"/>
              <a:t>Any packet has a probability of loss : q</a:t>
            </a:r>
          </a:p>
          <a:p>
            <a:pPr lvl="1"/>
            <a:r>
              <a:rPr lang="en-US" altLang="zh-CN" dirty="0"/>
              <a:t>Packet loss events are </a:t>
            </a:r>
            <a:r>
              <a:rPr lang="en-US" altLang="zh-CN" dirty="0">
                <a:solidFill>
                  <a:srgbClr val="FF0000"/>
                </a:solidFill>
              </a:rPr>
              <a:t>independent</a:t>
            </a:r>
          </a:p>
          <a:p>
            <a:r>
              <a:rPr lang="en-US" altLang="zh-CN" dirty="0"/>
              <a:t>Throughput under random losses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88015-B06D-5078-1169-D50280A1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60" y="3764664"/>
            <a:ext cx="544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487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</vt:lpstr>
      <vt:lpstr>Times New Roman</vt:lpstr>
      <vt:lpstr>Office 主题​​</vt:lpstr>
      <vt:lpstr>EE542 - Reading Assignment 02 The performance of TCP/IP for networks with high bandwidth-delay products and random loss</vt:lpstr>
      <vt:lpstr>Index</vt:lpstr>
      <vt:lpstr>Paper main ideas</vt:lpstr>
      <vt:lpstr>System model and evaluations w/o Random loss</vt:lpstr>
      <vt:lpstr>System model and evaluations w/o Random loss</vt:lpstr>
      <vt:lpstr>System model and evaluations w/o Random loss</vt:lpstr>
      <vt:lpstr>System model and evaluations w/o Random loss</vt:lpstr>
      <vt:lpstr>System model and evaluations w/o Random loss</vt:lpstr>
      <vt:lpstr>Evolution w/ random loss</vt:lpstr>
      <vt:lpstr>Multiple TCP connections</vt:lpstr>
      <vt:lpstr>Conclusions and further works</vt:lpstr>
      <vt:lpstr>Thank you for watching! The performance of TCP/IP for networks with high bandwidth-delay products and random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EE542 - Reading Assignment 02 The performance of TCP/IP for networks with high bandwidth-delay products and random loss</dc:title>
  <dc:creator>Xiao Boyang</dc:creator>
  <cp:lastModifiedBy>Xiao Boyang</cp:lastModifiedBy>
  <cp:revision>4</cp:revision>
  <dcterms:created xsi:type="dcterms:W3CDTF">2022-09-07T08:41:32Z</dcterms:created>
  <dcterms:modified xsi:type="dcterms:W3CDTF">2022-09-08T06:06:49Z</dcterms:modified>
</cp:coreProperties>
</file>