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1" r:id="rId6"/>
    <p:sldId id="260" r:id="rId7"/>
    <p:sldId id="262" r:id="rId8"/>
    <p:sldId id="263" r:id="rId9"/>
    <p:sldId id="267" r:id="rId10"/>
    <p:sldId id="266" r:id="rId11"/>
    <p:sldId id="268" r:id="rId12"/>
    <p:sldId id="264" r:id="rId13"/>
    <p:sldId id="269" r:id="rId14"/>
    <p:sldId id="270" r:id="rId15"/>
    <p:sldId id="271" r:id="rId16"/>
    <p:sldId id="273" r:id="rId17"/>
    <p:sldId id="272" r:id="rId18"/>
    <p:sldId id="274" r:id="rId19"/>
    <p:sldId id="275" r:id="rId20"/>
    <p:sldId id="276"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Study\USC\Courses\EE542\Projects%20Repo\Assignment_03\Troughput-los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File transferring throughput</a:t>
            </a:r>
            <a:r>
              <a:rPr lang="en-US" altLang="zh-CN" baseline="0"/>
              <a:t> - Router link losses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1361042313856222"/>
          <c:y val="0.14251454453224588"/>
          <c:w val="0.84951884411766909"/>
          <c:h val="0.67218492986162648"/>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4.9319553805774276E-2"/>
                  <c:y val="-6.78012616843947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28-4F80-A3DE-E0C2A3B8D794}"/>
                </c:ext>
              </c:extLst>
            </c:dLbl>
            <c:dLbl>
              <c:idx val="1"/>
              <c:layout>
                <c:manualLayout>
                  <c:x val="-7.6528871391076366E-3"/>
                  <c:y val="-5.84445365381958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28-4F80-A3DE-E0C2A3B8D794}"/>
                </c:ext>
              </c:extLst>
            </c:dLbl>
            <c:dLbl>
              <c:idx val="2"/>
              <c:layout>
                <c:manualLayout>
                  <c:x val="-1.7986220472440945E-2"/>
                  <c:y val="-4.90878113919970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28-4F80-A3DE-E0C2A3B8D794}"/>
                </c:ext>
              </c:extLst>
            </c:dLbl>
            <c:dLbl>
              <c:idx val="3"/>
              <c:layout>
                <c:manualLayout>
                  <c:x val="-4.0208442694663164E-2"/>
                  <c:y val="-5.84445365381959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28-4F80-A3DE-E0C2A3B8D7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Sheet1!$A$1:$A$9</c:f>
              <c:numCache>
                <c:formatCode>General</c:formatCode>
                <c:ptCount val="9"/>
                <c:pt idx="0">
                  <c:v>0.1</c:v>
                </c:pt>
                <c:pt idx="1">
                  <c:v>0.5</c:v>
                </c:pt>
                <c:pt idx="2">
                  <c:v>1</c:v>
                </c:pt>
                <c:pt idx="3">
                  <c:v>2</c:v>
                </c:pt>
                <c:pt idx="4">
                  <c:v>3</c:v>
                </c:pt>
                <c:pt idx="5">
                  <c:v>4</c:v>
                </c:pt>
                <c:pt idx="6">
                  <c:v>5</c:v>
                </c:pt>
                <c:pt idx="7">
                  <c:v>8</c:v>
                </c:pt>
                <c:pt idx="8">
                  <c:v>10</c:v>
                </c:pt>
              </c:numCache>
            </c:numRef>
          </c:xVal>
          <c:yVal>
            <c:numRef>
              <c:f>Sheet1!$B$1:$B$9</c:f>
              <c:numCache>
                <c:formatCode>General</c:formatCode>
                <c:ptCount val="9"/>
                <c:pt idx="0">
                  <c:v>114.8</c:v>
                </c:pt>
                <c:pt idx="1">
                  <c:v>110.3</c:v>
                </c:pt>
                <c:pt idx="2">
                  <c:v>95.8</c:v>
                </c:pt>
                <c:pt idx="3">
                  <c:v>64.8</c:v>
                </c:pt>
                <c:pt idx="4">
                  <c:v>32.799999999999997</c:v>
                </c:pt>
                <c:pt idx="5">
                  <c:v>21</c:v>
                </c:pt>
                <c:pt idx="6">
                  <c:v>12.7</c:v>
                </c:pt>
                <c:pt idx="7">
                  <c:v>3.8</c:v>
                </c:pt>
                <c:pt idx="8">
                  <c:v>1.7</c:v>
                </c:pt>
              </c:numCache>
            </c:numRef>
          </c:yVal>
          <c:smooth val="0"/>
          <c:extLst>
            <c:ext xmlns:c16="http://schemas.microsoft.com/office/drawing/2014/chart" uri="{C3380CC4-5D6E-409C-BE32-E72D297353CC}">
              <c16:uniqueId val="{00000004-1928-4F80-A3DE-E0C2A3B8D794}"/>
            </c:ext>
          </c:extLst>
        </c:ser>
        <c:dLbls>
          <c:dLblPos val="t"/>
          <c:showLegendKey val="0"/>
          <c:showVal val="1"/>
          <c:showCatName val="0"/>
          <c:showSerName val="0"/>
          <c:showPercent val="0"/>
          <c:showBubbleSize val="0"/>
        </c:dLbls>
        <c:axId val="398031280"/>
        <c:axId val="398032528"/>
      </c:scatterChart>
      <c:valAx>
        <c:axId val="3980312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zh-CN" sz="1200" dirty="0"/>
                  <a:t>Router link losses (%)</a:t>
                </a:r>
                <a:endParaRPr lang="zh-CN" altLang="en-US" sz="1200" dirty="0"/>
              </a:p>
            </c:rich>
          </c:tx>
          <c:layout>
            <c:manualLayout>
              <c:xMode val="edge"/>
              <c:yMode val="edge"/>
              <c:x val="0.4364673664280756"/>
              <c:y val="0.8924744468242998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398032528"/>
        <c:crosses val="autoZero"/>
        <c:crossBetween val="midCat"/>
      </c:valAx>
      <c:valAx>
        <c:axId val="398032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100" b="0" i="0" u="none" strike="noStrike" baseline="0" dirty="0">
                    <a:effectLst/>
                  </a:rPr>
                  <a:t>File transferring throughput (Mbps)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398031280"/>
        <c:crosses val="autoZero"/>
        <c:crossBetween val="midCat"/>
      </c:valAx>
      <c:spPr>
        <a:noFill/>
        <a:ln>
          <a:noFill/>
        </a:ln>
        <a:effectLst/>
      </c:spPr>
    </c:plotArea>
    <c:plotVisOnly val="1"/>
    <c:dispBlanksAs val="gap"/>
    <c:showDLblsOverMax val="0"/>
  </c:chart>
  <c:spPr>
    <a:noFill/>
    <a:ln>
      <a:solidFill>
        <a:schemeClr val="accent1"/>
      </a:solid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AB960-E84D-4FBF-8885-A4894D029FAD}" type="datetimeFigureOut">
              <a:rPr lang="zh-CN" altLang="en-US" smtClean="0"/>
              <a:t>2022/9/10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CCF40-0E0D-4454-804E-D12C61028006}" type="slidenum">
              <a:rPr lang="zh-CN" altLang="en-US" smtClean="0"/>
              <a:t>‹#›</a:t>
            </a:fld>
            <a:endParaRPr lang="zh-CN" altLang="en-US"/>
          </a:p>
        </p:txBody>
      </p:sp>
    </p:spTree>
    <p:extLst>
      <p:ext uri="{BB962C8B-B14F-4D97-AF65-F5344CB8AC3E}">
        <p14:creationId xmlns:p14="http://schemas.microsoft.com/office/powerpoint/2010/main" val="143488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2CCF40-0E0D-4454-804E-D12C61028006}" type="slidenum">
              <a:rPr lang="zh-CN" altLang="en-US" smtClean="0"/>
              <a:t>7</a:t>
            </a:fld>
            <a:endParaRPr lang="zh-CN" altLang="en-US"/>
          </a:p>
        </p:txBody>
      </p:sp>
    </p:spTree>
    <p:extLst>
      <p:ext uri="{BB962C8B-B14F-4D97-AF65-F5344CB8AC3E}">
        <p14:creationId xmlns:p14="http://schemas.microsoft.com/office/powerpoint/2010/main" val="222187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2CCF40-0E0D-4454-804E-D12C61028006}" type="slidenum">
              <a:rPr lang="zh-CN" altLang="en-US" smtClean="0"/>
              <a:t>9</a:t>
            </a:fld>
            <a:endParaRPr lang="zh-CN" altLang="en-US"/>
          </a:p>
        </p:txBody>
      </p:sp>
    </p:spTree>
    <p:extLst>
      <p:ext uri="{BB962C8B-B14F-4D97-AF65-F5344CB8AC3E}">
        <p14:creationId xmlns:p14="http://schemas.microsoft.com/office/powerpoint/2010/main" val="443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2CCF40-0E0D-4454-804E-D12C61028006}" type="slidenum">
              <a:rPr lang="zh-CN" altLang="en-US" smtClean="0"/>
              <a:t>10</a:t>
            </a:fld>
            <a:endParaRPr lang="zh-CN" altLang="en-US"/>
          </a:p>
        </p:txBody>
      </p:sp>
    </p:spTree>
    <p:extLst>
      <p:ext uri="{BB962C8B-B14F-4D97-AF65-F5344CB8AC3E}">
        <p14:creationId xmlns:p14="http://schemas.microsoft.com/office/powerpoint/2010/main" val="4079410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2CCF40-0E0D-4454-804E-D12C61028006}" type="slidenum">
              <a:rPr lang="zh-CN" altLang="en-US" smtClean="0"/>
              <a:t>11</a:t>
            </a:fld>
            <a:endParaRPr lang="zh-CN" altLang="en-US"/>
          </a:p>
        </p:txBody>
      </p:sp>
    </p:spTree>
    <p:extLst>
      <p:ext uri="{BB962C8B-B14F-4D97-AF65-F5344CB8AC3E}">
        <p14:creationId xmlns:p14="http://schemas.microsoft.com/office/powerpoint/2010/main" val="293133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C6A5B-127A-03E4-8463-047FC56308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ABD063-539D-457C-5156-8E2EB8B6B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70793A-0EAB-4AA7-2A94-AD87A4C3404E}"/>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87581733-F427-B5DC-5E61-EDC20D38F1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A30F89-5AF5-6881-9BD8-1E1F77B58B84}"/>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322237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FDA19-29E7-D143-16BC-8685C473D2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6761D9-81D9-BCD3-6C74-91C8B0BC9DE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10182B-C942-F174-1519-7C100FD7020F}"/>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DC4B6E6E-3338-99EE-5CCC-97579DD811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D2F388-3F16-42D0-ED06-8C74DA93E032}"/>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93392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A0E593-00FA-4F69-1203-435A1B207B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E94C3E-8316-E8E6-F14F-E100BB8BE7B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DBDE01-7809-0763-C875-CA93409EAA1D}"/>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58D2B3F0-F458-DE69-B9B5-501B81EF35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159320-2D0C-B57E-43ED-CB84E6E79195}"/>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16303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3DBE4-DD2A-7CA1-FE11-99299A013D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967D5B-7F17-554C-51DC-5DD2A7A549E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ECE6C4-9C1B-06A8-E68A-9FF453BDD5C8}"/>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056D59F8-F928-DAE2-07C6-F7068394A4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542914-0E6F-DC7E-AF82-0B062F697049}"/>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160080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FB71D-AE8D-B5D0-6B39-8C4A07ABB6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971F1D-B8F6-94DF-B98A-D8B56BDA8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6A6EC55-AAA0-D410-39A3-0784B26A0E4A}"/>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97EC9D66-8AE3-B4C1-C9E7-8CFC8E01D3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20CAAF-3E49-ACFA-9A6A-44AAEEEF05F7}"/>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292902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C2E8A-F8F0-73B0-7D45-604228FF6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9892B3-280A-E60E-4C51-CED82C24FA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EF77DF-D829-0F85-610C-FDE75ABB90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26105EB-98BA-EB6E-9E4F-054B7EF67CD1}"/>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6" name="页脚占位符 5">
            <a:extLst>
              <a:ext uri="{FF2B5EF4-FFF2-40B4-BE49-F238E27FC236}">
                <a16:creationId xmlns:a16="http://schemas.microsoft.com/office/drawing/2014/main" id="{3B7E0702-DEC4-D27B-3B1B-1859CF5FEE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D2E3F1-84DA-E6E6-EB73-C8C1D33EA7BD}"/>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294567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5AC4D-5CCA-F562-92F4-E166C3EB43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5DD6AD-CA44-3564-B9F9-CAEB9AD9B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0DFEB4C-08D1-249A-BB12-3A8F1BC833A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C46C3AC-1B6B-03B9-FFCA-2D88969CF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9B54078-3800-BC3F-8BAD-ACB25D8768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32489A-194B-4E79-50A9-98F127924013}"/>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8" name="页脚占位符 7">
            <a:extLst>
              <a:ext uri="{FF2B5EF4-FFF2-40B4-BE49-F238E27FC236}">
                <a16:creationId xmlns:a16="http://schemas.microsoft.com/office/drawing/2014/main" id="{46209E77-5D4E-FCD9-F55F-EF8EC4A1F2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2FADF1-A729-99F1-4D7E-8DA4AB9DFA1E}"/>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122306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D16B6-708F-39E1-8476-6C4B0C7EFF6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A71193C-AF83-3777-0CA6-FAE9FA99EB6C}"/>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4" name="页脚占位符 3">
            <a:extLst>
              <a:ext uri="{FF2B5EF4-FFF2-40B4-BE49-F238E27FC236}">
                <a16:creationId xmlns:a16="http://schemas.microsoft.com/office/drawing/2014/main" id="{C746FD04-96DD-B959-35D3-96DCD87EBE1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F64DF2-41A6-1AC3-4F3A-E7CF7052789E}"/>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128232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BFE2C0-84A0-A7F4-319C-E42F8C2FE968}"/>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3" name="页脚占位符 2">
            <a:extLst>
              <a:ext uri="{FF2B5EF4-FFF2-40B4-BE49-F238E27FC236}">
                <a16:creationId xmlns:a16="http://schemas.microsoft.com/office/drawing/2014/main" id="{947F839D-283E-3229-4AF2-F0851F9062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10FA1D1-4626-B0CC-4DC6-FE4109D0F274}"/>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122966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E3F04-ABDB-D72D-8D7B-7D56BA40E4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D237CB-3A61-D360-9C01-F24CE4621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B9F8C5C-9A1F-4C5E-98A2-ACAC866F0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D0847B-0236-ED9D-EFA4-33073090E0C2}"/>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6" name="页脚占位符 5">
            <a:extLst>
              <a:ext uri="{FF2B5EF4-FFF2-40B4-BE49-F238E27FC236}">
                <a16:creationId xmlns:a16="http://schemas.microsoft.com/office/drawing/2014/main" id="{C4D3B10E-99DB-E1AA-9494-10E20CE5FA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021DCD-226E-CFF0-8B52-2FA8B86652EC}"/>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161704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60FB9-760E-5610-4864-98AD3E0F36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1AF066-D83D-EF0E-84EA-A9043AC7F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0E5E3F-546B-C8A7-6A6D-682A2947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365CA7-400A-AA80-B633-037E5D6048DF}"/>
              </a:ext>
            </a:extLst>
          </p:cNvPr>
          <p:cNvSpPr>
            <a:spLocks noGrp="1"/>
          </p:cNvSpPr>
          <p:nvPr>
            <p:ph type="dt" sz="half" idx="10"/>
          </p:nvPr>
        </p:nvSpPr>
        <p:spPr/>
        <p:txBody>
          <a:bodyPr/>
          <a:lstStyle/>
          <a:p>
            <a:fld id="{17A3DB70-E3FE-4784-9438-E63622B7ACE8}" type="datetimeFigureOut">
              <a:rPr lang="zh-CN" altLang="en-US" smtClean="0"/>
              <a:t>2022/9/10</a:t>
            </a:fld>
            <a:endParaRPr lang="zh-CN" altLang="en-US"/>
          </a:p>
        </p:txBody>
      </p:sp>
      <p:sp>
        <p:nvSpPr>
          <p:cNvPr id="6" name="页脚占位符 5">
            <a:extLst>
              <a:ext uri="{FF2B5EF4-FFF2-40B4-BE49-F238E27FC236}">
                <a16:creationId xmlns:a16="http://schemas.microsoft.com/office/drawing/2014/main" id="{B16244A8-0EF7-3E94-A755-C7CAC0A529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768C-7BA8-D054-2055-95AE60F56C9B}"/>
              </a:ext>
            </a:extLst>
          </p:cNvPr>
          <p:cNvSpPr>
            <a:spLocks noGrp="1"/>
          </p:cNvSpPr>
          <p:nvPr>
            <p:ph type="sldNum" sz="quarter" idx="12"/>
          </p:nvPr>
        </p:nvSpPr>
        <p:spPr/>
        <p:txBody>
          <a:body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401590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0BD2ED-5E8C-8661-F7B0-6085F13D4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ACECBD-C20C-8B77-41AE-796FF3A55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DDEE72-7F0E-A8E9-B20E-E203DDE73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3DB70-E3FE-4784-9438-E63622B7ACE8}"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DFE72668-FCCB-DA88-907D-C42C3EA60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A64709-A901-C84F-240C-ABBF460A4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99FEB-EBB5-4375-B2E2-023EF1E6688C}" type="slidenum">
              <a:rPr lang="zh-CN" altLang="en-US" smtClean="0"/>
              <a:t>‹#›</a:t>
            </a:fld>
            <a:endParaRPr lang="zh-CN" altLang="en-US"/>
          </a:p>
        </p:txBody>
      </p:sp>
    </p:spTree>
    <p:extLst>
      <p:ext uri="{BB962C8B-B14F-4D97-AF65-F5344CB8AC3E}">
        <p14:creationId xmlns:p14="http://schemas.microsoft.com/office/powerpoint/2010/main" val="3023172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ondernetwork.com/pings/Zurich/Los%20Angeles" TargetMode="External"/><Relationship Id="rId2" Type="http://schemas.openxmlformats.org/officeDocument/2006/relationships/hyperlink" Target="https://wondernetwork.com/pings/Zurich"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AD482-846E-23B2-7C83-2027F10ADB52}"/>
              </a:ext>
            </a:extLst>
          </p:cNvPr>
          <p:cNvSpPr>
            <a:spLocks noGrp="1"/>
          </p:cNvSpPr>
          <p:nvPr>
            <p:ph type="ctrTitle"/>
          </p:nvPr>
        </p:nvSpPr>
        <p:spPr/>
        <p:txBody>
          <a:bodyPr/>
          <a:lstStyle/>
          <a:p>
            <a:r>
              <a:rPr lang="en-US" altLang="zh-CN" dirty="0"/>
              <a:t>EE542-Lab 03-Project Report</a:t>
            </a:r>
            <a:br>
              <a:rPr lang="en-US" altLang="zh-CN" dirty="0"/>
            </a:br>
            <a:r>
              <a:rPr lang="en-US" altLang="zh-CN" sz="4800" b="1" dirty="0"/>
              <a:t>Network Measurement</a:t>
            </a:r>
            <a:endParaRPr lang="zh-CN" altLang="en-US" b="1" dirty="0"/>
          </a:p>
        </p:txBody>
      </p:sp>
      <p:sp>
        <p:nvSpPr>
          <p:cNvPr id="3" name="副标题 2">
            <a:extLst>
              <a:ext uri="{FF2B5EF4-FFF2-40B4-BE49-F238E27FC236}">
                <a16:creationId xmlns:a16="http://schemas.microsoft.com/office/drawing/2014/main" id="{74C1C5AC-9C19-240B-0AAB-F2B134B3D254}"/>
              </a:ext>
            </a:extLst>
          </p:cNvPr>
          <p:cNvSpPr>
            <a:spLocks noGrp="1"/>
          </p:cNvSpPr>
          <p:nvPr>
            <p:ph type="subTitle" idx="1"/>
          </p:nvPr>
        </p:nvSpPr>
        <p:spPr/>
        <p:txBody>
          <a:bodyPr/>
          <a:lstStyle/>
          <a:p>
            <a:r>
              <a:rPr lang="en-US" altLang="zh-CN" b="1" dirty="0"/>
              <a:t>Presenter: </a:t>
            </a:r>
            <a:r>
              <a:rPr lang="en-US" altLang="zh-CN" dirty="0"/>
              <a:t>Boyang Xiao</a:t>
            </a:r>
          </a:p>
          <a:p>
            <a:r>
              <a:rPr lang="en-US" altLang="zh-CN" b="1" dirty="0"/>
              <a:t>USC id: </a:t>
            </a:r>
            <a:r>
              <a:rPr lang="en-US" altLang="zh-CN" dirty="0"/>
              <a:t>3326-7302-74</a:t>
            </a:r>
          </a:p>
          <a:p>
            <a:r>
              <a:rPr lang="en-US" altLang="zh-CN" b="1" dirty="0"/>
              <a:t>Email:</a:t>
            </a:r>
            <a:r>
              <a:rPr lang="en-US" altLang="zh-CN" dirty="0"/>
              <a:t> boyangxi@usc.edu</a:t>
            </a:r>
            <a:endParaRPr lang="zh-CN" altLang="en-US" dirty="0"/>
          </a:p>
        </p:txBody>
      </p:sp>
    </p:spTree>
    <p:extLst>
      <p:ext uri="{BB962C8B-B14F-4D97-AF65-F5344CB8AC3E}">
        <p14:creationId xmlns:p14="http://schemas.microsoft.com/office/powerpoint/2010/main" val="19293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CCCDD-6FE8-2800-B778-5974744B8006}"/>
              </a:ext>
            </a:extLst>
          </p:cNvPr>
          <p:cNvSpPr>
            <a:spLocks noGrp="1"/>
          </p:cNvSpPr>
          <p:nvPr>
            <p:ph type="title"/>
          </p:nvPr>
        </p:nvSpPr>
        <p:spPr>
          <a:xfrm>
            <a:off x="838200" y="365126"/>
            <a:ext cx="10515600" cy="833360"/>
          </a:xfrm>
        </p:spPr>
        <p:txBody>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CDDD5B67-D9FC-E291-C3F7-9FF74FEEB899}"/>
              </a:ext>
            </a:extLst>
          </p:cNvPr>
          <p:cNvSpPr>
            <a:spLocks noGrp="1"/>
          </p:cNvSpPr>
          <p:nvPr>
            <p:ph idx="1"/>
          </p:nvPr>
        </p:nvSpPr>
        <p:spPr>
          <a:xfrm>
            <a:off x="838200" y="1198486"/>
            <a:ext cx="10515600" cy="594803"/>
          </a:xfrm>
        </p:spPr>
        <p:txBody>
          <a:bodyPr>
            <a:normAutofit fontScale="77500" lnSpcReduction="20000"/>
          </a:bodyPr>
          <a:lstStyle/>
          <a:p>
            <a:r>
              <a:rPr lang="en-US" altLang="zh-CN" b="1" dirty="0"/>
              <a:t>5. Measuring TCP throughput with different window sizes</a:t>
            </a:r>
          </a:p>
          <a:p>
            <a:pPr lvl="1"/>
            <a:r>
              <a:rPr lang="en-US" altLang="zh-CN" b="1" dirty="0"/>
              <a:t>Router link latency scenarios: </a:t>
            </a:r>
          </a:p>
          <a:p>
            <a:pPr marL="0" indent="0">
              <a:buNone/>
            </a:pPr>
            <a:endParaRPr lang="zh-CN" altLang="en-US" dirty="0"/>
          </a:p>
        </p:txBody>
      </p:sp>
      <p:graphicFrame>
        <p:nvGraphicFramePr>
          <p:cNvPr id="4" name="表格 3">
            <a:extLst>
              <a:ext uri="{FF2B5EF4-FFF2-40B4-BE49-F238E27FC236}">
                <a16:creationId xmlns:a16="http://schemas.microsoft.com/office/drawing/2014/main" id="{33B2BEC2-F560-FBA0-D553-08CC9E0FE002}"/>
              </a:ext>
            </a:extLst>
          </p:cNvPr>
          <p:cNvGraphicFramePr>
            <a:graphicFrameLocks noGrp="1"/>
          </p:cNvGraphicFramePr>
          <p:nvPr>
            <p:extLst>
              <p:ext uri="{D42A27DB-BD31-4B8C-83A1-F6EECF244321}">
                <p14:modId xmlns:p14="http://schemas.microsoft.com/office/powerpoint/2010/main" val="3529713507"/>
              </p:ext>
            </p:extLst>
          </p:nvPr>
        </p:nvGraphicFramePr>
        <p:xfrm>
          <a:off x="1024632" y="1793289"/>
          <a:ext cx="8101613" cy="42878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374699933"/>
                    </a:ext>
                  </a:extLst>
                </a:gridCol>
                <a:gridCol w="2148840">
                  <a:extLst>
                    <a:ext uri="{9D8B030D-6E8A-4147-A177-3AD203B41FA5}">
                      <a16:colId xmlns:a16="http://schemas.microsoft.com/office/drawing/2014/main" val="1366155920"/>
                    </a:ext>
                  </a:extLst>
                </a:gridCol>
                <a:gridCol w="2026920">
                  <a:extLst>
                    <a:ext uri="{9D8B030D-6E8A-4147-A177-3AD203B41FA5}">
                      <a16:colId xmlns:a16="http://schemas.microsoft.com/office/drawing/2014/main" val="1179656745"/>
                    </a:ext>
                  </a:extLst>
                </a:gridCol>
                <a:gridCol w="2020853">
                  <a:extLst>
                    <a:ext uri="{9D8B030D-6E8A-4147-A177-3AD203B41FA5}">
                      <a16:colId xmlns:a16="http://schemas.microsoft.com/office/drawing/2014/main" val="4211603304"/>
                    </a:ext>
                  </a:extLst>
                </a:gridCol>
              </a:tblGrid>
              <a:tr h="428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Link rate limit</a:t>
                      </a:r>
                      <a:endParaRPr lang="zh-CN" altLang="en-US" sz="2000" dirty="0"/>
                    </a:p>
                  </a:txBody>
                  <a:tcPr marL="105728" marR="105728" marT="52864" marB="52864"/>
                </a:tc>
                <a:tc>
                  <a:txBody>
                    <a:bodyPr/>
                    <a:lstStyle/>
                    <a:p>
                      <a:pPr algn="ctr"/>
                      <a:r>
                        <a:rPr lang="en-US" altLang="zh-CN" sz="2000" dirty="0"/>
                        <a:t>Window size</a:t>
                      </a:r>
                      <a:endParaRPr lang="zh-CN" altLang="en-US" sz="2000" dirty="0"/>
                    </a:p>
                  </a:txBody>
                  <a:tcPr marL="105728" marR="105728" marT="52864" marB="52864"/>
                </a:tc>
                <a:tc>
                  <a:txBody>
                    <a:bodyPr/>
                    <a:lstStyle/>
                    <a:p>
                      <a:pPr algn="ctr"/>
                      <a:r>
                        <a:rPr lang="en-US" altLang="zh-CN" sz="2000" dirty="0"/>
                        <a:t>Throughput-sender</a:t>
                      </a:r>
                      <a:endParaRPr lang="zh-CN" altLang="en-US" sz="2000" dirty="0"/>
                    </a:p>
                  </a:txBody>
                  <a:tcPr marL="105728" marR="105728" marT="52864" marB="52864"/>
                </a:tc>
                <a:tc>
                  <a:txBody>
                    <a:bodyPr/>
                    <a:lstStyle/>
                    <a:p>
                      <a:pPr algn="ctr"/>
                      <a:r>
                        <a:rPr lang="en-US" altLang="zh-CN" sz="2000" dirty="0"/>
                        <a:t>Throughput-receiver</a:t>
                      </a:r>
                      <a:endParaRPr lang="zh-CN" altLang="en-US" sz="2000" dirty="0"/>
                    </a:p>
                  </a:txBody>
                  <a:tcPr marL="105728" marR="105728" marT="52864" marB="52864"/>
                </a:tc>
                <a:extLst>
                  <a:ext uri="{0D108BD9-81ED-4DB2-BD59-A6C34878D82A}">
                    <a16:rowId xmlns:a16="http://schemas.microsoft.com/office/drawing/2014/main" val="4161310922"/>
                  </a:ext>
                </a:extLst>
              </a:tr>
              <a:tr h="428784">
                <a:tc rowSpan="3">
                  <a:txBody>
                    <a:bodyPr/>
                    <a:lstStyle/>
                    <a:p>
                      <a:pPr algn="ctr"/>
                      <a:r>
                        <a:rPr lang="en-US" altLang="zh-CN" sz="2400" b="1" dirty="0"/>
                        <a:t>10Mbps</a:t>
                      </a:r>
                      <a:endParaRPr lang="zh-CN" altLang="en-US" sz="2400" b="1" dirty="0"/>
                    </a:p>
                  </a:txBody>
                  <a:tcPr marL="105728" marR="105728" marT="52864" marB="52864" anchor="ctr"/>
                </a:tc>
                <a:tc>
                  <a:txBody>
                    <a:bodyPr/>
                    <a:lstStyle/>
                    <a:p>
                      <a:pPr algn="ctr"/>
                      <a:r>
                        <a:rPr lang="en-US" altLang="zh-CN" sz="2000" dirty="0"/>
                        <a:t>64 Kbytes</a:t>
                      </a:r>
                      <a:endParaRPr lang="zh-CN" altLang="en-US" sz="2000" dirty="0"/>
                    </a:p>
                  </a:txBody>
                  <a:tcPr marL="105728" marR="105728" marT="52864" marB="52864" anchor="ctr"/>
                </a:tc>
                <a:tc>
                  <a:txBody>
                    <a:bodyPr/>
                    <a:lstStyle/>
                    <a:p>
                      <a:pPr algn="ctr"/>
                      <a:r>
                        <a:rPr lang="en-US" altLang="zh-CN" sz="2000" dirty="0"/>
                        <a:t>10.4 Mbits/sec</a:t>
                      </a:r>
                      <a:endParaRPr lang="zh-CN" altLang="en-US" sz="2000" dirty="0"/>
                    </a:p>
                  </a:txBody>
                  <a:tcPr marL="105728" marR="105728" marT="52864" marB="52864" anchor="ctr"/>
                </a:tc>
                <a:tc>
                  <a:txBody>
                    <a:bodyPr/>
                    <a:lstStyle/>
                    <a:p>
                      <a:pPr algn="ctr"/>
                      <a:r>
                        <a:rPr lang="en-US" altLang="zh-CN" sz="2000" dirty="0"/>
                        <a:t>9.98 Mbits/sec</a:t>
                      </a:r>
                      <a:endParaRPr lang="zh-CN" altLang="en-US" sz="2000" dirty="0"/>
                    </a:p>
                  </a:txBody>
                  <a:tcPr marL="105728" marR="105728" marT="52864" marB="52864" anchor="ctr"/>
                </a:tc>
                <a:extLst>
                  <a:ext uri="{0D108BD9-81ED-4DB2-BD59-A6C34878D82A}">
                    <a16:rowId xmlns:a16="http://schemas.microsoft.com/office/drawing/2014/main" val="3781675025"/>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128 Kbytes</a:t>
                      </a:r>
                      <a:endParaRPr lang="zh-CN" altLang="en-US" sz="2000" dirty="0"/>
                    </a:p>
                  </a:txBody>
                  <a:tcPr marL="105728" marR="105728" marT="52864" marB="52864" anchor="ctr"/>
                </a:tc>
                <a:tc>
                  <a:txBody>
                    <a:bodyPr/>
                    <a:lstStyle/>
                    <a:p>
                      <a:pPr algn="ctr"/>
                      <a:r>
                        <a:rPr lang="en-US" altLang="zh-CN" sz="2000" dirty="0"/>
                        <a:t>10.7 Mbits/sec</a:t>
                      </a:r>
                      <a:endParaRPr lang="zh-CN" altLang="en-US" sz="2000" dirty="0"/>
                    </a:p>
                  </a:txBody>
                  <a:tcPr marL="105728" marR="105728" marT="52864" marB="52864" anchor="ctr"/>
                </a:tc>
                <a:tc>
                  <a:txBody>
                    <a:bodyPr/>
                    <a:lstStyle/>
                    <a:p>
                      <a:pPr algn="ctr"/>
                      <a:r>
                        <a:rPr lang="en-US" altLang="zh-CN" sz="2000" dirty="0"/>
                        <a:t>9.96 Mbits/sec</a:t>
                      </a:r>
                      <a:endParaRPr lang="zh-CN" altLang="en-US" sz="2000" dirty="0"/>
                    </a:p>
                  </a:txBody>
                  <a:tcPr marL="105728" marR="105728" marT="52864" marB="52864" anchor="ctr"/>
                </a:tc>
                <a:extLst>
                  <a:ext uri="{0D108BD9-81ED-4DB2-BD59-A6C34878D82A}">
                    <a16:rowId xmlns:a16="http://schemas.microsoft.com/office/drawing/2014/main" val="1601969042"/>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256 Kbytes</a:t>
                      </a:r>
                      <a:endParaRPr lang="zh-CN" altLang="en-US" sz="2000" dirty="0"/>
                    </a:p>
                  </a:txBody>
                  <a:tcPr marL="105728" marR="105728" marT="52864" marB="52864" anchor="ctr"/>
                </a:tc>
                <a:tc>
                  <a:txBody>
                    <a:bodyPr/>
                    <a:lstStyle/>
                    <a:p>
                      <a:pPr algn="ctr"/>
                      <a:r>
                        <a:rPr lang="en-US" altLang="zh-CN" sz="2000" dirty="0"/>
                        <a:t>10.7 Mbits/sec</a:t>
                      </a:r>
                      <a:endParaRPr lang="zh-CN" altLang="en-US" sz="2000" dirty="0"/>
                    </a:p>
                  </a:txBody>
                  <a:tcPr marL="105728" marR="105728" marT="52864" marB="52864" anchor="ctr"/>
                </a:tc>
                <a:tc>
                  <a:txBody>
                    <a:bodyPr/>
                    <a:lstStyle/>
                    <a:p>
                      <a:pPr algn="ctr"/>
                      <a:r>
                        <a:rPr lang="en-US" altLang="zh-CN" sz="2000" dirty="0"/>
                        <a:t>9.97 Mbits/sec</a:t>
                      </a:r>
                      <a:endParaRPr lang="zh-CN" altLang="en-US" sz="2000" dirty="0"/>
                    </a:p>
                  </a:txBody>
                  <a:tcPr marL="105728" marR="105728" marT="52864" marB="52864" anchor="ctr"/>
                </a:tc>
                <a:extLst>
                  <a:ext uri="{0D108BD9-81ED-4DB2-BD59-A6C34878D82A}">
                    <a16:rowId xmlns:a16="http://schemas.microsoft.com/office/drawing/2014/main" val="3314115775"/>
                  </a:ext>
                </a:extLst>
              </a:tr>
              <a:tr h="428784">
                <a:tc rowSpan="3">
                  <a:txBody>
                    <a:bodyPr/>
                    <a:lstStyle/>
                    <a:p>
                      <a:pPr algn="ctr"/>
                      <a:r>
                        <a:rPr lang="en-US" altLang="zh-CN" sz="2400" b="1" dirty="0"/>
                        <a:t>100Mbps</a:t>
                      </a:r>
                      <a:endParaRPr lang="zh-CN" altLang="en-US" sz="2400" b="1" dirty="0"/>
                    </a:p>
                  </a:txBody>
                  <a:tcPr marL="105728" marR="105728" marT="52864" marB="52864" anchor="ctr"/>
                </a:tc>
                <a:tc>
                  <a:txBody>
                    <a:bodyPr/>
                    <a:lstStyle/>
                    <a:p>
                      <a:pPr algn="ctr"/>
                      <a:r>
                        <a:rPr lang="en-US" altLang="zh-CN" sz="2000" dirty="0"/>
                        <a:t>64 Kbytes</a:t>
                      </a:r>
                      <a:endParaRPr lang="zh-CN" altLang="en-US" sz="2000" dirty="0"/>
                    </a:p>
                  </a:txBody>
                  <a:tcPr marL="105728" marR="105728" marT="52864" marB="52864" anchor="ctr"/>
                </a:tc>
                <a:tc>
                  <a:txBody>
                    <a:bodyPr/>
                    <a:lstStyle/>
                    <a:p>
                      <a:pPr algn="ctr"/>
                      <a:r>
                        <a:rPr lang="en-US" altLang="zh-CN" sz="2000" dirty="0"/>
                        <a:t> 99.4 Mbits/sec</a:t>
                      </a:r>
                      <a:endParaRPr lang="zh-CN" altLang="en-US" sz="2000" dirty="0"/>
                    </a:p>
                  </a:txBody>
                  <a:tcPr marL="105728" marR="105728" marT="52864" marB="52864" anchor="ctr"/>
                </a:tc>
                <a:tc>
                  <a:txBody>
                    <a:bodyPr/>
                    <a:lstStyle/>
                    <a:p>
                      <a:pPr algn="ctr"/>
                      <a:r>
                        <a:rPr lang="en-US" altLang="zh-CN" sz="2000" dirty="0"/>
                        <a:t> 99.0 Mbits/sec</a:t>
                      </a:r>
                      <a:endParaRPr lang="zh-CN" altLang="en-US" sz="2000" dirty="0"/>
                    </a:p>
                  </a:txBody>
                  <a:tcPr marL="105728" marR="105728" marT="52864" marB="52864" anchor="ctr"/>
                </a:tc>
                <a:extLst>
                  <a:ext uri="{0D108BD9-81ED-4DB2-BD59-A6C34878D82A}">
                    <a16:rowId xmlns:a16="http://schemas.microsoft.com/office/drawing/2014/main" val="1544210843"/>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128 Kbytes</a:t>
                      </a:r>
                      <a:endParaRPr lang="zh-CN" altLang="en-US" sz="2000" dirty="0"/>
                    </a:p>
                  </a:txBody>
                  <a:tcPr marL="105728" marR="105728" marT="52864" marB="52864" anchor="ctr"/>
                </a:tc>
                <a:tc>
                  <a:txBody>
                    <a:bodyPr/>
                    <a:lstStyle/>
                    <a:p>
                      <a:pPr algn="ctr"/>
                      <a:r>
                        <a:rPr lang="en-US" altLang="zh-CN" sz="2000" dirty="0"/>
                        <a:t>99.2 Mbits/sec</a:t>
                      </a:r>
                      <a:endParaRPr lang="zh-CN" altLang="en-US" sz="2000" dirty="0"/>
                    </a:p>
                  </a:txBody>
                  <a:tcPr marL="105728" marR="105728" marT="52864" marB="52864" anchor="ctr"/>
                </a:tc>
                <a:tc>
                  <a:txBody>
                    <a:bodyPr/>
                    <a:lstStyle/>
                    <a:p>
                      <a:pPr algn="ctr"/>
                      <a:r>
                        <a:rPr lang="en-US" altLang="zh-CN" sz="2000" dirty="0"/>
                        <a:t>99.8 Mbits/sec</a:t>
                      </a:r>
                      <a:endParaRPr lang="zh-CN" altLang="en-US" sz="2000" dirty="0"/>
                    </a:p>
                  </a:txBody>
                  <a:tcPr marL="105728" marR="105728" marT="52864" marB="52864" anchor="ctr"/>
                </a:tc>
                <a:extLst>
                  <a:ext uri="{0D108BD9-81ED-4DB2-BD59-A6C34878D82A}">
                    <a16:rowId xmlns:a16="http://schemas.microsoft.com/office/drawing/2014/main" val="4175697011"/>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256 Kbytes</a:t>
                      </a:r>
                      <a:endParaRPr lang="zh-CN" altLang="en-US" sz="2000" dirty="0"/>
                    </a:p>
                  </a:txBody>
                  <a:tcPr marL="105728" marR="105728" marT="52864" marB="52864" anchor="ctr"/>
                </a:tc>
                <a:tc>
                  <a:txBody>
                    <a:bodyPr/>
                    <a:lstStyle/>
                    <a:p>
                      <a:pPr algn="ctr"/>
                      <a:r>
                        <a:rPr lang="en-US" altLang="zh-CN" sz="2000" dirty="0"/>
                        <a:t>99.4 Mbits/sec</a:t>
                      </a:r>
                      <a:endParaRPr lang="zh-CN" altLang="en-US" sz="2000" dirty="0"/>
                    </a:p>
                  </a:txBody>
                  <a:tcPr marL="105728" marR="105728" marT="52864" marB="52864" anchor="ctr"/>
                </a:tc>
                <a:tc>
                  <a:txBody>
                    <a:bodyPr/>
                    <a:lstStyle/>
                    <a:p>
                      <a:pPr algn="ctr"/>
                      <a:r>
                        <a:rPr lang="en-US" altLang="zh-CN" sz="2000" dirty="0"/>
                        <a:t>99.0 Mbits/sec</a:t>
                      </a:r>
                      <a:endParaRPr lang="zh-CN" altLang="en-US" sz="2000" dirty="0"/>
                    </a:p>
                  </a:txBody>
                  <a:tcPr marL="105728" marR="105728" marT="52864" marB="52864" anchor="ctr"/>
                </a:tc>
                <a:extLst>
                  <a:ext uri="{0D108BD9-81ED-4DB2-BD59-A6C34878D82A}">
                    <a16:rowId xmlns:a16="http://schemas.microsoft.com/office/drawing/2014/main" val="2689750821"/>
                  </a:ext>
                </a:extLst>
              </a:tr>
              <a:tr h="428784">
                <a:tc rowSpan="3">
                  <a:txBody>
                    <a:bodyPr/>
                    <a:lstStyle/>
                    <a:p>
                      <a:pPr algn="ctr"/>
                      <a:r>
                        <a:rPr lang="en-US" altLang="zh-CN" sz="2400" b="1" dirty="0"/>
                        <a:t>1000Mbps</a:t>
                      </a:r>
                      <a:endParaRPr lang="zh-CN" altLang="en-US" sz="2400" b="1" dirty="0"/>
                    </a:p>
                  </a:txBody>
                  <a:tcPr marL="105728" marR="105728" marT="52864" marB="52864" anchor="ctr"/>
                </a:tc>
                <a:tc>
                  <a:txBody>
                    <a:bodyPr/>
                    <a:lstStyle/>
                    <a:p>
                      <a:pPr algn="ctr"/>
                      <a:r>
                        <a:rPr lang="en-US" altLang="zh-CN" sz="2000" dirty="0"/>
                        <a:t>64 Kbytes</a:t>
                      </a:r>
                      <a:endParaRPr lang="zh-CN" altLang="en-US" sz="2000" dirty="0"/>
                    </a:p>
                  </a:txBody>
                  <a:tcPr marL="105728" marR="105728" marT="52864" marB="52864" anchor="ctr"/>
                </a:tc>
                <a:tc>
                  <a:txBody>
                    <a:bodyPr/>
                    <a:lstStyle/>
                    <a:p>
                      <a:pPr algn="ctr"/>
                      <a:r>
                        <a:rPr lang="en-US" altLang="zh-CN" sz="2000" dirty="0"/>
                        <a:t> 965 Mbits/sec</a:t>
                      </a:r>
                      <a:endParaRPr lang="zh-CN" altLang="en-US" sz="2000" dirty="0"/>
                    </a:p>
                  </a:txBody>
                  <a:tcPr marL="105728" marR="105728" marT="52864" marB="52864" anchor="ctr"/>
                </a:tc>
                <a:tc>
                  <a:txBody>
                    <a:bodyPr/>
                    <a:lstStyle/>
                    <a:p>
                      <a:pPr algn="ctr"/>
                      <a:r>
                        <a:rPr lang="en-US" altLang="zh-CN" sz="2000" dirty="0"/>
                        <a:t> 963 Mbits/sec</a:t>
                      </a:r>
                      <a:endParaRPr lang="zh-CN" altLang="en-US" sz="2000" dirty="0"/>
                    </a:p>
                  </a:txBody>
                  <a:tcPr marL="105728" marR="105728" marT="52864" marB="52864" anchor="ctr"/>
                </a:tc>
                <a:extLst>
                  <a:ext uri="{0D108BD9-81ED-4DB2-BD59-A6C34878D82A}">
                    <a16:rowId xmlns:a16="http://schemas.microsoft.com/office/drawing/2014/main" val="4061517642"/>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128 Kbytes</a:t>
                      </a:r>
                      <a:endParaRPr lang="zh-CN" altLang="en-US" sz="2000" dirty="0"/>
                    </a:p>
                  </a:txBody>
                  <a:tcPr marL="105728" marR="105728" marT="52864" marB="52864" anchor="ctr"/>
                </a:tc>
                <a:tc>
                  <a:txBody>
                    <a:bodyPr/>
                    <a:lstStyle/>
                    <a:p>
                      <a:pPr algn="ctr"/>
                      <a:r>
                        <a:rPr lang="en-US" altLang="zh-CN" sz="2000" dirty="0"/>
                        <a:t>966 Mbits/sec</a:t>
                      </a:r>
                      <a:endParaRPr lang="zh-CN" altLang="en-US" sz="2000" dirty="0"/>
                    </a:p>
                  </a:txBody>
                  <a:tcPr marL="105728" marR="105728" marT="52864" marB="52864" anchor="ctr"/>
                </a:tc>
                <a:tc>
                  <a:txBody>
                    <a:bodyPr/>
                    <a:lstStyle/>
                    <a:p>
                      <a:pPr algn="ctr"/>
                      <a:r>
                        <a:rPr lang="en-US" altLang="zh-CN" sz="2000" dirty="0"/>
                        <a:t>964 Mbits/sec</a:t>
                      </a:r>
                      <a:endParaRPr lang="zh-CN" altLang="en-US" sz="2000" dirty="0"/>
                    </a:p>
                  </a:txBody>
                  <a:tcPr marL="105728" marR="105728" marT="52864" marB="52864" anchor="ctr"/>
                </a:tc>
                <a:extLst>
                  <a:ext uri="{0D108BD9-81ED-4DB2-BD59-A6C34878D82A}">
                    <a16:rowId xmlns:a16="http://schemas.microsoft.com/office/drawing/2014/main" val="2728540661"/>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256 Kbytes</a:t>
                      </a:r>
                      <a:endParaRPr lang="zh-CN" altLang="en-US" sz="2000" dirty="0"/>
                    </a:p>
                  </a:txBody>
                  <a:tcPr marL="105728" marR="105728" marT="52864" marB="52864" anchor="ctr"/>
                </a:tc>
                <a:tc>
                  <a:txBody>
                    <a:bodyPr/>
                    <a:lstStyle/>
                    <a:p>
                      <a:pPr algn="ctr"/>
                      <a:r>
                        <a:rPr lang="en-US" altLang="zh-CN" sz="2000" dirty="0"/>
                        <a:t>957 Mbits/sec</a:t>
                      </a:r>
                      <a:endParaRPr lang="zh-CN" altLang="en-US" sz="2000" dirty="0"/>
                    </a:p>
                  </a:txBody>
                  <a:tcPr marL="105728" marR="105728" marT="52864" marB="52864" anchor="ctr"/>
                </a:tc>
                <a:tc>
                  <a:txBody>
                    <a:bodyPr/>
                    <a:lstStyle/>
                    <a:p>
                      <a:pPr algn="ctr"/>
                      <a:r>
                        <a:rPr lang="en-US" altLang="zh-CN" sz="2000" dirty="0"/>
                        <a:t>956 Mbits/sec</a:t>
                      </a:r>
                      <a:endParaRPr lang="zh-CN" altLang="en-US" sz="2000" dirty="0"/>
                    </a:p>
                  </a:txBody>
                  <a:tcPr marL="105728" marR="105728" marT="52864" marB="52864" anchor="ctr"/>
                </a:tc>
                <a:extLst>
                  <a:ext uri="{0D108BD9-81ED-4DB2-BD59-A6C34878D82A}">
                    <a16:rowId xmlns:a16="http://schemas.microsoft.com/office/drawing/2014/main" val="2960436004"/>
                  </a:ext>
                </a:extLst>
              </a:tr>
            </a:tbl>
          </a:graphicData>
        </a:graphic>
      </p:graphicFrame>
    </p:spTree>
    <p:extLst>
      <p:ext uri="{BB962C8B-B14F-4D97-AF65-F5344CB8AC3E}">
        <p14:creationId xmlns:p14="http://schemas.microsoft.com/office/powerpoint/2010/main" val="58058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CCCDD-6FE8-2800-B778-5974744B8006}"/>
              </a:ext>
            </a:extLst>
          </p:cNvPr>
          <p:cNvSpPr>
            <a:spLocks noGrp="1"/>
          </p:cNvSpPr>
          <p:nvPr>
            <p:ph type="title"/>
          </p:nvPr>
        </p:nvSpPr>
        <p:spPr>
          <a:xfrm>
            <a:off x="838200" y="365126"/>
            <a:ext cx="10515600" cy="833360"/>
          </a:xfrm>
        </p:spPr>
        <p:txBody>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CDDD5B67-D9FC-E291-C3F7-9FF74FEEB899}"/>
              </a:ext>
            </a:extLst>
          </p:cNvPr>
          <p:cNvSpPr>
            <a:spLocks noGrp="1"/>
          </p:cNvSpPr>
          <p:nvPr>
            <p:ph idx="1"/>
          </p:nvPr>
        </p:nvSpPr>
        <p:spPr>
          <a:xfrm>
            <a:off x="838200" y="1198486"/>
            <a:ext cx="10515600" cy="5095782"/>
          </a:xfrm>
        </p:spPr>
        <p:txBody>
          <a:bodyPr>
            <a:normAutofit/>
          </a:bodyPr>
          <a:lstStyle/>
          <a:p>
            <a:r>
              <a:rPr lang="en-US" altLang="zh-CN" sz="3200" dirty="0"/>
              <a:t>5. Measuring TCP throughput with different window sizes</a:t>
            </a:r>
          </a:p>
          <a:p>
            <a:pPr lvl="1"/>
            <a:r>
              <a:rPr lang="en-US" altLang="zh-CN" sz="2800" dirty="0"/>
              <a:t>Conclusions:</a:t>
            </a:r>
          </a:p>
          <a:p>
            <a:pPr lvl="2"/>
            <a:r>
              <a:rPr lang="en-US" altLang="zh-CN" sz="2400" dirty="0"/>
              <a:t>In the internet latency and rate limit scenarios, changing the window sizes seems do help to the TCP throughput</a:t>
            </a:r>
          </a:p>
          <a:p>
            <a:pPr lvl="2"/>
            <a:r>
              <a:rPr lang="en-US" altLang="zh-CN" sz="2400" dirty="0"/>
              <a:t>When the latency is very large, the throughput can be unstable under different window sizes</a:t>
            </a:r>
          </a:p>
          <a:p>
            <a:pPr lvl="2"/>
            <a:r>
              <a:rPr lang="en-US" altLang="zh-CN" sz="2400" dirty="0"/>
              <a:t>If the link is at 100Mbit/s and 25ms of delay, the window size should be 128 Kbytes to maintain a highest throughput. But my experiments tell me that it cannot get a full 100Mbit/s throughput (actually only 99.2Mbit/s),</a:t>
            </a:r>
            <a:r>
              <a:rPr lang="zh-CN" altLang="en-US" sz="2400" dirty="0"/>
              <a:t> </a:t>
            </a:r>
            <a:r>
              <a:rPr lang="en-US" altLang="zh-CN" sz="2400" dirty="0"/>
              <a:t>because</a:t>
            </a:r>
            <a:r>
              <a:rPr lang="zh-CN" altLang="en-US" sz="2400" dirty="0"/>
              <a:t> </a:t>
            </a:r>
            <a:r>
              <a:rPr lang="en-US" altLang="zh-CN" sz="2400" dirty="0"/>
              <a:t>there</a:t>
            </a:r>
            <a:r>
              <a:rPr lang="zh-CN" altLang="en-US" sz="2400" dirty="0"/>
              <a:t> </a:t>
            </a:r>
            <a:r>
              <a:rPr lang="en-US" altLang="zh-CN" sz="2400" dirty="0"/>
              <a:t>is</a:t>
            </a:r>
            <a:r>
              <a:rPr lang="zh-CN" altLang="en-US" sz="2400" dirty="0"/>
              <a:t> </a:t>
            </a:r>
            <a:r>
              <a:rPr lang="en-US" altLang="zh-CN" sz="2400" dirty="0"/>
              <a:t>latency</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link</a:t>
            </a:r>
            <a:r>
              <a:rPr lang="zh-CN" altLang="en-US" sz="2400" dirty="0"/>
              <a:t> </a:t>
            </a:r>
            <a:r>
              <a:rPr lang="en-US" altLang="zh-CN" sz="2400" dirty="0"/>
              <a:t>and</a:t>
            </a:r>
            <a:r>
              <a:rPr lang="zh-CN" altLang="en-US" sz="2400" dirty="0"/>
              <a:t> </a:t>
            </a:r>
            <a:r>
              <a:rPr lang="en-US" altLang="zh-CN" sz="2400" dirty="0"/>
              <a:t>the</a:t>
            </a:r>
            <a:r>
              <a:rPr lang="zh-CN" altLang="en-US" sz="2400" dirty="0"/>
              <a:t> </a:t>
            </a:r>
            <a:r>
              <a:rPr lang="en-US" altLang="zh-CN" sz="2400" dirty="0"/>
              <a:t>ethernet connections are not stable.</a:t>
            </a:r>
          </a:p>
          <a:p>
            <a:pPr lvl="2"/>
            <a:endParaRPr lang="en-US" altLang="zh-CN" dirty="0"/>
          </a:p>
        </p:txBody>
      </p:sp>
    </p:spTree>
    <p:extLst>
      <p:ext uri="{BB962C8B-B14F-4D97-AF65-F5344CB8AC3E}">
        <p14:creationId xmlns:p14="http://schemas.microsoft.com/office/powerpoint/2010/main" val="389998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65816"/>
          </a:xfrm>
        </p:spPr>
        <p:txBody>
          <a:bodyPr>
            <a:normAutofit fontScale="90000"/>
          </a:bodyPr>
          <a:lstStyle/>
          <a:p>
            <a:r>
              <a:rPr lang="en-US" altLang="zh-CN" dirty="0"/>
              <a:t>Bandwidth, Delay, and Loss</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lstStyle/>
          <a:p>
            <a:r>
              <a:rPr lang="en-US" altLang="zh-CN" dirty="0"/>
              <a:t>1. Using ping to test RTT between machines</a:t>
            </a:r>
          </a:p>
          <a:p>
            <a:endParaRPr lang="en-US" altLang="zh-CN" dirty="0"/>
          </a:p>
          <a:p>
            <a:endParaRPr lang="en-US" altLang="zh-CN" dirty="0"/>
          </a:p>
          <a:p>
            <a:endParaRPr lang="en-US" altLang="zh-CN" dirty="0"/>
          </a:p>
          <a:p>
            <a:r>
              <a:rPr lang="en-US" altLang="zh-CN" dirty="0"/>
              <a:t>2. Measuring the bandwidth-delay product for this link</a:t>
            </a:r>
            <a:endParaRPr lang="zh-CN" altLang="en-US" dirty="0"/>
          </a:p>
        </p:txBody>
      </p:sp>
      <p:graphicFrame>
        <p:nvGraphicFramePr>
          <p:cNvPr id="4" name="表格 3">
            <a:extLst>
              <a:ext uri="{FF2B5EF4-FFF2-40B4-BE49-F238E27FC236}">
                <a16:creationId xmlns:a16="http://schemas.microsoft.com/office/drawing/2014/main" id="{54ADA4B8-F699-C2B2-60F1-45D62B1A11FE}"/>
              </a:ext>
            </a:extLst>
          </p:cNvPr>
          <p:cNvGraphicFramePr>
            <a:graphicFrameLocks noGrp="1"/>
          </p:cNvGraphicFramePr>
          <p:nvPr>
            <p:extLst>
              <p:ext uri="{D42A27DB-BD31-4B8C-83A1-F6EECF244321}">
                <p14:modId xmlns:p14="http://schemas.microsoft.com/office/powerpoint/2010/main" val="1286008837"/>
              </p:ext>
            </p:extLst>
          </p:nvPr>
        </p:nvGraphicFramePr>
        <p:xfrm>
          <a:off x="1358153" y="1610473"/>
          <a:ext cx="5535706" cy="1286352"/>
        </p:xfrm>
        <a:graphic>
          <a:graphicData uri="http://schemas.openxmlformats.org/drawingml/2006/table">
            <a:tbl>
              <a:tblPr firstRow="1" bandRow="1">
                <a:tableStyleId>{5C22544A-7EE6-4342-B048-85BDC9FD1C3A}</a:tableStyleId>
              </a:tblPr>
              <a:tblGrid>
                <a:gridCol w="2389094">
                  <a:extLst>
                    <a:ext uri="{9D8B030D-6E8A-4147-A177-3AD203B41FA5}">
                      <a16:colId xmlns:a16="http://schemas.microsoft.com/office/drawing/2014/main" val="3448681405"/>
                    </a:ext>
                  </a:extLst>
                </a:gridCol>
                <a:gridCol w="3146612">
                  <a:extLst>
                    <a:ext uri="{9D8B030D-6E8A-4147-A177-3AD203B41FA5}">
                      <a16:colId xmlns:a16="http://schemas.microsoft.com/office/drawing/2014/main" val="3938546648"/>
                    </a:ext>
                  </a:extLst>
                </a:gridCol>
              </a:tblGrid>
              <a:tr h="428784">
                <a:tc>
                  <a:txBody>
                    <a:bodyPr/>
                    <a:lstStyle/>
                    <a:p>
                      <a:pPr algn="ctr"/>
                      <a:r>
                        <a:rPr lang="en-US" altLang="zh-CN" sz="2100" dirty="0"/>
                        <a:t>Router latency</a:t>
                      </a:r>
                      <a:endParaRPr lang="zh-CN" altLang="en-US" sz="2100" dirty="0"/>
                    </a:p>
                  </a:txBody>
                  <a:tcPr marL="105728" marR="105728" marT="52864" marB="52864"/>
                </a:tc>
                <a:tc>
                  <a:txBody>
                    <a:bodyPr/>
                    <a:lstStyle/>
                    <a:p>
                      <a:pPr algn="ctr"/>
                      <a:r>
                        <a:rPr lang="en-US" altLang="zh-CN" sz="2100" dirty="0"/>
                        <a:t>RTT between Server and Client</a:t>
                      </a:r>
                      <a:endParaRPr lang="zh-CN" altLang="en-US" sz="2100" dirty="0"/>
                    </a:p>
                  </a:txBody>
                  <a:tcPr marL="105728" marR="105728" marT="52864" marB="52864"/>
                </a:tc>
                <a:extLst>
                  <a:ext uri="{0D108BD9-81ED-4DB2-BD59-A6C34878D82A}">
                    <a16:rowId xmlns:a16="http://schemas.microsoft.com/office/drawing/2014/main" val="4080959280"/>
                  </a:ext>
                </a:extLst>
              </a:tr>
              <a:tr h="428784">
                <a:tc>
                  <a:txBody>
                    <a:bodyPr/>
                    <a:lstStyle/>
                    <a:p>
                      <a:pPr algn="ctr"/>
                      <a:r>
                        <a:rPr lang="en-US" altLang="zh-CN" sz="2100" dirty="0"/>
                        <a:t>0 ms</a:t>
                      </a:r>
                      <a:endParaRPr lang="zh-CN" altLang="en-US" sz="2100" dirty="0"/>
                    </a:p>
                  </a:txBody>
                  <a:tcPr marL="105728" marR="105728" marT="52864" marB="52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100" dirty="0"/>
                        <a:t>0.774 ms</a:t>
                      </a:r>
                      <a:endParaRPr lang="zh-CN" altLang="en-US" sz="2100" dirty="0"/>
                    </a:p>
                  </a:txBody>
                  <a:tcPr marL="105728" marR="105728" marT="52864" marB="52864" anchor="ctr"/>
                </a:tc>
                <a:extLst>
                  <a:ext uri="{0D108BD9-81ED-4DB2-BD59-A6C34878D82A}">
                    <a16:rowId xmlns:a16="http://schemas.microsoft.com/office/drawing/2014/main" val="61904499"/>
                  </a:ext>
                </a:extLst>
              </a:tr>
              <a:tr h="428784">
                <a:tc>
                  <a:txBody>
                    <a:bodyPr/>
                    <a:lstStyle/>
                    <a:p>
                      <a:pPr algn="ctr"/>
                      <a:r>
                        <a:rPr lang="en-US" altLang="zh-CN" sz="2100" dirty="0"/>
                        <a:t>25 ms</a:t>
                      </a:r>
                      <a:endParaRPr lang="zh-CN" altLang="en-US" sz="2100" dirty="0"/>
                    </a:p>
                  </a:txBody>
                  <a:tcPr marL="105728" marR="105728" marT="52864" marB="52864" anchor="ctr"/>
                </a:tc>
                <a:tc>
                  <a:txBody>
                    <a:bodyPr/>
                    <a:lstStyle/>
                    <a:p>
                      <a:pPr algn="ctr"/>
                      <a:r>
                        <a:rPr lang="en-US" altLang="zh-CN" sz="2100" dirty="0"/>
                        <a:t>50.972 ms</a:t>
                      </a:r>
                      <a:endParaRPr lang="zh-CN" altLang="en-US" sz="2100" dirty="0"/>
                    </a:p>
                  </a:txBody>
                  <a:tcPr marL="105728" marR="105728" marT="52864" marB="52864" anchor="ctr"/>
                </a:tc>
                <a:extLst>
                  <a:ext uri="{0D108BD9-81ED-4DB2-BD59-A6C34878D82A}">
                    <a16:rowId xmlns:a16="http://schemas.microsoft.com/office/drawing/2014/main" val="3760618474"/>
                  </a:ext>
                </a:extLst>
              </a:tr>
            </a:tbl>
          </a:graphicData>
        </a:graphic>
      </p:graphicFrame>
      <p:graphicFrame>
        <p:nvGraphicFramePr>
          <p:cNvPr id="5" name="表格 4">
            <a:extLst>
              <a:ext uri="{FF2B5EF4-FFF2-40B4-BE49-F238E27FC236}">
                <a16:creationId xmlns:a16="http://schemas.microsoft.com/office/drawing/2014/main" id="{4FC25CDE-53F3-4A13-A931-97AF80FE4B5A}"/>
              </a:ext>
            </a:extLst>
          </p:cNvPr>
          <p:cNvGraphicFramePr>
            <a:graphicFrameLocks noGrp="1"/>
          </p:cNvGraphicFramePr>
          <p:nvPr>
            <p:extLst>
              <p:ext uri="{D42A27DB-BD31-4B8C-83A1-F6EECF244321}">
                <p14:modId xmlns:p14="http://schemas.microsoft.com/office/powerpoint/2010/main" val="4188667280"/>
              </p:ext>
            </p:extLst>
          </p:nvPr>
        </p:nvGraphicFramePr>
        <p:xfrm>
          <a:off x="1219200" y="3711143"/>
          <a:ext cx="10134600" cy="1536384"/>
        </p:xfrm>
        <a:graphic>
          <a:graphicData uri="http://schemas.openxmlformats.org/drawingml/2006/table">
            <a:tbl>
              <a:tblPr firstRow="1" bandRow="1">
                <a:tableStyleId>{5C22544A-7EE6-4342-B048-85BDC9FD1C3A}</a:tableStyleId>
              </a:tblPr>
              <a:tblGrid>
                <a:gridCol w="1837765">
                  <a:extLst>
                    <a:ext uri="{9D8B030D-6E8A-4147-A177-3AD203B41FA5}">
                      <a16:colId xmlns:a16="http://schemas.microsoft.com/office/drawing/2014/main" val="4191774861"/>
                    </a:ext>
                  </a:extLst>
                </a:gridCol>
                <a:gridCol w="1568823">
                  <a:extLst>
                    <a:ext uri="{9D8B030D-6E8A-4147-A177-3AD203B41FA5}">
                      <a16:colId xmlns:a16="http://schemas.microsoft.com/office/drawing/2014/main" val="2678898130"/>
                    </a:ext>
                  </a:extLst>
                </a:gridCol>
                <a:gridCol w="2196353">
                  <a:extLst>
                    <a:ext uri="{9D8B030D-6E8A-4147-A177-3AD203B41FA5}">
                      <a16:colId xmlns:a16="http://schemas.microsoft.com/office/drawing/2014/main" val="387172843"/>
                    </a:ext>
                  </a:extLst>
                </a:gridCol>
                <a:gridCol w="1721224">
                  <a:extLst>
                    <a:ext uri="{9D8B030D-6E8A-4147-A177-3AD203B41FA5}">
                      <a16:colId xmlns:a16="http://schemas.microsoft.com/office/drawing/2014/main" val="2394548348"/>
                    </a:ext>
                  </a:extLst>
                </a:gridCol>
                <a:gridCol w="2810435">
                  <a:extLst>
                    <a:ext uri="{9D8B030D-6E8A-4147-A177-3AD203B41FA5}">
                      <a16:colId xmlns:a16="http://schemas.microsoft.com/office/drawing/2014/main" val="2889342821"/>
                    </a:ext>
                  </a:extLst>
                </a:gridCol>
              </a:tblGrid>
              <a:tr h="428784">
                <a:tc>
                  <a:txBody>
                    <a:bodyPr/>
                    <a:lstStyle/>
                    <a:p>
                      <a:pPr algn="ctr"/>
                      <a:r>
                        <a:rPr lang="en-US" altLang="zh-CN" sz="2100" dirty="0"/>
                        <a:t>Protocol Type</a:t>
                      </a:r>
                      <a:endParaRPr lang="zh-CN" altLang="en-US" sz="2100" dirty="0"/>
                    </a:p>
                  </a:txBody>
                  <a:tcPr marL="105728" marR="105728" marT="52864" marB="52864"/>
                </a:tc>
                <a:tc>
                  <a:txBody>
                    <a:bodyPr/>
                    <a:lstStyle/>
                    <a:p>
                      <a:pPr algn="ctr"/>
                      <a:r>
                        <a:rPr lang="en-US" altLang="zh-CN" sz="2100" dirty="0"/>
                        <a:t>Router latency</a:t>
                      </a:r>
                      <a:endParaRPr lang="zh-CN" altLang="en-US" sz="2100" dirty="0"/>
                    </a:p>
                  </a:txBody>
                  <a:tcPr marL="105728" marR="105728" marT="52864" marB="52864"/>
                </a:tc>
                <a:tc>
                  <a:txBody>
                    <a:bodyPr/>
                    <a:lstStyle/>
                    <a:p>
                      <a:pPr algn="ctr"/>
                      <a:r>
                        <a:rPr lang="en-US" altLang="zh-CN" sz="2100" dirty="0"/>
                        <a:t>Bandwidth</a:t>
                      </a:r>
                      <a:endParaRPr lang="zh-CN" altLang="en-US" sz="2100" dirty="0"/>
                    </a:p>
                  </a:txBody>
                  <a:tcPr marL="105728" marR="105728" marT="52864" marB="52864"/>
                </a:tc>
                <a:tc>
                  <a:txBody>
                    <a:bodyPr/>
                    <a:lstStyle/>
                    <a:p>
                      <a:pPr algn="ctr"/>
                      <a:r>
                        <a:rPr lang="en-US" altLang="zh-CN" sz="2100" dirty="0"/>
                        <a:t>RTT</a:t>
                      </a:r>
                      <a:endParaRPr lang="zh-CN" altLang="en-US" sz="2100" dirty="0"/>
                    </a:p>
                  </a:txBody>
                  <a:tcPr marL="105728" marR="105728" marT="52864" marB="52864"/>
                </a:tc>
                <a:tc>
                  <a:txBody>
                    <a:bodyPr/>
                    <a:lstStyle/>
                    <a:p>
                      <a:pPr algn="ctr"/>
                      <a:r>
                        <a:rPr lang="en-US" altLang="zh-CN" sz="2400" dirty="0"/>
                        <a:t>bandwidth-delay product </a:t>
                      </a:r>
                      <a:endParaRPr lang="zh-CN" altLang="en-US" sz="2100" dirty="0"/>
                    </a:p>
                  </a:txBody>
                  <a:tcPr marL="105728" marR="105728" marT="52864" marB="52864"/>
                </a:tc>
                <a:extLst>
                  <a:ext uri="{0D108BD9-81ED-4DB2-BD59-A6C34878D82A}">
                    <a16:rowId xmlns:a16="http://schemas.microsoft.com/office/drawing/2014/main" val="1498310550"/>
                  </a:ext>
                </a:extLst>
              </a:tr>
              <a:tr h="428784">
                <a:tc>
                  <a:txBody>
                    <a:bodyPr/>
                    <a:lstStyle/>
                    <a:p>
                      <a:pPr algn="ctr"/>
                      <a:r>
                        <a:rPr lang="en-US" altLang="zh-CN" sz="2800" b="1" dirty="0"/>
                        <a:t>UDP</a:t>
                      </a:r>
                      <a:endParaRPr lang="zh-CN" altLang="en-US" sz="2800" b="1" dirty="0"/>
                    </a:p>
                  </a:txBody>
                  <a:tcPr marL="105728" marR="105728" marT="52864" marB="52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Adobe Arabic"/>
                          <a:ea typeface="等线"/>
                          <a:cs typeface="+mn-cs"/>
                        </a:rPr>
                        <a:t>25 ms</a:t>
                      </a:r>
                      <a:endParaRPr kumimoji="0" lang="zh-CN" altLang="en-US" sz="2100" b="0" i="0" u="none" strike="noStrike" kern="1200" cap="none" spc="0" normalizeH="0" baseline="0" noProof="0" dirty="0">
                        <a:ln>
                          <a:noFill/>
                        </a:ln>
                        <a:solidFill>
                          <a:prstClr val="black"/>
                        </a:solidFill>
                        <a:effectLst/>
                        <a:uLnTx/>
                        <a:uFillTx/>
                        <a:latin typeface="Adobe Arabic"/>
                        <a:ea typeface="等线"/>
                        <a:cs typeface="+mn-cs"/>
                      </a:endParaRPr>
                    </a:p>
                  </a:txBody>
                  <a:tcPr marL="105728" marR="105728" marT="52864" marB="52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100" dirty="0"/>
                        <a:t>1.42 Gbits/sec </a:t>
                      </a:r>
                      <a:endParaRPr lang="zh-CN" altLang="en-US" sz="2100" dirty="0"/>
                    </a:p>
                  </a:txBody>
                  <a:tcPr marL="105728" marR="105728" marT="52864" marB="52864" anchor="ctr"/>
                </a:tc>
                <a:tc>
                  <a:txBody>
                    <a:bodyPr/>
                    <a:lstStyle/>
                    <a:p>
                      <a:pPr algn="ctr"/>
                      <a:r>
                        <a:rPr lang="en-US" altLang="zh-CN" sz="2100" dirty="0"/>
                        <a:t>50.972 ms</a:t>
                      </a:r>
                      <a:endParaRPr lang="zh-CN" altLang="en-US" sz="2100" dirty="0"/>
                    </a:p>
                  </a:txBody>
                  <a:tcPr marL="105728" marR="105728" marT="52864" marB="52864" anchor="ctr"/>
                </a:tc>
                <a:tc>
                  <a:txBody>
                    <a:bodyPr/>
                    <a:lstStyle/>
                    <a:p>
                      <a:pPr algn="ctr"/>
                      <a:r>
                        <a:rPr lang="en-US" altLang="zh-CN" sz="2100" dirty="0"/>
                        <a:t>74.11 Mbits/sec </a:t>
                      </a:r>
                      <a:endParaRPr lang="zh-CN" altLang="en-US" sz="2100" dirty="0"/>
                    </a:p>
                  </a:txBody>
                  <a:tcPr marL="105728" marR="105728" marT="52864" marB="52864" anchor="ctr"/>
                </a:tc>
                <a:extLst>
                  <a:ext uri="{0D108BD9-81ED-4DB2-BD59-A6C34878D82A}">
                    <a16:rowId xmlns:a16="http://schemas.microsoft.com/office/drawing/2014/main" val="43835650"/>
                  </a:ext>
                </a:extLst>
              </a:tr>
              <a:tr h="428784">
                <a:tc>
                  <a:txBody>
                    <a:bodyPr/>
                    <a:lstStyle/>
                    <a:p>
                      <a:pPr algn="ctr"/>
                      <a:r>
                        <a:rPr lang="en-US" altLang="zh-CN" sz="2800" b="1" dirty="0"/>
                        <a:t>TCP</a:t>
                      </a:r>
                      <a:endParaRPr lang="zh-CN" altLang="en-US" sz="2800" b="1" dirty="0"/>
                    </a:p>
                  </a:txBody>
                  <a:tcPr marL="105728" marR="105728" marT="52864" marB="52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Adobe Arabic"/>
                          <a:ea typeface="等线"/>
                          <a:cs typeface="+mn-cs"/>
                        </a:rPr>
                        <a:t>25 ms</a:t>
                      </a:r>
                      <a:endParaRPr kumimoji="0" lang="zh-CN" altLang="en-US" sz="2100" b="0" i="0" u="none" strike="noStrike" kern="1200" cap="none" spc="0" normalizeH="0" baseline="0" noProof="0" dirty="0">
                        <a:ln>
                          <a:noFill/>
                        </a:ln>
                        <a:solidFill>
                          <a:prstClr val="black"/>
                        </a:solidFill>
                        <a:effectLst/>
                        <a:uLnTx/>
                        <a:uFillTx/>
                        <a:latin typeface="Adobe Arabic"/>
                        <a:ea typeface="等线"/>
                        <a:cs typeface="+mn-cs"/>
                      </a:endParaRPr>
                    </a:p>
                  </a:txBody>
                  <a:tcPr marL="105728" marR="105728" marT="52864" marB="52864" anchor="ctr"/>
                </a:tc>
                <a:tc>
                  <a:txBody>
                    <a:bodyPr/>
                    <a:lstStyle/>
                    <a:p>
                      <a:pPr algn="ctr"/>
                      <a:r>
                        <a:rPr lang="en-US" altLang="zh-CN" sz="2100" dirty="0"/>
                        <a:t>4.16 Gbits/sec </a:t>
                      </a:r>
                      <a:endParaRPr lang="zh-CN" altLang="en-US" sz="2100" dirty="0"/>
                    </a:p>
                  </a:txBody>
                  <a:tcPr marL="105728" marR="105728" marT="52864" marB="52864" anchor="ctr"/>
                </a:tc>
                <a:tc>
                  <a:txBody>
                    <a:bodyPr/>
                    <a:lstStyle/>
                    <a:p>
                      <a:pPr algn="ctr"/>
                      <a:r>
                        <a:rPr lang="en-US" altLang="zh-CN" sz="2100" dirty="0"/>
                        <a:t>50.972 ms</a:t>
                      </a:r>
                      <a:endParaRPr lang="zh-CN" altLang="en-US" sz="2100" dirty="0"/>
                    </a:p>
                  </a:txBody>
                  <a:tcPr marL="105728" marR="105728" marT="52864" marB="52864" anchor="ctr"/>
                </a:tc>
                <a:tc>
                  <a:txBody>
                    <a:bodyPr/>
                    <a:lstStyle/>
                    <a:p>
                      <a:pPr algn="ctr"/>
                      <a:r>
                        <a:rPr lang="en-US" altLang="zh-CN" sz="2100" dirty="0"/>
                        <a:t>217.13 Mbits/sec </a:t>
                      </a:r>
                      <a:endParaRPr lang="zh-CN" altLang="en-US" sz="2100" dirty="0"/>
                    </a:p>
                  </a:txBody>
                  <a:tcPr marL="105728" marR="105728" marT="52864" marB="52864" anchor="ctr"/>
                </a:tc>
                <a:extLst>
                  <a:ext uri="{0D108BD9-81ED-4DB2-BD59-A6C34878D82A}">
                    <a16:rowId xmlns:a16="http://schemas.microsoft.com/office/drawing/2014/main" val="2901453328"/>
                  </a:ext>
                </a:extLst>
              </a:tr>
            </a:tbl>
          </a:graphicData>
        </a:graphic>
      </p:graphicFrame>
    </p:spTree>
    <p:extLst>
      <p:ext uri="{BB962C8B-B14F-4D97-AF65-F5344CB8AC3E}">
        <p14:creationId xmlns:p14="http://schemas.microsoft.com/office/powerpoint/2010/main" val="9217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65816"/>
          </a:xfrm>
        </p:spPr>
        <p:txBody>
          <a:bodyPr>
            <a:normAutofit fontScale="90000"/>
          </a:bodyPr>
          <a:lstStyle/>
          <a:p>
            <a:r>
              <a:rPr lang="en-US" altLang="zh-CN" dirty="0"/>
              <a:t>Bandwidth, Delay, and Loss</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lstStyle/>
          <a:p>
            <a:r>
              <a:rPr lang="en-US" altLang="zh-CN" b="1" dirty="0"/>
              <a:t>3. If you left the send/receive windows at their default values, would this link perform well?</a:t>
            </a:r>
          </a:p>
          <a:p>
            <a:pPr lvl="1"/>
            <a:r>
              <a:rPr lang="en-US" altLang="zh-CN" dirty="0"/>
              <a:t>From the experiments above, the send/receive window sizes do not affect the link performance that much, so this link will not perform well.</a:t>
            </a:r>
          </a:p>
          <a:p>
            <a:pPr marL="457200" lvl="1" indent="0">
              <a:buNone/>
            </a:pPr>
            <a:endParaRPr lang="en-US" altLang="zh-CN" dirty="0"/>
          </a:p>
          <a:p>
            <a:r>
              <a:rPr lang="en-US" altLang="zh-CN" b="1" dirty="0"/>
              <a:t>4. Can we scale the send/receive windows to see the effect of a bandwidth-delay product/TCP window size mismatch?</a:t>
            </a:r>
          </a:p>
          <a:p>
            <a:pPr lvl="1"/>
            <a:r>
              <a:rPr lang="en-US" altLang="zh-CN" dirty="0"/>
              <a:t>This does not make sense, because we should decrease the window sizes to see the difference but not scale it.</a:t>
            </a:r>
          </a:p>
        </p:txBody>
      </p:sp>
    </p:spTree>
    <p:extLst>
      <p:ext uri="{BB962C8B-B14F-4D97-AF65-F5344CB8AC3E}">
        <p14:creationId xmlns:p14="http://schemas.microsoft.com/office/powerpoint/2010/main" val="345583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65816"/>
          </a:xfrm>
        </p:spPr>
        <p:txBody>
          <a:bodyPr>
            <a:normAutofit fontScale="90000"/>
          </a:bodyPr>
          <a:lstStyle/>
          <a:p>
            <a:r>
              <a:rPr lang="en-US" altLang="zh-CN" dirty="0"/>
              <a:t>Bandwidth, Delay, and Loss</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lstStyle/>
          <a:p>
            <a:r>
              <a:rPr lang="en-US" altLang="zh-CN" b="1" dirty="0"/>
              <a:t>5&amp;6. Set the send/receive window values to something too small and measure the TCP throughput</a:t>
            </a:r>
          </a:p>
          <a:p>
            <a:endParaRPr lang="en-US" altLang="zh-CN" b="1" dirty="0"/>
          </a:p>
          <a:p>
            <a:endParaRPr lang="en-US" altLang="zh-CN" b="1" dirty="0"/>
          </a:p>
          <a:p>
            <a:endParaRPr lang="en-US" altLang="zh-CN" b="1" dirty="0"/>
          </a:p>
          <a:p>
            <a:endParaRPr lang="en-US" altLang="zh-CN" b="1" dirty="0"/>
          </a:p>
          <a:p>
            <a:pPr lvl="1"/>
            <a:r>
              <a:rPr lang="en-US" altLang="zh-CN" dirty="0"/>
              <a:t>If we use a very small window size, with larger link latency, the TCP throughput can even grown higher. From the iPerf3 log printed on the terminal, we can find that the TCP will adjust the window size to maintain a highest speed even if the network kernel buffer sizes have been set to a very small value.</a:t>
            </a:r>
          </a:p>
          <a:p>
            <a:endParaRPr lang="en-US" altLang="zh-CN" b="1" dirty="0"/>
          </a:p>
        </p:txBody>
      </p:sp>
      <p:graphicFrame>
        <p:nvGraphicFramePr>
          <p:cNvPr id="5" name="表格 4">
            <a:extLst>
              <a:ext uri="{FF2B5EF4-FFF2-40B4-BE49-F238E27FC236}">
                <a16:creationId xmlns:a16="http://schemas.microsoft.com/office/drawing/2014/main" id="{5E8BB1F9-1AD0-94B5-2FC6-7A08B3166435}"/>
              </a:ext>
            </a:extLst>
          </p:cNvPr>
          <p:cNvGraphicFramePr>
            <a:graphicFrameLocks noGrp="1"/>
          </p:cNvGraphicFramePr>
          <p:nvPr>
            <p:extLst>
              <p:ext uri="{D42A27DB-BD31-4B8C-83A1-F6EECF244321}">
                <p14:modId xmlns:p14="http://schemas.microsoft.com/office/powerpoint/2010/main" val="693644128"/>
              </p:ext>
            </p:extLst>
          </p:nvPr>
        </p:nvGraphicFramePr>
        <p:xfrm>
          <a:off x="1160929" y="1906771"/>
          <a:ext cx="8101613" cy="1843248"/>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219499873"/>
                    </a:ext>
                  </a:extLst>
                </a:gridCol>
                <a:gridCol w="2148840">
                  <a:extLst>
                    <a:ext uri="{9D8B030D-6E8A-4147-A177-3AD203B41FA5}">
                      <a16:colId xmlns:a16="http://schemas.microsoft.com/office/drawing/2014/main" val="4062283025"/>
                    </a:ext>
                  </a:extLst>
                </a:gridCol>
                <a:gridCol w="2026920">
                  <a:extLst>
                    <a:ext uri="{9D8B030D-6E8A-4147-A177-3AD203B41FA5}">
                      <a16:colId xmlns:a16="http://schemas.microsoft.com/office/drawing/2014/main" val="4084680683"/>
                    </a:ext>
                  </a:extLst>
                </a:gridCol>
                <a:gridCol w="2020853">
                  <a:extLst>
                    <a:ext uri="{9D8B030D-6E8A-4147-A177-3AD203B41FA5}">
                      <a16:colId xmlns:a16="http://schemas.microsoft.com/office/drawing/2014/main" val="3439178007"/>
                    </a:ext>
                  </a:extLst>
                </a:gridCol>
              </a:tblGrid>
              <a:tr h="428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Router link latency</a:t>
                      </a:r>
                      <a:endParaRPr lang="zh-CN" altLang="en-US" sz="2000" dirty="0"/>
                    </a:p>
                  </a:txBody>
                  <a:tcPr marL="105728" marR="105728" marT="52864" marB="52864"/>
                </a:tc>
                <a:tc>
                  <a:txBody>
                    <a:bodyPr/>
                    <a:lstStyle/>
                    <a:p>
                      <a:pPr algn="ctr"/>
                      <a:r>
                        <a:rPr lang="en-US" altLang="zh-CN" sz="2000" dirty="0"/>
                        <a:t>Window size</a:t>
                      </a:r>
                      <a:endParaRPr lang="zh-CN" altLang="en-US" sz="2000" dirty="0"/>
                    </a:p>
                  </a:txBody>
                  <a:tcPr marL="105728" marR="105728" marT="52864" marB="52864"/>
                </a:tc>
                <a:tc>
                  <a:txBody>
                    <a:bodyPr/>
                    <a:lstStyle/>
                    <a:p>
                      <a:pPr algn="ctr"/>
                      <a:r>
                        <a:rPr lang="en-US" altLang="zh-CN" sz="2000" dirty="0"/>
                        <a:t>Throughput-sender</a:t>
                      </a:r>
                      <a:endParaRPr lang="zh-CN" altLang="en-US" sz="2000" dirty="0"/>
                    </a:p>
                  </a:txBody>
                  <a:tcPr marL="105728" marR="105728" marT="52864" marB="52864"/>
                </a:tc>
                <a:tc>
                  <a:txBody>
                    <a:bodyPr/>
                    <a:lstStyle/>
                    <a:p>
                      <a:pPr algn="ctr"/>
                      <a:r>
                        <a:rPr lang="en-US" altLang="zh-CN" sz="2000" dirty="0"/>
                        <a:t>Throughput-receiver</a:t>
                      </a:r>
                      <a:endParaRPr lang="zh-CN" altLang="en-US" sz="2000" dirty="0"/>
                    </a:p>
                  </a:txBody>
                  <a:tcPr marL="105728" marR="105728" marT="52864" marB="52864"/>
                </a:tc>
                <a:extLst>
                  <a:ext uri="{0D108BD9-81ED-4DB2-BD59-A6C34878D82A}">
                    <a16:rowId xmlns:a16="http://schemas.microsoft.com/office/drawing/2014/main" val="2276338997"/>
                  </a:ext>
                </a:extLst>
              </a:tr>
              <a:tr h="428784">
                <a:tc>
                  <a:txBody>
                    <a:bodyPr/>
                    <a:lstStyle/>
                    <a:p>
                      <a:pPr algn="ctr"/>
                      <a:r>
                        <a:rPr lang="en-US" altLang="zh-CN" sz="2400" b="1" dirty="0"/>
                        <a:t>1 ms</a:t>
                      </a:r>
                      <a:endParaRPr lang="zh-CN" altLang="en-US" sz="2400" b="1" dirty="0"/>
                    </a:p>
                  </a:txBody>
                  <a:tcPr marL="105728" marR="105728" marT="52864" marB="52864" anchor="ctr"/>
                </a:tc>
                <a:tc>
                  <a:txBody>
                    <a:bodyPr/>
                    <a:lstStyle/>
                    <a:p>
                      <a:pPr algn="ctr"/>
                      <a:r>
                        <a:rPr lang="en-US" altLang="zh-CN" sz="2000" dirty="0"/>
                        <a:t>10 Kbytes</a:t>
                      </a:r>
                      <a:endParaRPr lang="zh-CN" altLang="en-US" sz="2000" dirty="0"/>
                    </a:p>
                  </a:txBody>
                  <a:tcPr marL="105728" marR="105728" marT="52864" marB="52864" anchor="ctr"/>
                </a:tc>
                <a:tc>
                  <a:txBody>
                    <a:bodyPr/>
                    <a:lstStyle/>
                    <a:p>
                      <a:pPr algn="ctr"/>
                      <a:r>
                        <a:rPr lang="en-US" altLang="zh-CN" sz="2000" dirty="0"/>
                        <a:t> 958 Mbits/sec</a:t>
                      </a:r>
                      <a:endParaRPr lang="zh-CN" altLang="en-US" sz="2000" dirty="0"/>
                    </a:p>
                  </a:txBody>
                  <a:tcPr marL="105728" marR="105728" marT="52864" marB="52864" anchor="ctr"/>
                </a:tc>
                <a:tc>
                  <a:txBody>
                    <a:bodyPr/>
                    <a:lstStyle/>
                    <a:p>
                      <a:pPr algn="ctr"/>
                      <a:r>
                        <a:rPr lang="en-US" altLang="zh-CN" sz="2000" dirty="0"/>
                        <a:t>956 Mbits/sec</a:t>
                      </a:r>
                      <a:endParaRPr lang="zh-CN" altLang="en-US" sz="2000" dirty="0"/>
                    </a:p>
                  </a:txBody>
                  <a:tcPr marL="105728" marR="105728" marT="52864" marB="52864" anchor="ctr"/>
                </a:tc>
                <a:extLst>
                  <a:ext uri="{0D108BD9-81ED-4DB2-BD59-A6C34878D82A}">
                    <a16:rowId xmlns:a16="http://schemas.microsoft.com/office/drawing/2014/main" val="3950972211"/>
                  </a:ext>
                </a:extLst>
              </a:tr>
              <a:tr h="428784">
                <a:tc>
                  <a:txBody>
                    <a:bodyPr/>
                    <a:lstStyle/>
                    <a:p>
                      <a:pPr algn="ctr"/>
                      <a:r>
                        <a:rPr lang="en-US" altLang="zh-CN" sz="2400" b="1" dirty="0"/>
                        <a:t>5 ms</a:t>
                      </a:r>
                      <a:endParaRPr lang="zh-CN" altLang="en-US" sz="2400" b="1" dirty="0"/>
                    </a:p>
                  </a:txBody>
                  <a:tcPr marL="105728" marR="105728" marT="52864" marB="52864" anchor="ctr"/>
                </a:tc>
                <a:tc>
                  <a:txBody>
                    <a:bodyPr/>
                    <a:lstStyle/>
                    <a:p>
                      <a:pPr algn="ctr"/>
                      <a:r>
                        <a:rPr lang="en-US" altLang="zh-CN" sz="2000" dirty="0"/>
                        <a:t>10 Kbytes</a:t>
                      </a:r>
                      <a:endParaRPr lang="zh-CN" altLang="en-US" sz="2000" dirty="0"/>
                    </a:p>
                  </a:txBody>
                  <a:tcPr marL="105728" marR="105728" marT="52864" marB="52864" anchor="ctr"/>
                </a:tc>
                <a:tc>
                  <a:txBody>
                    <a:bodyPr/>
                    <a:lstStyle/>
                    <a:p>
                      <a:pPr algn="ctr"/>
                      <a:r>
                        <a:rPr lang="en-US" altLang="zh-CN" sz="2000" dirty="0"/>
                        <a:t> 962 Mbits/sec</a:t>
                      </a:r>
                      <a:endParaRPr lang="zh-CN" altLang="en-US" sz="2000" dirty="0"/>
                    </a:p>
                  </a:txBody>
                  <a:tcPr marL="105728" marR="105728" marT="52864" marB="52864" anchor="ctr"/>
                </a:tc>
                <a:tc>
                  <a:txBody>
                    <a:bodyPr/>
                    <a:lstStyle/>
                    <a:p>
                      <a:pPr algn="ctr"/>
                      <a:r>
                        <a:rPr lang="en-US" altLang="zh-CN" sz="2000" dirty="0"/>
                        <a:t> 960 Mbits/sec</a:t>
                      </a:r>
                      <a:endParaRPr lang="zh-CN" altLang="en-US" sz="2000" dirty="0"/>
                    </a:p>
                  </a:txBody>
                  <a:tcPr marL="105728" marR="105728" marT="52864" marB="52864" anchor="ctr"/>
                </a:tc>
                <a:extLst>
                  <a:ext uri="{0D108BD9-81ED-4DB2-BD59-A6C34878D82A}">
                    <a16:rowId xmlns:a16="http://schemas.microsoft.com/office/drawing/2014/main" val="1605479499"/>
                  </a:ext>
                </a:extLst>
              </a:tr>
              <a:tr h="428784">
                <a:tc>
                  <a:txBody>
                    <a:bodyPr/>
                    <a:lstStyle/>
                    <a:p>
                      <a:pPr algn="ctr"/>
                      <a:r>
                        <a:rPr lang="en-US" altLang="zh-CN" sz="2400" b="1" dirty="0"/>
                        <a:t>25 ms</a:t>
                      </a:r>
                      <a:endParaRPr lang="zh-CN" altLang="en-US" sz="2400" b="1" dirty="0"/>
                    </a:p>
                  </a:txBody>
                  <a:tcPr marL="105728" marR="105728" marT="52864" marB="52864" anchor="ctr"/>
                </a:tc>
                <a:tc>
                  <a:txBody>
                    <a:bodyPr/>
                    <a:lstStyle/>
                    <a:p>
                      <a:pPr algn="ctr"/>
                      <a:r>
                        <a:rPr lang="en-US" altLang="zh-CN" sz="2000" dirty="0"/>
                        <a:t>10 Kbytes</a:t>
                      </a:r>
                      <a:endParaRPr lang="zh-CN" altLang="en-US" sz="2000" dirty="0"/>
                    </a:p>
                  </a:txBody>
                  <a:tcPr marL="105728" marR="105728" marT="52864" marB="52864" anchor="ctr"/>
                </a:tc>
                <a:tc>
                  <a:txBody>
                    <a:bodyPr/>
                    <a:lstStyle/>
                    <a:p>
                      <a:pPr algn="ctr"/>
                      <a:r>
                        <a:rPr lang="en-US" altLang="zh-CN" sz="2000" dirty="0"/>
                        <a:t> 970 Mbits/sec</a:t>
                      </a:r>
                      <a:endParaRPr lang="zh-CN" altLang="en-US" sz="2000" dirty="0"/>
                    </a:p>
                  </a:txBody>
                  <a:tcPr marL="105728" marR="105728" marT="52864" marB="52864" anchor="ctr"/>
                </a:tc>
                <a:tc>
                  <a:txBody>
                    <a:bodyPr/>
                    <a:lstStyle/>
                    <a:p>
                      <a:pPr algn="ctr"/>
                      <a:r>
                        <a:rPr lang="en-US" altLang="zh-CN" sz="2000" dirty="0"/>
                        <a:t> 970 Mbits/sec</a:t>
                      </a:r>
                      <a:endParaRPr lang="zh-CN" altLang="en-US" sz="2000" dirty="0"/>
                    </a:p>
                  </a:txBody>
                  <a:tcPr marL="105728" marR="105728" marT="52864" marB="52864" anchor="ctr"/>
                </a:tc>
                <a:extLst>
                  <a:ext uri="{0D108BD9-81ED-4DB2-BD59-A6C34878D82A}">
                    <a16:rowId xmlns:a16="http://schemas.microsoft.com/office/drawing/2014/main" val="2569508181"/>
                  </a:ext>
                </a:extLst>
              </a:tr>
            </a:tbl>
          </a:graphicData>
        </a:graphic>
      </p:graphicFrame>
    </p:spTree>
    <p:extLst>
      <p:ext uri="{BB962C8B-B14F-4D97-AF65-F5344CB8AC3E}">
        <p14:creationId xmlns:p14="http://schemas.microsoft.com/office/powerpoint/2010/main" val="80170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65816"/>
          </a:xfrm>
        </p:spPr>
        <p:txBody>
          <a:bodyPr>
            <a:normAutofit fontScale="90000"/>
          </a:bodyPr>
          <a:lstStyle/>
          <a:p>
            <a:r>
              <a:rPr lang="en-US" altLang="zh-CN" dirty="0"/>
              <a:t>Bandwidth, Delay, and Loss</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lstStyle/>
          <a:p>
            <a:r>
              <a:rPr lang="en-US" altLang="zh-CN" b="1" dirty="0"/>
              <a:t>7. Measuring networks with link losses</a:t>
            </a:r>
          </a:p>
          <a:p>
            <a:endParaRPr lang="en-US" altLang="zh-CN" b="1" dirty="0"/>
          </a:p>
          <a:p>
            <a:endParaRPr lang="en-US" altLang="zh-CN" dirty="0"/>
          </a:p>
          <a:p>
            <a:endParaRPr lang="en-US" altLang="zh-CN" dirty="0"/>
          </a:p>
          <a:p>
            <a:endParaRPr lang="en-US" altLang="zh-CN" dirty="0"/>
          </a:p>
          <a:p>
            <a:pPr lvl="1"/>
            <a:r>
              <a:rPr lang="en-US" altLang="zh-CN" dirty="0"/>
              <a:t>From the experiments above, we can see that when we set a certain value of link loss on the Router side, the iPerf3 testing can get the same results from the Client and Server VM sides. Therefore we can validate the link loss setting is valid.</a:t>
            </a:r>
          </a:p>
          <a:p>
            <a:endParaRPr lang="en-US" altLang="zh-CN" b="1" dirty="0"/>
          </a:p>
        </p:txBody>
      </p:sp>
      <p:graphicFrame>
        <p:nvGraphicFramePr>
          <p:cNvPr id="5" name="表格 4">
            <a:extLst>
              <a:ext uri="{FF2B5EF4-FFF2-40B4-BE49-F238E27FC236}">
                <a16:creationId xmlns:a16="http://schemas.microsoft.com/office/drawing/2014/main" id="{5E8BB1F9-1AD0-94B5-2FC6-7A08B3166435}"/>
              </a:ext>
            </a:extLst>
          </p:cNvPr>
          <p:cNvGraphicFramePr>
            <a:graphicFrameLocks noGrp="1"/>
          </p:cNvGraphicFramePr>
          <p:nvPr>
            <p:extLst>
              <p:ext uri="{D42A27DB-BD31-4B8C-83A1-F6EECF244321}">
                <p14:modId xmlns:p14="http://schemas.microsoft.com/office/powerpoint/2010/main" val="858763710"/>
              </p:ext>
            </p:extLst>
          </p:nvPr>
        </p:nvGraphicFramePr>
        <p:xfrm>
          <a:off x="1116541" y="1585752"/>
          <a:ext cx="7965315" cy="1843248"/>
        </p:xfrm>
        <a:graphic>
          <a:graphicData uri="http://schemas.openxmlformats.org/drawingml/2006/table">
            <a:tbl>
              <a:tblPr firstRow="1" bandRow="1">
                <a:tableStyleId>{5C22544A-7EE6-4342-B048-85BDC9FD1C3A}</a:tableStyleId>
              </a:tblPr>
              <a:tblGrid>
                <a:gridCol w="3865128">
                  <a:extLst>
                    <a:ext uri="{9D8B030D-6E8A-4147-A177-3AD203B41FA5}">
                      <a16:colId xmlns:a16="http://schemas.microsoft.com/office/drawing/2014/main" val="2219499873"/>
                    </a:ext>
                  </a:extLst>
                </a:gridCol>
                <a:gridCol w="4100187">
                  <a:extLst>
                    <a:ext uri="{9D8B030D-6E8A-4147-A177-3AD203B41FA5}">
                      <a16:colId xmlns:a16="http://schemas.microsoft.com/office/drawing/2014/main" val="3439178007"/>
                    </a:ext>
                  </a:extLst>
                </a:gridCol>
              </a:tblGrid>
              <a:tr h="428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Router link Loss</a:t>
                      </a:r>
                      <a:endParaRPr lang="zh-CN" altLang="en-US" sz="2000" dirty="0"/>
                    </a:p>
                  </a:txBody>
                  <a:tcPr marL="105728" marR="105728" marT="52864" marB="52864"/>
                </a:tc>
                <a:tc>
                  <a:txBody>
                    <a:bodyPr/>
                    <a:lstStyle/>
                    <a:p>
                      <a:pPr algn="ctr"/>
                      <a:r>
                        <a:rPr lang="en-US" altLang="zh-CN" sz="2000" dirty="0"/>
                        <a:t>iPerf3 testing results – UDP datagram loss</a:t>
                      </a:r>
                      <a:endParaRPr lang="zh-CN" altLang="en-US" sz="2000" dirty="0"/>
                    </a:p>
                  </a:txBody>
                  <a:tcPr marL="105728" marR="105728" marT="52864" marB="52864"/>
                </a:tc>
                <a:extLst>
                  <a:ext uri="{0D108BD9-81ED-4DB2-BD59-A6C34878D82A}">
                    <a16:rowId xmlns:a16="http://schemas.microsoft.com/office/drawing/2014/main" val="2276338997"/>
                  </a:ext>
                </a:extLst>
              </a:tr>
              <a:tr h="428784">
                <a:tc>
                  <a:txBody>
                    <a:bodyPr/>
                    <a:lstStyle/>
                    <a:p>
                      <a:pPr algn="ctr"/>
                      <a:r>
                        <a:rPr lang="en-US" altLang="zh-CN" sz="2400" b="1" dirty="0"/>
                        <a:t>0%</a:t>
                      </a:r>
                      <a:endParaRPr lang="zh-CN" altLang="en-US" sz="2400" b="1" dirty="0"/>
                    </a:p>
                  </a:txBody>
                  <a:tcPr marL="105728" marR="105728" marT="52864" marB="52864" anchor="ctr"/>
                </a:tc>
                <a:tc>
                  <a:txBody>
                    <a:bodyPr/>
                    <a:lstStyle/>
                    <a:p>
                      <a:pPr algn="ctr"/>
                      <a:r>
                        <a:rPr lang="en-US" altLang="zh-CN" sz="2000" dirty="0"/>
                        <a:t>0.081%</a:t>
                      </a:r>
                      <a:endParaRPr lang="zh-CN" altLang="en-US" sz="2000" dirty="0"/>
                    </a:p>
                  </a:txBody>
                  <a:tcPr marL="105728" marR="105728" marT="52864" marB="52864" anchor="ctr"/>
                </a:tc>
                <a:extLst>
                  <a:ext uri="{0D108BD9-81ED-4DB2-BD59-A6C34878D82A}">
                    <a16:rowId xmlns:a16="http://schemas.microsoft.com/office/drawing/2014/main" val="3950972211"/>
                  </a:ext>
                </a:extLst>
              </a:tr>
              <a:tr h="428784">
                <a:tc>
                  <a:txBody>
                    <a:bodyPr/>
                    <a:lstStyle/>
                    <a:p>
                      <a:pPr algn="ctr"/>
                      <a:r>
                        <a:rPr lang="en-US" altLang="zh-CN" sz="2400" b="1" dirty="0"/>
                        <a:t>0.1%</a:t>
                      </a:r>
                      <a:endParaRPr lang="zh-CN" altLang="en-US" sz="2400" b="1" dirty="0"/>
                    </a:p>
                  </a:txBody>
                  <a:tcPr marL="105728" marR="105728" marT="52864" marB="52864" anchor="ctr"/>
                </a:tc>
                <a:tc>
                  <a:txBody>
                    <a:bodyPr/>
                    <a:lstStyle/>
                    <a:p>
                      <a:pPr algn="ctr"/>
                      <a:r>
                        <a:rPr lang="en-US" altLang="zh-CN" sz="2000" dirty="0"/>
                        <a:t> 0.42%</a:t>
                      </a:r>
                      <a:endParaRPr lang="zh-CN" altLang="en-US" sz="2000" dirty="0"/>
                    </a:p>
                  </a:txBody>
                  <a:tcPr marL="105728" marR="105728" marT="52864" marB="52864" anchor="ctr"/>
                </a:tc>
                <a:extLst>
                  <a:ext uri="{0D108BD9-81ED-4DB2-BD59-A6C34878D82A}">
                    <a16:rowId xmlns:a16="http://schemas.microsoft.com/office/drawing/2014/main" val="1605479499"/>
                  </a:ext>
                </a:extLst>
              </a:tr>
              <a:tr h="428784">
                <a:tc>
                  <a:txBody>
                    <a:bodyPr/>
                    <a:lstStyle/>
                    <a:p>
                      <a:pPr algn="ctr"/>
                      <a:r>
                        <a:rPr lang="en-US" altLang="zh-CN" sz="2400" b="1" dirty="0"/>
                        <a:t>5%</a:t>
                      </a:r>
                      <a:endParaRPr lang="zh-CN" altLang="en-US" sz="2400" b="1" dirty="0"/>
                    </a:p>
                  </a:txBody>
                  <a:tcPr marL="105728" marR="105728" marT="52864" marB="52864" anchor="ctr"/>
                </a:tc>
                <a:tc>
                  <a:txBody>
                    <a:bodyPr/>
                    <a:lstStyle/>
                    <a:p>
                      <a:pPr algn="ctr"/>
                      <a:r>
                        <a:rPr lang="en-US" altLang="zh-CN" sz="2000" dirty="0"/>
                        <a:t>5.2%</a:t>
                      </a:r>
                      <a:endParaRPr lang="zh-CN" altLang="en-US" sz="2000" dirty="0"/>
                    </a:p>
                  </a:txBody>
                  <a:tcPr marL="105728" marR="105728" marT="52864" marB="52864" anchor="ctr"/>
                </a:tc>
                <a:extLst>
                  <a:ext uri="{0D108BD9-81ED-4DB2-BD59-A6C34878D82A}">
                    <a16:rowId xmlns:a16="http://schemas.microsoft.com/office/drawing/2014/main" val="2569508181"/>
                  </a:ext>
                </a:extLst>
              </a:tr>
            </a:tbl>
          </a:graphicData>
        </a:graphic>
      </p:graphicFrame>
    </p:spTree>
    <p:extLst>
      <p:ext uri="{BB962C8B-B14F-4D97-AF65-F5344CB8AC3E}">
        <p14:creationId xmlns:p14="http://schemas.microsoft.com/office/powerpoint/2010/main" val="329021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89534"/>
          </a:xfrm>
        </p:spPr>
        <p:txBody>
          <a:bodyPr>
            <a:normAutofit fontScale="90000"/>
          </a:bodyPr>
          <a:lstStyle/>
          <a:p>
            <a:r>
              <a:rPr lang="en-US" altLang="zh-CN" dirty="0"/>
              <a:t>Secure Copy</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lstStyle/>
          <a:p>
            <a:r>
              <a:rPr lang="en-US" altLang="zh-CN" sz="3200" b="1" dirty="0"/>
              <a:t>Preparation works</a:t>
            </a:r>
          </a:p>
          <a:p>
            <a:pPr lvl="1"/>
            <a:r>
              <a:rPr lang="en-US" altLang="zh-CN" sz="2800" dirty="0"/>
              <a:t>Set the Router link bandwidth to be 100Mbps</a:t>
            </a:r>
          </a:p>
          <a:p>
            <a:pPr lvl="1"/>
            <a:r>
              <a:rPr lang="en-US" altLang="zh-CN" sz="2800" dirty="0"/>
              <a:t>Test the RTT between Client and Server: </a:t>
            </a:r>
            <a:r>
              <a:rPr lang="en-US" altLang="zh-CN" sz="2800" b="1" dirty="0"/>
              <a:t>0.798 ms</a:t>
            </a:r>
          </a:p>
          <a:p>
            <a:pPr lvl="1"/>
            <a:r>
              <a:rPr lang="en-US" altLang="zh-CN" dirty="0"/>
              <a:t>Test the bandwidth delay product between Client and Server: </a:t>
            </a:r>
            <a:r>
              <a:rPr lang="en-US" altLang="zh-CN" b="1" dirty="0"/>
              <a:t>81.22 Kbits</a:t>
            </a:r>
          </a:p>
          <a:p>
            <a:r>
              <a:rPr lang="en-US" altLang="zh-CN" b="1" dirty="0"/>
              <a:t>Explain what we have done in Step 3 &amp; 4</a:t>
            </a:r>
          </a:p>
          <a:p>
            <a:pPr lvl="1"/>
            <a:r>
              <a:rPr lang="en-US" altLang="zh-CN" dirty="0"/>
              <a:t>We create a folder called test/</a:t>
            </a:r>
          </a:p>
          <a:p>
            <a:pPr lvl="1"/>
            <a:r>
              <a:rPr lang="en-US" altLang="zh-CN" dirty="0"/>
              <a:t>We copy the file /dev/</a:t>
            </a:r>
            <a:r>
              <a:rPr lang="en-US" altLang="zh-CN" dirty="0" err="1"/>
              <a:t>urandom</a:t>
            </a:r>
            <a:r>
              <a:rPr lang="en-US" altLang="zh-CN" dirty="0"/>
              <a:t> to the file ./</a:t>
            </a:r>
            <a:r>
              <a:rPr lang="en-US" altLang="zh-CN" dirty="0" err="1"/>
              <a:t>filesystem.bin</a:t>
            </a:r>
            <a:endParaRPr lang="en-US" altLang="zh-CN" dirty="0"/>
          </a:p>
          <a:p>
            <a:pPr lvl="1"/>
            <a:r>
              <a:rPr lang="en-US" altLang="zh-CN" dirty="0"/>
              <a:t>We make file system on ./</a:t>
            </a:r>
            <a:r>
              <a:rPr lang="en-US" altLang="zh-CN" dirty="0" err="1"/>
              <a:t>filesystem.bin</a:t>
            </a:r>
            <a:endParaRPr lang="en-US" altLang="zh-CN" dirty="0"/>
          </a:p>
          <a:p>
            <a:pPr lvl="1"/>
            <a:r>
              <a:rPr lang="en-US" altLang="zh-CN" dirty="0"/>
              <a:t>We use loop mode to mount on the file ./</a:t>
            </a:r>
            <a:r>
              <a:rPr lang="en-US" altLang="zh-CN" dirty="0" err="1"/>
              <a:t>filesystem.bin</a:t>
            </a:r>
            <a:endParaRPr lang="en-US" altLang="zh-CN" dirty="0"/>
          </a:p>
          <a:p>
            <a:pPr lvl="1"/>
            <a:r>
              <a:rPr lang="en-US" altLang="zh-CN" dirty="0"/>
              <a:t>We make all the files in the test/ folder have all permissions type</a:t>
            </a:r>
          </a:p>
        </p:txBody>
      </p:sp>
    </p:spTree>
    <p:extLst>
      <p:ext uri="{BB962C8B-B14F-4D97-AF65-F5344CB8AC3E}">
        <p14:creationId xmlns:p14="http://schemas.microsoft.com/office/powerpoint/2010/main" val="173024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89534"/>
          </a:xfrm>
        </p:spPr>
        <p:txBody>
          <a:bodyPr>
            <a:normAutofit fontScale="90000"/>
          </a:bodyPr>
          <a:lstStyle/>
          <a:p>
            <a:r>
              <a:rPr lang="en-US" altLang="zh-CN" dirty="0"/>
              <a:t>Secure Copy</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lstStyle/>
          <a:p>
            <a:r>
              <a:rPr lang="en-US" altLang="zh-CN" sz="3200" b="1" dirty="0"/>
              <a:t>Step 7&amp;8: </a:t>
            </a:r>
            <a:r>
              <a:rPr lang="en-US" altLang="zh-CN" sz="3200" dirty="0"/>
              <a:t>Throughput of the file transferring: </a:t>
            </a:r>
            <a:r>
              <a:rPr lang="en-US" altLang="zh-CN" sz="3200" b="1" dirty="0"/>
              <a:t>50.3MB/s</a:t>
            </a:r>
          </a:p>
          <a:p>
            <a:r>
              <a:rPr lang="en-US" altLang="zh-CN" sz="3200" b="1" dirty="0"/>
              <a:t> Step 9: </a:t>
            </a:r>
            <a:r>
              <a:rPr lang="en-US" altLang="zh-CN" sz="3200" dirty="0"/>
              <a:t>Increase the link delay up to 25ms and measure the file transferring throughput:	</a:t>
            </a:r>
          </a:p>
          <a:p>
            <a:pPr lvl="1"/>
            <a:r>
              <a:rPr lang="en-US" altLang="zh-CN" sz="2800" dirty="0"/>
              <a:t>RTT (tested using ping) : </a:t>
            </a:r>
            <a:r>
              <a:rPr lang="en-US" altLang="zh-CN" sz="2800" b="1" dirty="0"/>
              <a:t>50.901 ms</a:t>
            </a:r>
          </a:p>
          <a:p>
            <a:pPr lvl="1"/>
            <a:r>
              <a:rPr lang="en-US" altLang="zh-CN" sz="2800" dirty="0"/>
              <a:t>File transferring throughput: </a:t>
            </a:r>
            <a:r>
              <a:rPr lang="en-US" altLang="zh-CN" sz="2800" b="1" dirty="0"/>
              <a:t>28.1MB/s</a:t>
            </a:r>
          </a:p>
          <a:p>
            <a:pPr lvl="1"/>
            <a:r>
              <a:rPr lang="en-US" altLang="zh-CN" sz="2800" b="1" dirty="0"/>
              <a:t>Improvement: </a:t>
            </a:r>
            <a:r>
              <a:rPr lang="en-US" altLang="zh-CN" sz="2800" dirty="0"/>
              <a:t>If we use smaller window sizes, throughput can be improved:</a:t>
            </a:r>
          </a:p>
          <a:p>
            <a:pPr lvl="2"/>
            <a:r>
              <a:rPr lang="en-US" altLang="zh-CN" sz="2400" b="1" dirty="0"/>
              <a:t>Window size: </a:t>
            </a:r>
            <a:r>
              <a:rPr lang="en-US" altLang="zh-CN" sz="2400" dirty="0"/>
              <a:t>10KBytes;</a:t>
            </a:r>
            <a:r>
              <a:rPr lang="en-US" altLang="zh-CN" sz="2400" b="1" dirty="0"/>
              <a:t> Throughput: </a:t>
            </a:r>
            <a:r>
              <a:rPr lang="en-US" altLang="zh-CN" sz="2400" dirty="0"/>
              <a:t>31.9MB/s</a:t>
            </a:r>
          </a:p>
          <a:p>
            <a:pPr lvl="2"/>
            <a:r>
              <a:rPr lang="en-US" altLang="zh-CN" sz="2400" b="1" dirty="0"/>
              <a:t>Window size: </a:t>
            </a:r>
            <a:r>
              <a:rPr lang="en-US" altLang="zh-CN" sz="2400" dirty="0"/>
              <a:t>10KBytes;</a:t>
            </a:r>
            <a:r>
              <a:rPr lang="en-US" altLang="zh-CN" sz="2400" b="1" dirty="0"/>
              <a:t> Throughput: </a:t>
            </a:r>
            <a:r>
              <a:rPr lang="en-US" altLang="zh-CN" sz="2400" dirty="0"/>
              <a:t>34.1MB/s</a:t>
            </a:r>
          </a:p>
        </p:txBody>
      </p:sp>
    </p:spTree>
    <p:extLst>
      <p:ext uri="{BB962C8B-B14F-4D97-AF65-F5344CB8AC3E}">
        <p14:creationId xmlns:p14="http://schemas.microsoft.com/office/powerpoint/2010/main" val="421126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89534"/>
          </a:xfrm>
        </p:spPr>
        <p:txBody>
          <a:bodyPr>
            <a:normAutofit fontScale="90000"/>
          </a:bodyPr>
          <a:lstStyle/>
          <a:p>
            <a:r>
              <a:rPr lang="en-US" altLang="zh-CN" dirty="0"/>
              <a:t>Secure Copy</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normAutofit/>
          </a:bodyPr>
          <a:lstStyle/>
          <a:p>
            <a:r>
              <a:rPr lang="en-US" altLang="zh-CN" sz="3600" b="1" dirty="0"/>
              <a:t>Step 10:  </a:t>
            </a:r>
            <a:r>
              <a:rPr lang="en-US" altLang="zh-CN" sz="3600" dirty="0"/>
              <a:t>Does </a:t>
            </a:r>
            <a:r>
              <a:rPr lang="en-US" altLang="zh-CN" sz="3600" dirty="0" err="1"/>
              <a:t>scp</a:t>
            </a:r>
            <a:r>
              <a:rPr lang="en-US" altLang="zh-CN" sz="3600" dirty="0"/>
              <a:t> seem to have some sort of built-in limitation? Can you guess what it is? Hint: </a:t>
            </a:r>
            <a:r>
              <a:rPr lang="en-US" altLang="zh-CN" sz="3600" dirty="0" err="1"/>
              <a:t>scp</a:t>
            </a:r>
            <a:r>
              <a:rPr lang="en-US" altLang="zh-CN" sz="3600" dirty="0"/>
              <a:t> uses the SSH protocol to transfer data. </a:t>
            </a:r>
          </a:p>
          <a:p>
            <a:pPr lvl="1"/>
            <a:r>
              <a:rPr lang="en-US" altLang="zh-CN" sz="3200" dirty="0"/>
              <a:t>SCP can only be operated on one thread but not on multi-thread simultaneously. This is because </a:t>
            </a:r>
            <a:r>
              <a:rPr lang="en-US" altLang="zh-CN" sz="3200" dirty="0" err="1"/>
              <a:t>scp</a:t>
            </a:r>
            <a:r>
              <a:rPr lang="en-US" altLang="zh-CN" sz="3200" dirty="0"/>
              <a:t> is built on </a:t>
            </a:r>
            <a:r>
              <a:rPr lang="en-US" altLang="zh-CN" sz="3200" dirty="0" err="1"/>
              <a:t>ssh</a:t>
            </a:r>
            <a:r>
              <a:rPr lang="en-US" altLang="zh-CN" sz="3200" dirty="0"/>
              <a:t>, and </a:t>
            </a:r>
            <a:r>
              <a:rPr lang="en-US" altLang="zh-CN" sz="3200" dirty="0" err="1"/>
              <a:t>ssh</a:t>
            </a:r>
            <a:r>
              <a:rPr lang="en-US" altLang="zh-CN" sz="3200" dirty="0"/>
              <a:t> can only use one port-22 and it can handle only one connection each time.</a:t>
            </a:r>
          </a:p>
        </p:txBody>
      </p:sp>
    </p:spTree>
    <p:extLst>
      <p:ext uri="{BB962C8B-B14F-4D97-AF65-F5344CB8AC3E}">
        <p14:creationId xmlns:p14="http://schemas.microsoft.com/office/powerpoint/2010/main" val="3792726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89534"/>
          </a:xfrm>
        </p:spPr>
        <p:txBody>
          <a:bodyPr>
            <a:normAutofit fontScale="90000"/>
          </a:bodyPr>
          <a:lstStyle/>
          <a:p>
            <a:r>
              <a:rPr lang="en-US" altLang="zh-CN" dirty="0"/>
              <a:t>Secure Copy</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lstStyle/>
          <a:p>
            <a:r>
              <a:rPr lang="en-US" altLang="zh-CN" b="1" dirty="0"/>
              <a:t>Step 11 </a:t>
            </a:r>
            <a:r>
              <a:rPr lang="en-US" altLang="zh-CN" dirty="0"/>
              <a:t>Measuring file transferring throughput under link losses</a:t>
            </a:r>
          </a:p>
          <a:p>
            <a:endParaRPr lang="en-US" altLang="zh-CN" dirty="0"/>
          </a:p>
          <a:p>
            <a:endParaRPr lang="en-US" altLang="zh-CN" dirty="0"/>
          </a:p>
          <a:p>
            <a:endParaRPr lang="en-US" altLang="zh-CN" dirty="0"/>
          </a:p>
          <a:p>
            <a:endParaRPr lang="en-US" altLang="zh-CN" dirty="0"/>
          </a:p>
          <a:p>
            <a:pPr marL="0" indent="0">
              <a:buNone/>
            </a:pPr>
            <a:endParaRPr lang="en-US" altLang="zh-CN" dirty="0"/>
          </a:p>
          <a:p>
            <a:pPr lvl="1"/>
            <a:r>
              <a:rPr lang="en-US" altLang="zh-CN" dirty="0"/>
              <a:t>With increasing link losses(from 0.1% to 10%), file transferring throughput grows lower.</a:t>
            </a:r>
          </a:p>
          <a:p>
            <a:pPr lvl="1"/>
            <a:r>
              <a:rPr lang="en-US" altLang="zh-CN" dirty="0"/>
              <a:t>The descending trend of throughput is not linear, but it experiences a rapid decreasing when the router link loss is between 1% to 5%. This might be because TCP connections are very sensitive during this period due to its ACK mechanisms and sliding windows mechanisms. Before this period, data loss can be ignored, and after this period, the throughput has already been low. So this period it drops very fast.</a:t>
            </a:r>
          </a:p>
          <a:p>
            <a:endParaRPr lang="en-US" altLang="zh-CN" sz="2400" dirty="0"/>
          </a:p>
        </p:txBody>
      </p:sp>
      <p:graphicFrame>
        <p:nvGraphicFramePr>
          <p:cNvPr id="5" name="图表 4">
            <a:extLst>
              <a:ext uri="{FF2B5EF4-FFF2-40B4-BE49-F238E27FC236}">
                <a16:creationId xmlns:a16="http://schemas.microsoft.com/office/drawing/2014/main" id="{A23B1CEB-B2AE-B2AE-AC81-545C69B4A17A}"/>
              </a:ext>
            </a:extLst>
          </p:cNvPr>
          <p:cNvGraphicFramePr>
            <a:graphicFrameLocks/>
          </p:cNvGraphicFramePr>
          <p:nvPr>
            <p:extLst>
              <p:ext uri="{D42A27DB-BD31-4B8C-83A1-F6EECF244321}">
                <p14:modId xmlns:p14="http://schemas.microsoft.com/office/powerpoint/2010/main" val="1310900864"/>
              </p:ext>
            </p:extLst>
          </p:nvPr>
        </p:nvGraphicFramePr>
        <p:xfrm>
          <a:off x="3533317" y="1439394"/>
          <a:ext cx="5125366" cy="26061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341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E7E84-106F-C0CD-3196-4E6803F6FE71}"/>
              </a:ext>
            </a:extLst>
          </p:cNvPr>
          <p:cNvSpPr>
            <a:spLocks noGrp="1"/>
          </p:cNvSpPr>
          <p:nvPr>
            <p:ph type="title"/>
          </p:nvPr>
        </p:nvSpPr>
        <p:spPr/>
        <p:txBody>
          <a:bodyPr/>
          <a:lstStyle/>
          <a:p>
            <a:r>
              <a:rPr lang="en-US" altLang="zh-CN" dirty="0"/>
              <a:t>Index</a:t>
            </a:r>
            <a:endParaRPr lang="zh-CN" altLang="en-US" dirty="0"/>
          </a:p>
        </p:txBody>
      </p:sp>
      <p:sp>
        <p:nvSpPr>
          <p:cNvPr id="3" name="内容占位符 2">
            <a:extLst>
              <a:ext uri="{FF2B5EF4-FFF2-40B4-BE49-F238E27FC236}">
                <a16:creationId xmlns:a16="http://schemas.microsoft.com/office/drawing/2014/main" id="{93E30D02-1762-EC05-A0E9-5F06F1997132}"/>
              </a:ext>
            </a:extLst>
          </p:cNvPr>
          <p:cNvSpPr>
            <a:spLocks noGrp="1"/>
          </p:cNvSpPr>
          <p:nvPr>
            <p:ph idx="1"/>
          </p:nvPr>
        </p:nvSpPr>
        <p:spPr/>
        <p:txBody>
          <a:bodyPr/>
          <a:lstStyle/>
          <a:p>
            <a:r>
              <a:rPr lang="en-US" altLang="zh-CN" dirty="0"/>
              <a:t>Exploring Bandwidth and Throughput</a:t>
            </a:r>
          </a:p>
          <a:p>
            <a:r>
              <a:rPr lang="en-US" altLang="zh-CN" dirty="0"/>
              <a:t>Bandwidth, Delay, and Loss</a:t>
            </a:r>
          </a:p>
          <a:p>
            <a:r>
              <a:rPr lang="en-US" altLang="zh-CN" dirty="0"/>
              <a:t>Secure copy</a:t>
            </a:r>
            <a:endParaRPr lang="zh-CN" altLang="en-US" dirty="0"/>
          </a:p>
        </p:txBody>
      </p:sp>
    </p:spTree>
    <p:extLst>
      <p:ext uri="{BB962C8B-B14F-4D97-AF65-F5344CB8AC3E}">
        <p14:creationId xmlns:p14="http://schemas.microsoft.com/office/powerpoint/2010/main" val="1569679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27256-1061-243E-F699-85A02B4ADABC}"/>
              </a:ext>
            </a:extLst>
          </p:cNvPr>
          <p:cNvSpPr>
            <a:spLocks noGrp="1"/>
          </p:cNvSpPr>
          <p:nvPr>
            <p:ph type="title"/>
          </p:nvPr>
        </p:nvSpPr>
        <p:spPr>
          <a:xfrm>
            <a:off x="838200" y="365126"/>
            <a:ext cx="10515600" cy="689534"/>
          </a:xfrm>
        </p:spPr>
        <p:txBody>
          <a:bodyPr>
            <a:normAutofit fontScale="90000"/>
          </a:bodyPr>
          <a:lstStyle/>
          <a:p>
            <a:r>
              <a:rPr lang="en-US" altLang="zh-CN" dirty="0"/>
              <a:t>Secure Copy</a:t>
            </a:r>
            <a:endParaRPr lang="zh-CN" altLang="en-US" dirty="0"/>
          </a:p>
        </p:txBody>
      </p:sp>
      <p:sp>
        <p:nvSpPr>
          <p:cNvPr id="3" name="内容占位符 2">
            <a:extLst>
              <a:ext uri="{FF2B5EF4-FFF2-40B4-BE49-F238E27FC236}">
                <a16:creationId xmlns:a16="http://schemas.microsoft.com/office/drawing/2014/main" id="{8D343636-26DF-9EAC-33BF-6AFE8938BA8F}"/>
              </a:ext>
            </a:extLst>
          </p:cNvPr>
          <p:cNvSpPr>
            <a:spLocks noGrp="1"/>
          </p:cNvSpPr>
          <p:nvPr>
            <p:ph idx="1"/>
          </p:nvPr>
        </p:nvSpPr>
        <p:spPr>
          <a:xfrm>
            <a:off x="838200" y="1054660"/>
            <a:ext cx="10515600" cy="5139951"/>
          </a:xfrm>
        </p:spPr>
        <p:txBody>
          <a:bodyPr/>
          <a:lstStyle/>
          <a:p>
            <a:r>
              <a:rPr lang="en-US" altLang="zh-CN" b="1" dirty="0"/>
              <a:t>Step 12 </a:t>
            </a:r>
            <a:r>
              <a:rPr lang="en-US" altLang="zh-CN" dirty="0"/>
              <a:t>Estimate (or measure) the delay and loss from Los Angeles to Switzerland. If you had a physicist for a colleague, and he wanted to download some data from the new atom smasher at CERN, would you expect him to come to you for help? Can you help him? If so, how?</a:t>
            </a:r>
          </a:p>
          <a:p>
            <a:pPr lvl="1">
              <a:lnSpc>
                <a:spcPct val="150000"/>
              </a:lnSpc>
            </a:pPr>
            <a:r>
              <a:rPr lang="en-US" altLang="zh-CN" dirty="0"/>
              <a:t>From the ping results from </a:t>
            </a:r>
            <a:r>
              <a:rPr lang="en-US" altLang="zh-CN" dirty="0">
                <a:hlinkClick r:id="rId2"/>
              </a:rPr>
              <a:t>this website</a:t>
            </a:r>
            <a:r>
              <a:rPr lang="en-US" altLang="zh-CN" dirty="0"/>
              <a:t>, the delay between LA and Zurich can be </a:t>
            </a:r>
            <a:r>
              <a:rPr lang="en-US" altLang="zh-CN" sz="1800" b="0" i="0" u="sng" dirty="0">
                <a:solidFill>
                  <a:srgbClr val="0088EE"/>
                </a:solidFill>
                <a:effectLst/>
                <a:latin typeface="adelle-sans"/>
                <a:hlinkClick r:id="rId3"/>
              </a:rPr>
              <a:t>156.87ms</a:t>
            </a:r>
            <a:r>
              <a:rPr lang="en-US" altLang="zh-CN" sz="1800" b="0" i="0" dirty="0">
                <a:effectLst/>
                <a:latin typeface="adelle-sans"/>
              </a:rPr>
              <a:t> ,and data loss datum cannot be found</a:t>
            </a:r>
          </a:p>
          <a:p>
            <a:pPr lvl="1">
              <a:lnSpc>
                <a:spcPct val="150000"/>
              </a:lnSpc>
            </a:pPr>
            <a:r>
              <a:rPr lang="en-US" altLang="zh-CN" sz="1800" dirty="0">
                <a:latin typeface="adelle-sans"/>
              </a:rPr>
              <a:t>If this physicist asked me for help, I would configure his computer and set the TCP buffer size to be little as 10-50 Kbytes. This should help him to obtain a higher throughput and higher network rate.</a:t>
            </a:r>
            <a:endParaRPr lang="en-US" altLang="zh-CN" dirty="0"/>
          </a:p>
        </p:txBody>
      </p:sp>
    </p:spTree>
    <p:extLst>
      <p:ext uri="{BB962C8B-B14F-4D97-AF65-F5344CB8AC3E}">
        <p14:creationId xmlns:p14="http://schemas.microsoft.com/office/powerpoint/2010/main" val="267337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AD482-846E-23B2-7C83-2027F10ADB52}"/>
              </a:ext>
            </a:extLst>
          </p:cNvPr>
          <p:cNvSpPr>
            <a:spLocks noGrp="1"/>
          </p:cNvSpPr>
          <p:nvPr>
            <p:ph type="ctrTitle"/>
          </p:nvPr>
        </p:nvSpPr>
        <p:spPr/>
        <p:txBody>
          <a:bodyPr/>
          <a:lstStyle/>
          <a:p>
            <a:r>
              <a:rPr lang="en-US" altLang="zh-CN" dirty="0"/>
              <a:t>Thanks for listening!</a:t>
            </a:r>
            <a:endParaRPr lang="zh-CN" altLang="en-US" b="1" dirty="0"/>
          </a:p>
        </p:txBody>
      </p:sp>
      <p:sp>
        <p:nvSpPr>
          <p:cNvPr id="3" name="副标题 2">
            <a:extLst>
              <a:ext uri="{FF2B5EF4-FFF2-40B4-BE49-F238E27FC236}">
                <a16:creationId xmlns:a16="http://schemas.microsoft.com/office/drawing/2014/main" id="{74C1C5AC-9C19-240B-0AAB-F2B134B3D254}"/>
              </a:ext>
            </a:extLst>
          </p:cNvPr>
          <p:cNvSpPr>
            <a:spLocks noGrp="1"/>
          </p:cNvSpPr>
          <p:nvPr>
            <p:ph type="subTitle" idx="1"/>
          </p:nvPr>
        </p:nvSpPr>
        <p:spPr/>
        <p:txBody>
          <a:bodyPr/>
          <a:lstStyle/>
          <a:p>
            <a:r>
              <a:rPr lang="en-US" altLang="zh-CN" b="1" dirty="0"/>
              <a:t>Presenter: </a:t>
            </a:r>
            <a:r>
              <a:rPr lang="en-US" altLang="zh-CN" dirty="0"/>
              <a:t>Boyang Xiao</a:t>
            </a:r>
          </a:p>
          <a:p>
            <a:r>
              <a:rPr lang="en-US" altLang="zh-CN" b="1" dirty="0"/>
              <a:t>USC id: </a:t>
            </a:r>
            <a:r>
              <a:rPr lang="en-US" altLang="zh-CN" dirty="0"/>
              <a:t>3326-7302-74</a:t>
            </a:r>
          </a:p>
          <a:p>
            <a:r>
              <a:rPr lang="en-US" altLang="zh-CN" b="1" dirty="0"/>
              <a:t>Email:</a:t>
            </a:r>
            <a:r>
              <a:rPr lang="en-US" altLang="zh-CN" dirty="0"/>
              <a:t> boyangxi@usc.edu</a:t>
            </a:r>
            <a:endParaRPr lang="zh-CN" altLang="en-US" dirty="0"/>
          </a:p>
        </p:txBody>
      </p:sp>
    </p:spTree>
    <p:extLst>
      <p:ext uri="{BB962C8B-B14F-4D97-AF65-F5344CB8AC3E}">
        <p14:creationId xmlns:p14="http://schemas.microsoft.com/office/powerpoint/2010/main" val="229898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3817A-A9B3-0D73-BCB0-8207539367EB}"/>
              </a:ext>
            </a:extLst>
          </p:cNvPr>
          <p:cNvSpPr>
            <a:spLocks noGrp="1"/>
          </p:cNvSpPr>
          <p:nvPr>
            <p:ph type="title"/>
          </p:nvPr>
        </p:nvSpPr>
        <p:spPr/>
        <p:txBody>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89026B82-8668-603F-697B-698E55098FC2}"/>
              </a:ext>
            </a:extLst>
          </p:cNvPr>
          <p:cNvSpPr>
            <a:spLocks noGrp="1"/>
          </p:cNvSpPr>
          <p:nvPr>
            <p:ph idx="1"/>
          </p:nvPr>
        </p:nvSpPr>
        <p:spPr/>
        <p:txBody>
          <a:bodyPr>
            <a:normAutofit lnSpcReduction="10000"/>
          </a:bodyPr>
          <a:lstStyle/>
          <a:p>
            <a:r>
              <a:rPr lang="en-US" altLang="zh-CN" dirty="0"/>
              <a:t>1. Measuring TCP &amp; UDP throughput using iPerf3</a:t>
            </a:r>
          </a:p>
          <a:p>
            <a:pPr lvl="1"/>
            <a:r>
              <a:rPr lang="en-US" altLang="zh-CN" dirty="0"/>
              <a:t>UDP testing results:</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200" lvl="1" indent="0">
              <a:buNone/>
            </a:pPr>
            <a:r>
              <a:rPr lang="en-US" altLang="zh-CN" dirty="0"/>
              <a:t>The bandwidth should be </a:t>
            </a:r>
            <a:r>
              <a:rPr lang="en-US" altLang="zh-CN" b="1" dirty="0"/>
              <a:t>1.42 Gbits/sec </a:t>
            </a:r>
            <a:r>
              <a:rPr lang="en-US" altLang="zh-CN" dirty="0"/>
              <a:t>for UDP.</a:t>
            </a:r>
          </a:p>
          <a:p>
            <a:pPr lvl="1"/>
            <a:endParaRPr lang="en-US" altLang="zh-CN" dirty="0"/>
          </a:p>
        </p:txBody>
      </p:sp>
      <p:pic>
        <p:nvPicPr>
          <p:cNvPr id="5" name="图片 4">
            <a:extLst>
              <a:ext uri="{FF2B5EF4-FFF2-40B4-BE49-F238E27FC236}">
                <a16:creationId xmlns:a16="http://schemas.microsoft.com/office/drawing/2014/main" id="{893A8DBF-60F1-70BE-8DEB-1BBF3235D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27" y="2649960"/>
            <a:ext cx="6670814" cy="3014862"/>
          </a:xfrm>
          <a:prstGeom prst="rect">
            <a:avLst/>
          </a:prstGeom>
        </p:spPr>
      </p:pic>
    </p:spTree>
    <p:extLst>
      <p:ext uri="{BB962C8B-B14F-4D97-AF65-F5344CB8AC3E}">
        <p14:creationId xmlns:p14="http://schemas.microsoft.com/office/powerpoint/2010/main" val="385630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3817A-A9B3-0D73-BCB0-8207539367EB}"/>
              </a:ext>
            </a:extLst>
          </p:cNvPr>
          <p:cNvSpPr>
            <a:spLocks noGrp="1"/>
          </p:cNvSpPr>
          <p:nvPr>
            <p:ph type="title"/>
          </p:nvPr>
        </p:nvSpPr>
        <p:spPr/>
        <p:txBody>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89026B82-8668-603F-697B-698E55098FC2}"/>
              </a:ext>
            </a:extLst>
          </p:cNvPr>
          <p:cNvSpPr>
            <a:spLocks noGrp="1"/>
          </p:cNvSpPr>
          <p:nvPr>
            <p:ph idx="1"/>
          </p:nvPr>
        </p:nvSpPr>
        <p:spPr>
          <a:xfrm>
            <a:off x="838200" y="1825625"/>
            <a:ext cx="10515600" cy="4667250"/>
          </a:xfrm>
        </p:spPr>
        <p:txBody>
          <a:bodyPr>
            <a:normAutofit fontScale="92500" lnSpcReduction="20000"/>
          </a:bodyPr>
          <a:lstStyle/>
          <a:p>
            <a:r>
              <a:rPr lang="en-US" altLang="zh-CN" dirty="0"/>
              <a:t>1. Measuring TCP &amp; UDP throughput using iPerf3</a:t>
            </a:r>
          </a:p>
          <a:p>
            <a:pPr lvl="1"/>
            <a:r>
              <a:rPr lang="en-US" altLang="zh-CN" dirty="0"/>
              <a:t>TCP testing results:</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marL="457200" lvl="1" indent="0">
              <a:buNone/>
            </a:pPr>
            <a:endParaRPr lang="en-US" altLang="zh-CN" dirty="0"/>
          </a:p>
          <a:p>
            <a:pPr marL="457200" lvl="1" indent="0">
              <a:buNone/>
            </a:pPr>
            <a:r>
              <a:rPr lang="en-US" altLang="zh-CN" dirty="0"/>
              <a:t>The bandwidth should be </a:t>
            </a:r>
            <a:r>
              <a:rPr lang="en-US" altLang="zh-CN" b="1" dirty="0"/>
              <a:t>4.16 Gbits/sec </a:t>
            </a:r>
            <a:r>
              <a:rPr lang="en-US" altLang="zh-CN" dirty="0"/>
              <a:t>for TCP.</a:t>
            </a:r>
          </a:p>
        </p:txBody>
      </p:sp>
      <p:pic>
        <p:nvPicPr>
          <p:cNvPr id="6" name="图片 5">
            <a:extLst>
              <a:ext uri="{FF2B5EF4-FFF2-40B4-BE49-F238E27FC236}">
                <a16:creationId xmlns:a16="http://schemas.microsoft.com/office/drawing/2014/main" id="{62621A20-D098-D526-4D01-47C35D97B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339" y="2504840"/>
            <a:ext cx="6487567" cy="3172098"/>
          </a:xfrm>
          <a:prstGeom prst="rect">
            <a:avLst/>
          </a:prstGeom>
        </p:spPr>
      </p:pic>
    </p:spTree>
    <p:extLst>
      <p:ext uri="{BB962C8B-B14F-4D97-AF65-F5344CB8AC3E}">
        <p14:creationId xmlns:p14="http://schemas.microsoft.com/office/powerpoint/2010/main" val="27958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59A81-D8FD-0408-48FA-B1D4096E0B48}"/>
              </a:ext>
            </a:extLst>
          </p:cNvPr>
          <p:cNvSpPr>
            <a:spLocks noGrp="1"/>
          </p:cNvSpPr>
          <p:nvPr>
            <p:ph type="title"/>
          </p:nvPr>
        </p:nvSpPr>
        <p:spPr/>
        <p:txBody>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925A35A0-4E14-7626-29EC-EFBEEAB9307C}"/>
              </a:ext>
            </a:extLst>
          </p:cNvPr>
          <p:cNvSpPr>
            <a:spLocks noGrp="1"/>
          </p:cNvSpPr>
          <p:nvPr>
            <p:ph idx="1"/>
          </p:nvPr>
        </p:nvSpPr>
        <p:spPr>
          <a:xfrm>
            <a:off x="838200" y="1363986"/>
            <a:ext cx="10515600" cy="4351338"/>
          </a:xfrm>
        </p:spPr>
        <p:txBody>
          <a:bodyPr/>
          <a:lstStyle/>
          <a:p>
            <a:r>
              <a:rPr lang="en-US" altLang="zh-CN" dirty="0"/>
              <a:t>2. Measuring TCP &amp; UDP throughput with Latency on Router VM</a:t>
            </a:r>
          </a:p>
          <a:p>
            <a:endParaRPr lang="en-US" altLang="zh-CN" dirty="0"/>
          </a:p>
          <a:p>
            <a:endParaRPr lang="en-US" altLang="zh-CN" dirty="0"/>
          </a:p>
          <a:p>
            <a:endParaRPr lang="en-US" altLang="zh-CN" dirty="0"/>
          </a:p>
          <a:p>
            <a:endParaRPr lang="en-US" altLang="zh-CN" dirty="0"/>
          </a:p>
          <a:p>
            <a:r>
              <a:rPr lang="en-US" altLang="zh-CN" dirty="0"/>
              <a:t>Conclusions:</a:t>
            </a:r>
          </a:p>
          <a:p>
            <a:pPr lvl="1"/>
            <a:r>
              <a:rPr lang="en-US" altLang="zh-CN" dirty="0"/>
              <a:t>Latency will not affect UDP’s bandwidth or jitter</a:t>
            </a:r>
          </a:p>
          <a:p>
            <a:pPr lvl="1"/>
            <a:r>
              <a:rPr lang="en-US" altLang="zh-CN" dirty="0"/>
              <a:t>Latency will make UDP’s datagram loss increase more and more faster</a:t>
            </a:r>
          </a:p>
          <a:p>
            <a:pPr marL="0" indent="0">
              <a:buNone/>
            </a:pPr>
            <a:endParaRPr lang="en-US" altLang="zh-CN" dirty="0"/>
          </a:p>
        </p:txBody>
      </p:sp>
      <p:graphicFrame>
        <p:nvGraphicFramePr>
          <p:cNvPr id="4" name="表格 4">
            <a:extLst>
              <a:ext uri="{FF2B5EF4-FFF2-40B4-BE49-F238E27FC236}">
                <a16:creationId xmlns:a16="http://schemas.microsoft.com/office/drawing/2014/main" id="{7BC1D269-3F4F-72AF-6EF6-F0CE39618CE5}"/>
              </a:ext>
            </a:extLst>
          </p:cNvPr>
          <p:cNvGraphicFramePr>
            <a:graphicFrameLocks noGrp="1"/>
          </p:cNvGraphicFramePr>
          <p:nvPr>
            <p:extLst>
              <p:ext uri="{D42A27DB-BD31-4B8C-83A1-F6EECF244321}">
                <p14:modId xmlns:p14="http://schemas.microsoft.com/office/powerpoint/2010/main" val="161793156"/>
              </p:ext>
            </p:extLst>
          </p:nvPr>
        </p:nvGraphicFramePr>
        <p:xfrm>
          <a:off x="1090706" y="1826851"/>
          <a:ext cx="9398000" cy="214392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54868521"/>
                    </a:ext>
                  </a:extLst>
                </a:gridCol>
                <a:gridCol w="1879600">
                  <a:extLst>
                    <a:ext uri="{9D8B030D-6E8A-4147-A177-3AD203B41FA5}">
                      <a16:colId xmlns:a16="http://schemas.microsoft.com/office/drawing/2014/main" val="1680633598"/>
                    </a:ext>
                  </a:extLst>
                </a:gridCol>
                <a:gridCol w="1879600">
                  <a:extLst>
                    <a:ext uri="{9D8B030D-6E8A-4147-A177-3AD203B41FA5}">
                      <a16:colId xmlns:a16="http://schemas.microsoft.com/office/drawing/2014/main" val="1083558156"/>
                    </a:ext>
                  </a:extLst>
                </a:gridCol>
                <a:gridCol w="1879600">
                  <a:extLst>
                    <a:ext uri="{9D8B030D-6E8A-4147-A177-3AD203B41FA5}">
                      <a16:colId xmlns:a16="http://schemas.microsoft.com/office/drawing/2014/main" val="1126340698"/>
                    </a:ext>
                  </a:extLst>
                </a:gridCol>
                <a:gridCol w="1879600">
                  <a:extLst>
                    <a:ext uri="{9D8B030D-6E8A-4147-A177-3AD203B41FA5}">
                      <a16:colId xmlns:a16="http://schemas.microsoft.com/office/drawing/2014/main" val="3821788530"/>
                    </a:ext>
                  </a:extLst>
                </a:gridCol>
              </a:tblGrid>
              <a:tr h="428784">
                <a:tc>
                  <a:txBody>
                    <a:bodyPr/>
                    <a:lstStyle/>
                    <a:p>
                      <a:pPr algn="ctr"/>
                      <a:r>
                        <a:rPr lang="en-US" altLang="zh-CN" sz="2100" dirty="0"/>
                        <a:t>Protocol Type</a:t>
                      </a:r>
                      <a:endParaRPr lang="zh-CN" altLang="en-US" sz="2100" dirty="0"/>
                    </a:p>
                  </a:txBody>
                  <a:tcPr marL="105728" marR="105728" marT="52864" marB="52864"/>
                </a:tc>
                <a:tc>
                  <a:txBody>
                    <a:bodyPr/>
                    <a:lstStyle/>
                    <a:p>
                      <a:pPr algn="ctr"/>
                      <a:r>
                        <a:rPr lang="en-US" altLang="zh-CN" sz="2100" dirty="0"/>
                        <a:t>Latency(ms)</a:t>
                      </a:r>
                      <a:endParaRPr lang="zh-CN" altLang="en-US" sz="2100" dirty="0"/>
                    </a:p>
                  </a:txBody>
                  <a:tcPr marL="105728" marR="105728" marT="52864" marB="52864"/>
                </a:tc>
                <a:tc>
                  <a:txBody>
                    <a:bodyPr/>
                    <a:lstStyle/>
                    <a:p>
                      <a:pPr algn="ctr"/>
                      <a:r>
                        <a:rPr lang="en-US" altLang="zh-CN" sz="2100" dirty="0"/>
                        <a:t>Bandwidth</a:t>
                      </a:r>
                      <a:endParaRPr lang="zh-CN" altLang="en-US" sz="2100" dirty="0"/>
                    </a:p>
                  </a:txBody>
                  <a:tcPr marL="105728" marR="105728" marT="52864" marB="52864"/>
                </a:tc>
                <a:tc>
                  <a:txBody>
                    <a:bodyPr/>
                    <a:lstStyle/>
                    <a:p>
                      <a:pPr algn="ctr"/>
                      <a:r>
                        <a:rPr lang="en-US" altLang="zh-CN" sz="2100" dirty="0"/>
                        <a:t>Jitter</a:t>
                      </a:r>
                      <a:endParaRPr lang="zh-CN" altLang="en-US" sz="2100" dirty="0"/>
                    </a:p>
                  </a:txBody>
                  <a:tcPr marL="105728" marR="105728" marT="52864" marB="52864"/>
                </a:tc>
                <a:tc>
                  <a:txBody>
                    <a:bodyPr/>
                    <a:lstStyle/>
                    <a:p>
                      <a:pPr algn="ctr"/>
                      <a:r>
                        <a:rPr lang="en-US" altLang="zh-CN" sz="2100" dirty="0"/>
                        <a:t>Datagram Loss</a:t>
                      </a:r>
                      <a:endParaRPr lang="zh-CN" altLang="en-US" sz="2100" dirty="0"/>
                    </a:p>
                  </a:txBody>
                  <a:tcPr marL="105728" marR="105728" marT="52864" marB="52864"/>
                </a:tc>
                <a:extLst>
                  <a:ext uri="{0D108BD9-81ED-4DB2-BD59-A6C34878D82A}">
                    <a16:rowId xmlns:a16="http://schemas.microsoft.com/office/drawing/2014/main" val="3688622268"/>
                  </a:ext>
                </a:extLst>
              </a:tr>
              <a:tr h="428784">
                <a:tc rowSpan="4">
                  <a:txBody>
                    <a:bodyPr/>
                    <a:lstStyle/>
                    <a:p>
                      <a:pPr algn="ctr"/>
                      <a:r>
                        <a:rPr lang="en-US" altLang="zh-CN" sz="2800" dirty="0"/>
                        <a:t>UDP</a:t>
                      </a:r>
                      <a:endParaRPr lang="zh-CN" altLang="en-US" sz="2800" dirty="0"/>
                    </a:p>
                  </a:txBody>
                  <a:tcPr marL="105728" marR="105728" marT="52864" marB="52864" anchor="ctr"/>
                </a:tc>
                <a:tc>
                  <a:txBody>
                    <a:bodyPr/>
                    <a:lstStyle/>
                    <a:p>
                      <a:pPr algn="ctr"/>
                      <a:r>
                        <a:rPr lang="en-US" altLang="zh-CN" sz="2100" dirty="0"/>
                        <a:t>10</a:t>
                      </a:r>
                      <a:endParaRPr lang="zh-CN" altLang="en-US" sz="2100" dirty="0"/>
                    </a:p>
                  </a:txBody>
                  <a:tcPr marL="105728" marR="105728" marT="52864" marB="52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100" dirty="0"/>
                        <a:t>1.36 Gbits/sec</a:t>
                      </a:r>
                      <a:endParaRPr lang="zh-CN" altLang="en-US" sz="2100" dirty="0"/>
                    </a:p>
                  </a:txBody>
                  <a:tcPr marL="105728" marR="105728" marT="52864" marB="52864" anchor="ctr"/>
                </a:tc>
                <a:tc>
                  <a:txBody>
                    <a:bodyPr/>
                    <a:lstStyle/>
                    <a:p>
                      <a:pPr algn="ctr"/>
                      <a:r>
                        <a:rPr lang="en-US" altLang="zh-CN" sz="2100" dirty="0"/>
                        <a:t>0.032 ms</a:t>
                      </a:r>
                      <a:endParaRPr lang="zh-CN" altLang="en-US" sz="2100" dirty="0"/>
                    </a:p>
                  </a:txBody>
                  <a:tcPr marL="105728" marR="105728" marT="52864" marB="52864" anchor="ctr"/>
                </a:tc>
                <a:tc>
                  <a:txBody>
                    <a:bodyPr/>
                    <a:lstStyle/>
                    <a:p>
                      <a:pPr algn="ctr"/>
                      <a:r>
                        <a:rPr lang="en-US" altLang="zh-CN" sz="2100" dirty="0"/>
                        <a:t>0.1%</a:t>
                      </a:r>
                      <a:endParaRPr lang="zh-CN" altLang="en-US" sz="2100" dirty="0"/>
                    </a:p>
                  </a:txBody>
                  <a:tcPr marL="105728" marR="105728" marT="52864" marB="52864" anchor="ctr"/>
                </a:tc>
                <a:extLst>
                  <a:ext uri="{0D108BD9-81ED-4DB2-BD59-A6C34878D82A}">
                    <a16:rowId xmlns:a16="http://schemas.microsoft.com/office/drawing/2014/main" val="3233031647"/>
                  </a:ext>
                </a:extLst>
              </a:tr>
              <a:tr h="428784">
                <a:tc vMerge="1">
                  <a:txBody>
                    <a:bodyPr/>
                    <a:lstStyle/>
                    <a:p>
                      <a:endParaRPr lang="zh-CN" altLang="en-US" sz="2100" dirty="0"/>
                    </a:p>
                  </a:txBody>
                  <a:tcPr marL="105728" marR="105728" marT="52864" marB="52864"/>
                </a:tc>
                <a:tc>
                  <a:txBody>
                    <a:bodyPr/>
                    <a:lstStyle/>
                    <a:p>
                      <a:pPr algn="ctr"/>
                      <a:r>
                        <a:rPr lang="en-US" altLang="zh-CN" sz="2100" dirty="0"/>
                        <a:t>50</a:t>
                      </a:r>
                      <a:endParaRPr lang="zh-CN" altLang="en-US" sz="2100" dirty="0"/>
                    </a:p>
                  </a:txBody>
                  <a:tcPr marL="105728" marR="105728" marT="52864" marB="52864" anchor="ctr"/>
                </a:tc>
                <a:tc>
                  <a:txBody>
                    <a:bodyPr/>
                    <a:lstStyle/>
                    <a:p>
                      <a:pPr algn="ctr"/>
                      <a:r>
                        <a:rPr lang="en-US" altLang="zh-CN" sz="2100" dirty="0"/>
                        <a:t>1.25 Gbits/sec</a:t>
                      </a:r>
                      <a:endParaRPr lang="zh-CN" altLang="en-US" sz="2100" dirty="0"/>
                    </a:p>
                  </a:txBody>
                  <a:tcPr marL="105728" marR="105728" marT="52864" marB="52864" anchor="ctr"/>
                </a:tc>
                <a:tc>
                  <a:txBody>
                    <a:bodyPr/>
                    <a:lstStyle/>
                    <a:p>
                      <a:pPr algn="ctr"/>
                      <a:r>
                        <a:rPr lang="en-US" altLang="zh-CN" sz="2100" dirty="0"/>
                        <a:t>0.030 ms</a:t>
                      </a:r>
                      <a:endParaRPr lang="zh-CN" altLang="en-US" sz="2100" dirty="0"/>
                    </a:p>
                  </a:txBody>
                  <a:tcPr marL="105728" marR="105728" marT="52864" marB="52864" anchor="ctr"/>
                </a:tc>
                <a:tc>
                  <a:txBody>
                    <a:bodyPr/>
                    <a:lstStyle/>
                    <a:p>
                      <a:pPr algn="ctr"/>
                      <a:r>
                        <a:rPr lang="en-US" altLang="zh-CN" sz="2100" dirty="0"/>
                        <a:t>5.5%</a:t>
                      </a:r>
                      <a:endParaRPr lang="zh-CN" altLang="en-US" sz="2100" dirty="0"/>
                    </a:p>
                  </a:txBody>
                  <a:tcPr marL="105728" marR="105728" marT="52864" marB="52864" anchor="ctr"/>
                </a:tc>
                <a:extLst>
                  <a:ext uri="{0D108BD9-81ED-4DB2-BD59-A6C34878D82A}">
                    <a16:rowId xmlns:a16="http://schemas.microsoft.com/office/drawing/2014/main" val="4112189060"/>
                  </a:ext>
                </a:extLst>
              </a:tr>
              <a:tr h="428784">
                <a:tc vMerge="1">
                  <a:txBody>
                    <a:bodyPr/>
                    <a:lstStyle/>
                    <a:p>
                      <a:endParaRPr lang="zh-CN" altLang="en-US" sz="2100" dirty="0"/>
                    </a:p>
                  </a:txBody>
                  <a:tcPr marL="105728" marR="105728" marT="52864" marB="52864"/>
                </a:tc>
                <a:tc>
                  <a:txBody>
                    <a:bodyPr/>
                    <a:lstStyle/>
                    <a:p>
                      <a:pPr algn="ctr"/>
                      <a:r>
                        <a:rPr lang="en-US" altLang="zh-CN" sz="2100" dirty="0"/>
                        <a:t>200</a:t>
                      </a:r>
                      <a:endParaRPr lang="zh-CN" altLang="en-US" sz="2100" dirty="0"/>
                    </a:p>
                  </a:txBody>
                  <a:tcPr marL="105728" marR="105728" marT="52864" marB="52864" anchor="ctr"/>
                </a:tc>
                <a:tc>
                  <a:txBody>
                    <a:bodyPr/>
                    <a:lstStyle/>
                    <a:p>
                      <a:pPr algn="ctr"/>
                      <a:r>
                        <a:rPr lang="en-US" altLang="zh-CN" sz="2100" dirty="0"/>
                        <a:t>1.46 Gbits/sec</a:t>
                      </a:r>
                      <a:endParaRPr lang="zh-CN" altLang="en-US" sz="2100" dirty="0"/>
                    </a:p>
                  </a:txBody>
                  <a:tcPr marL="105728" marR="105728" marT="52864" marB="52864" anchor="ctr"/>
                </a:tc>
                <a:tc>
                  <a:txBody>
                    <a:bodyPr/>
                    <a:lstStyle/>
                    <a:p>
                      <a:pPr algn="ctr"/>
                      <a:r>
                        <a:rPr lang="en-US" altLang="zh-CN" sz="2100" dirty="0"/>
                        <a:t>0.029 ms</a:t>
                      </a:r>
                      <a:endParaRPr lang="zh-CN" altLang="en-US" sz="2100" dirty="0"/>
                    </a:p>
                  </a:txBody>
                  <a:tcPr marL="105728" marR="105728" marT="52864" marB="52864" anchor="ctr"/>
                </a:tc>
                <a:tc>
                  <a:txBody>
                    <a:bodyPr/>
                    <a:lstStyle/>
                    <a:p>
                      <a:pPr algn="ctr"/>
                      <a:r>
                        <a:rPr lang="en-US" altLang="zh-CN" sz="2100" dirty="0"/>
                        <a:t>81%</a:t>
                      </a:r>
                      <a:endParaRPr lang="zh-CN" altLang="en-US" sz="2100" dirty="0"/>
                    </a:p>
                  </a:txBody>
                  <a:tcPr marL="105728" marR="105728" marT="52864" marB="52864" anchor="ctr"/>
                </a:tc>
                <a:extLst>
                  <a:ext uri="{0D108BD9-81ED-4DB2-BD59-A6C34878D82A}">
                    <a16:rowId xmlns:a16="http://schemas.microsoft.com/office/drawing/2014/main" val="2564041528"/>
                  </a:ext>
                </a:extLst>
              </a:tr>
              <a:tr h="428784">
                <a:tc vMerge="1">
                  <a:txBody>
                    <a:bodyPr/>
                    <a:lstStyle/>
                    <a:p>
                      <a:endParaRPr lang="zh-CN" altLang="en-US" sz="2100" dirty="0"/>
                    </a:p>
                  </a:txBody>
                  <a:tcPr marL="105728" marR="105728" marT="52864" marB="52864"/>
                </a:tc>
                <a:tc>
                  <a:txBody>
                    <a:bodyPr/>
                    <a:lstStyle/>
                    <a:p>
                      <a:pPr algn="ctr"/>
                      <a:r>
                        <a:rPr lang="en-US" altLang="zh-CN" sz="2100" dirty="0"/>
                        <a:t>500</a:t>
                      </a:r>
                      <a:endParaRPr lang="zh-CN" altLang="en-US" sz="2100" dirty="0"/>
                    </a:p>
                  </a:txBody>
                  <a:tcPr marL="105728" marR="105728" marT="52864" marB="52864" anchor="ctr"/>
                </a:tc>
                <a:tc>
                  <a:txBody>
                    <a:bodyPr/>
                    <a:lstStyle/>
                    <a:p>
                      <a:pPr algn="ctr"/>
                      <a:r>
                        <a:rPr lang="en-US" altLang="zh-CN" sz="2100" dirty="0"/>
                        <a:t>1.32 Gbits/sec</a:t>
                      </a:r>
                      <a:endParaRPr lang="zh-CN" altLang="en-US" sz="2100" dirty="0"/>
                    </a:p>
                  </a:txBody>
                  <a:tcPr marL="105728" marR="105728" marT="52864" marB="52864" anchor="ctr"/>
                </a:tc>
                <a:tc>
                  <a:txBody>
                    <a:bodyPr/>
                    <a:lstStyle/>
                    <a:p>
                      <a:pPr algn="ctr"/>
                      <a:r>
                        <a:rPr lang="en-US" altLang="zh-CN" sz="2100" dirty="0"/>
                        <a:t> 0.032 ms</a:t>
                      </a:r>
                      <a:endParaRPr lang="zh-CN" altLang="en-US" sz="2100" dirty="0"/>
                    </a:p>
                  </a:txBody>
                  <a:tcPr marL="105728" marR="105728" marT="52864" marB="52864" anchor="ctr"/>
                </a:tc>
                <a:tc>
                  <a:txBody>
                    <a:bodyPr/>
                    <a:lstStyle/>
                    <a:p>
                      <a:pPr algn="ctr"/>
                      <a:r>
                        <a:rPr lang="en-US" altLang="zh-CN" sz="2100" dirty="0"/>
                        <a:t>91%</a:t>
                      </a:r>
                      <a:endParaRPr lang="zh-CN" altLang="en-US" sz="2100" dirty="0"/>
                    </a:p>
                  </a:txBody>
                  <a:tcPr marL="105728" marR="105728" marT="52864" marB="52864" anchor="ctr"/>
                </a:tc>
                <a:extLst>
                  <a:ext uri="{0D108BD9-81ED-4DB2-BD59-A6C34878D82A}">
                    <a16:rowId xmlns:a16="http://schemas.microsoft.com/office/drawing/2014/main" val="4007626076"/>
                  </a:ext>
                </a:extLst>
              </a:tr>
            </a:tbl>
          </a:graphicData>
        </a:graphic>
      </p:graphicFrame>
    </p:spTree>
    <p:extLst>
      <p:ext uri="{BB962C8B-B14F-4D97-AF65-F5344CB8AC3E}">
        <p14:creationId xmlns:p14="http://schemas.microsoft.com/office/powerpoint/2010/main" val="206762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59A81-D8FD-0408-48FA-B1D4096E0B48}"/>
              </a:ext>
            </a:extLst>
          </p:cNvPr>
          <p:cNvSpPr>
            <a:spLocks noGrp="1"/>
          </p:cNvSpPr>
          <p:nvPr>
            <p:ph type="title"/>
          </p:nvPr>
        </p:nvSpPr>
        <p:spPr/>
        <p:txBody>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925A35A0-4E14-7626-29EC-EFBEEAB9307C}"/>
              </a:ext>
            </a:extLst>
          </p:cNvPr>
          <p:cNvSpPr>
            <a:spLocks noGrp="1"/>
          </p:cNvSpPr>
          <p:nvPr>
            <p:ph idx="1"/>
          </p:nvPr>
        </p:nvSpPr>
        <p:spPr>
          <a:xfrm>
            <a:off x="838200" y="1337353"/>
            <a:ext cx="10515600" cy="4351338"/>
          </a:xfrm>
        </p:spPr>
        <p:txBody>
          <a:bodyPr/>
          <a:lstStyle/>
          <a:p>
            <a:r>
              <a:rPr lang="en-US" altLang="zh-CN" dirty="0"/>
              <a:t>2. Measuring TCP &amp; UDP throughput with Latency on Router VM</a:t>
            </a:r>
          </a:p>
          <a:p>
            <a:endParaRPr lang="en-US" altLang="zh-CN" dirty="0"/>
          </a:p>
          <a:p>
            <a:endParaRPr lang="en-US" altLang="zh-CN" dirty="0"/>
          </a:p>
          <a:p>
            <a:endParaRPr lang="en-US" altLang="zh-CN" dirty="0"/>
          </a:p>
          <a:p>
            <a:endParaRPr lang="en-US" altLang="zh-CN" dirty="0"/>
          </a:p>
          <a:p>
            <a:r>
              <a:rPr lang="en-US" altLang="zh-CN" dirty="0"/>
              <a:t>Conclusions:</a:t>
            </a:r>
          </a:p>
          <a:p>
            <a:pPr lvl="1"/>
            <a:r>
              <a:rPr lang="en-US" altLang="zh-CN" dirty="0"/>
              <a:t>Higher latency will make TCP’s throughput grow lower</a:t>
            </a:r>
          </a:p>
          <a:p>
            <a:pPr lvl="1"/>
            <a:r>
              <a:rPr lang="en-US" altLang="zh-CN" dirty="0"/>
              <a:t>When latency is higher than some point, the throughputs as a sender/as a receiver will become different from one single node.</a:t>
            </a:r>
          </a:p>
          <a:p>
            <a:pPr marL="0" indent="0">
              <a:buNone/>
            </a:pPr>
            <a:endParaRPr lang="en-US" altLang="zh-CN" dirty="0"/>
          </a:p>
        </p:txBody>
      </p:sp>
      <p:graphicFrame>
        <p:nvGraphicFramePr>
          <p:cNvPr id="4" name="表格 4">
            <a:extLst>
              <a:ext uri="{FF2B5EF4-FFF2-40B4-BE49-F238E27FC236}">
                <a16:creationId xmlns:a16="http://schemas.microsoft.com/office/drawing/2014/main" id="{7BC1D269-3F4F-72AF-6EF6-F0CE39618CE5}"/>
              </a:ext>
            </a:extLst>
          </p:cNvPr>
          <p:cNvGraphicFramePr>
            <a:graphicFrameLocks noGrp="1"/>
          </p:cNvGraphicFramePr>
          <p:nvPr>
            <p:extLst>
              <p:ext uri="{D42A27DB-BD31-4B8C-83A1-F6EECF244321}">
                <p14:modId xmlns:p14="http://schemas.microsoft.com/office/powerpoint/2010/main" val="3698341747"/>
              </p:ext>
            </p:extLst>
          </p:nvPr>
        </p:nvGraphicFramePr>
        <p:xfrm>
          <a:off x="1116106" y="1764359"/>
          <a:ext cx="7715943" cy="214392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54868521"/>
                    </a:ext>
                  </a:extLst>
                </a:gridCol>
                <a:gridCol w="1879600">
                  <a:extLst>
                    <a:ext uri="{9D8B030D-6E8A-4147-A177-3AD203B41FA5}">
                      <a16:colId xmlns:a16="http://schemas.microsoft.com/office/drawing/2014/main" val="1680633598"/>
                    </a:ext>
                  </a:extLst>
                </a:gridCol>
                <a:gridCol w="1879600">
                  <a:extLst>
                    <a:ext uri="{9D8B030D-6E8A-4147-A177-3AD203B41FA5}">
                      <a16:colId xmlns:a16="http://schemas.microsoft.com/office/drawing/2014/main" val="1083558156"/>
                    </a:ext>
                  </a:extLst>
                </a:gridCol>
                <a:gridCol w="2077143">
                  <a:extLst>
                    <a:ext uri="{9D8B030D-6E8A-4147-A177-3AD203B41FA5}">
                      <a16:colId xmlns:a16="http://schemas.microsoft.com/office/drawing/2014/main" val="1126340698"/>
                    </a:ext>
                  </a:extLst>
                </a:gridCol>
              </a:tblGrid>
              <a:tr h="428784">
                <a:tc>
                  <a:txBody>
                    <a:bodyPr/>
                    <a:lstStyle/>
                    <a:p>
                      <a:pPr algn="ctr"/>
                      <a:r>
                        <a:rPr lang="en-US" altLang="zh-CN" sz="2100" dirty="0"/>
                        <a:t>Protocol Type</a:t>
                      </a:r>
                      <a:endParaRPr lang="zh-CN" altLang="en-US" sz="2100" dirty="0"/>
                    </a:p>
                  </a:txBody>
                  <a:tcPr marL="105728" marR="105728" marT="52864" marB="52864"/>
                </a:tc>
                <a:tc>
                  <a:txBody>
                    <a:bodyPr/>
                    <a:lstStyle/>
                    <a:p>
                      <a:pPr algn="ctr"/>
                      <a:r>
                        <a:rPr lang="en-US" altLang="zh-CN" sz="2100" dirty="0"/>
                        <a:t>Latency(ms)</a:t>
                      </a:r>
                      <a:endParaRPr lang="zh-CN" altLang="en-US" sz="2100" dirty="0"/>
                    </a:p>
                  </a:txBody>
                  <a:tcPr marL="105728" marR="105728" marT="52864" marB="52864"/>
                </a:tc>
                <a:tc>
                  <a:txBody>
                    <a:bodyPr/>
                    <a:lstStyle/>
                    <a:p>
                      <a:pPr algn="ctr"/>
                      <a:r>
                        <a:rPr lang="en-US" altLang="zh-CN" sz="2100" dirty="0"/>
                        <a:t>Throughput-sender</a:t>
                      </a:r>
                      <a:endParaRPr lang="zh-CN" altLang="en-US" sz="2100" dirty="0"/>
                    </a:p>
                  </a:txBody>
                  <a:tcPr marL="105728" marR="105728" marT="52864" marB="52864"/>
                </a:tc>
                <a:tc>
                  <a:txBody>
                    <a:bodyPr/>
                    <a:lstStyle/>
                    <a:p>
                      <a:pPr algn="ctr"/>
                      <a:r>
                        <a:rPr lang="en-US" altLang="zh-CN" sz="2100" dirty="0"/>
                        <a:t>Throughput-receiver</a:t>
                      </a:r>
                      <a:endParaRPr lang="zh-CN" altLang="en-US" sz="2100" dirty="0"/>
                    </a:p>
                  </a:txBody>
                  <a:tcPr marL="105728" marR="105728" marT="52864" marB="52864"/>
                </a:tc>
                <a:extLst>
                  <a:ext uri="{0D108BD9-81ED-4DB2-BD59-A6C34878D82A}">
                    <a16:rowId xmlns:a16="http://schemas.microsoft.com/office/drawing/2014/main" val="3688622268"/>
                  </a:ext>
                </a:extLst>
              </a:tr>
              <a:tr h="428784">
                <a:tc rowSpan="4">
                  <a:txBody>
                    <a:bodyPr/>
                    <a:lstStyle/>
                    <a:p>
                      <a:pPr algn="ctr"/>
                      <a:r>
                        <a:rPr lang="en-US" altLang="zh-CN" sz="2800" dirty="0"/>
                        <a:t>TCP</a:t>
                      </a:r>
                      <a:endParaRPr lang="zh-CN" altLang="en-US" sz="2800" dirty="0"/>
                    </a:p>
                  </a:txBody>
                  <a:tcPr marL="105728" marR="105728" marT="52864" marB="52864" anchor="ctr"/>
                </a:tc>
                <a:tc>
                  <a:txBody>
                    <a:bodyPr/>
                    <a:lstStyle/>
                    <a:p>
                      <a:pPr algn="ctr"/>
                      <a:r>
                        <a:rPr lang="en-US" altLang="zh-CN" sz="2100" dirty="0"/>
                        <a:t>10</a:t>
                      </a:r>
                      <a:endParaRPr lang="zh-CN" altLang="en-US" sz="2100" dirty="0"/>
                    </a:p>
                  </a:txBody>
                  <a:tcPr marL="105728" marR="105728" marT="52864" marB="52864" anchor="ctr"/>
                </a:tc>
                <a:tc>
                  <a:txBody>
                    <a:bodyPr/>
                    <a:lstStyle/>
                    <a:p>
                      <a:pPr algn="ctr"/>
                      <a:r>
                        <a:rPr lang="en-US" altLang="zh-CN" sz="2100" dirty="0"/>
                        <a:t>999 Mbits/sec</a:t>
                      </a:r>
                      <a:endParaRPr lang="zh-CN" altLang="en-US" sz="2100" dirty="0"/>
                    </a:p>
                  </a:txBody>
                  <a:tcPr marL="105728" marR="105728" marT="52864" marB="52864" anchor="ctr"/>
                </a:tc>
                <a:tc>
                  <a:txBody>
                    <a:bodyPr/>
                    <a:lstStyle/>
                    <a:p>
                      <a:pPr algn="ctr"/>
                      <a:r>
                        <a:rPr lang="en-US" altLang="zh-CN" sz="2100" dirty="0"/>
                        <a:t>999 Mbits/sec</a:t>
                      </a:r>
                      <a:endParaRPr lang="zh-CN" altLang="en-US" sz="2100" dirty="0"/>
                    </a:p>
                  </a:txBody>
                  <a:tcPr marL="105728" marR="105728" marT="52864" marB="52864" anchor="ctr"/>
                </a:tc>
                <a:extLst>
                  <a:ext uri="{0D108BD9-81ED-4DB2-BD59-A6C34878D82A}">
                    <a16:rowId xmlns:a16="http://schemas.microsoft.com/office/drawing/2014/main" val="1189717704"/>
                  </a:ext>
                </a:extLst>
              </a:tr>
              <a:tr h="428784">
                <a:tc vMerge="1">
                  <a:txBody>
                    <a:bodyPr/>
                    <a:lstStyle/>
                    <a:p>
                      <a:endParaRPr lang="zh-CN" altLang="en-US" sz="2100" dirty="0"/>
                    </a:p>
                  </a:txBody>
                  <a:tcPr marL="105728" marR="105728" marT="52864" marB="52864"/>
                </a:tc>
                <a:tc>
                  <a:txBody>
                    <a:bodyPr/>
                    <a:lstStyle/>
                    <a:p>
                      <a:pPr algn="ctr"/>
                      <a:r>
                        <a:rPr lang="en-US" altLang="zh-CN" sz="2100" dirty="0"/>
                        <a:t>50</a:t>
                      </a:r>
                      <a:endParaRPr lang="zh-CN" altLang="en-US" sz="2100" dirty="0"/>
                    </a:p>
                  </a:txBody>
                  <a:tcPr marL="105728" marR="105728" marT="52864" marB="52864" anchor="ctr"/>
                </a:tc>
                <a:tc>
                  <a:txBody>
                    <a:bodyPr/>
                    <a:lstStyle/>
                    <a:p>
                      <a:pPr algn="ctr"/>
                      <a:r>
                        <a:rPr lang="en-US" altLang="zh-CN" sz="2100" dirty="0"/>
                        <a:t>101 Mbits/sec</a:t>
                      </a:r>
                      <a:endParaRPr lang="zh-CN" altLang="en-US" sz="2100" dirty="0"/>
                    </a:p>
                  </a:txBody>
                  <a:tcPr marL="105728" marR="105728" marT="52864" marB="52864" anchor="ctr"/>
                </a:tc>
                <a:tc>
                  <a:txBody>
                    <a:bodyPr/>
                    <a:lstStyle/>
                    <a:p>
                      <a:pPr algn="ctr"/>
                      <a:r>
                        <a:rPr lang="en-US" altLang="zh-CN" sz="2100" dirty="0"/>
                        <a:t>101 Mbits/sec</a:t>
                      </a:r>
                      <a:endParaRPr lang="zh-CN" altLang="en-US" sz="2100" dirty="0"/>
                    </a:p>
                  </a:txBody>
                  <a:tcPr marL="105728" marR="105728" marT="52864" marB="52864" anchor="ctr"/>
                </a:tc>
                <a:extLst>
                  <a:ext uri="{0D108BD9-81ED-4DB2-BD59-A6C34878D82A}">
                    <a16:rowId xmlns:a16="http://schemas.microsoft.com/office/drawing/2014/main" val="2883228811"/>
                  </a:ext>
                </a:extLst>
              </a:tr>
              <a:tr h="428784">
                <a:tc vMerge="1">
                  <a:txBody>
                    <a:bodyPr/>
                    <a:lstStyle/>
                    <a:p>
                      <a:endParaRPr lang="zh-CN" altLang="en-US" sz="2100" dirty="0"/>
                    </a:p>
                  </a:txBody>
                  <a:tcPr marL="105728" marR="105728" marT="52864" marB="52864"/>
                </a:tc>
                <a:tc>
                  <a:txBody>
                    <a:bodyPr/>
                    <a:lstStyle/>
                    <a:p>
                      <a:pPr algn="ctr"/>
                      <a:r>
                        <a:rPr lang="en-US" altLang="zh-CN" sz="2100" dirty="0"/>
                        <a:t>200</a:t>
                      </a:r>
                      <a:endParaRPr lang="zh-CN" altLang="en-US" sz="2100" dirty="0"/>
                    </a:p>
                  </a:txBody>
                  <a:tcPr marL="105728" marR="105728" marT="52864" marB="52864" anchor="ctr"/>
                </a:tc>
                <a:tc>
                  <a:txBody>
                    <a:bodyPr/>
                    <a:lstStyle/>
                    <a:p>
                      <a:pPr algn="ctr"/>
                      <a:r>
                        <a:rPr lang="en-US" altLang="zh-CN" sz="2100" dirty="0"/>
                        <a:t>9.71 Mbits/sec</a:t>
                      </a:r>
                      <a:endParaRPr lang="zh-CN" altLang="en-US" sz="2100" dirty="0"/>
                    </a:p>
                  </a:txBody>
                  <a:tcPr marL="105728" marR="105728" marT="52864" marB="52864" anchor="ctr"/>
                </a:tc>
                <a:tc>
                  <a:txBody>
                    <a:bodyPr/>
                    <a:lstStyle/>
                    <a:p>
                      <a:pPr algn="ctr"/>
                      <a:r>
                        <a:rPr lang="en-US" altLang="zh-CN" sz="2100" dirty="0"/>
                        <a:t>7.77 Mbits/sec</a:t>
                      </a:r>
                      <a:endParaRPr lang="zh-CN" altLang="en-US" sz="2100" dirty="0"/>
                    </a:p>
                  </a:txBody>
                  <a:tcPr marL="105728" marR="105728" marT="52864" marB="52864" anchor="ctr"/>
                </a:tc>
                <a:extLst>
                  <a:ext uri="{0D108BD9-81ED-4DB2-BD59-A6C34878D82A}">
                    <a16:rowId xmlns:a16="http://schemas.microsoft.com/office/drawing/2014/main" val="771363962"/>
                  </a:ext>
                </a:extLst>
              </a:tr>
              <a:tr h="428784">
                <a:tc vMerge="1">
                  <a:txBody>
                    <a:bodyPr/>
                    <a:lstStyle/>
                    <a:p>
                      <a:endParaRPr lang="zh-CN" altLang="en-US" sz="2100" dirty="0"/>
                    </a:p>
                  </a:txBody>
                  <a:tcPr marL="105728" marR="105728" marT="52864" marB="52864"/>
                </a:tc>
                <a:tc>
                  <a:txBody>
                    <a:bodyPr/>
                    <a:lstStyle/>
                    <a:p>
                      <a:pPr algn="ctr"/>
                      <a:r>
                        <a:rPr lang="en-US" altLang="zh-CN" sz="2100" dirty="0"/>
                        <a:t>500</a:t>
                      </a:r>
                      <a:endParaRPr lang="zh-CN" altLang="en-US" sz="2100" dirty="0"/>
                    </a:p>
                  </a:txBody>
                  <a:tcPr marL="105728" marR="105728" marT="52864" marB="52864" anchor="ctr"/>
                </a:tc>
                <a:tc>
                  <a:txBody>
                    <a:bodyPr/>
                    <a:lstStyle/>
                    <a:p>
                      <a:pPr algn="ctr"/>
                      <a:r>
                        <a:rPr lang="en-US" altLang="zh-CN" sz="2100" dirty="0"/>
                        <a:t>1.80 Mbits/sec</a:t>
                      </a:r>
                      <a:endParaRPr lang="zh-CN" altLang="en-US" sz="2100" dirty="0"/>
                    </a:p>
                  </a:txBody>
                  <a:tcPr marL="105728" marR="105728" marT="52864" marB="52864" anchor="ctr"/>
                </a:tc>
                <a:tc>
                  <a:txBody>
                    <a:bodyPr/>
                    <a:lstStyle/>
                    <a:p>
                      <a:pPr algn="ctr"/>
                      <a:r>
                        <a:rPr lang="en-US" altLang="zh-CN" sz="2100" dirty="0"/>
                        <a:t>1.02 Mbits/sec</a:t>
                      </a:r>
                      <a:endParaRPr lang="zh-CN" altLang="en-US" sz="2100" dirty="0"/>
                    </a:p>
                  </a:txBody>
                  <a:tcPr marL="105728" marR="105728" marT="52864" marB="52864" anchor="ctr"/>
                </a:tc>
                <a:extLst>
                  <a:ext uri="{0D108BD9-81ED-4DB2-BD59-A6C34878D82A}">
                    <a16:rowId xmlns:a16="http://schemas.microsoft.com/office/drawing/2014/main" val="1797564935"/>
                  </a:ext>
                </a:extLst>
              </a:tr>
            </a:tbl>
          </a:graphicData>
        </a:graphic>
      </p:graphicFrame>
    </p:spTree>
    <p:extLst>
      <p:ext uri="{BB962C8B-B14F-4D97-AF65-F5344CB8AC3E}">
        <p14:creationId xmlns:p14="http://schemas.microsoft.com/office/powerpoint/2010/main" val="417804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CCCDD-6FE8-2800-B778-5974744B8006}"/>
              </a:ext>
            </a:extLst>
          </p:cNvPr>
          <p:cNvSpPr>
            <a:spLocks noGrp="1"/>
          </p:cNvSpPr>
          <p:nvPr>
            <p:ph type="title"/>
          </p:nvPr>
        </p:nvSpPr>
        <p:spPr>
          <a:xfrm>
            <a:off x="838200" y="365126"/>
            <a:ext cx="10515600" cy="833360"/>
          </a:xfrm>
        </p:spPr>
        <p:txBody>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CDDD5B67-D9FC-E291-C3F7-9FF74FEEB899}"/>
              </a:ext>
            </a:extLst>
          </p:cNvPr>
          <p:cNvSpPr>
            <a:spLocks noGrp="1"/>
          </p:cNvSpPr>
          <p:nvPr>
            <p:ph idx="1"/>
          </p:nvPr>
        </p:nvSpPr>
        <p:spPr>
          <a:xfrm>
            <a:off x="838200" y="1198486"/>
            <a:ext cx="10515600" cy="594803"/>
          </a:xfrm>
        </p:spPr>
        <p:txBody>
          <a:bodyPr/>
          <a:lstStyle/>
          <a:p>
            <a:r>
              <a:rPr lang="en-US" altLang="zh-CN" dirty="0"/>
              <a:t>3. Measuring TCP &amp; UDP throughput with Ethernet link limit on Router VM</a:t>
            </a:r>
          </a:p>
          <a:p>
            <a:endParaRPr lang="zh-CN" altLang="en-US" dirty="0"/>
          </a:p>
        </p:txBody>
      </p:sp>
      <p:graphicFrame>
        <p:nvGraphicFramePr>
          <p:cNvPr id="4" name="表格 3">
            <a:extLst>
              <a:ext uri="{FF2B5EF4-FFF2-40B4-BE49-F238E27FC236}">
                <a16:creationId xmlns:a16="http://schemas.microsoft.com/office/drawing/2014/main" id="{33B2BEC2-F560-FBA0-D553-08CC9E0FE002}"/>
              </a:ext>
            </a:extLst>
          </p:cNvPr>
          <p:cNvGraphicFramePr>
            <a:graphicFrameLocks noGrp="1"/>
          </p:cNvGraphicFramePr>
          <p:nvPr>
            <p:extLst>
              <p:ext uri="{D42A27DB-BD31-4B8C-83A1-F6EECF244321}">
                <p14:modId xmlns:p14="http://schemas.microsoft.com/office/powerpoint/2010/main" val="376313538"/>
              </p:ext>
            </p:extLst>
          </p:nvPr>
        </p:nvGraphicFramePr>
        <p:xfrm>
          <a:off x="838200" y="1683581"/>
          <a:ext cx="10134600" cy="3001488"/>
        </p:xfrm>
        <a:graphic>
          <a:graphicData uri="http://schemas.openxmlformats.org/drawingml/2006/table">
            <a:tbl>
              <a:tblPr firstRow="1" bandRow="1">
                <a:tableStyleId>{5C22544A-7EE6-4342-B048-85BDC9FD1C3A}</a:tableStyleId>
              </a:tblPr>
              <a:tblGrid>
                <a:gridCol w="2026920">
                  <a:extLst>
                    <a:ext uri="{9D8B030D-6E8A-4147-A177-3AD203B41FA5}">
                      <a16:colId xmlns:a16="http://schemas.microsoft.com/office/drawing/2014/main" val="1374699933"/>
                    </a:ext>
                  </a:extLst>
                </a:gridCol>
                <a:gridCol w="2026920">
                  <a:extLst>
                    <a:ext uri="{9D8B030D-6E8A-4147-A177-3AD203B41FA5}">
                      <a16:colId xmlns:a16="http://schemas.microsoft.com/office/drawing/2014/main" val="1366155920"/>
                    </a:ext>
                  </a:extLst>
                </a:gridCol>
                <a:gridCol w="2026920">
                  <a:extLst>
                    <a:ext uri="{9D8B030D-6E8A-4147-A177-3AD203B41FA5}">
                      <a16:colId xmlns:a16="http://schemas.microsoft.com/office/drawing/2014/main" val="1179656745"/>
                    </a:ext>
                  </a:extLst>
                </a:gridCol>
                <a:gridCol w="2020853">
                  <a:extLst>
                    <a:ext uri="{9D8B030D-6E8A-4147-A177-3AD203B41FA5}">
                      <a16:colId xmlns:a16="http://schemas.microsoft.com/office/drawing/2014/main" val="4211603304"/>
                    </a:ext>
                  </a:extLst>
                </a:gridCol>
                <a:gridCol w="2032987">
                  <a:extLst>
                    <a:ext uri="{9D8B030D-6E8A-4147-A177-3AD203B41FA5}">
                      <a16:colId xmlns:a16="http://schemas.microsoft.com/office/drawing/2014/main" val="2674474486"/>
                    </a:ext>
                  </a:extLst>
                </a:gridCol>
              </a:tblGrid>
              <a:tr h="428784">
                <a:tc>
                  <a:txBody>
                    <a:bodyPr/>
                    <a:lstStyle/>
                    <a:p>
                      <a:pPr algn="ctr"/>
                      <a:r>
                        <a:rPr lang="en-US" altLang="zh-CN" sz="2100" dirty="0"/>
                        <a:t>Protocol Type</a:t>
                      </a:r>
                      <a:endParaRPr lang="zh-CN" altLang="en-US" sz="2100" dirty="0"/>
                    </a:p>
                  </a:txBody>
                  <a:tcPr marL="105728" marR="105728" marT="52864" marB="52864"/>
                </a:tc>
                <a:tc>
                  <a:txBody>
                    <a:bodyPr/>
                    <a:lstStyle/>
                    <a:p>
                      <a:pPr algn="ctr"/>
                      <a:r>
                        <a:rPr lang="en-US" altLang="zh-CN" sz="2100" dirty="0"/>
                        <a:t>Ethernet link limit</a:t>
                      </a:r>
                      <a:endParaRPr lang="zh-CN" altLang="en-US" sz="2100" dirty="0"/>
                    </a:p>
                  </a:txBody>
                  <a:tcPr marL="105728" marR="105728" marT="52864" marB="52864"/>
                </a:tc>
                <a:tc>
                  <a:txBody>
                    <a:bodyPr/>
                    <a:lstStyle/>
                    <a:p>
                      <a:pPr algn="ctr"/>
                      <a:r>
                        <a:rPr lang="en-US" altLang="zh-CN" sz="2100" dirty="0"/>
                        <a:t>Throughput-sender</a:t>
                      </a:r>
                      <a:endParaRPr lang="zh-CN" altLang="en-US" sz="2100" dirty="0"/>
                    </a:p>
                  </a:txBody>
                  <a:tcPr marL="105728" marR="105728" marT="52864" marB="52864"/>
                </a:tc>
                <a:tc>
                  <a:txBody>
                    <a:bodyPr/>
                    <a:lstStyle/>
                    <a:p>
                      <a:pPr algn="ctr"/>
                      <a:r>
                        <a:rPr lang="en-US" altLang="zh-CN" sz="2100" dirty="0"/>
                        <a:t>Throughput-receiver</a:t>
                      </a:r>
                      <a:endParaRPr lang="zh-CN" altLang="en-US" sz="2100" dirty="0"/>
                    </a:p>
                  </a:txBody>
                  <a:tcPr marL="105728" marR="105728" marT="52864" marB="52864"/>
                </a:tc>
                <a:tc>
                  <a:txBody>
                    <a:bodyPr/>
                    <a:lstStyle/>
                    <a:p>
                      <a:pPr algn="ctr"/>
                      <a:r>
                        <a:rPr lang="en-US" altLang="zh-CN" sz="2100" dirty="0"/>
                        <a:t>Datagram Loss(UDP)</a:t>
                      </a:r>
                      <a:endParaRPr lang="zh-CN" altLang="en-US" sz="2100" dirty="0"/>
                    </a:p>
                  </a:txBody>
                  <a:tcPr marL="105728" marR="105728" marT="52864" marB="52864"/>
                </a:tc>
                <a:extLst>
                  <a:ext uri="{0D108BD9-81ED-4DB2-BD59-A6C34878D82A}">
                    <a16:rowId xmlns:a16="http://schemas.microsoft.com/office/drawing/2014/main" val="4161310922"/>
                  </a:ext>
                </a:extLst>
              </a:tr>
              <a:tr h="428784">
                <a:tc rowSpan="3">
                  <a:txBody>
                    <a:bodyPr/>
                    <a:lstStyle/>
                    <a:p>
                      <a:pPr algn="ctr"/>
                      <a:r>
                        <a:rPr lang="en-US" altLang="zh-CN" sz="2800" b="1" dirty="0"/>
                        <a:t>UDP</a:t>
                      </a:r>
                      <a:endParaRPr lang="zh-CN" altLang="en-US" sz="2800" b="1" dirty="0"/>
                    </a:p>
                  </a:txBody>
                  <a:tcPr marL="105728" marR="105728" marT="52864" marB="52864" anchor="ctr"/>
                </a:tc>
                <a:tc>
                  <a:txBody>
                    <a:bodyPr/>
                    <a:lstStyle/>
                    <a:p>
                      <a:pPr algn="ctr"/>
                      <a:r>
                        <a:rPr lang="en-US" altLang="zh-CN" sz="2100" dirty="0"/>
                        <a:t>10Mbps</a:t>
                      </a:r>
                      <a:endParaRPr lang="zh-CN" altLang="en-US" sz="2100" dirty="0"/>
                    </a:p>
                  </a:txBody>
                  <a:tcPr marL="105728" marR="105728" marT="52864" marB="52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100" dirty="0"/>
                        <a:t>1.37 Gbits/sec</a:t>
                      </a:r>
                      <a:endParaRPr lang="zh-CN" altLang="en-US" sz="2100" dirty="0"/>
                    </a:p>
                  </a:txBody>
                  <a:tcPr marL="105728" marR="105728" marT="52864" marB="52864" anchor="ctr"/>
                </a:tc>
                <a:tc>
                  <a:txBody>
                    <a:bodyPr/>
                    <a:lstStyle/>
                    <a:p>
                      <a:pPr algn="ctr"/>
                      <a:r>
                        <a:rPr lang="en-US" altLang="zh-CN" sz="2100" dirty="0"/>
                        <a:t>NULL</a:t>
                      </a:r>
                      <a:endParaRPr lang="zh-CN" altLang="en-US" sz="2100" dirty="0"/>
                    </a:p>
                  </a:txBody>
                  <a:tcPr marL="105728" marR="105728" marT="52864" marB="52864" anchor="ctr"/>
                </a:tc>
                <a:tc>
                  <a:txBody>
                    <a:bodyPr/>
                    <a:lstStyle/>
                    <a:p>
                      <a:pPr algn="ctr"/>
                      <a:r>
                        <a:rPr lang="en-US" altLang="zh-CN" sz="2100" dirty="0"/>
                        <a:t>99%</a:t>
                      </a:r>
                      <a:endParaRPr lang="zh-CN" altLang="en-US" sz="2100" dirty="0"/>
                    </a:p>
                  </a:txBody>
                  <a:tcPr marL="105728" marR="105728" marT="52864" marB="52864" anchor="ctr"/>
                </a:tc>
                <a:extLst>
                  <a:ext uri="{0D108BD9-81ED-4DB2-BD59-A6C34878D82A}">
                    <a16:rowId xmlns:a16="http://schemas.microsoft.com/office/drawing/2014/main" val="3363222323"/>
                  </a:ext>
                </a:extLst>
              </a:tr>
              <a:tr h="428784">
                <a:tc vMerge="1">
                  <a:txBody>
                    <a:bodyPr/>
                    <a:lstStyle/>
                    <a:p>
                      <a:endParaRPr lang="zh-CN" altLang="en-US" sz="2100" dirty="0"/>
                    </a:p>
                  </a:txBody>
                  <a:tcPr marL="105728" marR="105728" marT="52864" marB="52864"/>
                </a:tc>
                <a:tc>
                  <a:txBody>
                    <a:bodyPr/>
                    <a:lstStyle/>
                    <a:p>
                      <a:pPr algn="ctr"/>
                      <a:r>
                        <a:rPr lang="en-US" altLang="zh-CN" sz="2100" dirty="0"/>
                        <a:t>100Mbps</a:t>
                      </a:r>
                      <a:endParaRPr lang="zh-CN" altLang="en-US" sz="2100" dirty="0"/>
                    </a:p>
                  </a:txBody>
                  <a:tcPr marL="105728" marR="105728" marT="52864" marB="52864" anchor="ctr"/>
                </a:tc>
                <a:tc>
                  <a:txBody>
                    <a:bodyPr/>
                    <a:lstStyle/>
                    <a:p>
                      <a:pPr algn="ctr"/>
                      <a:r>
                        <a:rPr lang="en-US" altLang="zh-CN" sz="2100" dirty="0"/>
                        <a:t>1.40 Gbits/sec</a:t>
                      </a:r>
                      <a:endParaRPr lang="zh-CN" altLang="en-US" sz="2100" dirty="0"/>
                    </a:p>
                  </a:txBody>
                  <a:tcPr marL="105728" marR="105728" marT="52864" marB="52864" anchor="ctr"/>
                </a:tc>
                <a:tc>
                  <a:txBody>
                    <a:bodyPr/>
                    <a:lstStyle/>
                    <a:p>
                      <a:pPr algn="ctr"/>
                      <a:r>
                        <a:rPr lang="en-US" altLang="zh-CN" sz="2100" dirty="0"/>
                        <a:t>NULL</a:t>
                      </a:r>
                      <a:endParaRPr lang="zh-CN" altLang="en-US" sz="2100" dirty="0"/>
                    </a:p>
                  </a:txBody>
                  <a:tcPr marL="105728" marR="105728" marT="52864" marB="52864" anchor="ctr"/>
                </a:tc>
                <a:tc>
                  <a:txBody>
                    <a:bodyPr/>
                    <a:lstStyle/>
                    <a:p>
                      <a:pPr algn="ctr"/>
                      <a:r>
                        <a:rPr lang="en-US" altLang="zh-CN" sz="2100" dirty="0"/>
                        <a:t>93%</a:t>
                      </a:r>
                      <a:endParaRPr lang="zh-CN" altLang="en-US" sz="2100" dirty="0"/>
                    </a:p>
                  </a:txBody>
                  <a:tcPr marL="105728" marR="105728" marT="52864" marB="52864" anchor="ctr"/>
                </a:tc>
                <a:extLst>
                  <a:ext uri="{0D108BD9-81ED-4DB2-BD59-A6C34878D82A}">
                    <a16:rowId xmlns:a16="http://schemas.microsoft.com/office/drawing/2014/main" val="1783027587"/>
                  </a:ext>
                </a:extLst>
              </a:tr>
              <a:tr h="428784">
                <a:tc vMerge="1">
                  <a:txBody>
                    <a:bodyPr/>
                    <a:lstStyle/>
                    <a:p>
                      <a:endParaRPr lang="zh-CN" altLang="en-US" sz="2100" dirty="0"/>
                    </a:p>
                  </a:txBody>
                  <a:tcPr marL="105728" marR="105728" marT="52864" marB="52864"/>
                </a:tc>
                <a:tc>
                  <a:txBody>
                    <a:bodyPr/>
                    <a:lstStyle/>
                    <a:p>
                      <a:pPr algn="ctr"/>
                      <a:r>
                        <a:rPr lang="en-US" altLang="zh-CN" sz="2100" dirty="0"/>
                        <a:t>1000Mbps</a:t>
                      </a:r>
                      <a:endParaRPr lang="zh-CN" altLang="en-US" sz="2100" dirty="0"/>
                    </a:p>
                  </a:txBody>
                  <a:tcPr marL="105728" marR="105728" marT="52864" marB="52864" anchor="ctr"/>
                </a:tc>
                <a:tc>
                  <a:txBody>
                    <a:bodyPr/>
                    <a:lstStyle/>
                    <a:p>
                      <a:pPr algn="ctr"/>
                      <a:r>
                        <a:rPr lang="en-US" altLang="zh-CN" sz="2100" dirty="0"/>
                        <a:t> 1.51 Gbits/sec</a:t>
                      </a:r>
                      <a:endParaRPr lang="zh-CN" altLang="en-US" sz="2100" dirty="0"/>
                    </a:p>
                  </a:txBody>
                  <a:tcPr marL="105728" marR="105728" marT="52864" marB="52864" anchor="ctr"/>
                </a:tc>
                <a:tc>
                  <a:txBody>
                    <a:bodyPr/>
                    <a:lstStyle/>
                    <a:p>
                      <a:pPr algn="ctr"/>
                      <a:r>
                        <a:rPr lang="en-US" altLang="zh-CN" sz="2100" dirty="0"/>
                        <a:t>NULL</a:t>
                      </a:r>
                      <a:endParaRPr lang="zh-CN" altLang="en-US" sz="2100" dirty="0"/>
                    </a:p>
                  </a:txBody>
                  <a:tcPr marL="105728" marR="105728" marT="52864" marB="52864" anchor="ctr"/>
                </a:tc>
                <a:tc>
                  <a:txBody>
                    <a:bodyPr/>
                    <a:lstStyle/>
                    <a:p>
                      <a:pPr algn="ctr"/>
                      <a:r>
                        <a:rPr lang="en-US" altLang="zh-CN" sz="2100" dirty="0"/>
                        <a:t>35%</a:t>
                      </a:r>
                      <a:endParaRPr lang="zh-CN" altLang="en-US" sz="2100" dirty="0"/>
                    </a:p>
                  </a:txBody>
                  <a:tcPr marL="105728" marR="105728" marT="52864" marB="52864" anchor="ctr"/>
                </a:tc>
                <a:extLst>
                  <a:ext uri="{0D108BD9-81ED-4DB2-BD59-A6C34878D82A}">
                    <a16:rowId xmlns:a16="http://schemas.microsoft.com/office/drawing/2014/main" val="3364283465"/>
                  </a:ext>
                </a:extLst>
              </a:tr>
              <a:tr h="428784">
                <a:tc rowSpan="3">
                  <a:txBody>
                    <a:bodyPr/>
                    <a:lstStyle/>
                    <a:p>
                      <a:pPr algn="ctr"/>
                      <a:r>
                        <a:rPr lang="en-US" altLang="zh-CN" sz="2800" b="1" dirty="0"/>
                        <a:t>TCP</a:t>
                      </a:r>
                      <a:endParaRPr lang="zh-CN" altLang="en-US" sz="2800" b="1" dirty="0"/>
                    </a:p>
                  </a:txBody>
                  <a:tcPr marL="105728" marR="105728" marT="52864" marB="52864" anchor="ctr"/>
                </a:tc>
                <a:tc>
                  <a:txBody>
                    <a:bodyPr/>
                    <a:lstStyle/>
                    <a:p>
                      <a:pPr algn="ctr"/>
                      <a:r>
                        <a:rPr lang="en-US" altLang="zh-CN" sz="2100" dirty="0"/>
                        <a:t>10Mbps</a:t>
                      </a:r>
                      <a:endParaRPr lang="zh-CN" altLang="en-US" sz="2100" dirty="0"/>
                    </a:p>
                  </a:txBody>
                  <a:tcPr marL="105728" marR="105728" marT="52864" marB="52864" anchor="ctr"/>
                </a:tc>
                <a:tc>
                  <a:txBody>
                    <a:bodyPr/>
                    <a:lstStyle/>
                    <a:p>
                      <a:pPr algn="ctr"/>
                      <a:r>
                        <a:rPr lang="en-US" altLang="zh-CN" sz="2100" dirty="0"/>
                        <a:t>10.3 Mbits/sec</a:t>
                      </a:r>
                      <a:endParaRPr lang="zh-CN" altLang="en-US" sz="2100" dirty="0"/>
                    </a:p>
                  </a:txBody>
                  <a:tcPr marL="105728" marR="105728" marT="52864" marB="52864" anchor="ctr"/>
                </a:tc>
                <a:tc>
                  <a:txBody>
                    <a:bodyPr/>
                    <a:lstStyle/>
                    <a:p>
                      <a:pPr algn="ctr"/>
                      <a:r>
                        <a:rPr lang="en-US" altLang="zh-CN" sz="2100" dirty="0"/>
                        <a:t>9.97 Mbits/sec</a:t>
                      </a:r>
                      <a:endParaRPr lang="zh-CN" altLang="en-US" sz="2100" dirty="0"/>
                    </a:p>
                  </a:txBody>
                  <a:tcPr marL="105728" marR="105728" marT="52864" marB="52864" anchor="ctr"/>
                </a:tc>
                <a:tc>
                  <a:txBody>
                    <a:bodyPr/>
                    <a:lstStyle/>
                    <a:p>
                      <a:pPr algn="ctr"/>
                      <a:r>
                        <a:rPr lang="en-US" altLang="zh-CN" sz="2100" dirty="0"/>
                        <a:t>NULL</a:t>
                      </a:r>
                      <a:endParaRPr lang="zh-CN" altLang="en-US" sz="2100" dirty="0"/>
                    </a:p>
                  </a:txBody>
                  <a:tcPr marL="105728" marR="105728" marT="52864" marB="52864" anchor="ctr"/>
                </a:tc>
                <a:extLst>
                  <a:ext uri="{0D108BD9-81ED-4DB2-BD59-A6C34878D82A}">
                    <a16:rowId xmlns:a16="http://schemas.microsoft.com/office/drawing/2014/main" val="2635332627"/>
                  </a:ext>
                </a:extLst>
              </a:tr>
              <a:tr h="428784">
                <a:tc vMerge="1">
                  <a:txBody>
                    <a:bodyPr/>
                    <a:lstStyle/>
                    <a:p>
                      <a:pPr algn="ctr"/>
                      <a:endParaRPr lang="zh-CN" altLang="en-US" sz="2800" dirty="0"/>
                    </a:p>
                  </a:txBody>
                  <a:tcPr marL="105728" marR="105728" marT="52864" marB="52864" anchor="ctr"/>
                </a:tc>
                <a:tc>
                  <a:txBody>
                    <a:bodyPr/>
                    <a:lstStyle/>
                    <a:p>
                      <a:pPr algn="ctr"/>
                      <a:r>
                        <a:rPr lang="en-US" altLang="zh-CN" sz="2100" dirty="0"/>
                        <a:t>100Mbps</a:t>
                      </a:r>
                      <a:endParaRPr lang="zh-CN" altLang="en-US" sz="2100" dirty="0"/>
                    </a:p>
                  </a:txBody>
                  <a:tcPr marL="105728" marR="105728" marT="52864" marB="52864" anchor="ctr"/>
                </a:tc>
                <a:tc>
                  <a:txBody>
                    <a:bodyPr/>
                    <a:lstStyle/>
                    <a:p>
                      <a:pPr algn="ctr"/>
                      <a:r>
                        <a:rPr lang="en-US" altLang="zh-CN" sz="2100" dirty="0"/>
                        <a:t>99.4 Mbits/sec</a:t>
                      </a:r>
                      <a:endParaRPr lang="zh-CN" altLang="en-US" sz="2100" dirty="0"/>
                    </a:p>
                  </a:txBody>
                  <a:tcPr marL="105728" marR="105728" marT="52864" marB="52864" anchor="ctr"/>
                </a:tc>
                <a:tc>
                  <a:txBody>
                    <a:bodyPr/>
                    <a:lstStyle/>
                    <a:p>
                      <a:pPr algn="ctr"/>
                      <a:r>
                        <a:rPr lang="en-US" altLang="zh-CN" sz="2100" dirty="0"/>
                        <a:t>99.0 Mbits/sec</a:t>
                      </a:r>
                      <a:endParaRPr lang="zh-CN" altLang="en-US" sz="2100" dirty="0"/>
                    </a:p>
                  </a:txBody>
                  <a:tcPr marL="105728" marR="105728" marT="52864" marB="52864" anchor="ctr"/>
                </a:tc>
                <a:tc>
                  <a:txBody>
                    <a:bodyPr/>
                    <a:lstStyle/>
                    <a:p>
                      <a:pPr algn="ctr"/>
                      <a:r>
                        <a:rPr lang="en-US" altLang="zh-CN" sz="2100" dirty="0"/>
                        <a:t>NULL</a:t>
                      </a:r>
                      <a:endParaRPr lang="zh-CN" altLang="en-US" sz="2100" dirty="0"/>
                    </a:p>
                  </a:txBody>
                  <a:tcPr marL="105728" marR="105728" marT="52864" marB="52864" anchor="ctr"/>
                </a:tc>
                <a:extLst>
                  <a:ext uri="{0D108BD9-81ED-4DB2-BD59-A6C34878D82A}">
                    <a16:rowId xmlns:a16="http://schemas.microsoft.com/office/drawing/2014/main" val="3070835258"/>
                  </a:ext>
                </a:extLst>
              </a:tr>
              <a:tr h="428784">
                <a:tc vMerge="1">
                  <a:txBody>
                    <a:bodyPr/>
                    <a:lstStyle/>
                    <a:p>
                      <a:pPr algn="ctr"/>
                      <a:endParaRPr lang="zh-CN" altLang="en-US" sz="2800" dirty="0"/>
                    </a:p>
                  </a:txBody>
                  <a:tcPr marL="105728" marR="105728" marT="52864" marB="52864" anchor="ctr"/>
                </a:tc>
                <a:tc>
                  <a:txBody>
                    <a:bodyPr/>
                    <a:lstStyle/>
                    <a:p>
                      <a:pPr algn="ctr"/>
                      <a:r>
                        <a:rPr lang="en-US" altLang="zh-CN" sz="2100" dirty="0"/>
                        <a:t>1000Mbps</a:t>
                      </a:r>
                      <a:endParaRPr lang="zh-CN" altLang="en-US" sz="2100" dirty="0"/>
                    </a:p>
                  </a:txBody>
                  <a:tcPr marL="105728" marR="105728" marT="52864" marB="52864" anchor="ctr"/>
                </a:tc>
                <a:tc>
                  <a:txBody>
                    <a:bodyPr/>
                    <a:lstStyle/>
                    <a:p>
                      <a:pPr algn="ctr"/>
                      <a:r>
                        <a:rPr lang="en-US" altLang="zh-CN" sz="2100" dirty="0"/>
                        <a:t>966 Mbits/sec</a:t>
                      </a:r>
                      <a:endParaRPr lang="zh-CN" altLang="en-US" sz="2100" dirty="0"/>
                    </a:p>
                  </a:txBody>
                  <a:tcPr marL="105728" marR="105728" marT="52864" marB="52864" anchor="ctr"/>
                </a:tc>
                <a:tc>
                  <a:txBody>
                    <a:bodyPr/>
                    <a:lstStyle/>
                    <a:p>
                      <a:pPr algn="ctr"/>
                      <a:r>
                        <a:rPr lang="en-US" altLang="zh-CN" sz="2100" dirty="0"/>
                        <a:t>964 Mbits/sec</a:t>
                      </a:r>
                      <a:endParaRPr lang="zh-CN" altLang="en-US" sz="2100" dirty="0"/>
                    </a:p>
                  </a:txBody>
                  <a:tcPr marL="105728" marR="105728" marT="52864" marB="52864" anchor="ctr"/>
                </a:tc>
                <a:tc>
                  <a:txBody>
                    <a:bodyPr/>
                    <a:lstStyle/>
                    <a:p>
                      <a:pPr algn="ctr"/>
                      <a:r>
                        <a:rPr lang="en-US" altLang="zh-CN" sz="2100" dirty="0"/>
                        <a:t>NULL</a:t>
                      </a:r>
                      <a:endParaRPr lang="zh-CN" altLang="en-US" sz="2100" dirty="0"/>
                    </a:p>
                  </a:txBody>
                  <a:tcPr marL="105728" marR="105728" marT="52864" marB="52864" anchor="ctr"/>
                </a:tc>
                <a:extLst>
                  <a:ext uri="{0D108BD9-81ED-4DB2-BD59-A6C34878D82A}">
                    <a16:rowId xmlns:a16="http://schemas.microsoft.com/office/drawing/2014/main" val="30683108"/>
                  </a:ext>
                </a:extLst>
              </a:tr>
            </a:tbl>
          </a:graphicData>
        </a:graphic>
      </p:graphicFrame>
      <p:sp>
        <p:nvSpPr>
          <p:cNvPr id="5" name="内容占位符 2">
            <a:extLst>
              <a:ext uri="{FF2B5EF4-FFF2-40B4-BE49-F238E27FC236}">
                <a16:creationId xmlns:a16="http://schemas.microsoft.com/office/drawing/2014/main" id="{FFFFAA6D-B5A9-4DB8-5446-9D1F45DECE44}"/>
              </a:ext>
            </a:extLst>
          </p:cNvPr>
          <p:cNvSpPr txBox="1">
            <a:spLocks/>
          </p:cNvSpPr>
          <p:nvPr/>
        </p:nvSpPr>
        <p:spPr>
          <a:xfrm>
            <a:off x="838200" y="4767310"/>
            <a:ext cx="10515600" cy="165124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Conclusions:</a:t>
            </a:r>
          </a:p>
          <a:p>
            <a:pPr lvl="1"/>
            <a:r>
              <a:rPr lang="en-US" altLang="zh-CN" dirty="0"/>
              <a:t>Ethernet link limit can affect both UDP and TCP transferring.</a:t>
            </a:r>
          </a:p>
          <a:p>
            <a:pPr lvl="1"/>
            <a:r>
              <a:rPr lang="en-US" altLang="zh-CN" dirty="0"/>
              <a:t>For TCP, it can directly make TCP throughput the same as the link limit, because TCP will make sure every datagram is ACK-ed and the throughput can be only the link limit</a:t>
            </a:r>
          </a:p>
          <a:p>
            <a:pPr lvl="1"/>
            <a:r>
              <a:rPr lang="en-US" altLang="zh-CN" dirty="0"/>
              <a:t>For UDP, the whole throughput does not change too much with various link limit, but the limit affect the datagram loss, because not all datagrams can be delivered with a link limit on the router.</a:t>
            </a:r>
          </a:p>
          <a:p>
            <a:endParaRPr lang="zh-CN" altLang="en-US" dirty="0"/>
          </a:p>
        </p:txBody>
      </p:sp>
    </p:spTree>
    <p:extLst>
      <p:ext uri="{BB962C8B-B14F-4D97-AF65-F5344CB8AC3E}">
        <p14:creationId xmlns:p14="http://schemas.microsoft.com/office/powerpoint/2010/main" val="236606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ED8EE-35F7-F373-9AC8-0FF9E483E1E2}"/>
              </a:ext>
            </a:extLst>
          </p:cNvPr>
          <p:cNvSpPr>
            <a:spLocks noGrp="1"/>
          </p:cNvSpPr>
          <p:nvPr>
            <p:ph type="title"/>
          </p:nvPr>
        </p:nvSpPr>
        <p:spPr>
          <a:xfrm>
            <a:off x="838200" y="365126"/>
            <a:ext cx="10515600" cy="691318"/>
          </a:xfrm>
        </p:spPr>
        <p:txBody>
          <a:bodyPr>
            <a:normAutofit fontScale="90000"/>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8A448D0B-8DE8-B22D-F03C-A38D9DE21991}"/>
              </a:ext>
            </a:extLst>
          </p:cNvPr>
          <p:cNvSpPr>
            <a:spLocks noGrp="1"/>
          </p:cNvSpPr>
          <p:nvPr>
            <p:ph idx="1"/>
          </p:nvPr>
        </p:nvSpPr>
        <p:spPr>
          <a:xfrm>
            <a:off x="838200" y="1154097"/>
            <a:ext cx="10515600" cy="5022866"/>
          </a:xfrm>
        </p:spPr>
        <p:txBody>
          <a:bodyPr/>
          <a:lstStyle/>
          <a:p>
            <a:r>
              <a:rPr lang="en-US" altLang="zh-CN" dirty="0"/>
              <a:t>4. Measuring TCP &amp; UDP throughput when changing the window sizes on Client and Server</a:t>
            </a:r>
          </a:p>
          <a:p>
            <a:r>
              <a:rPr lang="en-US" altLang="zh-CN" dirty="0"/>
              <a:t>Experiment results:</a:t>
            </a:r>
          </a:p>
          <a:p>
            <a:pPr lvl="1"/>
            <a:r>
              <a:rPr lang="en-US" altLang="zh-CN" sz="2800" dirty="0"/>
              <a:t>For TCP:</a:t>
            </a:r>
          </a:p>
          <a:p>
            <a:pPr lvl="2"/>
            <a:r>
              <a:rPr lang="en-US" altLang="zh-CN" sz="2400" dirty="0"/>
              <a:t>Changing the window sizes </a:t>
            </a:r>
            <a:r>
              <a:rPr lang="en-US" altLang="zh-CN" sz="2400" b="1" dirty="0"/>
              <a:t>does not </a:t>
            </a:r>
            <a:r>
              <a:rPr lang="en-US" altLang="zh-CN" sz="2400" dirty="0"/>
              <a:t>affect the results when there are latency on the Router</a:t>
            </a:r>
          </a:p>
          <a:p>
            <a:pPr lvl="2"/>
            <a:r>
              <a:rPr lang="en-US" altLang="zh-CN" sz="2400" dirty="0"/>
              <a:t>Changing the window sizes </a:t>
            </a:r>
            <a:r>
              <a:rPr lang="en-US" altLang="zh-CN" sz="2400" b="1" dirty="0"/>
              <a:t>does not </a:t>
            </a:r>
            <a:r>
              <a:rPr lang="en-US" altLang="zh-CN" sz="2400" dirty="0"/>
              <a:t>affect the results when there are link rate limits on the Router</a:t>
            </a:r>
          </a:p>
          <a:p>
            <a:pPr lvl="1"/>
            <a:r>
              <a:rPr lang="en-US" altLang="zh-CN" sz="2800" dirty="0"/>
              <a:t>For UDP:</a:t>
            </a:r>
          </a:p>
          <a:p>
            <a:pPr lvl="2"/>
            <a:r>
              <a:rPr lang="en-US" altLang="zh-CN" sz="2400" dirty="0"/>
              <a:t>Changing the window sizes </a:t>
            </a:r>
            <a:r>
              <a:rPr lang="en-US" altLang="zh-CN" sz="2400" b="1" dirty="0"/>
              <a:t>does not </a:t>
            </a:r>
            <a:r>
              <a:rPr lang="en-US" altLang="zh-CN" sz="2400" dirty="0"/>
              <a:t>affect the results when there are latency on the Router</a:t>
            </a:r>
          </a:p>
          <a:p>
            <a:pPr lvl="2"/>
            <a:r>
              <a:rPr lang="en-US" altLang="zh-CN" sz="2400" dirty="0"/>
              <a:t>Changing the window sizes </a:t>
            </a:r>
            <a:r>
              <a:rPr lang="en-US" altLang="zh-CN" sz="2400" b="1" dirty="0"/>
              <a:t>does not </a:t>
            </a:r>
            <a:r>
              <a:rPr lang="en-US" altLang="zh-CN" sz="2400" dirty="0"/>
              <a:t>affect the results when there are link rate limits on the Router</a:t>
            </a:r>
          </a:p>
          <a:p>
            <a:pPr marL="914400" lvl="2" indent="0">
              <a:buNone/>
            </a:pPr>
            <a:endParaRPr lang="en-US" altLang="zh-CN" dirty="0"/>
          </a:p>
        </p:txBody>
      </p:sp>
    </p:spTree>
    <p:extLst>
      <p:ext uri="{BB962C8B-B14F-4D97-AF65-F5344CB8AC3E}">
        <p14:creationId xmlns:p14="http://schemas.microsoft.com/office/powerpoint/2010/main" val="5224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CCCDD-6FE8-2800-B778-5974744B8006}"/>
              </a:ext>
            </a:extLst>
          </p:cNvPr>
          <p:cNvSpPr>
            <a:spLocks noGrp="1"/>
          </p:cNvSpPr>
          <p:nvPr>
            <p:ph type="title"/>
          </p:nvPr>
        </p:nvSpPr>
        <p:spPr>
          <a:xfrm>
            <a:off x="838200" y="365126"/>
            <a:ext cx="10515600" cy="833360"/>
          </a:xfrm>
        </p:spPr>
        <p:txBody>
          <a:bodyPr/>
          <a:lstStyle/>
          <a:p>
            <a:r>
              <a:rPr lang="en-US" altLang="zh-CN" dirty="0"/>
              <a:t>Exploring Bandwidth and Throughput</a:t>
            </a:r>
            <a:endParaRPr lang="zh-CN" altLang="en-US" dirty="0"/>
          </a:p>
        </p:txBody>
      </p:sp>
      <p:sp>
        <p:nvSpPr>
          <p:cNvPr id="3" name="内容占位符 2">
            <a:extLst>
              <a:ext uri="{FF2B5EF4-FFF2-40B4-BE49-F238E27FC236}">
                <a16:creationId xmlns:a16="http://schemas.microsoft.com/office/drawing/2014/main" id="{CDDD5B67-D9FC-E291-C3F7-9FF74FEEB899}"/>
              </a:ext>
            </a:extLst>
          </p:cNvPr>
          <p:cNvSpPr>
            <a:spLocks noGrp="1"/>
          </p:cNvSpPr>
          <p:nvPr>
            <p:ph idx="1"/>
          </p:nvPr>
        </p:nvSpPr>
        <p:spPr>
          <a:xfrm>
            <a:off x="838200" y="1198486"/>
            <a:ext cx="10515600" cy="594803"/>
          </a:xfrm>
        </p:spPr>
        <p:txBody>
          <a:bodyPr>
            <a:normAutofit fontScale="77500" lnSpcReduction="20000"/>
          </a:bodyPr>
          <a:lstStyle/>
          <a:p>
            <a:r>
              <a:rPr lang="en-US" altLang="zh-CN" b="1" dirty="0"/>
              <a:t>5. Measuring TCP throughput with different window sizes</a:t>
            </a:r>
          </a:p>
          <a:p>
            <a:pPr lvl="1"/>
            <a:r>
              <a:rPr lang="en-US" altLang="zh-CN" b="1" dirty="0"/>
              <a:t>Router link rate limit scenarios: </a:t>
            </a:r>
          </a:p>
          <a:p>
            <a:pPr marL="0" indent="0">
              <a:buNone/>
            </a:pPr>
            <a:endParaRPr lang="zh-CN" altLang="en-US" dirty="0"/>
          </a:p>
        </p:txBody>
      </p:sp>
      <p:graphicFrame>
        <p:nvGraphicFramePr>
          <p:cNvPr id="4" name="表格 3">
            <a:extLst>
              <a:ext uri="{FF2B5EF4-FFF2-40B4-BE49-F238E27FC236}">
                <a16:creationId xmlns:a16="http://schemas.microsoft.com/office/drawing/2014/main" id="{33B2BEC2-F560-FBA0-D553-08CC9E0FE002}"/>
              </a:ext>
            </a:extLst>
          </p:cNvPr>
          <p:cNvGraphicFramePr>
            <a:graphicFrameLocks noGrp="1"/>
          </p:cNvGraphicFramePr>
          <p:nvPr>
            <p:extLst>
              <p:ext uri="{D42A27DB-BD31-4B8C-83A1-F6EECF244321}">
                <p14:modId xmlns:p14="http://schemas.microsoft.com/office/powerpoint/2010/main" val="582354580"/>
              </p:ext>
            </p:extLst>
          </p:nvPr>
        </p:nvGraphicFramePr>
        <p:xfrm>
          <a:off x="1024632" y="1793289"/>
          <a:ext cx="8101613" cy="42878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374699933"/>
                    </a:ext>
                  </a:extLst>
                </a:gridCol>
                <a:gridCol w="2148840">
                  <a:extLst>
                    <a:ext uri="{9D8B030D-6E8A-4147-A177-3AD203B41FA5}">
                      <a16:colId xmlns:a16="http://schemas.microsoft.com/office/drawing/2014/main" val="1366155920"/>
                    </a:ext>
                  </a:extLst>
                </a:gridCol>
                <a:gridCol w="2026920">
                  <a:extLst>
                    <a:ext uri="{9D8B030D-6E8A-4147-A177-3AD203B41FA5}">
                      <a16:colId xmlns:a16="http://schemas.microsoft.com/office/drawing/2014/main" val="1179656745"/>
                    </a:ext>
                  </a:extLst>
                </a:gridCol>
                <a:gridCol w="2020853">
                  <a:extLst>
                    <a:ext uri="{9D8B030D-6E8A-4147-A177-3AD203B41FA5}">
                      <a16:colId xmlns:a16="http://schemas.microsoft.com/office/drawing/2014/main" val="4211603304"/>
                    </a:ext>
                  </a:extLst>
                </a:gridCol>
              </a:tblGrid>
              <a:tr h="428784">
                <a:tc>
                  <a:txBody>
                    <a:bodyPr/>
                    <a:lstStyle/>
                    <a:p>
                      <a:pPr algn="ctr"/>
                      <a:r>
                        <a:rPr lang="en-US" altLang="zh-CN" sz="2000" dirty="0"/>
                        <a:t>Router Link Latency</a:t>
                      </a:r>
                      <a:endParaRPr lang="zh-CN" altLang="en-US" sz="2000" dirty="0"/>
                    </a:p>
                  </a:txBody>
                  <a:tcPr marL="105728" marR="105728" marT="52864" marB="52864"/>
                </a:tc>
                <a:tc>
                  <a:txBody>
                    <a:bodyPr/>
                    <a:lstStyle/>
                    <a:p>
                      <a:pPr algn="ctr"/>
                      <a:r>
                        <a:rPr lang="en-US" altLang="zh-CN" sz="2000" dirty="0"/>
                        <a:t>Window size</a:t>
                      </a:r>
                      <a:endParaRPr lang="zh-CN" altLang="en-US" sz="2000" dirty="0"/>
                    </a:p>
                  </a:txBody>
                  <a:tcPr marL="105728" marR="105728" marT="52864" marB="52864"/>
                </a:tc>
                <a:tc>
                  <a:txBody>
                    <a:bodyPr/>
                    <a:lstStyle/>
                    <a:p>
                      <a:pPr algn="ctr"/>
                      <a:r>
                        <a:rPr lang="en-US" altLang="zh-CN" sz="2000" dirty="0"/>
                        <a:t>Throughput-sender</a:t>
                      </a:r>
                      <a:endParaRPr lang="zh-CN" altLang="en-US" sz="2000" dirty="0"/>
                    </a:p>
                  </a:txBody>
                  <a:tcPr marL="105728" marR="105728" marT="52864" marB="52864"/>
                </a:tc>
                <a:tc>
                  <a:txBody>
                    <a:bodyPr/>
                    <a:lstStyle/>
                    <a:p>
                      <a:pPr algn="ctr"/>
                      <a:r>
                        <a:rPr lang="en-US" altLang="zh-CN" sz="2000" dirty="0"/>
                        <a:t>Throughput-receiver</a:t>
                      </a:r>
                      <a:endParaRPr lang="zh-CN" altLang="en-US" sz="2000" dirty="0"/>
                    </a:p>
                  </a:txBody>
                  <a:tcPr marL="105728" marR="105728" marT="52864" marB="52864"/>
                </a:tc>
                <a:extLst>
                  <a:ext uri="{0D108BD9-81ED-4DB2-BD59-A6C34878D82A}">
                    <a16:rowId xmlns:a16="http://schemas.microsoft.com/office/drawing/2014/main" val="4161310922"/>
                  </a:ext>
                </a:extLst>
              </a:tr>
              <a:tr h="428784">
                <a:tc rowSpan="3">
                  <a:txBody>
                    <a:bodyPr/>
                    <a:lstStyle/>
                    <a:p>
                      <a:pPr algn="ctr"/>
                      <a:r>
                        <a:rPr lang="en-US" altLang="zh-CN" sz="2400" b="1" dirty="0"/>
                        <a:t>10 ms</a:t>
                      </a:r>
                      <a:endParaRPr lang="zh-CN" altLang="en-US" sz="2400" b="1" dirty="0"/>
                    </a:p>
                  </a:txBody>
                  <a:tcPr marL="105728" marR="105728" marT="52864" marB="52864" anchor="ctr"/>
                </a:tc>
                <a:tc>
                  <a:txBody>
                    <a:bodyPr/>
                    <a:lstStyle/>
                    <a:p>
                      <a:pPr algn="ctr"/>
                      <a:r>
                        <a:rPr lang="en-US" altLang="zh-CN" sz="2000" dirty="0"/>
                        <a:t>64 Kbytes</a:t>
                      </a:r>
                      <a:endParaRPr lang="zh-CN" altLang="en-US" sz="2000" dirty="0"/>
                    </a:p>
                  </a:txBody>
                  <a:tcPr marL="105728" marR="105728" marT="52864" marB="52864" anchor="ctr"/>
                </a:tc>
                <a:tc>
                  <a:txBody>
                    <a:bodyPr/>
                    <a:lstStyle/>
                    <a:p>
                      <a:pPr algn="ctr"/>
                      <a:r>
                        <a:rPr lang="en-US" altLang="zh-CN" sz="2000" dirty="0"/>
                        <a:t>1.12 Gbits/sec</a:t>
                      </a:r>
                      <a:endParaRPr lang="zh-CN" altLang="en-US" sz="2000" dirty="0"/>
                    </a:p>
                  </a:txBody>
                  <a:tcPr marL="105728" marR="105728" marT="52864" marB="52864" anchor="ctr"/>
                </a:tc>
                <a:tc>
                  <a:txBody>
                    <a:bodyPr/>
                    <a:lstStyle/>
                    <a:p>
                      <a:pPr algn="ctr"/>
                      <a:r>
                        <a:rPr lang="en-US" altLang="zh-CN" sz="2000" dirty="0"/>
                        <a:t>1.12 Gbits/sec</a:t>
                      </a:r>
                      <a:endParaRPr lang="zh-CN" altLang="en-US" sz="2000" dirty="0"/>
                    </a:p>
                  </a:txBody>
                  <a:tcPr marL="105728" marR="105728" marT="52864" marB="52864" anchor="ctr"/>
                </a:tc>
                <a:extLst>
                  <a:ext uri="{0D108BD9-81ED-4DB2-BD59-A6C34878D82A}">
                    <a16:rowId xmlns:a16="http://schemas.microsoft.com/office/drawing/2014/main" val="3781675025"/>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128 Kbytes</a:t>
                      </a:r>
                      <a:endParaRPr lang="zh-CN" altLang="en-US" sz="2000" dirty="0"/>
                    </a:p>
                  </a:txBody>
                  <a:tcPr marL="105728" marR="105728" marT="52864" marB="52864" anchor="ctr"/>
                </a:tc>
                <a:tc>
                  <a:txBody>
                    <a:bodyPr/>
                    <a:lstStyle/>
                    <a:p>
                      <a:pPr algn="ctr"/>
                      <a:r>
                        <a:rPr lang="en-US" altLang="zh-CN" sz="2000" dirty="0"/>
                        <a:t>1.12 Gbits/sec</a:t>
                      </a:r>
                      <a:endParaRPr lang="zh-CN" altLang="en-US" sz="2000" dirty="0"/>
                    </a:p>
                  </a:txBody>
                  <a:tcPr marL="105728" marR="105728" marT="52864" marB="52864" anchor="ctr"/>
                </a:tc>
                <a:tc>
                  <a:txBody>
                    <a:bodyPr/>
                    <a:lstStyle/>
                    <a:p>
                      <a:pPr algn="ctr"/>
                      <a:r>
                        <a:rPr lang="en-US" altLang="zh-CN" sz="2000" dirty="0"/>
                        <a:t>1.12 Gbits/sec</a:t>
                      </a:r>
                      <a:endParaRPr lang="zh-CN" altLang="en-US" sz="2000" dirty="0"/>
                    </a:p>
                  </a:txBody>
                  <a:tcPr marL="105728" marR="105728" marT="52864" marB="52864" anchor="ctr"/>
                </a:tc>
                <a:extLst>
                  <a:ext uri="{0D108BD9-81ED-4DB2-BD59-A6C34878D82A}">
                    <a16:rowId xmlns:a16="http://schemas.microsoft.com/office/drawing/2014/main" val="1601969042"/>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256 Kbytes</a:t>
                      </a:r>
                      <a:endParaRPr lang="zh-CN" altLang="en-US" sz="2000" dirty="0"/>
                    </a:p>
                  </a:txBody>
                  <a:tcPr marL="105728" marR="105728" marT="52864" marB="52864" anchor="ctr"/>
                </a:tc>
                <a:tc>
                  <a:txBody>
                    <a:bodyPr/>
                    <a:lstStyle/>
                    <a:p>
                      <a:pPr algn="ctr"/>
                      <a:r>
                        <a:rPr lang="en-US" altLang="zh-CN" sz="2000" dirty="0"/>
                        <a:t>1.12 Gbits/sec</a:t>
                      </a:r>
                      <a:endParaRPr lang="zh-CN" altLang="en-US" sz="2000" dirty="0"/>
                    </a:p>
                  </a:txBody>
                  <a:tcPr marL="105728" marR="105728" marT="52864" marB="52864" anchor="ctr"/>
                </a:tc>
                <a:tc>
                  <a:txBody>
                    <a:bodyPr/>
                    <a:lstStyle/>
                    <a:p>
                      <a:pPr algn="ctr"/>
                      <a:r>
                        <a:rPr lang="en-US" altLang="zh-CN" sz="2000" dirty="0"/>
                        <a:t>1.12 Gbits/sec</a:t>
                      </a:r>
                      <a:endParaRPr lang="zh-CN" altLang="en-US" sz="2000" dirty="0"/>
                    </a:p>
                  </a:txBody>
                  <a:tcPr marL="105728" marR="105728" marT="52864" marB="52864" anchor="ctr"/>
                </a:tc>
                <a:extLst>
                  <a:ext uri="{0D108BD9-81ED-4DB2-BD59-A6C34878D82A}">
                    <a16:rowId xmlns:a16="http://schemas.microsoft.com/office/drawing/2014/main" val="3314115775"/>
                  </a:ext>
                </a:extLst>
              </a:tr>
              <a:tr h="428784">
                <a:tc rowSpan="3">
                  <a:txBody>
                    <a:bodyPr/>
                    <a:lstStyle/>
                    <a:p>
                      <a:pPr algn="ctr"/>
                      <a:r>
                        <a:rPr lang="en-US" altLang="zh-CN" sz="2400" b="1" dirty="0"/>
                        <a:t>100ms</a:t>
                      </a:r>
                      <a:endParaRPr lang="zh-CN" altLang="en-US" sz="2400" b="1" dirty="0"/>
                    </a:p>
                  </a:txBody>
                  <a:tcPr marL="105728" marR="105728" marT="52864" marB="52864" anchor="ctr"/>
                </a:tc>
                <a:tc>
                  <a:txBody>
                    <a:bodyPr/>
                    <a:lstStyle/>
                    <a:p>
                      <a:pPr algn="ctr"/>
                      <a:r>
                        <a:rPr lang="en-US" altLang="zh-CN" sz="2000" dirty="0"/>
                        <a:t>64 Kbytes</a:t>
                      </a:r>
                      <a:endParaRPr lang="zh-CN" altLang="en-US" sz="2000" dirty="0"/>
                    </a:p>
                  </a:txBody>
                  <a:tcPr marL="105728" marR="105728" marT="52864" marB="52864" anchor="ctr"/>
                </a:tc>
                <a:tc>
                  <a:txBody>
                    <a:bodyPr/>
                    <a:lstStyle/>
                    <a:p>
                      <a:pPr algn="ctr"/>
                      <a:r>
                        <a:rPr lang="en-US" altLang="zh-CN" sz="2000" dirty="0"/>
                        <a:t>105 Mbits/sec</a:t>
                      </a:r>
                      <a:endParaRPr lang="zh-CN" altLang="en-US" sz="2000" dirty="0"/>
                    </a:p>
                  </a:txBody>
                  <a:tcPr marL="105728" marR="105728" marT="52864" marB="52864" anchor="ctr"/>
                </a:tc>
                <a:tc>
                  <a:txBody>
                    <a:bodyPr/>
                    <a:lstStyle/>
                    <a:p>
                      <a:pPr algn="ctr"/>
                      <a:r>
                        <a:rPr lang="en-US" altLang="zh-CN" sz="2000" dirty="0"/>
                        <a:t>104 Mbits/sec</a:t>
                      </a:r>
                      <a:endParaRPr lang="zh-CN" altLang="en-US" sz="2000" dirty="0"/>
                    </a:p>
                  </a:txBody>
                  <a:tcPr marL="105728" marR="105728" marT="52864" marB="52864" anchor="ctr"/>
                </a:tc>
                <a:extLst>
                  <a:ext uri="{0D108BD9-81ED-4DB2-BD59-A6C34878D82A}">
                    <a16:rowId xmlns:a16="http://schemas.microsoft.com/office/drawing/2014/main" val="1544210843"/>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128 Kbytes</a:t>
                      </a:r>
                      <a:endParaRPr lang="zh-CN" altLang="en-US" sz="2000" dirty="0"/>
                    </a:p>
                  </a:txBody>
                  <a:tcPr marL="105728" marR="105728" marT="52864" marB="52864" anchor="ctr"/>
                </a:tc>
                <a:tc>
                  <a:txBody>
                    <a:bodyPr/>
                    <a:lstStyle/>
                    <a:p>
                      <a:pPr algn="ctr"/>
                      <a:r>
                        <a:rPr lang="en-US" altLang="zh-CN" sz="2000" dirty="0"/>
                        <a:t>107 Mbits/sec</a:t>
                      </a:r>
                      <a:endParaRPr lang="zh-CN" altLang="en-US" sz="2000" dirty="0"/>
                    </a:p>
                  </a:txBody>
                  <a:tcPr marL="105728" marR="105728" marT="52864" marB="52864" anchor="ctr"/>
                </a:tc>
                <a:tc>
                  <a:txBody>
                    <a:bodyPr/>
                    <a:lstStyle/>
                    <a:p>
                      <a:pPr algn="ctr"/>
                      <a:r>
                        <a:rPr lang="en-US" altLang="zh-CN" sz="2000" dirty="0"/>
                        <a:t>107 Mbits/sec</a:t>
                      </a:r>
                      <a:endParaRPr lang="zh-CN" altLang="en-US" sz="2000" dirty="0"/>
                    </a:p>
                  </a:txBody>
                  <a:tcPr marL="105728" marR="105728" marT="52864" marB="52864" anchor="ctr"/>
                </a:tc>
                <a:extLst>
                  <a:ext uri="{0D108BD9-81ED-4DB2-BD59-A6C34878D82A}">
                    <a16:rowId xmlns:a16="http://schemas.microsoft.com/office/drawing/2014/main" val="4175697011"/>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256 Kbytes</a:t>
                      </a:r>
                      <a:endParaRPr lang="zh-CN" altLang="en-US" sz="2000" dirty="0"/>
                    </a:p>
                  </a:txBody>
                  <a:tcPr marL="105728" marR="105728" marT="52864" marB="52864" anchor="ctr"/>
                </a:tc>
                <a:tc>
                  <a:txBody>
                    <a:bodyPr/>
                    <a:lstStyle/>
                    <a:p>
                      <a:pPr algn="ctr"/>
                      <a:r>
                        <a:rPr lang="en-US" altLang="zh-CN" sz="2000" dirty="0"/>
                        <a:t>105 Mbits/sec</a:t>
                      </a:r>
                      <a:endParaRPr lang="zh-CN" altLang="en-US" sz="2000" dirty="0"/>
                    </a:p>
                  </a:txBody>
                  <a:tcPr marL="105728" marR="105728" marT="52864" marB="52864" anchor="ctr"/>
                </a:tc>
                <a:tc>
                  <a:txBody>
                    <a:bodyPr/>
                    <a:lstStyle/>
                    <a:p>
                      <a:pPr algn="ctr"/>
                      <a:r>
                        <a:rPr lang="en-US" altLang="zh-CN" sz="2000" dirty="0"/>
                        <a:t>104 Mbits/sec</a:t>
                      </a:r>
                      <a:endParaRPr lang="zh-CN" altLang="en-US" sz="2000" dirty="0"/>
                    </a:p>
                  </a:txBody>
                  <a:tcPr marL="105728" marR="105728" marT="52864" marB="52864" anchor="ctr"/>
                </a:tc>
                <a:extLst>
                  <a:ext uri="{0D108BD9-81ED-4DB2-BD59-A6C34878D82A}">
                    <a16:rowId xmlns:a16="http://schemas.microsoft.com/office/drawing/2014/main" val="2689750821"/>
                  </a:ext>
                </a:extLst>
              </a:tr>
              <a:tr h="428784">
                <a:tc rowSpan="3">
                  <a:txBody>
                    <a:bodyPr/>
                    <a:lstStyle/>
                    <a:p>
                      <a:pPr algn="ctr"/>
                      <a:r>
                        <a:rPr lang="en-US" altLang="zh-CN" sz="2400" b="1" dirty="0"/>
                        <a:t>500ms</a:t>
                      </a:r>
                      <a:endParaRPr lang="zh-CN" altLang="en-US" sz="2400" b="1" dirty="0"/>
                    </a:p>
                  </a:txBody>
                  <a:tcPr marL="105728" marR="105728" marT="52864" marB="52864" anchor="ctr"/>
                </a:tc>
                <a:tc>
                  <a:txBody>
                    <a:bodyPr/>
                    <a:lstStyle/>
                    <a:p>
                      <a:pPr algn="ctr"/>
                      <a:r>
                        <a:rPr lang="en-US" altLang="zh-CN" sz="2000" dirty="0"/>
                        <a:t>64 Kbytes</a:t>
                      </a:r>
                      <a:endParaRPr lang="zh-CN" altLang="en-US" sz="2000" dirty="0"/>
                    </a:p>
                  </a:txBody>
                  <a:tcPr marL="105728" marR="105728" marT="52864" marB="52864" anchor="ctr"/>
                </a:tc>
                <a:tc>
                  <a:txBody>
                    <a:bodyPr/>
                    <a:lstStyle/>
                    <a:p>
                      <a:pPr algn="ctr"/>
                      <a:r>
                        <a:rPr lang="en-US" altLang="zh-CN" sz="2000" dirty="0"/>
                        <a:t>7.30 Mbits/sec</a:t>
                      </a:r>
                      <a:endParaRPr lang="zh-CN" altLang="en-US" sz="2000" dirty="0"/>
                    </a:p>
                  </a:txBody>
                  <a:tcPr marL="105728" marR="105728" marT="52864" marB="52864" anchor="ctr"/>
                </a:tc>
                <a:tc>
                  <a:txBody>
                    <a:bodyPr/>
                    <a:lstStyle/>
                    <a:p>
                      <a:pPr algn="ctr"/>
                      <a:r>
                        <a:rPr lang="en-US" altLang="zh-CN" sz="2000" dirty="0"/>
                        <a:t> 6.41 Mbits/sec</a:t>
                      </a:r>
                      <a:endParaRPr lang="zh-CN" altLang="en-US" sz="2000" dirty="0"/>
                    </a:p>
                  </a:txBody>
                  <a:tcPr marL="105728" marR="105728" marT="52864" marB="52864" anchor="ctr"/>
                </a:tc>
                <a:extLst>
                  <a:ext uri="{0D108BD9-81ED-4DB2-BD59-A6C34878D82A}">
                    <a16:rowId xmlns:a16="http://schemas.microsoft.com/office/drawing/2014/main" val="4061517642"/>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128 Kbytes</a:t>
                      </a:r>
                      <a:endParaRPr lang="zh-CN" altLang="en-US" sz="2000" dirty="0"/>
                    </a:p>
                  </a:txBody>
                  <a:tcPr marL="105728" marR="105728" marT="52864" marB="52864" anchor="ctr"/>
                </a:tc>
                <a:tc>
                  <a:txBody>
                    <a:bodyPr/>
                    <a:lstStyle/>
                    <a:p>
                      <a:pPr algn="ctr"/>
                      <a:r>
                        <a:rPr lang="en-US" altLang="zh-CN" sz="2000" dirty="0"/>
                        <a:t>2.01 Mbits/sec</a:t>
                      </a:r>
                      <a:endParaRPr lang="zh-CN" altLang="en-US" sz="2000" dirty="0"/>
                    </a:p>
                  </a:txBody>
                  <a:tcPr marL="105728" marR="105728" marT="52864" marB="52864" anchor="ctr"/>
                </a:tc>
                <a:tc>
                  <a:txBody>
                    <a:bodyPr/>
                    <a:lstStyle/>
                    <a:p>
                      <a:pPr algn="ctr"/>
                      <a:r>
                        <a:rPr lang="en-US" altLang="zh-CN" sz="2000" dirty="0"/>
                        <a:t>0.92 Mbits/sec</a:t>
                      </a:r>
                      <a:endParaRPr lang="zh-CN" altLang="en-US" sz="2000" dirty="0"/>
                    </a:p>
                  </a:txBody>
                  <a:tcPr marL="105728" marR="105728" marT="52864" marB="52864" anchor="ctr"/>
                </a:tc>
                <a:extLst>
                  <a:ext uri="{0D108BD9-81ED-4DB2-BD59-A6C34878D82A}">
                    <a16:rowId xmlns:a16="http://schemas.microsoft.com/office/drawing/2014/main" val="2728540661"/>
                  </a:ext>
                </a:extLst>
              </a:tr>
              <a:tr h="428784">
                <a:tc vMerge="1">
                  <a:txBody>
                    <a:bodyPr/>
                    <a:lstStyle/>
                    <a:p>
                      <a:pPr algn="ctr"/>
                      <a:endParaRPr lang="zh-CN" altLang="en-US" sz="2400" b="1" dirty="0"/>
                    </a:p>
                  </a:txBody>
                  <a:tcPr marL="105728" marR="105728" marT="52864" marB="52864" anchor="ctr"/>
                </a:tc>
                <a:tc>
                  <a:txBody>
                    <a:bodyPr/>
                    <a:lstStyle/>
                    <a:p>
                      <a:pPr algn="ctr"/>
                      <a:r>
                        <a:rPr lang="en-US" altLang="zh-CN" sz="2000" dirty="0"/>
                        <a:t>256 Kbytes</a:t>
                      </a:r>
                      <a:endParaRPr lang="zh-CN" altLang="en-US" sz="2000" dirty="0"/>
                    </a:p>
                  </a:txBody>
                  <a:tcPr marL="105728" marR="105728" marT="52864" marB="52864" anchor="ctr"/>
                </a:tc>
                <a:tc>
                  <a:txBody>
                    <a:bodyPr/>
                    <a:lstStyle/>
                    <a:p>
                      <a:pPr algn="ctr"/>
                      <a:r>
                        <a:rPr lang="en-US" altLang="zh-CN" sz="2000" dirty="0"/>
                        <a:t> 4.85 Mbits/sec</a:t>
                      </a:r>
                      <a:endParaRPr lang="zh-CN" altLang="en-US" sz="2000" dirty="0"/>
                    </a:p>
                  </a:txBody>
                  <a:tcPr marL="105728" marR="105728" marT="52864" marB="52864" anchor="ctr"/>
                </a:tc>
                <a:tc>
                  <a:txBody>
                    <a:bodyPr/>
                    <a:lstStyle/>
                    <a:p>
                      <a:pPr algn="ctr"/>
                      <a:r>
                        <a:rPr lang="en-US" altLang="zh-CN" sz="2000" dirty="0"/>
                        <a:t>3.22 Mbits/sec</a:t>
                      </a:r>
                      <a:endParaRPr lang="zh-CN" altLang="en-US" sz="2000" dirty="0"/>
                    </a:p>
                  </a:txBody>
                  <a:tcPr marL="105728" marR="105728" marT="52864" marB="52864" anchor="ctr"/>
                </a:tc>
                <a:extLst>
                  <a:ext uri="{0D108BD9-81ED-4DB2-BD59-A6C34878D82A}">
                    <a16:rowId xmlns:a16="http://schemas.microsoft.com/office/drawing/2014/main" val="2960436004"/>
                  </a:ext>
                </a:extLst>
              </a:tr>
            </a:tbl>
          </a:graphicData>
        </a:graphic>
      </p:graphicFrame>
    </p:spTree>
    <p:extLst>
      <p:ext uri="{BB962C8B-B14F-4D97-AF65-F5344CB8AC3E}">
        <p14:creationId xmlns:p14="http://schemas.microsoft.com/office/powerpoint/2010/main" val="41180249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Adobe Arabic"/>
        <a:ea typeface="等线 Light"/>
        <a:cs typeface=""/>
      </a:majorFont>
      <a:minorFont>
        <a:latin typeface="Adobe Arabic"/>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1833</Words>
  <Application>Microsoft Office PowerPoint</Application>
  <PresentationFormat>宽屏</PresentationFormat>
  <Paragraphs>340</Paragraphs>
  <Slides>21</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adelle-sans</vt:lpstr>
      <vt:lpstr>等线</vt:lpstr>
      <vt:lpstr>Adobe Arabic</vt:lpstr>
      <vt:lpstr>Arial</vt:lpstr>
      <vt:lpstr>Office 主题​​</vt:lpstr>
      <vt:lpstr>EE542-Lab 03-Project Report Network Measurement</vt:lpstr>
      <vt:lpstr>Index</vt:lpstr>
      <vt:lpstr>Exploring Bandwidth and Throughput</vt:lpstr>
      <vt:lpstr>Exploring Bandwidth and Throughput</vt:lpstr>
      <vt:lpstr>Exploring Bandwidth and Throughput</vt:lpstr>
      <vt:lpstr>Exploring Bandwidth and Throughput</vt:lpstr>
      <vt:lpstr>Exploring Bandwidth and Throughput</vt:lpstr>
      <vt:lpstr>Exploring Bandwidth and Throughput</vt:lpstr>
      <vt:lpstr>Exploring Bandwidth and Throughput</vt:lpstr>
      <vt:lpstr>Exploring Bandwidth and Throughput</vt:lpstr>
      <vt:lpstr>Exploring Bandwidth and Throughput</vt:lpstr>
      <vt:lpstr>Bandwidth, Delay, and Loss</vt:lpstr>
      <vt:lpstr>Bandwidth, Delay, and Loss</vt:lpstr>
      <vt:lpstr>Bandwidth, Delay, and Loss</vt:lpstr>
      <vt:lpstr>Bandwidth, Delay, and Loss</vt:lpstr>
      <vt:lpstr>Secure Copy</vt:lpstr>
      <vt:lpstr>Secure Copy</vt:lpstr>
      <vt:lpstr>Secure Copy</vt:lpstr>
      <vt:lpstr>Secure Copy</vt:lpstr>
      <vt:lpstr>Secure Copy</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EE542-Lab 03-Project Report Network Measurement</dc:title>
  <dc:creator>Xiao Boyang</dc:creator>
  <cp:lastModifiedBy>Xiao Boyang</cp:lastModifiedBy>
  <cp:revision>5</cp:revision>
  <dcterms:created xsi:type="dcterms:W3CDTF">2022-09-10T11:20:28Z</dcterms:created>
  <dcterms:modified xsi:type="dcterms:W3CDTF">2022-09-10T23:52:45Z</dcterms:modified>
</cp:coreProperties>
</file>