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307" r:id="rId2"/>
    <p:sldId id="259" r:id="rId3"/>
    <p:sldId id="264" r:id="rId4"/>
    <p:sldId id="260" r:id="rId5"/>
    <p:sldId id="261" r:id="rId6"/>
  </p:sldIdLst>
  <p:sldSz cx="9144000" cy="5143500" type="screen16x9"/>
  <p:notesSz cx="6858000" cy="9144000"/>
  <p:embeddedFontLst>
    <p:embeddedFont>
      <p:font typeface="Bebas Neue" panose="02010600030101010101" charset="-122"/>
      <p:regular r:id="rId8"/>
    </p:embeddedFont>
    <p:embeddedFont>
      <p:font typeface="Cormorant Upright" panose="02010600030101010101" charset="0"/>
      <p:regular r:id="rId9"/>
      <p:bold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86DAB-2C7A-4D43-B103-55D65DF1B7D1}">
  <a:tblStyle styleId="{A2B86DAB-2C7A-4D43-B103-55D65DF1B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8ae671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8ae671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b7ac326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b7ac326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42625" y="1062750"/>
            <a:ext cx="335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642625" y="1828125"/>
            <a:ext cx="33516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32946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〜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429612"/>
            <a:ext cx="47229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182313"/>
            <a:ext cx="4359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50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85580" y="279600"/>
            <a:ext cx="4307700" cy="4049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079050" y="2833267"/>
            <a:ext cx="2718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 b="1" i="1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384050" y="468650"/>
            <a:ext cx="2718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 b="1" i="1"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079050" y="3138651"/>
            <a:ext cx="27183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384050" y="774034"/>
            <a:ext cx="27183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4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285700" y="279600"/>
            <a:ext cx="8578800" cy="4584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5700" y="279600"/>
            <a:ext cx="8578800" cy="81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34069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34069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3406900" y="2027588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/>
          </p:nvPr>
        </p:nvSpPr>
        <p:spPr>
          <a:xfrm>
            <a:off x="7200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7200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/>
          </p:nvPr>
        </p:nvSpPr>
        <p:spPr>
          <a:xfrm>
            <a:off x="3406900" y="3171525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3406900" y="2829350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3406900" y="3656363"/>
            <a:ext cx="18891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6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Upright"/>
              <a:buNone/>
              <a:defRPr sz="30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1pPr>
            <a:lvl2pPr lvl="1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2pPr>
            <a:lvl3pPr lvl="2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3pPr>
            <a:lvl4pPr lvl="3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4pPr>
            <a:lvl5pPr lvl="4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5pPr>
            <a:lvl6pPr lvl="5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6pPr>
            <a:lvl7pPr lvl="6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7pPr>
            <a:lvl8pPr lvl="7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8pPr>
            <a:lvl9pPr lvl="8" algn="ctr" rtl="0">
              <a:buNone/>
              <a:defRPr sz="1800" b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71" r:id="rId4"/>
    <p:sldLayoutId id="2147483672" r:id="rId5"/>
    <p:sldLayoutId id="2147483675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285700" y="4323800"/>
            <a:ext cx="8578800" cy="53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Presented by Group 5</a:t>
            </a:r>
          </a:p>
        </p:txBody>
      </p:sp>
      <p:sp>
        <p:nvSpPr>
          <p:cNvPr id="203" name="Google Shape;203;p29"/>
          <p:cNvSpPr txBox="1">
            <a:spLocks noGrp="1"/>
          </p:cNvSpPr>
          <p:nvPr>
            <p:ph type="ctrTitle"/>
          </p:nvPr>
        </p:nvSpPr>
        <p:spPr>
          <a:xfrm>
            <a:off x="715100" y="1429612"/>
            <a:ext cx="47229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</a:t>
            </a:r>
            <a:r>
              <a:rPr lang="en-US" altLang="zh-CN" i="1" dirty="0" err="1"/>
              <a:t>irBnB</a:t>
            </a:r>
            <a:br>
              <a:rPr lang="en-US" altLang="zh-CN" i="1" dirty="0"/>
            </a:br>
            <a:r>
              <a:rPr lang="en-CA" dirty="0"/>
              <a:t>Project</a:t>
            </a:r>
            <a:r>
              <a:rPr lang="en" dirty="0"/>
              <a:t> </a:t>
            </a:r>
            <a:endParaRPr dirty="0"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1"/>
          </p:nvPr>
        </p:nvSpPr>
        <p:spPr>
          <a:xfrm>
            <a:off x="715100" y="3182313"/>
            <a:ext cx="4359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Milan </a:t>
            </a:r>
            <a:endParaRPr dirty="0"/>
          </a:p>
        </p:txBody>
      </p:sp>
      <p:sp>
        <p:nvSpPr>
          <p:cNvPr id="205" name="Google Shape;205;p29"/>
          <p:cNvSpPr txBox="1">
            <a:spLocks noGrp="1"/>
          </p:cNvSpPr>
          <p:nvPr>
            <p:ph type="ctrTitle"/>
          </p:nvPr>
        </p:nvSpPr>
        <p:spPr>
          <a:xfrm>
            <a:off x="715100" y="1190937"/>
            <a:ext cx="1227000" cy="2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/>
              <a:t>*****</a:t>
            </a:r>
            <a:endParaRPr sz="2300"/>
          </a:p>
        </p:txBody>
      </p:sp>
      <p:pic>
        <p:nvPicPr>
          <p:cNvPr id="1026" name="Picture 2" descr="Rome vs Milan: How to Choose Between the Two – Big 7 Travel">
            <a:extLst>
              <a:ext uri="{FF2B5EF4-FFF2-40B4-BE49-F238E27FC236}">
                <a16:creationId xmlns:a16="http://schemas.microsoft.com/office/drawing/2014/main" id="{58A15F50-BC5A-4962-B68F-74B3E0B6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48" y="959337"/>
            <a:ext cx="3958619" cy="29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 idx="2"/>
          </p:nvPr>
        </p:nvSpPr>
        <p:spPr>
          <a:xfrm>
            <a:off x="720000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1"/>
          </p:nvPr>
        </p:nvSpPr>
        <p:spPr>
          <a:xfrm>
            <a:off x="719999" y="2027588"/>
            <a:ext cx="2686899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24 character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E.g. name, </a:t>
            </a:r>
            <a:r>
              <a:rPr lang="en-CA" dirty="0" err="1"/>
              <a:t>listing_url</a:t>
            </a:r>
            <a:r>
              <a:rPr lang="en-CA" dirty="0"/>
              <a:t>, description and </a:t>
            </a:r>
            <a:r>
              <a:rPr lang="en-CA" dirty="0" err="1"/>
              <a:t>host_name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720000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Character</a:t>
            </a:r>
            <a:endParaRPr dirty="0"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3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Data Summary </a:t>
            </a:r>
            <a:endParaRPr i="1"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4"/>
          </p:nvPr>
        </p:nvSpPr>
        <p:spPr>
          <a:xfrm>
            <a:off x="5144496" y="1542750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Date</a:t>
            </a:r>
            <a:endParaRPr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title" idx="5"/>
          </p:nvPr>
        </p:nvSpPr>
        <p:spPr>
          <a:xfrm>
            <a:off x="5144496" y="1200575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6"/>
          </p:nvPr>
        </p:nvSpPr>
        <p:spPr>
          <a:xfrm>
            <a:off x="5144495" y="2027588"/>
            <a:ext cx="3016787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date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E.g. host_since, last_scraped, frist_review, last_reveiw</a:t>
            </a:r>
          </a:p>
        </p:txBody>
      </p:sp>
      <p:sp>
        <p:nvSpPr>
          <p:cNvPr id="235" name="Google Shape;235;p32"/>
          <p:cNvSpPr txBox="1">
            <a:spLocks noGrp="1"/>
          </p:cNvSpPr>
          <p:nvPr>
            <p:ph type="title" idx="7"/>
          </p:nvPr>
        </p:nvSpPr>
        <p:spPr>
          <a:xfrm>
            <a:off x="720000" y="2999241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Logical </a:t>
            </a:r>
            <a:endParaRPr dirty="0"/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 idx="8"/>
          </p:nvPr>
        </p:nvSpPr>
        <p:spPr>
          <a:xfrm>
            <a:off x="720000" y="2657066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subTitle" idx="9"/>
          </p:nvPr>
        </p:nvSpPr>
        <p:spPr>
          <a:xfrm>
            <a:off x="719999" y="3366398"/>
            <a:ext cx="4024529" cy="886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8 logical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Take a certain value based on a logical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E.g. bathrooms, </a:t>
            </a:r>
            <a:r>
              <a:rPr lang="en-CA" dirty="0" err="1"/>
              <a:t>host_is_superhost</a:t>
            </a:r>
            <a:r>
              <a:rPr lang="en-CA" dirty="0"/>
              <a:t>, </a:t>
            </a:r>
            <a:r>
              <a:rPr lang="en-CA" dirty="0" err="1"/>
              <a:t>instant_bookable</a:t>
            </a:r>
            <a:endParaRPr dirty="0"/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13"/>
          </p:nvPr>
        </p:nvSpPr>
        <p:spPr>
          <a:xfrm>
            <a:off x="5144496" y="2999241"/>
            <a:ext cx="23364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</a:t>
            </a:r>
            <a:endParaRPr dirty="0"/>
          </a:p>
        </p:txBody>
      </p:sp>
      <p:sp>
        <p:nvSpPr>
          <p:cNvPr id="239" name="Google Shape;239;p32"/>
          <p:cNvSpPr txBox="1">
            <a:spLocks noGrp="1"/>
          </p:cNvSpPr>
          <p:nvPr>
            <p:ph type="title" idx="14"/>
          </p:nvPr>
        </p:nvSpPr>
        <p:spPr>
          <a:xfrm>
            <a:off x="5144496" y="2657066"/>
            <a:ext cx="539400" cy="461700"/>
          </a:xfrm>
          <a:prstGeom prst="rect">
            <a:avLst/>
          </a:prstGeom>
        </p:spPr>
        <p:txBody>
          <a:bodyPr spcFirstLastPara="1" wrap="square" lIns="91425" tIns="91425" rIns="91425" bIns="13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subTitle" idx="15"/>
          </p:nvPr>
        </p:nvSpPr>
        <p:spPr>
          <a:xfrm>
            <a:off x="5144495" y="3366397"/>
            <a:ext cx="3720005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37 numeric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E.g. </a:t>
            </a:r>
            <a:r>
              <a:rPr lang="en-CA" dirty="0" err="1"/>
              <a:t>host_listings_count</a:t>
            </a:r>
            <a:r>
              <a:rPr lang="en-CA" dirty="0"/>
              <a:t>, latitude, accommodates, beds, </a:t>
            </a:r>
            <a:r>
              <a:rPr lang="en-CA" dirty="0" err="1"/>
              <a:t>minimum_nights</a:t>
            </a:r>
            <a:r>
              <a:rPr lang="en-CA" dirty="0"/>
              <a:t> and availability_60</a:t>
            </a:r>
            <a:endParaRPr dirty="0"/>
          </a:p>
        </p:txBody>
      </p:sp>
      <p:sp>
        <p:nvSpPr>
          <p:cNvPr id="241" name="Google Shape;241;p32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AirBnB</a:t>
            </a:r>
            <a:r>
              <a:rPr lang="en-US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/>
          <p:nvPr/>
        </p:nvSpPr>
        <p:spPr>
          <a:xfrm>
            <a:off x="8360800" y="1687954"/>
            <a:ext cx="504600" cy="50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4621000" y="1687954"/>
            <a:ext cx="504600" cy="50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3"/>
          </p:nvPr>
        </p:nvSpPr>
        <p:spPr>
          <a:xfrm>
            <a:off x="547848" y="3138651"/>
            <a:ext cx="4024152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to the highly right-skewed distribution of the original price data, we introduced a new variable </a:t>
            </a:r>
            <a:r>
              <a:rPr lang="en-CA" dirty="0"/>
              <a:t>to better capture price range and formed a log distribution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-- a large group of outliers was detected 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1"/>
          </p:nvPr>
        </p:nvSpPr>
        <p:spPr>
          <a:xfrm>
            <a:off x="1079050" y="2833267"/>
            <a:ext cx="2718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US" altLang="zh-CN" dirty="0"/>
              <a:t>rice Distribution </a:t>
            </a:r>
            <a:endParaRPr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subTitle" idx="2"/>
          </p:nvPr>
        </p:nvSpPr>
        <p:spPr>
          <a:xfrm>
            <a:off x="5384050" y="468650"/>
            <a:ext cx="27183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Types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4"/>
          </p:nvPr>
        </p:nvSpPr>
        <p:spPr>
          <a:xfrm>
            <a:off x="5384049" y="774034"/>
            <a:ext cx="3243115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52 unique property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Top 4 most common property types make up more than 85% of total properties types 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AirBnB</a:t>
            </a:r>
            <a:r>
              <a:rPr lang="en-US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 analytics</a:t>
            </a:r>
          </a:p>
        </p:txBody>
      </p:sp>
      <p:sp>
        <p:nvSpPr>
          <p:cNvPr id="311" name="Google Shape;311;p37"/>
          <p:cNvSpPr/>
          <p:nvPr/>
        </p:nvSpPr>
        <p:spPr>
          <a:xfrm>
            <a:off x="4055800" y="2387541"/>
            <a:ext cx="504600" cy="50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316000" y="2387541"/>
            <a:ext cx="504600" cy="50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CEDCFE-C4A5-470F-8895-43D26611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78" y="526369"/>
            <a:ext cx="3093597" cy="211347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07BFE4F-CC62-4EFF-B0AA-15D3F09F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289" y="1806957"/>
            <a:ext cx="3502117" cy="2360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725469" y="3060201"/>
            <a:ext cx="3743687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Comparison of 6 Models, including model names, significant predictors, adjusted R^2 and the Residual Standard Error</a:t>
            </a:r>
            <a:endParaRPr dirty="0"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51" name="Google Shape;251;p33"/>
          <p:cNvSpPr/>
          <p:nvPr/>
        </p:nvSpPr>
        <p:spPr>
          <a:xfrm>
            <a:off x="6667275" y="1266575"/>
            <a:ext cx="1035600" cy="103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AirBnB</a:t>
            </a:r>
            <a:r>
              <a:rPr lang="en-US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 analytics</a:t>
            </a:r>
            <a:endParaRPr sz="1200" b="1" i="1" dirty="0">
              <a:solidFill>
                <a:schemeClr val="dk1"/>
              </a:solidFill>
              <a:latin typeface="Cormorant Upright"/>
              <a:ea typeface="Cormorant Upright"/>
              <a:cs typeface="Cormorant Upright"/>
              <a:sym typeface="Cormorant Upr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DFBF3-DD23-4BCD-A551-2438A127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4" y="383234"/>
            <a:ext cx="3984862" cy="2802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CAB5C-9224-4095-A4B3-B8E34756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56" y="341451"/>
            <a:ext cx="3743687" cy="355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720000" y="279600"/>
            <a:ext cx="77040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Best Model – model6.2</a:t>
            </a:r>
            <a:endParaRPr i="1" dirty="0"/>
          </a:p>
        </p:txBody>
      </p:sp>
      <p:sp>
        <p:nvSpPr>
          <p:cNvPr id="258" name="Google Shape;258;p34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32946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-US" sz="18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fitted line fluctuates around the real line, which is within the range of 95% confidence interval</a:t>
            </a:r>
          </a:p>
          <a:p>
            <a:pPr marL="285750" indent="-285750"/>
            <a:r>
              <a:rPr lang="en-US" sz="18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highest R-squared (0.354)</a:t>
            </a:r>
          </a:p>
          <a:p>
            <a:pPr marL="285750" indent="-285750"/>
            <a:r>
              <a:rPr lang="en-US" sz="18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best fits our observations</a:t>
            </a:r>
            <a:endParaRPr sz="1800" dirty="0"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25100" y="4328700"/>
            <a:ext cx="53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34"/>
          <p:cNvSpPr txBox="1"/>
          <p:nvPr/>
        </p:nvSpPr>
        <p:spPr>
          <a:xfrm>
            <a:off x="285700" y="4328700"/>
            <a:ext cx="8039400" cy="53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AirBnB</a:t>
            </a:r>
            <a:r>
              <a:rPr lang="en-US" sz="1200" b="1" i="1" dirty="0">
                <a:solidFill>
                  <a:schemeClr val="dk1"/>
                </a:solidFill>
                <a:latin typeface="Cormorant Upright"/>
                <a:ea typeface="Cormorant Upright"/>
                <a:cs typeface="Cormorant Upright"/>
                <a:sym typeface="Cormorant Upright"/>
              </a:rPr>
              <a:t> analytics</a:t>
            </a:r>
          </a:p>
        </p:txBody>
      </p:sp>
      <p:sp>
        <p:nvSpPr>
          <p:cNvPr id="262" name="Google Shape;262;p34"/>
          <p:cNvSpPr/>
          <p:nvPr/>
        </p:nvSpPr>
        <p:spPr>
          <a:xfrm>
            <a:off x="7791925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5386850" y="3819200"/>
            <a:ext cx="504600" cy="50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A1F7F3-FC60-43EE-BBDD-2DCF2882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7596"/>
            <a:ext cx="3852000" cy="2751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utique Hotel Pitch Deck by Slidesgo">
  <a:themeElements>
    <a:clrScheme name="Simple Light">
      <a:dk1>
        <a:srgbClr val="1D1B1B"/>
      </a:dk1>
      <a:lt1>
        <a:srgbClr val="FFFFFF"/>
      </a:lt1>
      <a:dk2>
        <a:srgbClr val="E2EFF0"/>
      </a:dk2>
      <a:lt2>
        <a:srgbClr val="E5CEBD"/>
      </a:lt2>
      <a:accent1>
        <a:srgbClr val="A5BDC0"/>
      </a:accent1>
      <a:accent2>
        <a:srgbClr val="B0B4A7"/>
      </a:accent2>
      <a:accent3>
        <a:srgbClr val="C3B2A5"/>
      </a:accent3>
      <a:accent4>
        <a:srgbClr val="83867B"/>
      </a:accent4>
      <a:accent5>
        <a:srgbClr val="FFFFFF"/>
      </a:accent5>
      <a:accent6>
        <a:srgbClr val="FFFFFF"/>
      </a:accent6>
      <a:hlink>
        <a:srgbClr val="1D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238</Words>
  <Application>Microsoft Office PowerPoint</Application>
  <PresentationFormat>全屏显示(16:9)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Lato</vt:lpstr>
      <vt:lpstr>Arial</vt:lpstr>
      <vt:lpstr>Karla</vt:lpstr>
      <vt:lpstr>Cormorant Upright</vt:lpstr>
      <vt:lpstr>Bebas Neue</vt:lpstr>
      <vt:lpstr>Boutique Hotel Pitch Deck by Slidesgo</vt:lpstr>
      <vt:lpstr>AirBnB Project </vt:lpstr>
      <vt:lpstr>01</vt:lpstr>
      <vt:lpstr>PowerPoint 演示文稿</vt:lpstr>
      <vt:lpstr>PowerPoint 演示文稿</vt:lpstr>
      <vt:lpstr>Best Model – model6.2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Boutique Hotel Pitch Deck</dc:title>
  <dc:creator>lenovo</dc:creator>
  <cp:lastModifiedBy>Hu Xiaolin</cp:lastModifiedBy>
  <cp:revision>6</cp:revision>
  <dcterms:modified xsi:type="dcterms:W3CDTF">2021-10-18T20:39:45Z</dcterms:modified>
</cp:coreProperties>
</file>