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63" r:id="rId5"/>
    <p:sldId id="264" r:id="rId6"/>
    <p:sldId id="267" r:id="rId7"/>
    <p:sldId id="313" r:id="rId8"/>
    <p:sldId id="306" r:id="rId9"/>
    <p:sldId id="311" r:id="rId10"/>
    <p:sldId id="318" r:id="rId11"/>
    <p:sldId id="319" r:id="rId12"/>
    <p:sldId id="308" r:id="rId13"/>
    <p:sldId id="320" r:id="rId14"/>
    <p:sldId id="321" r:id="rId15"/>
    <p:sldId id="307" r:id="rId16"/>
    <p:sldId id="322" r:id="rId17"/>
    <p:sldId id="323" r:id="rId18"/>
    <p:sldId id="324" r:id="rId19"/>
    <p:sldId id="325" r:id="rId20"/>
    <p:sldId id="281" r:id="rId21"/>
  </p:sldIdLst>
  <p:sldSz cx="9906000" cy="6858000" type="A4"/>
  <p:notesSz cx="6834188" cy="97726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8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4" autoAdjust="0"/>
    <p:restoredTop sz="94660"/>
  </p:normalViewPr>
  <p:slideViewPr>
    <p:cSldViewPr>
      <p:cViewPr varScale="1">
        <p:scale>
          <a:sx n="111" d="100"/>
          <a:sy n="111" d="100"/>
        </p:scale>
        <p:origin x="1620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225"/>
    </p:cViewPr>
  </p:sorterViewPr>
  <p:notesViewPr>
    <p:cSldViewPr>
      <p:cViewPr varScale="1">
        <p:scale>
          <a:sx n="51" d="100"/>
          <a:sy n="51" d="100"/>
        </p:scale>
        <p:origin x="-2988" y="-84"/>
      </p:cViewPr>
      <p:guideLst>
        <p:guide orient="horz" pos="3078"/>
        <p:guide pos="21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7E3CEE5-813F-41E9-8EED-08AAC21B40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4686E97-AD31-4272-B6DD-8CD9B907FC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71913" y="0"/>
            <a:ext cx="2960687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0A51AF5-DDE7-4F92-817C-E414A6EE9D52}" type="datetimeFigureOut">
              <a:rPr lang="zh-TW" altLang="en-US"/>
              <a:pPr>
                <a:defRPr/>
              </a:pPr>
              <a:t>2024/6/21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10640C-3AA7-49B3-9A02-B9900610D9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282113"/>
            <a:ext cx="296227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B229E5-E062-4D1D-9E98-91E11BC331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71913" y="9282113"/>
            <a:ext cx="2960687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69ADC9-B241-4414-B671-580A473E54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A00B5A9-0AB8-4174-9E25-B4B63D76EF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227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612945-FC21-41DF-B630-8020E16BB28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71913" y="0"/>
            <a:ext cx="2960687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B7899A9-41D0-4CC3-A482-F297C1C66445}" type="datetimeFigureOut">
              <a:rPr lang="zh-TW" altLang="en-US"/>
              <a:pPr>
                <a:defRPr/>
              </a:pPr>
              <a:t>2024/6/21</a:t>
            </a:fld>
            <a:endParaRPr lang="zh-TW" altLang="en-US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FB9C9B86-64E3-40BF-9AF6-4B2F8B06D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4213" y="4641850"/>
            <a:ext cx="5467350" cy="439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B15475-DF98-4D91-9979-A7E29A9220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282113"/>
            <a:ext cx="296227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959871-E6C4-44B7-A465-392F4AE8E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71913" y="9282113"/>
            <a:ext cx="2960687" cy="4889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747298A-CA60-4826-B360-ECF9464CA3C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B5246C-2BB4-4202-9C0A-E152DA692F25}"/>
              </a:ext>
            </a:extLst>
          </p:cNvPr>
          <p:cNvSpPr/>
          <p:nvPr/>
        </p:nvSpPr>
        <p:spPr bwMode="white">
          <a:xfrm>
            <a:off x="0" y="5970588"/>
            <a:ext cx="9906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13187-FCB2-42D7-A606-6D2196BAD39C}"/>
              </a:ext>
            </a:extLst>
          </p:cNvPr>
          <p:cNvSpPr/>
          <p:nvPr/>
        </p:nvSpPr>
        <p:spPr>
          <a:xfrm>
            <a:off x="-9525" y="6053138"/>
            <a:ext cx="2436813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67DB69-861F-4274-BC06-AEBB20A69B45}"/>
              </a:ext>
            </a:extLst>
          </p:cNvPr>
          <p:cNvSpPr/>
          <p:nvPr/>
        </p:nvSpPr>
        <p:spPr>
          <a:xfrm>
            <a:off x="2555875" y="6043613"/>
            <a:ext cx="735012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7" name="日期版面配置區 27">
            <a:extLst>
              <a:ext uri="{FF2B5EF4-FFF2-40B4-BE49-F238E27FC236}">
                <a16:creationId xmlns:a16="http://schemas.microsoft.com/office/drawing/2014/main" id="{671B6FA9-F3E2-4412-BBBF-AE0350B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550" y="6069013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頁尾版面配置區 16">
            <a:extLst>
              <a:ext uri="{FF2B5EF4-FFF2-40B4-BE49-F238E27FC236}">
                <a16:creationId xmlns:a16="http://schemas.microsoft.com/office/drawing/2014/main" id="{086D638C-B26C-47B6-BD3E-41AA6758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59013" y="236538"/>
            <a:ext cx="6356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B1CEC-F3CA-4291-8438-D7806AB264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投影片編號版面配置區 28">
            <a:extLst>
              <a:ext uri="{FF2B5EF4-FFF2-40B4-BE49-F238E27FC236}">
                <a16:creationId xmlns:a16="http://schemas.microsoft.com/office/drawing/2014/main" id="{1683FC00-6AF9-4583-87BC-429CF3ED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AE65A83-3D7A-400C-9691-158E0C09DCD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570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520412D6-DE56-46A7-899E-60774807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1EE925E4-1D65-4582-8DD9-CB7DD9AE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B7115-7FA3-4B3C-8F99-B9F3689565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596AFF8D-AF73-4FFE-8295-676B252E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6F3AF-2594-42E9-8AC4-AA793C547C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25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C8D30C-EA18-49EB-A0E2-AAF009C9FCE4}"/>
              </a:ext>
            </a:extLst>
          </p:cNvPr>
          <p:cNvSpPr/>
          <p:nvPr/>
        </p:nvSpPr>
        <p:spPr bwMode="white">
          <a:xfrm>
            <a:off x="6604000" y="0"/>
            <a:ext cx="347663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B3D8BF-0026-4E6E-8D8F-E81E1EC92DF6}"/>
              </a:ext>
            </a:extLst>
          </p:cNvPr>
          <p:cNvSpPr/>
          <p:nvPr/>
        </p:nvSpPr>
        <p:spPr>
          <a:xfrm>
            <a:off x="6653213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B9B75F-0482-4528-A7F1-A9E057E8FC6D}"/>
              </a:ext>
            </a:extLst>
          </p:cNvPr>
          <p:cNvSpPr/>
          <p:nvPr/>
        </p:nvSpPr>
        <p:spPr>
          <a:xfrm>
            <a:off x="6653213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09B4C937-E500-44D2-8320-A6F6FAB3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99300" y="6248400"/>
            <a:ext cx="23939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B9C01C68-B2FA-4FDF-9F41-19EA00CB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" y="6248400"/>
            <a:ext cx="60372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A122C-7623-4787-B460-8909979B45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4F4DCCE-AC9F-45F9-984E-B32CFB8F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6511132" y="134143"/>
            <a:ext cx="533400" cy="2651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05DD1-244E-4B97-B8E0-4A615E161D8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63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>
            <a:extLst>
              <a:ext uri="{FF2B5EF4-FFF2-40B4-BE49-F238E27FC236}">
                <a16:creationId xmlns:a16="http://schemas.microsoft.com/office/drawing/2014/main" id="{3A3DECDA-35DB-41A9-8078-D9F3245C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頁尾版面配置區 2">
            <a:extLst>
              <a:ext uri="{FF2B5EF4-FFF2-40B4-BE49-F238E27FC236}">
                <a16:creationId xmlns:a16="http://schemas.microsoft.com/office/drawing/2014/main" id="{F87BF370-3F2B-4309-8E1B-A022A91D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745E1-3F8C-4900-9747-D12277F23AB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6" name="投影片編號版面配置區 22">
            <a:extLst>
              <a:ext uri="{FF2B5EF4-FFF2-40B4-BE49-F238E27FC236}">
                <a16:creationId xmlns:a16="http://schemas.microsoft.com/office/drawing/2014/main" id="{44E6ADA4-88A0-45AF-A20A-B7A4C146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C26A3-DF49-4343-9755-C9B14AF5E5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93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D885AF-58D9-429F-B8F3-CE716384E947}"/>
              </a:ext>
            </a:extLst>
          </p:cNvPr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CAD408-B892-42BB-AC10-20873FFFAF2A}"/>
              </a:ext>
            </a:extLst>
          </p:cNvPr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1435B1-257B-485E-A2CE-308AA1EDBC66}"/>
              </a:ext>
            </a:extLst>
          </p:cNvPr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7" name="日期版面配置區 11">
            <a:extLst>
              <a:ext uri="{FF2B5EF4-FFF2-40B4-BE49-F238E27FC236}">
                <a16:creationId xmlns:a16="http://schemas.microsoft.com/office/drawing/2014/main" id="{B4C915D3-F73C-483E-8282-2C6B6ABD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12">
            <a:extLst>
              <a:ext uri="{FF2B5EF4-FFF2-40B4-BE49-F238E27FC236}">
                <a16:creationId xmlns:a16="http://schemas.microsoft.com/office/drawing/2014/main" id="{2EF4E251-292D-44C5-9143-0806444DB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>
              <a:defRPr/>
            </a:pPr>
            <a:fld id="{D60B3F77-AA5D-4DE4-8E14-2DD97CC47C4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頁尾版面配置區 13">
            <a:extLst>
              <a:ext uri="{FF2B5EF4-FFF2-40B4-BE49-F238E27FC236}">
                <a16:creationId xmlns:a16="http://schemas.microsoft.com/office/drawing/2014/main" id="{061C5C25-7648-49A8-8063-977DA962DB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977AB-B251-408A-B0B2-B3566BAA060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380220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7">
            <a:extLst>
              <a:ext uri="{FF2B5EF4-FFF2-40B4-BE49-F238E27FC236}">
                <a16:creationId xmlns:a16="http://schemas.microsoft.com/office/drawing/2014/main" id="{4E2E2C87-7657-49E3-8BF8-2D2E6508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9">
            <a:extLst>
              <a:ext uri="{FF2B5EF4-FFF2-40B4-BE49-F238E27FC236}">
                <a16:creationId xmlns:a16="http://schemas.microsoft.com/office/drawing/2014/main" id="{0CBBBC34-464E-4B13-B03D-45FA8BBD34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F9E40-6E5D-40EB-8396-7CC06DA2B69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頁尾版面配置區 11">
            <a:extLst>
              <a:ext uri="{FF2B5EF4-FFF2-40B4-BE49-F238E27FC236}">
                <a16:creationId xmlns:a16="http://schemas.microsoft.com/office/drawing/2014/main" id="{F6BB6B39-F6A1-445F-9F42-BA93CABABF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361E0-77B6-4DCC-BD3D-EFDEFD9C132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4331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日期版面配置區 9">
            <a:extLst>
              <a:ext uri="{FF2B5EF4-FFF2-40B4-BE49-F238E27FC236}">
                <a16:creationId xmlns:a16="http://schemas.microsoft.com/office/drawing/2014/main" id="{6D2AB002-7260-4F28-A080-8112D8F9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11">
            <a:extLst>
              <a:ext uri="{FF2B5EF4-FFF2-40B4-BE49-F238E27FC236}">
                <a16:creationId xmlns:a16="http://schemas.microsoft.com/office/drawing/2014/main" id="{2DAC326C-8405-41A1-B10A-75D1C96851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A1D66-6012-4BE7-9B7E-DB7EDF9C6D0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9" name="頁尾版面配置區 13">
            <a:extLst>
              <a:ext uri="{FF2B5EF4-FFF2-40B4-BE49-F238E27FC236}">
                <a16:creationId xmlns:a16="http://schemas.microsoft.com/office/drawing/2014/main" id="{D1CBAE5A-ABB1-4694-BDC3-A1D3D1230A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F82C9-2CD4-4633-BF21-5F619987D94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548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>
            <a:extLst>
              <a:ext uri="{FF2B5EF4-FFF2-40B4-BE49-F238E27FC236}">
                <a16:creationId xmlns:a16="http://schemas.microsoft.com/office/drawing/2014/main" id="{004F4613-8478-40D6-B402-F33FD2B0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頁尾版面配置區 2">
            <a:extLst>
              <a:ext uri="{FF2B5EF4-FFF2-40B4-BE49-F238E27FC236}">
                <a16:creationId xmlns:a16="http://schemas.microsoft.com/office/drawing/2014/main" id="{B70C6EB7-9062-4126-8D19-D590E663B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40BE-27F9-486D-8EBE-E24B3D7ED9F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5" name="投影片編號版面配置區 22">
            <a:extLst>
              <a:ext uri="{FF2B5EF4-FFF2-40B4-BE49-F238E27FC236}">
                <a16:creationId xmlns:a16="http://schemas.microsoft.com/office/drawing/2014/main" id="{869B72DF-91AA-4117-9F42-F05BB6D6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E7CC9-321F-4C31-83C5-63CE15FD0D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322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53CBC43-4515-4D7E-87D3-4354D7AA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80AEF6-B19B-4FCD-8865-C9322B51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8BF-5AE1-4A4A-9587-FB9E56B278A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CD81ED-0258-41C5-BB80-704C24E3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2BDB7E5A-ABFB-4A1B-B20A-E525D14839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9616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60400" y="1752600"/>
            <a:ext cx="173355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>
            <a:extLst>
              <a:ext uri="{FF2B5EF4-FFF2-40B4-BE49-F238E27FC236}">
                <a16:creationId xmlns:a16="http://schemas.microsoft.com/office/drawing/2014/main" id="{7FDF0A5E-645E-4E9C-88A8-BDC0F0C1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頁尾版面配置區 2">
            <a:extLst>
              <a:ext uri="{FF2B5EF4-FFF2-40B4-BE49-F238E27FC236}">
                <a16:creationId xmlns:a16="http://schemas.microsoft.com/office/drawing/2014/main" id="{E3942B10-55D0-4208-ADD9-5C844B65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6EC48-9FD9-493D-A6A9-8CAA1C230DD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投影片編號版面配置區 22">
            <a:extLst>
              <a:ext uri="{FF2B5EF4-FFF2-40B4-BE49-F238E27FC236}">
                <a16:creationId xmlns:a16="http://schemas.microsoft.com/office/drawing/2014/main" id="{698F6F2B-2E79-4B4B-BBB1-DDA4B3E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B724A-5DCC-4088-A71B-E86453F5779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5706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A01C90B-97E3-475B-90A1-451399F61DF8}"/>
              </a:ext>
            </a:extLst>
          </p:cNvPr>
          <p:cNvSpPr/>
          <p:nvPr/>
        </p:nvSpPr>
        <p:spPr bwMode="white">
          <a:xfrm>
            <a:off x="-9525" y="4572000"/>
            <a:ext cx="9906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D4F810-6F8A-48C5-A4D6-D43F0BBBAC75}"/>
              </a:ext>
            </a:extLst>
          </p:cNvPr>
          <p:cNvSpPr/>
          <p:nvPr/>
        </p:nvSpPr>
        <p:spPr>
          <a:xfrm>
            <a:off x="-9525" y="4664075"/>
            <a:ext cx="158432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D1C5FF-7AB2-4E68-9595-8E1C0E3736D9}"/>
              </a:ext>
            </a:extLst>
          </p:cNvPr>
          <p:cNvSpPr/>
          <p:nvPr/>
        </p:nvSpPr>
        <p:spPr>
          <a:xfrm>
            <a:off x="1674813" y="4654550"/>
            <a:ext cx="8231187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DC35168-D330-4D57-B779-FB3E314BF8A8}"/>
              </a:ext>
            </a:extLst>
          </p:cNvPr>
          <p:cNvSpPr/>
          <p:nvPr/>
        </p:nvSpPr>
        <p:spPr bwMode="white">
          <a:xfrm>
            <a:off x="1568450" y="0"/>
            <a:ext cx="109538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9" name="日期版面配置區 11">
            <a:extLst>
              <a:ext uri="{FF2B5EF4-FFF2-40B4-BE49-F238E27FC236}">
                <a16:creationId xmlns:a16="http://schemas.microsoft.com/office/drawing/2014/main" id="{1F12D64D-24ED-452F-B17A-A0B5D2B2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69100" y="6248400"/>
            <a:ext cx="288925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12">
            <a:extLst>
              <a:ext uri="{FF2B5EF4-FFF2-40B4-BE49-F238E27FC236}">
                <a16:creationId xmlns:a16="http://schemas.microsoft.com/office/drawing/2014/main" id="{A90EC74F-F4F1-4C37-8CE5-CF54D972E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568450" cy="663575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4AE975B0-D6E4-4903-9466-5B236D7C75C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頁尾版面配置區 13">
            <a:extLst>
              <a:ext uri="{FF2B5EF4-FFF2-40B4-BE49-F238E27FC236}">
                <a16:creationId xmlns:a16="http://schemas.microsoft.com/office/drawing/2014/main" id="{75317975-2ECF-482F-8F37-156BA88629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33550" y="6248400"/>
            <a:ext cx="4953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6E617-B30D-4CD3-87F6-8FDCB27A011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8308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21">
            <a:extLst>
              <a:ext uri="{FF2B5EF4-FFF2-40B4-BE49-F238E27FC236}">
                <a16:creationId xmlns:a16="http://schemas.microsoft.com/office/drawing/2014/main" id="{45622D5F-011A-4F30-9B01-DE20643BD68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60400" y="228600"/>
            <a:ext cx="88328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7" name="文字版面配置區 12">
            <a:extLst>
              <a:ext uri="{FF2B5EF4-FFF2-40B4-BE49-F238E27FC236}">
                <a16:creationId xmlns:a16="http://schemas.microsoft.com/office/drawing/2014/main" id="{CAA86365-4C5C-44B3-9C38-E86D1E4DA6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63575" y="1600200"/>
            <a:ext cx="88328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>
            <a:extLst>
              <a:ext uri="{FF2B5EF4-FFF2-40B4-BE49-F238E27FC236}">
                <a16:creationId xmlns:a16="http://schemas.microsoft.com/office/drawing/2014/main" id="{4FD9FB23-2600-430C-8968-7A76DDF73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0" y="6248400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A2171DF-056E-417A-B0FA-1CD288492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400" y="6248400"/>
            <a:ext cx="58721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7C9FCBF-2790-47AD-B941-EC956D9E716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723313-30B4-47C1-A927-2F0B382AFCE1}"/>
              </a:ext>
            </a:extLst>
          </p:cNvPr>
          <p:cNvSpPr/>
          <p:nvPr/>
        </p:nvSpPr>
        <p:spPr bwMode="white">
          <a:xfrm>
            <a:off x="0" y="1235075"/>
            <a:ext cx="9906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06F7C8-5544-4662-8901-13C25E6C6724}"/>
              </a:ext>
            </a:extLst>
          </p:cNvPr>
          <p:cNvSpPr/>
          <p:nvPr/>
        </p:nvSpPr>
        <p:spPr>
          <a:xfrm>
            <a:off x="0" y="1279525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B418C21-5E6C-4219-A612-8FC4939F1D6F}"/>
              </a:ext>
            </a:extLst>
          </p:cNvPr>
          <p:cNvSpPr/>
          <p:nvPr/>
        </p:nvSpPr>
        <p:spPr>
          <a:xfrm>
            <a:off x="639763" y="1279525"/>
            <a:ext cx="9266237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204287EE-B736-4527-97D4-2544885B5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7785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531D5F-2C8B-462F-BFA7-0EF84959ED6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25" r:id="rId2"/>
    <p:sldLayoutId id="2147483930" r:id="rId3"/>
    <p:sldLayoutId id="2147483931" r:id="rId4"/>
    <p:sldLayoutId id="2147483932" r:id="rId5"/>
    <p:sldLayoutId id="2147483926" r:id="rId6"/>
    <p:sldLayoutId id="2147483933" r:id="rId7"/>
    <p:sldLayoutId id="2147483927" r:id="rId8"/>
    <p:sldLayoutId id="2147483934" r:id="rId9"/>
    <p:sldLayoutId id="2147483928" r:id="rId10"/>
    <p:sldLayoutId id="214748393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atents.goog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AE4D4C07-BEDE-4AD1-965C-DF1F26D013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075" y="1557338"/>
            <a:ext cx="7016750" cy="1828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 dirty="0">
                <a:solidFill>
                  <a:srgbClr val="FFFFFF"/>
                </a:solidFill>
              </a:rPr>
              <a:t>人工智慧和機器學習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8BBA8D-AEC8-407E-A9EB-2207CDCE6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050" y="3789363"/>
            <a:ext cx="7264400" cy="12906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TW" altLang="en-US" sz="1800" dirty="0">
                <a:latin typeface="標楷體" panose="03000509000000000000" pitchFamily="65" charset="-120"/>
              </a:rPr>
              <a:t>報告人：</a:t>
            </a:r>
            <a:r>
              <a:rPr lang="en-US" altLang="zh-TW" sz="1800" dirty="0">
                <a:latin typeface="標楷體" panose="03000509000000000000" pitchFamily="65" charset="-120"/>
              </a:rPr>
              <a:t>112054529 </a:t>
            </a:r>
            <a:r>
              <a:rPr lang="zh-TW" altLang="en-US" sz="1800" dirty="0">
                <a:latin typeface="標楷體" panose="03000509000000000000" pitchFamily="65" charset="-120"/>
              </a:rPr>
              <a:t>高玉鑫</a:t>
            </a:r>
            <a:endParaRPr lang="en-US" altLang="zh-TW" sz="1800" dirty="0">
              <a:latin typeface="標楷體" panose="03000509000000000000" pitchFamily="65" charset="-120"/>
            </a:endParaRPr>
          </a:p>
          <a:p>
            <a:pPr eaLnBrk="1" hangingPunct="1">
              <a:defRPr/>
            </a:pPr>
            <a:r>
              <a:rPr lang="zh-TW" altLang="en-US" sz="1800" dirty="0">
                <a:latin typeface="標楷體" panose="03000509000000000000" pitchFamily="65" charset="-120"/>
              </a:rPr>
              <a:t>組員</a:t>
            </a:r>
          </a:p>
          <a:p>
            <a:pPr eaLnBrk="1" hangingPunct="1">
              <a:defRPr/>
            </a:pPr>
            <a:endParaRPr lang="zh-TW" altLang="en-US" sz="1800" dirty="0">
              <a:latin typeface="標楷體" panose="03000509000000000000" pitchFamily="65" charset="-120"/>
            </a:endParaRPr>
          </a:p>
          <a:p>
            <a:pPr algn="dist" eaLnBrk="1" hangingPunct="1">
              <a:defRPr/>
            </a:pPr>
            <a:r>
              <a:rPr lang="zh-TW" altLang="en-US" sz="1800" dirty="0">
                <a:latin typeface="標楷體" panose="03000509000000000000" pitchFamily="65" charset="-120"/>
              </a:rPr>
              <a:t>中華民國</a:t>
            </a:r>
            <a:r>
              <a:rPr lang="en-US" altLang="zh-TW" sz="1800" dirty="0">
                <a:latin typeface="標楷體" panose="03000509000000000000" pitchFamily="65" charset="-120"/>
              </a:rPr>
              <a:t>113</a:t>
            </a:r>
            <a:r>
              <a:rPr lang="zh-TW" altLang="en-US" sz="1800" dirty="0">
                <a:latin typeface="標楷體" panose="03000509000000000000" pitchFamily="65" charset="-120"/>
              </a:rPr>
              <a:t>年</a:t>
            </a:r>
            <a:r>
              <a:rPr lang="en-US" altLang="zh-TW" sz="1800" dirty="0">
                <a:latin typeface="標楷體" panose="03000509000000000000" pitchFamily="65" charset="-120"/>
              </a:rPr>
              <a:t>06</a:t>
            </a:r>
            <a:r>
              <a:rPr lang="zh-TW" altLang="en-US" sz="1800" dirty="0">
                <a:latin typeface="標楷體" panose="03000509000000000000" pitchFamily="65" charset="-120"/>
              </a:rPr>
              <a:t>月</a:t>
            </a:r>
            <a:r>
              <a:rPr lang="en-US" altLang="zh-TW" sz="1800" dirty="0">
                <a:latin typeface="標楷體" panose="03000509000000000000" pitchFamily="65" charset="-120"/>
              </a:rPr>
              <a:t>17</a:t>
            </a:r>
            <a:r>
              <a:rPr lang="zh-TW" altLang="en-US" sz="1800" dirty="0">
                <a:latin typeface="標楷體" panose="03000509000000000000" pitchFamily="65" charset="-120"/>
              </a:rPr>
              <a:t>日</a:t>
            </a:r>
          </a:p>
        </p:txBody>
      </p:sp>
      <p:sp>
        <p:nvSpPr>
          <p:cNvPr id="11268" name="頁尾版面配置區 4">
            <a:extLst>
              <a:ext uri="{FF2B5EF4-FFF2-40B4-BE49-F238E27FC236}">
                <a16:creationId xmlns:a16="http://schemas.microsoft.com/office/drawing/2014/main" id="{D05E5675-F22A-4761-9600-30CDD9E3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2E4081-5484-4C71-84B0-F6E50B0EBF9C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70A7585-691D-4BE1-B162-802E09A9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情報應用價值－應用性</a:t>
            </a:r>
          </a:p>
        </p:txBody>
      </p:sp>
      <p:sp>
        <p:nvSpPr>
          <p:cNvPr id="36867" name="頁尾版面配置區 4">
            <a:extLst>
              <a:ext uri="{FF2B5EF4-FFF2-40B4-BE49-F238E27FC236}">
                <a16:creationId xmlns:a16="http://schemas.microsoft.com/office/drawing/2014/main" id="{11520A7A-7D03-4AD9-8BDC-0910F748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B45B1-E1AC-4A1E-AAAC-F29D06EAA324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50262C08-93FF-4B9F-92B0-96EEC4F7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881688"/>
            <a:ext cx="409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8756BD-AD75-2B0D-452F-81D94A6E96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1600" b="1" dirty="0"/>
              <a:t>主要專利持有者</a:t>
            </a:r>
          </a:p>
          <a:p>
            <a:r>
              <a:rPr lang="zh-TW" altLang="en-US" sz="1600" dirty="0"/>
              <a:t>我們看到了一些主要的科技公司在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領域中的專利持有情況：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/>
              <a:t>Samsung Electronics Co., Ltd.</a:t>
            </a:r>
            <a:r>
              <a:rPr lang="zh-TW" altLang="en-US" sz="1600" dirty="0"/>
              <a:t>：擁有最多的專利（</a:t>
            </a:r>
            <a:r>
              <a:rPr lang="en-US" altLang="zh-TW" sz="1600" dirty="0"/>
              <a:t>24</a:t>
            </a:r>
            <a:r>
              <a:rPr lang="zh-TW" altLang="en-US" sz="1600" dirty="0"/>
              <a:t>項），顯示出他們在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技術研發方面的強大投入。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600" b="1" dirty="0"/>
              <a:t>Qualcomm Incorporated</a:t>
            </a:r>
            <a:r>
              <a:rPr lang="en-US" altLang="zh-TW" sz="1600" dirty="0"/>
              <a:t> </a:t>
            </a:r>
            <a:r>
              <a:rPr lang="zh-TW" altLang="en-US" sz="1600" dirty="0"/>
              <a:t>和 </a:t>
            </a:r>
            <a:r>
              <a:rPr lang="en-US" altLang="zh-TW" sz="1600" b="1" dirty="0"/>
              <a:t>Apple Inc.</a:t>
            </a:r>
            <a:r>
              <a:rPr lang="zh-TW" altLang="en-US" sz="1600" dirty="0"/>
              <a:t>：分別擁有</a:t>
            </a:r>
            <a:r>
              <a:rPr lang="en-US" altLang="zh-TW" sz="1600" dirty="0"/>
              <a:t>17</a:t>
            </a:r>
            <a:r>
              <a:rPr lang="zh-TW" altLang="en-US" sz="1600" dirty="0"/>
              <a:t>和</a:t>
            </a:r>
            <a:r>
              <a:rPr lang="en-US" altLang="zh-TW" sz="1600" dirty="0"/>
              <a:t>13</a:t>
            </a:r>
            <a:r>
              <a:rPr lang="zh-TW" altLang="en-US" sz="1600" dirty="0"/>
              <a:t>項專利，顯示這些公司在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技術領域中的活躍程度。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dirty="0"/>
              <a:t>其他公司如 </a:t>
            </a:r>
            <a:r>
              <a:rPr lang="en-US" altLang="zh-TW" sz="1600" b="1" dirty="0" err="1"/>
              <a:t>Nanya</a:t>
            </a:r>
            <a:r>
              <a:rPr lang="en-US" altLang="zh-TW" sz="1600" b="1" dirty="0"/>
              <a:t> Technology Corporation</a:t>
            </a:r>
            <a:r>
              <a:rPr lang="en-US" altLang="zh-TW" sz="1600" dirty="0"/>
              <a:t>, </a:t>
            </a:r>
            <a:r>
              <a:rPr lang="en-US" altLang="zh-TW" sz="1600" b="1" dirty="0"/>
              <a:t>Samsung Display Co., Ltd.</a:t>
            </a:r>
            <a:r>
              <a:rPr lang="en-US" altLang="zh-TW" sz="1600" dirty="0"/>
              <a:t>, </a:t>
            </a:r>
            <a:r>
              <a:rPr lang="en-US" altLang="zh-TW" sz="1600" b="1" dirty="0"/>
              <a:t>Taiwan Semiconductor Manufacturing Company, Ltd.</a:t>
            </a:r>
            <a:r>
              <a:rPr lang="en-US" altLang="zh-TW" sz="1600" dirty="0"/>
              <a:t>, </a:t>
            </a:r>
            <a:r>
              <a:rPr lang="en-US" altLang="zh-TW" sz="1600" b="1" dirty="0"/>
              <a:t>Micron Technology, Inc.</a:t>
            </a:r>
            <a:r>
              <a:rPr lang="en-US" altLang="zh-TW" sz="1600" dirty="0"/>
              <a:t>, </a:t>
            </a:r>
            <a:r>
              <a:rPr lang="en-US" altLang="zh-TW" sz="1600" b="1" dirty="0"/>
              <a:t>Texas Instruments Incorporated</a:t>
            </a:r>
            <a:r>
              <a:rPr lang="en-US" altLang="zh-TW" sz="1600" dirty="0"/>
              <a:t>, </a:t>
            </a:r>
            <a:r>
              <a:rPr lang="en-US" altLang="zh-TW" sz="1600" b="1" dirty="0"/>
              <a:t>Huawei Technologies Co., Ltd.</a:t>
            </a:r>
            <a:r>
              <a:rPr lang="en-US" altLang="zh-TW" sz="1600" dirty="0"/>
              <a:t>, </a:t>
            </a:r>
            <a:r>
              <a:rPr lang="zh-TW" altLang="en-US" sz="1600" dirty="0"/>
              <a:t>和 </a:t>
            </a:r>
            <a:r>
              <a:rPr lang="en-US" altLang="zh-TW" sz="1600" b="1" dirty="0"/>
              <a:t>Comcast Cable Communications, </a:t>
            </a:r>
            <a:r>
              <a:rPr lang="en-US" altLang="zh-TW" sz="1600" b="1" dirty="0" err="1"/>
              <a:t>Llc</a:t>
            </a:r>
            <a:r>
              <a:rPr lang="en-US" altLang="zh-TW" sz="1600" dirty="0"/>
              <a:t> </a:t>
            </a:r>
            <a:r>
              <a:rPr lang="zh-TW" altLang="en-US" sz="1600" dirty="0"/>
              <a:t>也都有顯著的專利數量，表明它們在這些技術上的投資和研發活動。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341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70A7585-691D-4BE1-B162-802E09A9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情報應用價值－應用性</a:t>
            </a:r>
          </a:p>
        </p:txBody>
      </p:sp>
      <p:sp>
        <p:nvSpPr>
          <p:cNvPr id="36867" name="頁尾版面配置區 4">
            <a:extLst>
              <a:ext uri="{FF2B5EF4-FFF2-40B4-BE49-F238E27FC236}">
                <a16:creationId xmlns:a16="http://schemas.microsoft.com/office/drawing/2014/main" id="{11520A7A-7D03-4AD9-8BDC-0910F748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B45B1-E1AC-4A1E-AAAC-F29D06EAA324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6869" name="Text Box 4">
            <a:extLst>
              <a:ext uri="{FF2B5EF4-FFF2-40B4-BE49-F238E27FC236}">
                <a16:creationId xmlns:a16="http://schemas.microsoft.com/office/drawing/2014/main" id="{50262C08-93FF-4B9F-92B0-96EEC4F7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881688"/>
            <a:ext cx="409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88756BD-AD75-2B0D-452F-81D94A6E96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1600" b="1" dirty="0"/>
              <a:t>技術領域</a:t>
            </a:r>
          </a:p>
          <a:p>
            <a:r>
              <a:rPr lang="zh-TW" altLang="en-US" sz="1600" dirty="0"/>
              <a:t>從這些公司所代表的行業來看，我們可以推測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技術在以下領域中的應用：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消費電子產品</a:t>
            </a:r>
            <a:r>
              <a:rPr lang="zh-TW" altLang="en-US" sz="1600" dirty="0"/>
              <a:t>（例如</a:t>
            </a:r>
            <a:r>
              <a:rPr lang="en-US" altLang="zh-TW" sz="1600" dirty="0"/>
              <a:t>Samsung</a:t>
            </a:r>
            <a:r>
              <a:rPr lang="zh-TW" altLang="en-US" sz="1600" dirty="0"/>
              <a:t>和</a:t>
            </a:r>
            <a:r>
              <a:rPr lang="en-US" altLang="zh-TW" sz="1600" dirty="0"/>
              <a:t>Apple</a:t>
            </a:r>
            <a:r>
              <a:rPr lang="zh-TW" altLang="en-US" sz="1600" dirty="0"/>
              <a:t>）：這些專利可能涉及智能手機、智能家居設備、個人助理和其他消費電子產品中的</a:t>
            </a:r>
            <a:r>
              <a:rPr lang="en-US" altLang="zh-TW" sz="1600" dirty="0"/>
              <a:t>AI</a:t>
            </a:r>
            <a:r>
              <a:rPr lang="zh-TW" altLang="en-US" sz="1600" dirty="0"/>
              <a:t>應用。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半導體和顯示技術</a:t>
            </a:r>
            <a:r>
              <a:rPr lang="zh-TW" altLang="en-US" sz="1600" dirty="0"/>
              <a:t>（例如</a:t>
            </a:r>
            <a:r>
              <a:rPr lang="en-US" altLang="zh-TW" sz="1600" dirty="0"/>
              <a:t>Samsung Display, </a:t>
            </a:r>
            <a:r>
              <a:rPr lang="en-US" altLang="zh-TW" sz="1600" dirty="0" err="1"/>
              <a:t>TSMC</a:t>
            </a:r>
            <a:r>
              <a:rPr lang="en-US" altLang="zh-TW" sz="1600" dirty="0"/>
              <a:t>, </a:t>
            </a:r>
            <a:r>
              <a:rPr lang="en-US" altLang="zh-TW" sz="1600" dirty="0" err="1"/>
              <a:t>Nanya</a:t>
            </a:r>
            <a:r>
              <a:rPr lang="en-US" altLang="zh-TW" sz="1600" dirty="0"/>
              <a:t>, Micron</a:t>
            </a:r>
            <a:r>
              <a:rPr lang="zh-TW" altLang="en-US" sz="1600" dirty="0"/>
              <a:t>）：這些公司可能在開發</a:t>
            </a:r>
            <a:r>
              <a:rPr lang="en-US" altLang="zh-TW" sz="1600" dirty="0"/>
              <a:t>AI</a:t>
            </a:r>
            <a:r>
              <a:rPr lang="zh-TW" altLang="en-US" sz="1600" dirty="0"/>
              <a:t>加速硬件、先進製造技術和</a:t>
            </a:r>
            <a:r>
              <a:rPr lang="en-US" altLang="zh-TW" sz="1600" dirty="0"/>
              <a:t>AI</a:t>
            </a:r>
            <a:r>
              <a:rPr lang="zh-TW" altLang="en-US" sz="1600" dirty="0"/>
              <a:t>驅動的顯示技術。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通信和網絡技術</a:t>
            </a:r>
            <a:r>
              <a:rPr lang="zh-TW" altLang="en-US" sz="1600" dirty="0"/>
              <a:t>（例如</a:t>
            </a:r>
            <a:r>
              <a:rPr lang="en-US" altLang="zh-TW" sz="1600" dirty="0"/>
              <a:t>Qualcomm, Huawei, Comcast</a:t>
            </a:r>
            <a:r>
              <a:rPr lang="zh-TW" altLang="en-US" sz="1600" dirty="0"/>
              <a:t>）：專利可能涉及</a:t>
            </a:r>
            <a:r>
              <a:rPr lang="en-US" altLang="zh-TW" sz="1600" dirty="0" err="1"/>
              <a:t>5G</a:t>
            </a:r>
            <a:r>
              <a:rPr lang="zh-TW" altLang="en-US" sz="1600" dirty="0"/>
              <a:t>網絡、智能通信技術、網絡安全和</a:t>
            </a:r>
            <a:r>
              <a:rPr lang="en-US" altLang="zh-TW" sz="1600" dirty="0"/>
              <a:t>AI</a:t>
            </a:r>
            <a:r>
              <a:rPr lang="zh-TW" altLang="en-US" sz="1600" dirty="0"/>
              <a:t>驅動的通信協議。</a:t>
            </a:r>
          </a:p>
          <a:p>
            <a:r>
              <a:rPr lang="zh-TW" altLang="en-US" sz="1600" b="1" dirty="0"/>
              <a:t>研發趨勢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公司間的競爭</a:t>
            </a:r>
            <a:r>
              <a:rPr lang="zh-TW" altLang="en-US" sz="1600" dirty="0"/>
              <a:t>：從專利數量可以看到，不同公司之間在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技術領域的競爭非常激烈。這些專利代表了這些公司在技術創新上的巨大投入，並且這種競爭有助於推動技術進步。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1600" b="1" dirty="0"/>
              <a:t>跨領域應用</a:t>
            </a:r>
            <a:r>
              <a:rPr lang="zh-TW" altLang="en-US" sz="1600" dirty="0"/>
              <a:t>：這些公司所處的行業涵蓋了電子消費品、半導體、通信和網絡等多個領域，表明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技術具有廣泛的應用前景。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8306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46668A6-0C85-43E4-A167-C04E5A62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商業情報價值－商品化潛力</a:t>
            </a:r>
          </a:p>
        </p:txBody>
      </p:sp>
      <p:sp>
        <p:nvSpPr>
          <p:cNvPr id="35843" name="頁尾版面配置區 4">
            <a:extLst>
              <a:ext uri="{FF2B5EF4-FFF2-40B4-BE49-F238E27FC236}">
                <a16:creationId xmlns:a16="http://schemas.microsoft.com/office/drawing/2014/main" id="{A8960497-2026-41E7-87AE-37D85580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99443-C1FC-40CA-809E-C56EB79E7FF1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CAEEA4A-4C3D-4309-9F96-815E456C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700213"/>
            <a:ext cx="89884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sz="1400" b="1" dirty="0"/>
              <a:t>消費電子產品</a:t>
            </a:r>
          </a:p>
          <a:p>
            <a:r>
              <a:rPr lang="zh-TW" altLang="en-US" sz="1400" b="1" dirty="0"/>
              <a:t>主要公司：</a:t>
            </a:r>
            <a:r>
              <a:rPr lang="en-US" altLang="zh-TW" sz="1400" b="1" dirty="0"/>
              <a:t>Samsung, Apple</a:t>
            </a:r>
            <a:endParaRPr lang="zh-TW" altLang="en-US" sz="1400" dirty="0"/>
          </a:p>
          <a:p>
            <a:pPr>
              <a:buFont typeface="+mj-lt"/>
              <a:buAutoNum type="arabicPeriod"/>
            </a:pPr>
            <a:r>
              <a:rPr lang="zh-TW" altLang="en-US" sz="1400" b="1" dirty="0"/>
              <a:t>智能手機和個人設備</a:t>
            </a:r>
            <a:r>
              <a:rPr lang="zh-TW" altLang="en-US" sz="1400" dirty="0"/>
              <a:t>：</a:t>
            </a:r>
            <a:r>
              <a:rPr lang="en-US" altLang="zh-TW" sz="1400" dirty="0"/>
              <a:t>AI</a:t>
            </a:r>
            <a:r>
              <a:rPr lang="zh-TW" altLang="en-US" sz="1400" dirty="0"/>
              <a:t>技術在語音助手、攝像頭增強、用戶行為分析等方面有巨大的應用潛力。這些技術能夠提供更智能、更個性化的用戶體驗，提升產品的市場競爭力。</a:t>
            </a:r>
          </a:p>
          <a:p>
            <a:pPr>
              <a:buFont typeface="+mj-lt"/>
              <a:buAutoNum type="arabicPeriod"/>
            </a:pPr>
            <a:r>
              <a:rPr lang="zh-TW" altLang="en-US" sz="1400" b="1" dirty="0"/>
              <a:t>智能家居設備</a:t>
            </a:r>
            <a:r>
              <a:rPr lang="zh-TW" altLang="en-US" sz="1400" dirty="0"/>
              <a:t>：包括智能音箱、智能顯示器等，</a:t>
            </a:r>
            <a:r>
              <a:rPr lang="en-US" altLang="zh-TW" sz="1400" dirty="0"/>
              <a:t>AI</a:t>
            </a:r>
            <a:r>
              <a:rPr lang="zh-TW" altLang="en-US" sz="1400" dirty="0"/>
              <a:t>技術可以提升設備的自動化水平和互聯性，改善家庭自動化的整體體驗。</a:t>
            </a:r>
          </a:p>
          <a:p>
            <a:r>
              <a:rPr lang="zh-TW" altLang="en-US" sz="1400" b="1" dirty="0"/>
              <a:t>半導體和顯示技術</a:t>
            </a:r>
          </a:p>
          <a:p>
            <a:r>
              <a:rPr lang="zh-TW" altLang="en-US" sz="1400" b="1" dirty="0"/>
              <a:t>主要公司：</a:t>
            </a:r>
            <a:r>
              <a:rPr lang="en-US" altLang="zh-TW" sz="1400" b="1" dirty="0"/>
              <a:t>Samsung Display, </a:t>
            </a:r>
            <a:r>
              <a:rPr lang="en-US" altLang="zh-TW" sz="1400" b="1" dirty="0" err="1"/>
              <a:t>TSMC</a:t>
            </a:r>
            <a:r>
              <a:rPr lang="en-US" altLang="zh-TW" sz="1400" b="1" dirty="0"/>
              <a:t>, </a:t>
            </a:r>
            <a:r>
              <a:rPr lang="en-US" altLang="zh-TW" sz="1400" b="1" dirty="0" err="1"/>
              <a:t>Nanya</a:t>
            </a:r>
            <a:r>
              <a:rPr lang="en-US" altLang="zh-TW" sz="1400" b="1" dirty="0"/>
              <a:t>, Micron</a:t>
            </a:r>
            <a:endParaRPr lang="zh-TW" altLang="en-US" sz="1400" dirty="0"/>
          </a:p>
          <a:p>
            <a:pPr>
              <a:buFont typeface="+mj-lt"/>
              <a:buAutoNum type="arabicPeriod"/>
            </a:pPr>
            <a:r>
              <a:rPr lang="en-US" altLang="zh-TW" sz="1400" b="1" dirty="0"/>
              <a:t>AI</a:t>
            </a:r>
            <a:r>
              <a:rPr lang="zh-TW" altLang="en-US" sz="1400" b="1" dirty="0"/>
              <a:t>加速器</a:t>
            </a:r>
            <a:r>
              <a:rPr lang="zh-TW" altLang="en-US" sz="1400" dirty="0"/>
              <a:t>：這些公司可能在開發專用</a:t>
            </a:r>
            <a:r>
              <a:rPr lang="en-US" altLang="zh-TW" sz="1400" dirty="0"/>
              <a:t>AI</a:t>
            </a:r>
            <a:r>
              <a:rPr lang="zh-TW" altLang="en-US" sz="1400" dirty="0"/>
              <a:t>芯片，這些芯片可以提高</a:t>
            </a:r>
            <a:r>
              <a:rPr lang="en-US" altLang="zh-TW" sz="1400" dirty="0"/>
              <a:t>AI</a:t>
            </a:r>
            <a:r>
              <a:rPr lang="zh-TW" altLang="en-US" sz="1400" dirty="0"/>
              <a:t>運算效率，降低能耗，應用於從智能手機到數據中心的各種設備中。</a:t>
            </a:r>
          </a:p>
          <a:p>
            <a:pPr>
              <a:buFont typeface="+mj-lt"/>
              <a:buAutoNum type="arabicPeriod"/>
            </a:pPr>
            <a:r>
              <a:rPr lang="zh-TW" altLang="en-US" sz="1400" b="1" dirty="0"/>
              <a:t>先進製造技術</a:t>
            </a:r>
            <a:r>
              <a:rPr lang="zh-TW" altLang="en-US" sz="1400" dirty="0"/>
              <a:t>：</a:t>
            </a:r>
            <a:r>
              <a:rPr lang="en-US" altLang="zh-TW" sz="1400" dirty="0"/>
              <a:t>AI</a:t>
            </a:r>
            <a:r>
              <a:rPr lang="zh-TW" altLang="en-US" sz="1400" dirty="0"/>
              <a:t>技術可以優化製造流程，提高生產效率，減少廢品率，進一步降低生產成本。</a:t>
            </a:r>
          </a:p>
          <a:p>
            <a:pPr>
              <a:buFont typeface="+mj-lt"/>
              <a:buAutoNum type="arabicPeriod"/>
            </a:pPr>
            <a:r>
              <a:rPr lang="zh-TW" altLang="en-US" sz="1400" b="1" dirty="0"/>
              <a:t>顯示技術</a:t>
            </a:r>
            <a:r>
              <a:rPr lang="zh-TW" altLang="en-US" sz="1400" dirty="0"/>
              <a:t>：</a:t>
            </a:r>
            <a:r>
              <a:rPr lang="en-US" altLang="zh-TW" sz="1400" dirty="0"/>
              <a:t>AI</a:t>
            </a:r>
            <a:r>
              <a:rPr lang="zh-TW" altLang="en-US" sz="1400" dirty="0"/>
              <a:t>技術可以提升顯示屏的畫質，支持智能顯示功能，如自動亮度調節、內容優化等。</a:t>
            </a:r>
          </a:p>
        </p:txBody>
      </p:sp>
    </p:spTree>
    <p:extLst>
      <p:ext uri="{BB962C8B-B14F-4D97-AF65-F5344CB8AC3E}">
        <p14:creationId xmlns:p14="http://schemas.microsoft.com/office/powerpoint/2010/main" val="97714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46668A6-0C85-43E4-A167-C04E5A62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商業情報價值－商品化潛力</a:t>
            </a:r>
          </a:p>
        </p:txBody>
      </p:sp>
      <p:sp>
        <p:nvSpPr>
          <p:cNvPr id="35843" name="頁尾版面配置區 4">
            <a:extLst>
              <a:ext uri="{FF2B5EF4-FFF2-40B4-BE49-F238E27FC236}">
                <a16:creationId xmlns:a16="http://schemas.microsoft.com/office/drawing/2014/main" id="{A8960497-2026-41E7-87AE-37D85580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99443-C1FC-40CA-809E-C56EB79E7FF1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CAEEA4A-4C3D-4309-9F96-815E456C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700213"/>
            <a:ext cx="89884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sz="1200" b="1" dirty="0"/>
              <a:t>通信和網絡技術</a:t>
            </a:r>
          </a:p>
          <a:p>
            <a:r>
              <a:rPr lang="zh-TW" altLang="en-US" sz="1200" b="1" dirty="0"/>
              <a:t>主要公司：</a:t>
            </a:r>
            <a:r>
              <a:rPr lang="en-US" altLang="zh-TW" sz="1200" b="1" dirty="0"/>
              <a:t>Qualcomm, Huawei, Comcast</a:t>
            </a:r>
            <a:endParaRPr lang="zh-TW" altLang="en-US" sz="1200" dirty="0"/>
          </a:p>
          <a:p>
            <a:pPr>
              <a:buFont typeface="+mj-lt"/>
              <a:buAutoNum type="arabicPeriod"/>
            </a:pPr>
            <a:r>
              <a:rPr lang="en-US" altLang="zh-TW" sz="1200" b="1" dirty="0" err="1"/>
              <a:t>5G</a:t>
            </a:r>
            <a:r>
              <a:rPr lang="zh-TW" altLang="en-US" sz="1200" b="1" dirty="0"/>
              <a:t>網絡</a:t>
            </a:r>
            <a:r>
              <a:rPr lang="zh-TW" altLang="en-US" sz="1200" dirty="0"/>
              <a:t>：</a:t>
            </a:r>
            <a:r>
              <a:rPr lang="en-US" altLang="zh-TW" sz="1200" dirty="0"/>
              <a:t>AI</a:t>
            </a:r>
            <a:r>
              <a:rPr lang="zh-TW" altLang="en-US" sz="1200" dirty="0"/>
              <a:t>技術在</a:t>
            </a:r>
            <a:r>
              <a:rPr lang="en-US" altLang="zh-TW" sz="1200" dirty="0" err="1"/>
              <a:t>5G</a:t>
            </a:r>
            <a:r>
              <a:rPr lang="zh-TW" altLang="en-US" sz="1200" dirty="0"/>
              <a:t>網絡中的應用，包括網絡優化、流量管理、安全監控等，能夠提升網絡性能和穩定性。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/>
              <a:t>智能通信設備</a:t>
            </a:r>
            <a:r>
              <a:rPr lang="zh-TW" altLang="en-US" sz="1200" dirty="0"/>
              <a:t>：</a:t>
            </a:r>
            <a:r>
              <a:rPr lang="en-US" altLang="zh-TW" sz="1200" dirty="0"/>
              <a:t>AI</a:t>
            </a:r>
            <a:r>
              <a:rPr lang="zh-TW" altLang="en-US" sz="1200" dirty="0"/>
              <a:t>可以應用於無線通信設備，提供更高效的數據傳輸和更智能的網絡管理。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/>
              <a:t>網絡安全</a:t>
            </a:r>
            <a:r>
              <a:rPr lang="zh-TW" altLang="en-US" sz="1200" dirty="0"/>
              <a:t>：</a:t>
            </a:r>
            <a:r>
              <a:rPr lang="en-US" altLang="zh-TW" sz="1200" dirty="0"/>
              <a:t>AI</a:t>
            </a:r>
            <a:r>
              <a:rPr lang="zh-TW" altLang="en-US" sz="1200" dirty="0"/>
              <a:t>技術能夠實時監測和應對網絡威脅，保護通信和數據安全。</a:t>
            </a:r>
          </a:p>
          <a:p>
            <a:r>
              <a:rPr lang="zh-TW" altLang="en-US" sz="1200" b="1" dirty="0"/>
              <a:t>總結</a:t>
            </a:r>
          </a:p>
          <a:p>
            <a:r>
              <a:rPr lang="zh-TW" altLang="en-US" sz="1200" dirty="0"/>
              <a:t>這些專利揭示了</a:t>
            </a:r>
            <a:r>
              <a:rPr lang="en-US" altLang="zh-TW" sz="1200" dirty="0"/>
              <a:t>AI</a:t>
            </a:r>
            <a:r>
              <a:rPr lang="zh-TW" altLang="en-US" sz="1200" dirty="0"/>
              <a:t>和</a:t>
            </a:r>
            <a:r>
              <a:rPr lang="en-US" altLang="zh-TW" sz="1200" dirty="0"/>
              <a:t>ML</a:t>
            </a:r>
            <a:r>
              <a:rPr lang="zh-TW" altLang="en-US" sz="1200" dirty="0"/>
              <a:t>技術在多個領域的巨大商品化潛力：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/>
              <a:t>市場需求</a:t>
            </a:r>
            <a:r>
              <a:rPr lang="zh-TW" altLang="en-US" sz="1200" dirty="0"/>
              <a:t>：</a:t>
            </a:r>
            <a:r>
              <a:rPr lang="en-US" altLang="zh-TW" sz="1200" dirty="0"/>
              <a:t>AI</a:t>
            </a:r>
            <a:r>
              <a:rPr lang="zh-TW" altLang="en-US" sz="1200" dirty="0"/>
              <a:t>和</a:t>
            </a:r>
            <a:r>
              <a:rPr lang="en-US" altLang="zh-TW" sz="1200" dirty="0"/>
              <a:t>ML</a:t>
            </a:r>
            <a:r>
              <a:rPr lang="zh-TW" altLang="en-US" sz="1200" dirty="0"/>
              <a:t>技術能夠滿足現代消費者對智能化、高效能產品的不斷增長的需求。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/>
              <a:t>技術創新</a:t>
            </a:r>
            <a:r>
              <a:rPr lang="zh-TW" altLang="en-US" sz="1200" dirty="0"/>
              <a:t>：主要科技公司在這些技術上的專利佈局顯示出強大的創新能力，這將推動更多先進技術的商品化。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/>
              <a:t>跨領域應用</a:t>
            </a:r>
            <a:r>
              <a:rPr lang="zh-TW" altLang="en-US" sz="1200" dirty="0"/>
              <a:t>：</a:t>
            </a:r>
            <a:r>
              <a:rPr lang="en-US" altLang="zh-TW" sz="1200" dirty="0"/>
              <a:t>AI</a:t>
            </a:r>
            <a:r>
              <a:rPr lang="zh-TW" altLang="en-US" sz="1200" dirty="0"/>
              <a:t>和</a:t>
            </a:r>
            <a:r>
              <a:rPr lang="en-US" altLang="zh-TW" sz="1200" dirty="0"/>
              <a:t>ML</a:t>
            </a:r>
            <a:r>
              <a:rPr lang="zh-TW" altLang="en-US" sz="1200" dirty="0"/>
              <a:t>技術的廣泛應用前景使其在多個市場領域都有商品化的機會，這有助於公司多元化其產品線和收入來源。</a:t>
            </a:r>
          </a:p>
          <a:p>
            <a:r>
              <a:rPr lang="zh-TW" altLang="en-US" sz="1200" b="1" dirty="0"/>
              <a:t>下一步</a:t>
            </a:r>
          </a:p>
          <a:p>
            <a:r>
              <a:rPr lang="zh-TW" altLang="en-US" sz="1200" dirty="0"/>
              <a:t>為了進一步評估這些技術的商品化潛力，可以進行以下步驟：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/>
              <a:t>市場分析</a:t>
            </a:r>
            <a:r>
              <a:rPr lang="zh-TW" altLang="en-US" sz="1200" dirty="0"/>
              <a:t>：研究各個領域的市場規模和增長趨勢，識別最具潛力的應用場景。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/>
              <a:t>競爭分析</a:t>
            </a:r>
            <a:r>
              <a:rPr lang="zh-TW" altLang="en-US" sz="1200" dirty="0"/>
              <a:t>：分析主要競爭對手的技術佈局和市場策略，了解市場競爭態勢。</a:t>
            </a:r>
          </a:p>
          <a:p>
            <a:pPr>
              <a:buFont typeface="+mj-lt"/>
              <a:buAutoNum type="arabicPeriod"/>
            </a:pPr>
            <a:r>
              <a:rPr lang="zh-TW" altLang="en-US" sz="1200" b="1" dirty="0"/>
              <a:t>產品開發</a:t>
            </a:r>
            <a:r>
              <a:rPr lang="zh-TW" altLang="en-US" sz="1200" dirty="0"/>
              <a:t>：基於專利技術開發原型產品，進行市場測試和用戶反饋，評估技術的實際應用效果。</a:t>
            </a:r>
          </a:p>
        </p:txBody>
      </p:sp>
    </p:spTree>
    <p:extLst>
      <p:ext uri="{BB962C8B-B14F-4D97-AF65-F5344CB8AC3E}">
        <p14:creationId xmlns:p14="http://schemas.microsoft.com/office/powerpoint/2010/main" val="177078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46668A6-0C85-43E4-A167-C04E5A62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論文產生</a:t>
            </a:r>
          </a:p>
        </p:txBody>
      </p:sp>
      <p:sp>
        <p:nvSpPr>
          <p:cNvPr id="35843" name="頁尾版面配置區 4">
            <a:extLst>
              <a:ext uri="{FF2B5EF4-FFF2-40B4-BE49-F238E27FC236}">
                <a16:creationId xmlns:a16="http://schemas.microsoft.com/office/drawing/2014/main" id="{A8960497-2026-41E7-87AE-37D85580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199443-C1FC-40CA-809E-C56EB79E7FF1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CAEEA4A-4C3D-4309-9F96-815E456CB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1700213"/>
            <a:ext cx="89884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r>
              <a:rPr lang="zh-TW" altLang="en-US" sz="1600" dirty="0"/>
              <a:t>根據上述信息，可以生成一篇論文的提示（</a:t>
            </a:r>
            <a:r>
              <a:rPr lang="en-US" altLang="zh-TW" sz="1600" dirty="0"/>
              <a:t>prompt</a:t>
            </a:r>
            <a:r>
              <a:rPr lang="zh-TW" altLang="en-US" sz="1600" dirty="0"/>
              <a:t>）應該涵蓋以下幾個主要部分：</a:t>
            </a:r>
          </a:p>
          <a:p>
            <a:pPr>
              <a:buFont typeface="+mj-lt"/>
              <a:buAutoNum type="arabicPeriod"/>
            </a:pPr>
            <a:r>
              <a:rPr lang="zh-TW" altLang="en-US" sz="1600" b="1" dirty="0"/>
              <a:t>引言</a:t>
            </a:r>
            <a:r>
              <a:rPr lang="zh-TW" altLang="en-US" sz="1600" dirty="0"/>
              <a:t>：介紹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技術的重要性及其在各個領域的應用。</a:t>
            </a:r>
          </a:p>
          <a:p>
            <a:pPr>
              <a:buFont typeface="+mj-lt"/>
              <a:buAutoNum type="arabicPeriod"/>
            </a:pPr>
            <a:r>
              <a:rPr lang="zh-TW" altLang="en-US" sz="1600" b="1" dirty="0"/>
              <a:t>研究目的</a:t>
            </a:r>
            <a:r>
              <a:rPr lang="zh-TW" altLang="en-US" sz="1600" dirty="0"/>
              <a:t>：說明這篇論文的目的是什麼，例如分析主要科技公司在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技術方面的專利分佈及其商品化潛力。</a:t>
            </a:r>
          </a:p>
          <a:p>
            <a:pPr>
              <a:buFont typeface="+mj-lt"/>
              <a:buAutoNum type="arabicPeriod"/>
            </a:pPr>
            <a:r>
              <a:rPr lang="zh-TW" altLang="en-US" sz="1600" b="1" dirty="0"/>
              <a:t>數據來源和方法</a:t>
            </a:r>
            <a:r>
              <a:rPr lang="zh-TW" altLang="en-US" sz="1600" dirty="0"/>
              <a:t>：描述數據來源（如</a:t>
            </a:r>
            <a:r>
              <a:rPr lang="en-US" altLang="zh-TW" sz="1600" dirty="0"/>
              <a:t>Google Patents</a:t>
            </a:r>
            <a:r>
              <a:rPr lang="zh-TW" altLang="en-US" sz="1600" dirty="0"/>
              <a:t>和</a:t>
            </a:r>
            <a:r>
              <a:rPr lang="en-US" altLang="zh-TW" sz="1600" dirty="0" err="1"/>
              <a:t>BigQuery</a:t>
            </a:r>
            <a:r>
              <a:rPr lang="zh-TW" altLang="en-US" sz="1600" dirty="0"/>
              <a:t>）以及數據分析的方法。</a:t>
            </a:r>
          </a:p>
          <a:p>
            <a:pPr>
              <a:buFont typeface="+mj-lt"/>
              <a:buAutoNum type="arabicPeriod"/>
            </a:pPr>
            <a:r>
              <a:rPr lang="zh-TW" altLang="en-US" sz="1600" b="1" dirty="0"/>
              <a:t>結果與討論</a:t>
            </a:r>
            <a:r>
              <a:rPr lang="zh-TW" altLang="en-US" sz="1600" dirty="0"/>
              <a:t>：展示主要科技公司在</a:t>
            </a:r>
            <a:r>
              <a:rPr lang="en-US" altLang="zh-TW" sz="1600" dirty="0"/>
              <a:t>AI</a:t>
            </a:r>
            <a:r>
              <a:rPr lang="zh-TW" altLang="en-US" sz="1600" dirty="0"/>
              <a:t>和</a:t>
            </a:r>
            <a:r>
              <a:rPr lang="en-US" altLang="zh-TW" sz="1600" dirty="0"/>
              <a:t>ML</a:t>
            </a:r>
            <a:r>
              <a:rPr lang="zh-TW" altLang="en-US" sz="1600" dirty="0"/>
              <a:t>技術方面的專利分佈，以及這些技術的商品化潛力。</a:t>
            </a:r>
          </a:p>
          <a:p>
            <a:pPr>
              <a:buFont typeface="+mj-lt"/>
              <a:buAutoNum type="arabicPeriod"/>
            </a:pPr>
            <a:r>
              <a:rPr lang="zh-TW" altLang="en-US" sz="1600" b="1" dirty="0"/>
              <a:t>結論</a:t>
            </a:r>
            <a:r>
              <a:rPr lang="zh-TW" altLang="en-US" sz="1600" dirty="0"/>
              <a:t>：總結主要發現和未來研究方向。</a:t>
            </a:r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6358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CEAC79C-E176-6062-8A59-111079E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論文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45EA5F3-D2D6-DCA3-713E-7582B49C9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1873950"/>
            <a:ext cx="72728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論文標題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分析主要科技公司在人工智能（AI）和機器學習（ML）技術方面的專利分佈及其商品化潛力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E8EBE4-0B0A-F9B1-67A7-E0AA0C5CC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30" y="2856500"/>
            <a:ext cx="82653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引言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人工智能（AI）和機器學習（ML）技術在近年來得到了迅猛發展，並廣泛應用於各個領域，如消費電子產品、通信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63F91B5-B596-70A0-6D56-8A06B567D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12" y="3789040"/>
            <a:ext cx="84969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研究目的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本論文的主要目的是通過對主要科技公司在AI和ML技術方面的專利數據進行分析，揭示這些公司在該領域的技術佈局</a:t>
            </a:r>
            <a:r>
              <a:rPr lang="zh-TW" altLang="en-US" sz="1600" dirty="0"/>
              <a:t>和研發趨勢，並評估這些技術的商品化潛力。具體來說，本文將分析</a:t>
            </a:r>
            <a:r>
              <a:rPr lang="en-US" altLang="zh-TW" sz="1600" dirty="0"/>
              <a:t>Samsung</a:t>
            </a:r>
            <a:r>
              <a:rPr lang="zh-TW" altLang="en-US" sz="1600" dirty="0"/>
              <a:t>、</a:t>
            </a:r>
            <a:r>
              <a:rPr lang="en-US" altLang="zh-TW" sz="1600" dirty="0"/>
              <a:t>Apple</a:t>
            </a:r>
            <a:r>
              <a:rPr lang="zh-TW" altLang="en-US" sz="1600" dirty="0"/>
              <a:t>、</a:t>
            </a:r>
            <a:r>
              <a:rPr lang="en-US" altLang="zh-TW" sz="1600" dirty="0"/>
              <a:t>Qualcomm</a:t>
            </a:r>
            <a:r>
              <a:rPr lang="zh-TW" altLang="en-US" sz="1600" dirty="0"/>
              <a:t>等公司的專利數據，並探討這些專利所涉及的技術應用和市場前景。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857CFF5-1C14-49EB-54F9-827DBD227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84" y="5137218"/>
            <a:ext cx="89405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數據來源和方法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本研究使用了Google Patents的公開數據，通過BigQuery進行數據查詢和分析。首先，我們使用BigQuery對專利數據庫進行查詢，篩選出與AI和ML技術相關的專利。接著，使用Python和pandas進行數據處理和分析，包括專利分佈、主要技術領域以及各公司在該領域的專利數量。最後，利用TF-IDF和邏輯回歸模型對專利摘要進行文本分析，探索這些專利技術的商品化潛力。 </a:t>
            </a:r>
            <a:endParaRPr kumimoji="0" lang="zh-TW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61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CEAC79C-E176-6062-8A59-111079E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論文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37F9A5-BB9E-94EE-6B6E-BB76E3E87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5" y="1547501"/>
            <a:ext cx="840167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結果與討論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**專利分佈**： - Samsung擁有最多的AI和ML相關專利，共計24項。 - Qualcomm和Apple分別擁有17和13項相關專利。 - 其他主要公司包括Nanya Technology、Samsung Display、TSMC、Micron Technology、Texas Instruments、Huawei和Comcast。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TW" sz="16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2. **主要技術領域**： - 消費電子產品：包括智能手機、智能家居設備等。 - 半導體和顯示技術：包括AI加速器、先進製造技術和顯示技術。 - 通信和網絡技術：包括5G網絡、智能通信設備和網絡安全。 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1600" dirty="0">
              <a:latin typeface="Arial Unicode MS" panose="020B0604020202020204" pitchFamily="34" charset="-128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3. **商品化潛力**： - AI和ML技術在消費電子產品領域具有顯著的市場需求，如語音助手、智能攝像頭和個性化服務。 - 半導體技術的創新有助於提升AI運算效率，降低能耗，並應用於多種設備中。 - 在通信技術中，AI技術可以優化網絡性能，提高數據傳輸效率，並增強網絡安全。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0DCDC2E-2D21-8FE5-92FD-6A0E9B182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23" y="4858828"/>
            <a:ext cx="862540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結論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本研究通過分析主要科技公司在AI和ML技術方面的專利數據，揭示了這些公司在該領域的技術佈局和研發趨勢。結果顯示，Samsung、Qualcomm和Apple等公司在AI和ML技術上投入了大量資源，並在多個應用領域中擁有顯著的技術優勢。這些技術不僅具有廣泛的商品化潛力，還能推動相關行業的技術創新和發展。未來的研究可以進一步探討這些技術在實際應用中的具體效果，以及其在不同市場中的接受度和競爭力。 </a:t>
            </a:r>
            <a:endParaRPr kumimoji="0" lang="zh-TW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04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41852C25-1919-45F7-B283-694C2FB9CF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TW" altLang="en-US" b="1">
                <a:solidFill>
                  <a:srgbClr val="993366"/>
                </a:solidFill>
              </a:rPr>
              <a:t>附件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F8CBC93-B496-4906-8476-4DDC7331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050" y="6049963"/>
            <a:ext cx="7264400" cy="685800"/>
          </a:xfrm>
        </p:spPr>
        <p:txBody>
          <a:bodyPr/>
          <a:lstStyle/>
          <a:p>
            <a:pPr eaLnBrk="1" hangingPunct="1"/>
            <a:endParaRPr lang="zh-TW" altLang="zh-TW"/>
          </a:p>
        </p:txBody>
      </p:sp>
      <p:sp>
        <p:nvSpPr>
          <p:cNvPr id="40964" name="頁尾版面配置區 4">
            <a:extLst>
              <a:ext uri="{FF2B5EF4-FFF2-40B4-BE49-F238E27FC236}">
                <a16:creationId xmlns:a16="http://schemas.microsoft.com/office/drawing/2014/main" id="{4FDED0AD-624E-491A-A101-172EB3A3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59D24EC-532D-404C-9139-32267E019B7D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021D0E3-35C4-42A6-90A9-5EEAF0040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>
                <a:solidFill>
                  <a:srgbClr val="CC3300"/>
                </a:solidFill>
              </a:rPr>
              <a:t>簡報大綱</a:t>
            </a:r>
          </a:p>
        </p:txBody>
      </p:sp>
      <p:sp>
        <p:nvSpPr>
          <p:cNvPr id="12291" name="頁尾版面配置區 4">
            <a:extLst>
              <a:ext uri="{FF2B5EF4-FFF2-40B4-BE49-F238E27FC236}">
                <a16:creationId xmlns:a16="http://schemas.microsoft.com/office/drawing/2014/main" id="{CB9AA62B-25F1-439D-8C2D-0B7703DB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C12DD9-2CFE-4981-A5B4-D41E6DFA45E5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1F6971D-5EAC-447E-BA11-858D088F08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1650" y="1628775"/>
            <a:ext cx="8915400" cy="4679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>
                <a:solidFill>
                  <a:srgbClr val="CC3300"/>
                </a:solidFill>
              </a:rPr>
              <a:t>本報告旨在探索和分析人工智能（</a:t>
            </a:r>
            <a:r>
              <a:rPr lang="en-US" altLang="zh-TW" sz="1600" b="1" dirty="0">
                <a:solidFill>
                  <a:srgbClr val="CC3300"/>
                </a:solidFill>
              </a:rPr>
              <a:t>AI</a:t>
            </a:r>
            <a:r>
              <a:rPr lang="zh-TW" altLang="en-US" sz="1600" b="1" dirty="0">
                <a:solidFill>
                  <a:srgbClr val="CC3300"/>
                </a:solidFill>
              </a:rPr>
              <a:t>）和機器學習（</a:t>
            </a:r>
            <a:r>
              <a:rPr lang="en-US" altLang="zh-TW" sz="1600" b="1" dirty="0">
                <a:solidFill>
                  <a:srgbClr val="CC3300"/>
                </a:solidFill>
              </a:rPr>
              <a:t>ML</a:t>
            </a:r>
            <a:r>
              <a:rPr lang="zh-TW" altLang="en-US" sz="1600" b="1" dirty="0">
                <a:solidFill>
                  <a:srgbClr val="CC3300"/>
                </a:solidFill>
              </a:rPr>
              <a:t>）的最新技術發展，並研究其在多個領域內的應用前景。報告將評估</a:t>
            </a:r>
            <a:r>
              <a:rPr lang="en-US" altLang="zh-TW" sz="1600" b="1" dirty="0">
                <a:solidFill>
                  <a:srgbClr val="CC3300"/>
                </a:solidFill>
              </a:rPr>
              <a:t>AI</a:t>
            </a:r>
            <a:r>
              <a:rPr lang="zh-TW" altLang="en-US" sz="1600" b="1" dirty="0">
                <a:solidFill>
                  <a:srgbClr val="CC3300"/>
                </a:solidFill>
              </a:rPr>
              <a:t>和</a:t>
            </a:r>
            <a:r>
              <a:rPr lang="en-US" altLang="zh-TW" sz="1600" b="1" dirty="0">
                <a:solidFill>
                  <a:srgbClr val="CC3300"/>
                </a:solidFill>
              </a:rPr>
              <a:t>ML</a:t>
            </a:r>
            <a:r>
              <a:rPr lang="zh-TW" altLang="en-US" sz="1600" b="1" dirty="0">
                <a:solidFill>
                  <a:srgbClr val="CC3300"/>
                </a:solidFill>
              </a:rPr>
              <a:t>技術對當前商業模式和社會結構的潛在影響，提供有價值的見解以指引未來的技術創新和策略規劃。</a:t>
            </a:r>
            <a:endParaRPr lang="en-US" altLang="zh-TW" sz="16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>
                <a:solidFill>
                  <a:srgbClr val="CC3300"/>
                </a:solidFill>
              </a:rPr>
              <a:t>應用範圍 </a:t>
            </a:r>
            <a:r>
              <a:rPr lang="en-US" altLang="zh-TW" sz="1600" dirty="0">
                <a:solidFill>
                  <a:srgbClr val="CC3300"/>
                </a:solidFill>
              </a:rPr>
              <a:t>AI</a:t>
            </a:r>
            <a:r>
              <a:rPr lang="zh-TW" altLang="en-US" sz="1600" dirty="0">
                <a:solidFill>
                  <a:srgbClr val="CC3300"/>
                </a:solidFill>
              </a:rPr>
              <a:t>和</a:t>
            </a:r>
            <a:r>
              <a:rPr lang="en-US" altLang="zh-TW" sz="1600" dirty="0">
                <a:solidFill>
                  <a:srgbClr val="CC3300"/>
                </a:solidFill>
              </a:rPr>
              <a:t>ML</a:t>
            </a:r>
            <a:r>
              <a:rPr lang="zh-TW" altLang="en-US" sz="1600" dirty="0">
                <a:solidFill>
                  <a:srgbClr val="CC3300"/>
                </a:solidFill>
              </a:rPr>
              <a:t>技術的應用範圍廣泛，涵蓋了從個人助理、推薦系統到工業自動化和智能城市建設等多個領域。具體應用包括但不限於：醫療：疾病預測與診斷、個性化治療方案、醫療影像分析。金融：風險評估與管理、詐欺檢測、智能投資。製造：生產過程優化、質量控制、預防性維護。零售：客戶行為分析、庫存管理、供應鏈優化。交通：自動駕駛、交通流量管理、智慧物流。教育：個性化學習、智能輔導、教育資源分配。</a:t>
            </a:r>
            <a:endParaRPr lang="en-US" altLang="zh-TW" sz="1600" dirty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>
                <a:solidFill>
                  <a:srgbClr val="CC3300"/>
                </a:solidFill>
              </a:rPr>
              <a:t>情報檢索 </a:t>
            </a:r>
            <a:r>
              <a:rPr lang="en-US" altLang="zh-TW" sz="1600" b="1" dirty="0">
                <a:solidFill>
                  <a:srgbClr val="CC3300"/>
                </a:solidFill>
              </a:rPr>
              <a:t>:</a:t>
            </a:r>
            <a:r>
              <a:rPr lang="zh-TW" altLang="en-US" sz="1600" b="1" dirty="0">
                <a:solidFill>
                  <a:srgbClr val="CC3300"/>
                </a:solidFill>
              </a:rPr>
              <a:t> </a:t>
            </a:r>
            <a:r>
              <a:rPr lang="en-US" altLang="zh-TW" sz="1050" b="1" dirty="0">
                <a:solidFill>
                  <a:srgbClr val="CC3300"/>
                </a:solidFill>
              </a:rPr>
              <a:t>google patents</a:t>
            </a:r>
            <a:r>
              <a:rPr lang="zh-TW" altLang="en-US" sz="1050" b="1" dirty="0">
                <a:solidFill>
                  <a:srgbClr val="CC3300"/>
                </a:solidFill>
              </a:rPr>
              <a:t> </a:t>
            </a:r>
            <a:endParaRPr lang="en-US" altLang="zh-TW" sz="1600" b="1" dirty="0">
              <a:solidFill>
                <a:srgbClr val="CC33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TW" altLang="en-US" sz="1600" b="1" dirty="0">
                <a:solidFill>
                  <a:schemeClr val="accent2"/>
                </a:solidFill>
              </a:rPr>
              <a:t>價值分析</a:t>
            </a:r>
            <a:endParaRPr lang="en-US" altLang="zh-TW" sz="16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TW" altLang="en-US" sz="1300" b="1" dirty="0">
                <a:solidFill>
                  <a:schemeClr val="accent2"/>
                </a:solidFill>
              </a:rPr>
              <a:t>情報應用價值－應用性 </a:t>
            </a:r>
            <a:r>
              <a:rPr lang="en-US" altLang="zh-TW" sz="1300" dirty="0">
                <a:solidFill>
                  <a:schemeClr val="accent2"/>
                </a:solidFill>
              </a:rPr>
              <a:t>AI</a:t>
            </a:r>
            <a:r>
              <a:rPr lang="zh-TW" altLang="en-US" sz="1300" dirty="0">
                <a:solidFill>
                  <a:schemeClr val="accent2"/>
                </a:solidFill>
              </a:rPr>
              <a:t>和</a:t>
            </a:r>
            <a:r>
              <a:rPr lang="en-US" altLang="zh-TW" sz="1300" dirty="0">
                <a:solidFill>
                  <a:schemeClr val="accent2"/>
                </a:solidFill>
              </a:rPr>
              <a:t>ML</a:t>
            </a:r>
            <a:r>
              <a:rPr lang="zh-TW" altLang="en-US" sz="1300" dirty="0">
                <a:solidFill>
                  <a:schemeClr val="accent2"/>
                </a:solidFill>
              </a:rPr>
              <a:t>技術的應用性分析將重點關注：技術成熟度：技術的發展階段及其在實際應用中的可靠性和穩定性。應用案例：具體行業中的成功應用案例，分析其技術實現和應用效果。成本效益：技術應用的成本與收益比，包括實施成本、運營成本和收益分析。</a:t>
            </a:r>
            <a:endParaRPr lang="en-US" altLang="zh-TW" sz="13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zh-TW" altLang="en-US" sz="1300" b="1" dirty="0">
                <a:solidFill>
                  <a:schemeClr val="accent2"/>
                </a:solidFill>
              </a:rPr>
              <a:t>商業情報價值－商品化潛力 </a:t>
            </a:r>
            <a:r>
              <a:rPr lang="en-US" altLang="zh-TW" sz="1300" dirty="0">
                <a:solidFill>
                  <a:schemeClr val="accent2"/>
                </a:solidFill>
              </a:rPr>
              <a:t>AI</a:t>
            </a:r>
            <a:r>
              <a:rPr lang="zh-TW" altLang="en-US" sz="1300" dirty="0">
                <a:solidFill>
                  <a:schemeClr val="accent2"/>
                </a:solidFill>
              </a:rPr>
              <a:t>和</a:t>
            </a:r>
            <a:r>
              <a:rPr lang="en-US" altLang="zh-TW" sz="1300" dirty="0">
                <a:solidFill>
                  <a:schemeClr val="accent2"/>
                </a:solidFill>
              </a:rPr>
              <a:t>ML</a:t>
            </a:r>
            <a:r>
              <a:rPr lang="zh-TW" altLang="en-US" sz="1300" dirty="0">
                <a:solidFill>
                  <a:schemeClr val="accent2"/>
                </a:solidFill>
              </a:rPr>
              <a:t>技術的商品化潛力分析將重點關注：市場需求：技術在市場中的需求情況及其潛在客戶群體。競爭格局：市場中已有的競爭者和潛在的競爭者，以及技術的競爭優勢。市場規模：技術應用的潛在市場規模和增長趨勢。商業模式：技術商品化的可能商業模式和盈利模式。</a:t>
            </a:r>
            <a:endParaRPr lang="zh-TW" altLang="en-US" sz="16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p"/>
            </a:pPr>
            <a:endParaRPr lang="en-US" altLang="zh-TW" sz="16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4EFDDC0-56C0-4150-93DB-DACEC13D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情報揭露－情報來源</a:t>
            </a:r>
          </a:p>
        </p:txBody>
      </p:sp>
      <p:sp>
        <p:nvSpPr>
          <p:cNvPr id="13315" name="頁尾版面配置區 4">
            <a:extLst>
              <a:ext uri="{FF2B5EF4-FFF2-40B4-BE49-F238E27FC236}">
                <a16:creationId xmlns:a16="http://schemas.microsoft.com/office/drawing/2014/main" id="{AF054BF9-114D-4CA0-9475-B6B97D8A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584DDC-4B4F-4DF1-868A-1A0627979633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97CD69E-6646-4DE1-8299-5A801A9502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3575" y="1600200"/>
            <a:ext cx="8832850" cy="4495800"/>
          </a:xfrm>
        </p:spPr>
        <p:txBody>
          <a:bodyPr/>
          <a:lstStyle/>
          <a:p>
            <a:pPr lvl="1" eaLnBrk="1" hangingPunct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patents.google.com</a:t>
            </a:r>
            <a:r>
              <a:rPr lang="en-US" altLang="zh-TW" dirty="0">
                <a:hlinkClick r:id="rId2"/>
              </a:rPr>
              <a:t>/</a:t>
            </a:r>
            <a:endParaRPr lang="en-US" altLang="zh-TW" dirty="0"/>
          </a:p>
          <a:p>
            <a:pPr lvl="1" eaLnBrk="1" hangingPunct="1"/>
            <a:r>
              <a:rPr lang="en-US" altLang="zh-TW" sz="1800" dirty="0"/>
              <a:t>Google Patents API </a:t>
            </a:r>
            <a:r>
              <a:rPr lang="zh-TW" altLang="en-US" sz="1800" dirty="0"/>
              <a:t>提供了方便且強大的工具來查詢和檢索</a:t>
            </a:r>
            <a:r>
              <a:rPr lang="en-US" altLang="zh-TW" sz="1800" dirty="0"/>
              <a:t>Google Patents</a:t>
            </a:r>
            <a:r>
              <a:rPr lang="zh-TW" altLang="en-US" sz="1800" dirty="0"/>
              <a:t>數據庫中的專利信息。以下是對其功能、優缺點的詳細說明。功能概述</a:t>
            </a:r>
            <a:r>
              <a:rPr lang="en-US" altLang="zh-TW" sz="1800" dirty="0"/>
              <a:t>Google Patents API </a:t>
            </a:r>
            <a:r>
              <a:rPr lang="zh-TW" altLang="en-US" sz="1800" dirty="0"/>
              <a:t>主要提供以下功能：專利搜索：通過關鍵詞、專利號、申請人、發明人等多種條件進行專利搜索。數據檢索：檢索並返回專利的詳細信息，包括標題、摘要、發明人、申請人、專利號、申請日期、發佈日期等。多語言支持：支持多種語言進行搜索，適用於全球範圍內的專利數據檢索。結果篩選：根據不同的條件篩選搜索結果，提高檢索的精準度和相關性。</a:t>
            </a:r>
            <a:endParaRPr lang="en-US" altLang="zh-TW" sz="1800" dirty="0"/>
          </a:p>
          <a:p>
            <a:pPr lvl="1" eaLnBrk="1" hangingPunct="1"/>
            <a:endParaRPr lang="zh-TW" altLang="zh-TW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CB72902-D864-4B04-BED4-9F9B523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情報揭露－數據抓取結果</a:t>
            </a:r>
          </a:p>
        </p:txBody>
      </p:sp>
      <p:sp>
        <p:nvSpPr>
          <p:cNvPr id="15363" name="頁尾版面配置區 4">
            <a:extLst>
              <a:ext uri="{FF2B5EF4-FFF2-40B4-BE49-F238E27FC236}">
                <a16:creationId xmlns:a16="http://schemas.microsoft.com/office/drawing/2014/main" id="{583A65B4-D899-4DBC-80F8-146099E3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A1450-1ABA-43B7-9695-FC030AB61FF9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26B1F41-0A4B-4360-9104-E9AE8B713D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3575" y="1600200"/>
            <a:ext cx="8832850" cy="4495800"/>
          </a:xfrm>
        </p:spPr>
        <p:txBody>
          <a:bodyPr/>
          <a:lstStyle/>
          <a:p>
            <a:r>
              <a:rPr lang="zh-TW" altLang="en-US" sz="3200" dirty="0"/>
              <a:t>數據抓取：</a:t>
            </a:r>
            <a:endParaRPr lang="en-US" altLang="zh-TW" sz="3200" dirty="0"/>
          </a:p>
          <a:p>
            <a:pPr lvl="1"/>
            <a:r>
              <a:rPr lang="en-US" altLang="zh-TW" sz="2000" dirty="0"/>
              <a:t># </a:t>
            </a:r>
            <a:r>
              <a:rPr lang="zh-TW" altLang="en-US" sz="2000" dirty="0"/>
              <a:t>執行查詢 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query_job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client.query</a:t>
            </a:r>
            <a:r>
              <a:rPr lang="en-US" altLang="zh-TW" sz="2000" dirty="0"/>
              <a:t>(query) </a:t>
            </a:r>
          </a:p>
          <a:p>
            <a:pPr lvl="1"/>
            <a:r>
              <a:rPr lang="en-US" altLang="zh-TW" sz="2000" dirty="0"/>
              <a:t>results = </a:t>
            </a:r>
            <a:r>
              <a:rPr lang="en-US" altLang="zh-TW" sz="2000" dirty="0" err="1"/>
              <a:t>query_job.result</a:t>
            </a:r>
            <a:r>
              <a:rPr lang="en-US" altLang="zh-TW" sz="2000" dirty="0"/>
              <a:t>() </a:t>
            </a:r>
          </a:p>
          <a:p>
            <a:pPr lvl="1"/>
            <a:r>
              <a:rPr lang="en-US" altLang="zh-TW" sz="2000" dirty="0"/>
              <a:t># </a:t>
            </a:r>
            <a:r>
              <a:rPr lang="zh-TW" altLang="en-US" sz="2000" dirty="0"/>
              <a:t>將結果轉換為</a:t>
            </a:r>
            <a:r>
              <a:rPr lang="en-US" altLang="zh-TW" sz="2000" dirty="0" err="1"/>
              <a:t>DataFrame</a:t>
            </a:r>
            <a:r>
              <a:rPr lang="en-US" altLang="zh-TW" sz="2000" dirty="0"/>
              <a:t> </a:t>
            </a:r>
          </a:p>
          <a:p>
            <a:pPr lvl="1"/>
            <a:r>
              <a:rPr lang="en-US" altLang="zh-TW" sz="2000" dirty="0"/>
              <a:t>for row in results: </a:t>
            </a:r>
          </a:p>
          <a:p>
            <a:pPr lvl="1"/>
            <a:r>
              <a:rPr lang="en-US" altLang="zh-TW" sz="2000" dirty="0" err="1"/>
              <a:t>patents.append</a:t>
            </a:r>
            <a:r>
              <a:rPr lang="en-US" altLang="zh-TW" sz="2000" dirty="0"/>
              <a:t>({ 'Publication Number': </a:t>
            </a:r>
            <a:r>
              <a:rPr lang="en-US" altLang="zh-TW" sz="2000" dirty="0" err="1"/>
              <a:t>row.publication_number</a:t>
            </a:r>
            <a:r>
              <a:rPr lang="en-US" altLang="zh-TW" sz="2000" dirty="0"/>
              <a:t>, 'Title': </a:t>
            </a:r>
            <a:r>
              <a:rPr lang="en-US" altLang="zh-TW" sz="2000" dirty="0" err="1"/>
              <a:t>row.title</a:t>
            </a:r>
            <a:r>
              <a:rPr lang="en-US" altLang="zh-TW" sz="2000" dirty="0"/>
              <a:t>, 'Abstract': </a:t>
            </a:r>
            <a:r>
              <a:rPr lang="en-US" altLang="zh-TW" sz="2000" dirty="0" err="1"/>
              <a:t>row.abstract</a:t>
            </a:r>
            <a:r>
              <a:rPr lang="en-US" altLang="zh-TW" sz="2000" dirty="0"/>
              <a:t>, 'Inventors': </a:t>
            </a:r>
            <a:r>
              <a:rPr lang="en-US" altLang="zh-TW" sz="2000" dirty="0" err="1"/>
              <a:t>row.inventors</a:t>
            </a:r>
            <a:r>
              <a:rPr lang="en-US" altLang="zh-TW" sz="2000" dirty="0"/>
              <a:t>, 'Assignee': </a:t>
            </a:r>
            <a:r>
              <a:rPr lang="en-US" altLang="zh-TW" sz="2000" dirty="0" err="1"/>
              <a:t>row.assignee</a:t>
            </a:r>
            <a:r>
              <a:rPr lang="en-US" altLang="zh-TW" sz="2000" dirty="0"/>
              <a:t>, 'Filing Date': </a:t>
            </a:r>
            <a:r>
              <a:rPr lang="en-US" altLang="zh-TW" sz="2000" dirty="0" err="1"/>
              <a:t>row.filing_date</a:t>
            </a:r>
            <a:r>
              <a:rPr lang="en-US" altLang="zh-TW" sz="2000" dirty="0"/>
              <a:t>, 'Publication Date': </a:t>
            </a:r>
            <a:r>
              <a:rPr lang="en-US" altLang="zh-TW" sz="2000" dirty="0" err="1"/>
              <a:t>row.publication_date</a:t>
            </a:r>
            <a:r>
              <a:rPr lang="en-US" altLang="zh-TW" sz="2000" dirty="0"/>
              <a:t>, }) </a:t>
            </a:r>
          </a:p>
          <a:p>
            <a:pPr lvl="1"/>
            <a:r>
              <a:rPr lang="en-US" altLang="zh-TW" sz="2000" dirty="0" err="1"/>
              <a:t>df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pd.DataFrame</a:t>
            </a:r>
            <a:r>
              <a:rPr lang="en-US" altLang="zh-TW" sz="2000" dirty="0"/>
              <a:t>(patents)</a:t>
            </a:r>
            <a:endParaRPr lang="zh-TW" altLang="en-US" sz="2900" dirty="0"/>
          </a:p>
          <a:p>
            <a:pPr eaLnBrk="1" hangingPunct="1">
              <a:buFontTx/>
              <a:buNone/>
            </a:pPr>
            <a:endParaRPr lang="zh-TW" altLang="zh-TW" dirty="0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9858A37B-B98F-425D-A79B-B681C46E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881688"/>
            <a:ext cx="409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23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E68F7BB-259C-48F9-A4A0-C3985A4E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情報揭露－分析結果</a:t>
            </a:r>
          </a:p>
        </p:txBody>
      </p:sp>
      <p:sp>
        <p:nvSpPr>
          <p:cNvPr id="14339" name="頁尾版面配置區 4">
            <a:extLst>
              <a:ext uri="{FF2B5EF4-FFF2-40B4-BE49-F238E27FC236}">
                <a16:creationId xmlns:a16="http://schemas.microsoft.com/office/drawing/2014/main" id="{1604F14B-D524-4529-A6E8-1B1337A3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ED9A4B-A221-4051-B3AF-D68066987641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TW" sz="1400" dirty="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D339BF5-4CD5-4C9A-89E3-0AD5D6CAF6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63575" y="1600200"/>
            <a:ext cx="8832850" cy="4495800"/>
          </a:xfrm>
        </p:spPr>
        <p:txBody>
          <a:bodyPr/>
          <a:lstStyle/>
          <a:p>
            <a:pPr lvl="1" eaLnBrk="1" hangingPunct="1"/>
            <a:r>
              <a:rPr lang="zh-TW" altLang="en-US" dirty="0"/>
              <a:t>技術功效表    專利地圖</a:t>
            </a:r>
            <a:endParaRPr lang="zh-TW" altLang="zh-TW" dirty="0"/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1C38EC36-8960-4DEC-8C74-54AF7BE9B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881688"/>
            <a:ext cx="409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4C8F94E-0BEC-B994-6D3D-F081EC59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764" y="2915678"/>
            <a:ext cx="4962508" cy="255828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DAB43C-2789-5DA4-8C19-0CD7A8E9D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98" y="2780928"/>
            <a:ext cx="3747720" cy="282778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FCDB79B-468D-B55C-2614-C21BA66E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5563598"/>
            <a:ext cx="390844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基於摘要文本的長度來估計技術效率。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基於專利數量來估計技術可靠性。</a:t>
            </a:r>
            <a:br>
              <a:rPr kumimoji="0" lang="en-US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Scope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基於CPC代碼的數量來估計應用範圍。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Innovation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基於不同專利標題的數量來估計創新性。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56914B3-EEA2-0EC2-C27C-75E4E976D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9024" y="5891919"/>
            <a:ext cx="40734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我們將使用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matplotlib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和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pandas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來可視化專利數據，包括專利申請和發布的趨勢圖。 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CB72902-D864-4B04-BED4-9F9B523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情報揭露－語義分析結果</a:t>
            </a:r>
          </a:p>
        </p:txBody>
      </p:sp>
      <p:sp>
        <p:nvSpPr>
          <p:cNvPr id="15363" name="頁尾版面配置區 4">
            <a:extLst>
              <a:ext uri="{FF2B5EF4-FFF2-40B4-BE49-F238E27FC236}">
                <a16:creationId xmlns:a16="http://schemas.microsoft.com/office/drawing/2014/main" id="{583A65B4-D899-4DBC-80F8-146099E3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A1450-1ABA-43B7-9695-FC030AB61FF9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TW" sz="1400" dirty="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802CA7EF-ED31-4994-CB9A-01284E0330D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49707" y="1772816"/>
            <a:ext cx="8832850" cy="277603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459E017-A21A-F395-196C-99F9214F67F1}"/>
              </a:ext>
            </a:extLst>
          </p:cNvPr>
          <p:cNvSpPr txBox="1"/>
          <p:nvPr/>
        </p:nvSpPr>
        <p:spPr>
          <a:xfrm>
            <a:off x="512299" y="4627409"/>
            <a:ext cx="89702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1" dirty="0"/>
              <a:t>同義詞分析</a:t>
            </a:r>
          </a:p>
          <a:p>
            <a:r>
              <a:rPr lang="zh-TW" altLang="en-US" sz="1200" dirty="0"/>
              <a:t>首先，根據關鍵詞，我們可以分析它們的同義詞。以下是一些主要關鍵詞的同義詞分析：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200" b="1" dirty="0"/>
              <a:t>method</a:t>
            </a:r>
            <a:r>
              <a:rPr lang="en-US" altLang="zh-TW" sz="1200" dirty="0"/>
              <a:t>: technique, approach, procedure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200" b="1" dirty="0"/>
              <a:t>based</a:t>
            </a:r>
            <a:r>
              <a:rPr lang="en-US" altLang="zh-TW" sz="1200" dirty="0"/>
              <a:t>: founded, rooted, established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200" b="1" dirty="0"/>
              <a:t>system</a:t>
            </a:r>
            <a:r>
              <a:rPr lang="en-US" altLang="zh-TW" sz="1200" dirty="0"/>
              <a:t>: framework, structure, arrangement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200" b="1" dirty="0"/>
              <a:t>medium</a:t>
            </a:r>
            <a:r>
              <a:rPr lang="en-US" altLang="zh-TW" sz="1200" dirty="0"/>
              <a:t>: channel, means, avenue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200" b="1" dirty="0"/>
              <a:t>intelligence</a:t>
            </a:r>
            <a:r>
              <a:rPr lang="en-US" altLang="zh-TW" sz="1200" dirty="0"/>
              <a:t>: cognition, understanding, comprehension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1200" b="1" dirty="0"/>
              <a:t>artificial</a:t>
            </a:r>
            <a:r>
              <a:rPr lang="en-US" altLang="zh-TW" sz="1200" dirty="0"/>
              <a:t>: synthetic, man-made, fabricated</a:t>
            </a:r>
          </a:p>
        </p:txBody>
      </p:sp>
    </p:spTree>
    <p:extLst>
      <p:ext uri="{BB962C8B-B14F-4D97-AF65-F5344CB8AC3E}">
        <p14:creationId xmlns:p14="http://schemas.microsoft.com/office/powerpoint/2010/main" val="31050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CB72902-D864-4B04-BED4-9F9B523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228600"/>
            <a:ext cx="9217023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情報揭露－語用分析（</a:t>
            </a:r>
            <a:r>
              <a:rPr lang="en-US" altLang="zh-TW" sz="3600" b="1" dirty="0">
                <a:solidFill>
                  <a:srgbClr val="CC3300"/>
                </a:solidFill>
              </a:rPr>
              <a:t>Pragmatic Analysis</a:t>
            </a:r>
            <a:r>
              <a:rPr lang="zh-TW" altLang="en-US" sz="3600" b="1" dirty="0">
                <a:solidFill>
                  <a:srgbClr val="CC3300"/>
                </a:solidFill>
              </a:rPr>
              <a:t>）結果</a:t>
            </a:r>
          </a:p>
        </p:txBody>
      </p:sp>
      <p:sp>
        <p:nvSpPr>
          <p:cNvPr id="15363" name="頁尾版面配置區 4">
            <a:extLst>
              <a:ext uri="{FF2B5EF4-FFF2-40B4-BE49-F238E27FC236}">
                <a16:creationId xmlns:a16="http://schemas.microsoft.com/office/drawing/2014/main" id="{583A65B4-D899-4DBC-80F8-146099E3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A1450-1ABA-43B7-9695-FC030AB61FF9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6528883A-025F-D0F8-17F4-E68EB3DE0C4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6575" y="1700808"/>
            <a:ext cx="8832850" cy="2156267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474B4F5-1887-54EA-83BC-968E673888AA}"/>
              </a:ext>
            </a:extLst>
          </p:cNvPr>
          <p:cNvSpPr txBox="1"/>
          <p:nvPr/>
        </p:nvSpPr>
        <p:spPr>
          <a:xfrm>
            <a:off x="680825" y="4175574"/>
            <a:ext cx="8280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這些專利展示了</a:t>
            </a:r>
            <a:r>
              <a:rPr lang="en-US" altLang="zh-TW" dirty="0"/>
              <a:t>AI</a:t>
            </a:r>
            <a:r>
              <a:rPr lang="zh-TW" altLang="en-US" dirty="0"/>
              <a:t>和</a:t>
            </a:r>
            <a:r>
              <a:rPr lang="en-US" altLang="zh-TW" dirty="0"/>
              <a:t>ML</a:t>
            </a:r>
            <a:r>
              <a:rPr lang="zh-TW" altLang="en-US" dirty="0"/>
              <a:t>技術在多個領域中的應用，涉及數據處理、法律案件推薦、缺陷檢測、服務分配和用戶界面識別等方面。</a:t>
            </a:r>
            <a:r>
              <a:rPr lang="en-US" altLang="zh-TW" dirty="0"/>
              <a:t>AI</a:t>
            </a:r>
            <a:r>
              <a:rPr lang="zh-TW" altLang="en-US" dirty="0"/>
              <a:t>技術主要用於改進數據處理和資源分配，改善用戶界面的交互體驗，而</a:t>
            </a:r>
            <a:r>
              <a:rPr lang="en-US" altLang="zh-TW" dirty="0"/>
              <a:t>ML</a:t>
            </a:r>
            <a:r>
              <a:rPr lang="zh-TW" altLang="en-US" dirty="0"/>
              <a:t>技術則應用於法律案件推薦和紡織品缺陷檢測，提升了推薦和檢測的準確性和效率。</a:t>
            </a:r>
          </a:p>
          <a:p>
            <a:r>
              <a:rPr lang="zh-TW" altLang="en-US" dirty="0"/>
              <a:t>這些專利的語用分析結果顯示，這些技術能夠識別並處理大量數據，提高各行業的運營效率和精度，展示了</a:t>
            </a:r>
            <a:r>
              <a:rPr lang="en-US" altLang="zh-TW" dirty="0"/>
              <a:t>AI</a:t>
            </a:r>
            <a:r>
              <a:rPr lang="zh-TW" altLang="en-US" dirty="0"/>
              <a:t>和</a:t>
            </a:r>
            <a:r>
              <a:rPr lang="en-US" altLang="zh-TW" dirty="0"/>
              <a:t>ML</a:t>
            </a:r>
            <a:r>
              <a:rPr lang="zh-TW" altLang="en-US" dirty="0"/>
              <a:t>在提升工作流程和用戶體驗方面的巨大潛力。</a:t>
            </a:r>
          </a:p>
        </p:txBody>
      </p:sp>
    </p:spTree>
    <p:extLst>
      <p:ext uri="{BB962C8B-B14F-4D97-AF65-F5344CB8AC3E}">
        <p14:creationId xmlns:p14="http://schemas.microsoft.com/office/powerpoint/2010/main" val="353652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CB72902-D864-4B04-BED4-9F9B523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04" y="228600"/>
            <a:ext cx="9217023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情報揭露－語用分析（</a:t>
            </a:r>
            <a:r>
              <a:rPr lang="en-US" altLang="zh-TW" sz="3600" b="1" dirty="0">
                <a:solidFill>
                  <a:srgbClr val="CC3300"/>
                </a:solidFill>
              </a:rPr>
              <a:t>Pragmatic Analysis</a:t>
            </a:r>
            <a:r>
              <a:rPr lang="zh-TW" altLang="en-US" sz="3600" b="1" dirty="0">
                <a:solidFill>
                  <a:srgbClr val="CC3300"/>
                </a:solidFill>
              </a:rPr>
              <a:t>）結果</a:t>
            </a:r>
          </a:p>
        </p:txBody>
      </p:sp>
      <p:sp>
        <p:nvSpPr>
          <p:cNvPr id="15363" name="頁尾版面配置區 4">
            <a:extLst>
              <a:ext uri="{FF2B5EF4-FFF2-40B4-BE49-F238E27FC236}">
                <a16:creationId xmlns:a16="http://schemas.microsoft.com/office/drawing/2014/main" id="{583A65B4-D899-4DBC-80F8-146099E3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A1450-1ABA-43B7-9695-FC030AB61FF9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896485-DEA4-2F66-9B26-30B5A4211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72" y="1700808"/>
            <a:ext cx="905745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400" b="1" dirty="0"/>
              <a:t>推理分析（</a:t>
            </a:r>
            <a:r>
              <a:rPr lang="en-US" altLang="zh-TW" sz="1400" b="1" dirty="0"/>
              <a:t>Inferential Analysis</a:t>
            </a:r>
            <a:r>
              <a:rPr lang="zh-TW" altLang="en-US" sz="1400" b="1" dirty="0"/>
              <a:t>）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AI和ML技術能有效提升數據處理和推薦系統的準確性和效率，如車輛數據處理和法律案件推薦。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400" b="1" dirty="0"/>
              <a:t>命名實體識別（</a:t>
            </a:r>
            <a:r>
              <a:rPr lang="en-US" altLang="zh-TW" sz="1400" b="1" dirty="0"/>
              <a:t>Named Entity Recognition</a:t>
            </a:r>
            <a:r>
              <a:rPr lang="zh-TW" altLang="en-US" sz="1400" b="1" dirty="0"/>
              <a:t>）</a:t>
            </a:r>
            <a:r>
              <a:rPr kumimoji="0" lang="zh-TW" altLang="zh-TW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例子包括識別數據中的實體如“Lawformer”（法律模型）、“Gaussian”（高斯模型）、“AP”（系統名）。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400" b="1" dirty="0"/>
              <a:t>網絡分析（</a:t>
            </a:r>
            <a:r>
              <a:rPr lang="en-US" altLang="zh-TW" sz="1400" b="1" dirty="0"/>
              <a:t>Network Analysis</a:t>
            </a:r>
            <a:r>
              <a:rPr lang="zh-TW" altLang="en-US" sz="1400" b="1" dirty="0"/>
              <a:t>）</a:t>
            </a:r>
            <a:r>
              <a:rPr lang="zh-TW" altLang="en-US" sz="1400" dirty="0"/>
              <a:t>：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分析專利之間的關聯和技術應用的網絡，如不同專利中使用的相似技術或模型。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400" b="1" dirty="0"/>
              <a:t>技術效果分析（</a:t>
            </a:r>
            <a:r>
              <a:rPr lang="en-US" altLang="zh-TW" sz="1400" b="1" dirty="0"/>
              <a:t>Technology Effect Analysis</a:t>
            </a:r>
            <a:r>
              <a:rPr lang="zh-TW" altLang="en-US" sz="1400" b="1" dirty="0"/>
              <a:t>）</a:t>
            </a:r>
            <a:r>
              <a:rPr lang="zh-TW" altLang="en-US" sz="1400" dirty="0"/>
              <a:t>：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AI和ML技術在不同領域的應用展示了其顯著的效果，如改進數據處理效率、提升缺陷檢測精度和改善用戶交互體驗。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400" b="1" dirty="0"/>
              <a:t>語境分析（</a:t>
            </a:r>
            <a:r>
              <a:rPr lang="en-US" altLang="zh-TW" sz="1400" b="1" dirty="0"/>
              <a:t>Contextual Analysis</a:t>
            </a:r>
            <a:r>
              <a:rPr lang="zh-TW" altLang="en-US" sz="1400" b="1" dirty="0"/>
              <a:t>）（優秀）</a:t>
            </a:r>
            <a:r>
              <a:rPr lang="zh-TW" altLang="en-US" sz="1400" dirty="0"/>
              <a:t>：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AI和ML技術在專利中的應用情境多樣，涵蓋自動駕駛、法律輔助、智能製造等，顯示其廣泛的適用性和實際價值。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400" b="1" dirty="0"/>
              <a:t>主題分析（</a:t>
            </a:r>
            <a:r>
              <a:rPr lang="en-US" altLang="zh-TW" sz="1400" b="1" dirty="0"/>
              <a:t>Thematic Analysis</a:t>
            </a:r>
            <a:r>
              <a:rPr lang="zh-TW" altLang="en-US" sz="1400" b="1" dirty="0"/>
              <a:t>）</a:t>
            </a:r>
            <a:r>
              <a:rPr lang="zh-TW" altLang="en-US" sz="1400" dirty="0"/>
              <a:t>：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主要主題包括數據處理、推薦系統、缺陷檢測、資源分配和用戶界面識別，這些主題展示了AI和ML技術的多方面應用。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400" b="1" dirty="0"/>
              <a:t>話語分析（</a:t>
            </a:r>
            <a:r>
              <a:rPr lang="en-US" altLang="zh-TW" sz="1400" b="1" dirty="0"/>
              <a:t>Discourse Analysis</a:t>
            </a:r>
            <a:r>
              <a:rPr lang="zh-TW" altLang="en-US" sz="1400" b="1" dirty="0"/>
              <a:t>）</a:t>
            </a:r>
            <a:r>
              <a:rPr lang="zh-TW" altLang="en-US" sz="1400" dirty="0"/>
              <a:t>：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專利文本中反覆出現的技術術語和應用場景，如“數據處理”、“機器學習模型”、“高斯模型”、“實時服務”等，展示了這些技術的核心價值和應用場景。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7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70A7585-691D-4BE1-B162-802E09A9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575" y="228600"/>
            <a:ext cx="8832850" cy="990600"/>
          </a:xfrm>
          <a:noFill/>
        </p:spPr>
        <p:txBody>
          <a:bodyPr/>
          <a:lstStyle/>
          <a:p>
            <a:pPr eaLnBrk="1" hangingPunct="1"/>
            <a:r>
              <a:rPr lang="zh-TW" altLang="en-US" sz="3600" b="1" dirty="0">
                <a:solidFill>
                  <a:srgbClr val="CC3300"/>
                </a:solidFill>
              </a:rPr>
              <a:t>情報應用價值－應用性</a:t>
            </a:r>
          </a:p>
        </p:txBody>
      </p:sp>
      <p:sp>
        <p:nvSpPr>
          <p:cNvPr id="36867" name="頁尾版面配置區 4">
            <a:extLst>
              <a:ext uri="{FF2B5EF4-FFF2-40B4-BE49-F238E27FC236}">
                <a16:creationId xmlns:a16="http://schemas.microsoft.com/office/drawing/2014/main" id="{11520A7A-7D03-4AD9-8BDC-0910F748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FB45B1-E1AC-4A1E-AAAC-F29D06EAA324}" type="slidenum">
              <a:rPr lang="en-US" altLang="zh-TW" sz="1400" smtClean="0">
                <a:solidFill>
                  <a:schemeClr val="tx2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TW" sz="1400">
              <a:solidFill>
                <a:schemeClr val="tx2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9D45F367-BB6F-3D21-8050-8B1D4374989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96824" y="1600200"/>
            <a:ext cx="5766352" cy="4495800"/>
          </a:xfrm>
        </p:spPr>
      </p:pic>
      <p:sp>
        <p:nvSpPr>
          <p:cNvPr id="36869" name="Text Box 4">
            <a:extLst>
              <a:ext uri="{FF2B5EF4-FFF2-40B4-BE49-F238E27FC236}">
                <a16:creationId xmlns:a16="http://schemas.microsoft.com/office/drawing/2014/main" id="{50262C08-93FF-4B9F-92B0-96EEC4F79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881688"/>
            <a:ext cx="409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TW" altLang="zh-TW" sz="1800" b="1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3822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中庸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489bbd-bfd4-4473-a44f-16d567659a33">
      <Terms xmlns="http://schemas.microsoft.com/office/infopath/2007/PartnerControls"/>
    </lcf76f155ced4ddcb4097134ff3c332f>
    <TaxCatchAll xmlns="4a349fcb-7241-4f2e-9e89-16b15a38ef52" xsi:nil="true"/>
    <ReferenceId xmlns="d0489bbd-bfd4-4473-a44f-16d567659a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5D19D2166390E498FFAB0E9528D9583" ma:contentTypeVersion="13" ma:contentTypeDescription="建立新的文件。" ma:contentTypeScope="" ma:versionID="32633a9bde926ca1398a3fbdd58fae95">
  <xsd:schema xmlns:xsd="http://www.w3.org/2001/XMLSchema" xmlns:xs="http://www.w3.org/2001/XMLSchema" xmlns:p="http://schemas.microsoft.com/office/2006/metadata/properties" xmlns:ns2="d0489bbd-bfd4-4473-a44f-16d567659a33" xmlns:ns3="4a349fcb-7241-4f2e-9e89-16b15a38ef52" targetNamespace="http://schemas.microsoft.com/office/2006/metadata/properties" ma:root="true" ma:fieldsID="01d2f32303f024d156487d944d0a7296" ns2:_="" ns3:_="">
    <xsd:import namespace="d0489bbd-bfd4-4473-a44f-16d567659a33"/>
    <xsd:import namespace="4a349fcb-7241-4f2e-9e89-16b15a38ef5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89bbd-bfd4-4473-a44f-16d567659a3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影像標籤" ma:readOnly="false" ma:fieldId="{5cf76f15-5ced-4ddc-b409-7134ff3c332f}" ma:taxonomyMulti="true" ma:sspId="71e21026-b3a1-4af9-ade8-293966d218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49fcb-7241-4f2e-9e89-16b15a38ef5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a95860d-48df-4e89-b448-3f6c015b36c8}" ma:internalName="TaxCatchAll" ma:showField="CatchAllData" ma:web="4a349fcb-7241-4f2e-9e89-16b15a38ef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F96BE1-4B45-457F-9209-94E4BC335FE6}">
  <ds:schemaRefs>
    <ds:schemaRef ds:uri="http://schemas.microsoft.com/office/2006/metadata/properties"/>
    <ds:schemaRef ds:uri="http://schemas.microsoft.com/office/infopath/2007/PartnerControls"/>
    <ds:schemaRef ds:uri="d0489bbd-bfd4-4473-a44f-16d567659a33"/>
    <ds:schemaRef ds:uri="4a349fcb-7241-4f2e-9e89-16b15a38ef52"/>
  </ds:schemaRefs>
</ds:datastoreItem>
</file>

<file path=customXml/itemProps2.xml><?xml version="1.0" encoding="utf-8"?>
<ds:datastoreItem xmlns:ds="http://schemas.openxmlformats.org/officeDocument/2006/customXml" ds:itemID="{5D8404C6-5D7D-4E28-9191-020639C0B1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310EF3-3E4C-4781-8D55-13F0C28100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489bbd-bfd4-4473-a44f-16d567659a33"/>
    <ds:schemaRef ds:uri="4a349fcb-7241-4f2e-9e89-16b15a38e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1324</TotalTime>
  <Words>2889</Words>
  <Application>Microsoft Office PowerPoint</Application>
  <PresentationFormat>A4 紙張 (210x297 公釐)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Arial Unicode MS</vt:lpstr>
      <vt:lpstr>標楷體</vt:lpstr>
      <vt:lpstr>Arial</vt:lpstr>
      <vt:lpstr>Calibri</vt:lpstr>
      <vt:lpstr>Times New Roman</vt:lpstr>
      <vt:lpstr>Tw Cen MT</vt:lpstr>
      <vt:lpstr>Wingdings</vt:lpstr>
      <vt:lpstr>Wingdings 2</vt:lpstr>
      <vt:lpstr>中庸</vt:lpstr>
      <vt:lpstr>人工智慧和機器學習</vt:lpstr>
      <vt:lpstr>簡報大綱</vt:lpstr>
      <vt:lpstr>情報揭露－情報來源</vt:lpstr>
      <vt:lpstr>情報揭露－數據抓取結果</vt:lpstr>
      <vt:lpstr>情報揭露－分析結果</vt:lpstr>
      <vt:lpstr>情報揭露－語義分析結果</vt:lpstr>
      <vt:lpstr>情報揭露－語用分析（Pragmatic Analysis）結果</vt:lpstr>
      <vt:lpstr>情報揭露－語用分析（Pragmatic Analysis）結果</vt:lpstr>
      <vt:lpstr>情報應用價值－應用性</vt:lpstr>
      <vt:lpstr>情報應用價值－應用性</vt:lpstr>
      <vt:lpstr>情報應用價值－應用性</vt:lpstr>
      <vt:lpstr>商業情報價值－商品化潛力</vt:lpstr>
      <vt:lpstr>商業情報價值－商品化潛力</vt:lpstr>
      <vt:lpstr>論文產生</vt:lpstr>
      <vt:lpstr>論文</vt:lpstr>
      <vt:lpstr>論文</vt:lpstr>
      <vt:lpstr>附件</vt:lpstr>
    </vt:vector>
  </TitlesOfParts>
  <Company>RMDs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KL</dc:creator>
  <cp:lastModifiedBy>高玉鑫</cp:lastModifiedBy>
  <cp:revision>111</cp:revision>
  <dcterms:created xsi:type="dcterms:W3CDTF">2005-10-28T04:20:13Z</dcterms:created>
  <dcterms:modified xsi:type="dcterms:W3CDTF">2024-06-21T15:46:52Z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0x01010055D19D2166390E498FFAB0E9528D9583</vt:lpwstr>
  </property>
</Properties>
</file>