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54" d="100"/>
          <a:sy n="154" d="100"/>
        </p:scale>
        <p:origin x="163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871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22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1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orange_health_diet_vplus_20230720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orange_health_diet_vplus_20230720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orange_health_diet_vplus_20230720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orange_health_diet_vplus_20230720/Content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orange_health_diet_vplus_20230720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1962" y="876300"/>
            <a:ext cx="5187315" cy="78105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l">
              <a:buNone/>
            </a:pPr>
            <a:r>
              <a:rPr lang="en-US" sz="294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Medical Student Health</a:t>
            </a:r>
            <a:endParaRPr lang="en-US" sz="2944" dirty="0"/>
          </a:p>
        </p:txBody>
      </p:sp>
      <p:sp>
        <p:nvSpPr>
          <p:cNvPr id="3" name="Text 1"/>
          <p:cNvSpPr/>
          <p:nvPr/>
        </p:nvSpPr>
        <p:spPr>
          <a:xfrm>
            <a:off x="590550" y="1795463"/>
            <a:ext cx="3720465" cy="4524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2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LHL-Final-Project</a:t>
            </a:r>
            <a:endParaRPr lang="en-US" sz="1920" dirty="0"/>
          </a:p>
        </p:txBody>
      </p:sp>
      <p:sp>
        <p:nvSpPr>
          <p:cNvPr id="4" name="Text 2"/>
          <p:cNvSpPr/>
          <p:nvPr/>
        </p:nvSpPr>
        <p:spPr>
          <a:xfrm>
            <a:off x="433388" y="3719512"/>
            <a:ext cx="1943100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Shaojun Zhang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33388" y="4033837"/>
            <a:ext cx="1943100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2023-08-17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0999" y="1033171"/>
            <a:ext cx="5970401" cy="316012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063628" y="1187200"/>
            <a:ext cx="2893933" cy="13690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defTabSz="859536">
              <a:lnSpc>
                <a:spcPct val="150000"/>
              </a:lnSpc>
              <a:spcAft>
                <a:spcPts val="600"/>
              </a:spcAft>
            </a:pPr>
            <a:r>
              <a:rPr lang="en-US" sz="1013" kern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+mn-cs"/>
              </a:rPr>
              <a:t>- The data suggested individuals with </a:t>
            </a:r>
            <a:r>
              <a:rPr lang="en-US" sz="1013" b="1" kern="1200" dirty="0">
                <a:solidFill>
                  <a:schemeClr val="accent1"/>
                </a:solidFill>
                <a:latin typeface="Noto Sans SC" pitchFamily="34" charset="0"/>
                <a:ea typeface="Noto Sans SC" pitchFamily="34" charset="-122"/>
                <a:cs typeface="+mn-cs"/>
              </a:rPr>
              <a:t>lower body temperature, height, and blood pressure</a:t>
            </a:r>
            <a:r>
              <a:rPr lang="en-US" sz="1013" kern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+mn-cs"/>
              </a:rPr>
              <a:t> were more prone to diabetes. </a:t>
            </a:r>
            <a:endParaRPr lang="en-US" sz="1013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defTabSz="859536">
              <a:lnSpc>
                <a:spcPct val="150000"/>
              </a:lnSpc>
              <a:spcAft>
                <a:spcPts val="600"/>
              </a:spcAft>
            </a:pPr>
            <a:r>
              <a:rPr lang="en-US" sz="1013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- </a:t>
            </a:r>
            <a:r>
              <a:rPr lang="en-US" sz="1013" kern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+mn-cs"/>
              </a:rPr>
              <a:t>Conversely, those with </a:t>
            </a:r>
            <a:r>
              <a:rPr lang="en-US" sz="1000" b="1" kern="1200" dirty="0">
                <a:solidFill>
                  <a:srgbClr val="FF0000"/>
                </a:solidFill>
                <a:latin typeface="Noto Sans SC" pitchFamily="34" charset="0"/>
                <a:ea typeface="Noto Sans SC" pitchFamily="34" charset="-122"/>
                <a:cs typeface="+mn-cs"/>
              </a:rPr>
              <a:t>higher weight, cholesterol, heart rate, age, and BMI </a:t>
            </a:r>
            <a:r>
              <a:rPr lang="en-US" sz="1013" kern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+mn-cs"/>
              </a:rPr>
              <a:t>faced increased risks.</a:t>
            </a:r>
            <a:endParaRPr lang="en-US" sz="1078" dirty="0"/>
          </a:p>
        </p:txBody>
      </p:sp>
      <p:pic>
        <p:nvPicPr>
          <p:cNvPr id="8" name="Picture 7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DF133334-A90F-C6D2-E95E-E3E6919BF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00" y="950198"/>
            <a:ext cx="4581028" cy="32431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6775" y="195262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038475" y="2190750"/>
            <a:ext cx="5334953" cy="909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Challenges: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Challenges:</a:t>
            </a:r>
            <a:endParaRPr lang="en-US" sz="2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992981"/>
            <a:ext cx="7715250" cy="345281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62000" y="1612106"/>
            <a:ext cx="2443163" cy="6429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28600" indent="-228600" algn="r">
              <a:lnSpc>
                <a:spcPct val="150000"/>
              </a:lnSpc>
              <a:buAutoNum type="arabicPeriod"/>
            </a:pPr>
            <a:r>
              <a:rPr lang="en-US" sz="1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Database Description issue</a:t>
            </a:r>
            <a:endParaRPr lang="en-US" sz="96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762000" y="3136106"/>
            <a:ext cx="2443163" cy="6429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ct val="150000"/>
              </a:lnSpc>
              <a:buNone/>
            </a:pPr>
            <a:r>
              <a:rPr lang="en-US" sz="96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</a:t>
            </a:r>
            <a:r>
              <a:rPr lang="en-US" sz="96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 meager correlation </a:t>
            </a:r>
            <a:r>
              <a:rPr lang="en-US" sz="96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between data features and the predictive target.</a:t>
            </a:r>
            <a:endParaRPr lang="en-US" sz="960" dirty="0"/>
          </a:p>
        </p:txBody>
      </p:sp>
      <p:sp>
        <p:nvSpPr>
          <p:cNvPr id="6" name="Text 3"/>
          <p:cNvSpPr/>
          <p:nvPr/>
        </p:nvSpPr>
        <p:spPr>
          <a:xfrm>
            <a:off x="6034087" y="1612106"/>
            <a:ext cx="2443163" cy="4286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96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</a:t>
            </a:r>
            <a:r>
              <a:rPr lang="en-US" sz="96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Difficult-to-detect duplicates in the data.</a:t>
            </a:r>
            <a:endParaRPr lang="en-US" sz="960" b="1" dirty="0"/>
          </a:p>
        </p:txBody>
      </p:sp>
      <p:sp>
        <p:nvSpPr>
          <p:cNvPr id="7" name="Text 4"/>
          <p:cNvSpPr/>
          <p:nvPr/>
        </p:nvSpPr>
        <p:spPr>
          <a:xfrm>
            <a:off x="6034087" y="3136106"/>
            <a:ext cx="2443163" cy="2143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96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</a:t>
            </a:r>
            <a:r>
              <a:rPr lang="en-US" sz="96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Abundant missing data.</a:t>
            </a:r>
            <a:endParaRPr lang="en-US" sz="96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6775" y="195262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038475" y="2190750"/>
            <a:ext cx="5334953" cy="909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Looking Ahead:</a:t>
            </a:r>
            <a:endParaRPr 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409700" y="390525"/>
            <a:ext cx="6338888" cy="5429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920" b="1" dirty="0">
                <a:solidFill>
                  <a:srgbClr val="F35416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Looking Ahead:</a:t>
            </a:r>
            <a:endParaRPr lang="en-US" sz="1920" dirty="0"/>
          </a:p>
        </p:txBody>
      </p:sp>
      <p:sp>
        <p:nvSpPr>
          <p:cNvPr id="4" name="Text 1"/>
          <p:cNvSpPr/>
          <p:nvPr/>
        </p:nvSpPr>
        <p:spPr>
          <a:xfrm>
            <a:off x="1200667" y="2686596"/>
            <a:ext cx="1214438" cy="5143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76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</a:t>
            </a:r>
            <a:r>
              <a:rPr lang="en-US" sz="768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Exploring samples beyond the confines of medical students.</a:t>
            </a:r>
            <a:endParaRPr lang="en-US" sz="768" b="1" dirty="0"/>
          </a:p>
        </p:txBody>
      </p:sp>
      <p:sp>
        <p:nvSpPr>
          <p:cNvPr id="5" name="Text 2"/>
          <p:cNvSpPr/>
          <p:nvPr/>
        </p:nvSpPr>
        <p:spPr>
          <a:xfrm>
            <a:off x="5213561" y="1890712"/>
            <a:ext cx="1214438" cy="5143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76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</a:t>
            </a:r>
            <a:r>
              <a:rPr lang="en-US" sz="768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Further refining and adjusting the prediction model.</a:t>
            </a:r>
            <a:endParaRPr lang="en-US" sz="768" b="1" dirty="0"/>
          </a:p>
        </p:txBody>
      </p:sp>
      <p:sp>
        <p:nvSpPr>
          <p:cNvPr id="6" name="Text 3"/>
          <p:cNvSpPr/>
          <p:nvPr/>
        </p:nvSpPr>
        <p:spPr>
          <a:xfrm>
            <a:off x="4414838" y="2028825"/>
            <a:ext cx="1214438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endParaRPr lang="en-US" sz="768" dirty="0"/>
          </a:p>
        </p:txBody>
      </p:sp>
      <p:sp>
        <p:nvSpPr>
          <p:cNvPr id="7" name="Text 4"/>
          <p:cNvSpPr/>
          <p:nvPr/>
        </p:nvSpPr>
        <p:spPr>
          <a:xfrm>
            <a:off x="6357938" y="1262063"/>
            <a:ext cx="1214438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endParaRPr lang="en-US" sz="768" dirty="0"/>
          </a:p>
        </p:txBody>
      </p:sp>
      <p:sp>
        <p:nvSpPr>
          <p:cNvPr id="8" name="Text 5"/>
          <p:cNvSpPr/>
          <p:nvPr/>
        </p:nvSpPr>
        <p:spPr>
          <a:xfrm>
            <a:off x="3357562" y="3659953"/>
            <a:ext cx="1214438" cy="685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76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</a:t>
            </a:r>
            <a:r>
              <a:rPr lang="en-US" sz="768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Conducting duplication analysis on columns that might serve as primary keys.</a:t>
            </a:r>
            <a:endParaRPr lang="en-US" sz="768" b="1" dirty="0"/>
          </a:p>
        </p:txBody>
      </p:sp>
      <p:sp>
        <p:nvSpPr>
          <p:cNvPr id="10" name="Text 7"/>
          <p:cNvSpPr/>
          <p:nvPr/>
        </p:nvSpPr>
        <p:spPr>
          <a:xfrm>
            <a:off x="5386388" y="3362325"/>
            <a:ext cx="1214438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endParaRPr lang="en-US" sz="768" dirty="0"/>
          </a:p>
        </p:txBody>
      </p:sp>
      <p:sp>
        <p:nvSpPr>
          <p:cNvPr id="11" name="Text 8"/>
          <p:cNvSpPr/>
          <p:nvPr/>
        </p:nvSpPr>
        <p:spPr>
          <a:xfrm>
            <a:off x="7329488" y="2700338"/>
            <a:ext cx="1214438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endParaRPr lang="en-US" sz="768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76337" y="1643062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176337" y="2085975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4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62238" y="428625"/>
            <a:ext cx="5162550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600" b="1" dirty="0">
                <a:solidFill>
                  <a:srgbClr val="F35416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CONTENTS 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2662238" y="1347787"/>
            <a:ext cx="5386388" cy="3219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832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832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832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Goals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Steps Adopted:</a:t>
            </a:r>
            <a:endParaRPr lang="en-US" sz="200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Results:</a:t>
            </a:r>
            <a:endParaRPr lang="en-US" sz="200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Challenges:</a:t>
            </a:r>
            <a:endParaRPr lang="en-US" sz="200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Looking Ahead</a:t>
            </a:r>
            <a:r>
              <a:rPr lang="en-US" sz="832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endParaRPr lang="en-US" sz="83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6775" y="195262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038475" y="2190750"/>
            <a:ext cx="5334953" cy="909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Goals</a:t>
            </a:r>
            <a:r>
              <a:rPr lang="en-US" sz="32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17908" y="556043"/>
            <a:ext cx="3368866" cy="12121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>
                <a:latin typeface="+mj-lt"/>
                <a:ea typeface="+mj-ea"/>
                <a:cs typeface="+mj-cs"/>
              </a:rPr>
              <a:t> Goals: </a:t>
            </a:r>
            <a:endParaRPr lang="en-US" sz="240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00404-0535-E6E0-E1D5-520E69CBAB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17" r="31838" b="-2"/>
          <a:stretch/>
        </p:blipFill>
        <p:spPr>
          <a:xfrm>
            <a:off x="20" y="10"/>
            <a:ext cx="4571980" cy="51434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2521" cy="51435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1"/>
          <p:cNvSpPr/>
          <p:nvPr/>
        </p:nvSpPr>
        <p:spPr>
          <a:xfrm>
            <a:off x="5117908" y="1900107"/>
            <a:ext cx="3368865" cy="25858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1. To </a:t>
            </a:r>
            <a:r>
              <a:rPr lang="en-US" sz="1500" b="1" dirty="0">
                <a:solidFill>
                  <a:srgbClr val="FF0000"/>
                </a:solidFill>
              </a:rPr>
              <a:t>predict</a:t>
            </a:r>
            <a:r>
              <a:rPr lang="en-US" sz="1500" dirty="0"/>
              <a:t> the existing data in training a predictive model, with an aim to supplement the diabetes section, which lacked around 20,000 entries.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2. To execute regression analysis on the supplemented data to identify </a:t>
            </a:r>
            <a:r>
              <a:rPr lang="en-CA" altLang="zh-CN" sz="1600" b="1" i="0" u="none" strike="noStrike" dirty="0">
                <a:solidFill>
                  <a:srgbClr val="5983FF"/>
                </a:solidFill>
                <a:effectLst/>
                <a:latin typeface="PingFang SC"/>
              </a:rPr>
              <a:t>correlation </a:t>
            </a:r>
            <a:r>
              <a:rPr lang="en-CA" altLang="zh-CN" sz="1500" dirty="0"/>
              <a:t>between </a:t>
            </a:r>
            <a:r>
              <a:rPr lang="en-US" sz="1500" dirty="0"/>
              <a:t>health features and diabetes.</a:t>
            </a:r>
          </a:p>
        </p:txBody>
      </p:sp>
    </p:spTree>
    <p:extLst>
      <p:ext uri="{BB962C8B-B14F-4D97-AF65-F5344CB8AC3E}">
        <p14:creationId xmlns:p14="http://schemas.microsoft.com/office/powerpoint/2010/main" val="174191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6775" y="195262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</a:p>
        </p:txBody>
      </p:sp>
      <p:sp>
        <p:nvSpPr>
          <p:cNvPr id="3" name="Text 1"/>
          <p:cNvSpPr/>
          <p:nvPr/>
        </p:nvSpPr>
        <p:spPr>
          <a:xfrm>
            <a:off x="3038475" y="2190750"/>
            <a:ext cx="5334953" cy="909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Steps Adopted: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9492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Steps Adopted:</a:t>
            </a:r>
            <a:endParaRPr lang="en-US" sz="2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7720" y="992981"/>
            <a:ext cx="7715250" cy="345281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454487" y="1390650"/>
            <a:ext cx="3324225" cy="2428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ct val="15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</a:t>
            </a: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Data cleaning and EDA</a:t>
            </a:r>
            <a:br>
              <a:rPr dirty="0"/>
            </a:br>
            <a:r>
              <a:rPr lang="en-US" sz="544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.</a:t>
            </a:r>
            <a:endParaRPr lang="en-US" sz="544" dirty="0"/>
          </a:p>
        </p:txBody>
      </p:sp>
      <p:sp>
        <p:nvSpPr>
          <p:cNvPr id="5" name="Text 2"/>
          <p:cNvSpPr/>
          <p:nvPr/>
        </p:nvSpPr>
        <p:spPr>
          <a:xfrm>
            <a:off x="3683306" y="2085975"/>
            <a:ext cx="3324225" cy="4857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ct val="15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</a:t>
            </a: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Model training.</a:t>
            </a:r>
            <a:endParaRPr lang="en-US" dirty="0"/>
          </a:p>
        </p:txBody>
      </p:sp>
      <p:sp>
        <p:nvSpPr>
          <p:cNvPr id="6" name="Text 3"/>
          <p:cNvSpPr/>
          <p:nvPr/>
        </p:nvSpPr>
        <p:spPr>
          <a:xfrm>
            <a:off x="4256183" y="2807494"/>
            <a:ext cx="3324225" cy="3667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ct val="15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</a:t>
            </a: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Regression Analysis.</a:t>
            </a:r>
            <a:endParaRPr lang="en-US" dirty="0"/>
          </a:p>
        </p:txBody>
      </p:sp>
      <p:sp>
        <p:nvSpPr>
          <p:cNvPr id="7" name="Text 4"/>
          <p:cNvSpPr/>
          <p:nvPr/>
        </p:nvSpPr>
        <p:spPr>
          <a:xfrm>
            <a:off x="3407885" y="3526459"/>
            <a:ext cx="3324225" cy="2428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ct val="15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</a:t>
            </a: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6775" y="195262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038475" y="2190750"/>
            <a:ext cx="5334953" cy="909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Results: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Results:</a:t>
            </a:r>
            <a:endParaRPr lang="en-US" sz="2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1" y="984275"/>
            <a:ext cx="7715250" cy="345281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904262" y="1328688"/>
            <a:ext cx="2247900" cy="6102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28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some notable observations were:</a:t>
            </a:r>
            <a:endParaRPr lang="en-US" sz="1280" dirty="0"/>
          </a:p>
        </p:txBody>
      </p:sp>
      <p:sp>
        <p:nvSpPr>
          <p:cNvPr id="5" name="Text 2"/>
          <p:cNvSpPr/>
          <p:nvPr/>
        </p:nvSpPr>
        <p:spPr>
          <a:xfrm>
            <a:off x="5904262" y="1938969"/>
            <a:ext cx="2247900" cy="5715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zh-CN" sz="900" dirty="0">
                <a:solidFill>
                  <a:schemeClr val="bg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Females are 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less</a:t>
            </a:r>
            <a:r>
              <a:rPr lang="en-US" altLang="zh-CN" sz="900" dirty="0">
                <a:solidFill>
                  <a:schemeClr val="bg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prone to diabetes.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CN" sz="900" dirty="0">
                <a:solidFill>
                  <a:schemeClr val="bg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Blood type O showed a negative correlation with diabetes.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CN" sz="900" dirty="0">
                <a:solidFill>
                  <a:schemeClr val="bg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Non-smokers were relatively less prone to the disease.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CN" sz="900" dirty="0">
                <a:solidFill>
                  <a:schemeClr val="bg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Features with a positive correlation included Blood type B, Blood pressure, Cholesterol, Heart rate, Blood type A, and Body temperature.</a:t>
            </a:r>
            <a:endParaRPr lang="en-US" altLang="zh-CN" sz="9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zh-CN" sz="105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zh-CN" sz="1400" dirty="0"/>
          </a:p>
          <a:p>
            <a:pPr marL="342900" indent="-342900" algn="l">
              <a:lnSpc>
                <a:spcPct val="150000"/>
              </a:lnSpc>
              <a:buAutoNum type="arabicPeriod"/>
            </a:pPr>
            <a:endParaRPr lang="en-US" sz="1280" dirty="0"/>
          </a:p>
          <a:p>
            <a:pPr marL="342900" indent="-342900" algn="l">
              <a:lnSpc>
                <a:spcPct val="150000"/>
              </a:lnSpc>
              <a:buAutoNum type="arabicPeriod"/>
            </a:pPr>
            <a:endParaRPr lang="en-US" sz="128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6ECCDC-4B10-2F62-B48D-EBE70EB7CE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1" y="992981"/>
            <a:ext cx="4817174" cy="34528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altLang="zh-CN" sz="12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visualization from Tableau further depicted:</a:t>
            </a:r>
            <a:endParaRPr lang="en-US" altLang="zh-CN" sz="12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7720" y="898464"/>
            <a:ext cx="7715250" cy="364184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399771" y="1950678"/>
            <a:ext cx="1620175" cy="19117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sz="9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Smoking, gender, and blood type had a </a:t>
            </a:r>
            <a:r>
              <a:rPr lang="en-US" altLang="zh-CN" sz="900" b="1" dirty="0">
                <a:solidFill>
                  <a:schemeClr val="accent2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minimal influence </a:t>
            </a:r>
            <a:r>
              <a:rPr lang="en-US" altLang="zh-CN" sz="9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on diabetes susceptibility.</a:t>
            </a:r>
            <a:endParaRPr lang="en-US" altLang="zh-CN" sz="900" dirty="0"/>
          </a:p>
        </p:txBody>
      </p:sp>
      <p:sp>
        <p:nvSpPr>
          <p:cNvPr id="5" name="Text 2"/>
          <p:cNvSpPr/>
          <p:nvPr/>
        </p:nvSpPr>
        <p:spPr>
          <a:xfrm>
            <a:off x="1233194" y="1834691"/>
            <a:ext cx="1680767" cy="3699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endParaRPr lang="en-US" sz="828" dirty="0"/>
          </a:p>
        </p:txBody>
      </p:sp>
      <p:sp>
        <p:nvSpPr>
          <p:cNvPr id="6" name="Text 3"/>
          <p:cNvSpPr/>
          <p:nvPr/>
        </p:nvSpPr>
        <p:spPr>
          <a:xfrm>
            <a:off x="1233194" y="2536634"/>
            <a:ext cx="1361278" cy="3699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endParaRPr lang="en-US" sz="828" dirty="0"/>
          </a:p>
        </p:txBody>
      </p:sp>
      <p:sp>
        <p:nvSpPr>
          <p:cNvPr id="7" name="Text 4"/>
          <p:cNvSpPr/>
          <p:nvPr/>
        </p:nvSpPr>
        <p:spPr>
          <a:xfrm>
            <a:off x="1233194" y="3276453"/>
            <a:ext cx="2088392" cy="5548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endParaRPr lang="en-US" sz="828" dirty="0"/>
          </a:p>
        </p:txBody>
      </p:sp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3290E376-9095-79EC-7099-16FDFCF815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7351" y="898464"/>
            <a:ext cx="5135485" cy="36418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322</Words>
  <Application>Microsoft Office PowerPoint</Application>
  <PresentationFormat>On-screen Show (16:9)</PresentationFormat>
  <Paragraphs>69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等线</vt:lpstr>
      <vt:lpstr>Noto Sans SC</vt:lpstr>
      <vt:lpstr>PingFang SC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Student Health</dc:title>
  <dc:subject>LHL-Final-Project</dc:subject>
  <dc:creator>Shaojun Zhang</dc:creator>
  <cp:lastModifiedBy>张 少君</cp:lastModifiedBy>
  <cp:revision>5</cp:revision>
  <dcterms:created xsi:type="dcterms:W3CDTF">2023-08-16T08:14:48Z</dcterms:created>
  <dcterms:modified xsi:type="dcterms:W3CDTF">2023-08-17T21:26:23Z</dcterms:modified>
</cp:coreProperties>
</file>