
<file path=[Content_Types].xml><?xml version="1.0" encoding="utf-8"?>
<Types xmlns="http://schemas.openxmlformats.org/package/2006/content-types">
  <Default Extension="img" ContentType="image/im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6" r:id="rId15"/>
    <p:sldId id="275" r:id="rId16"/>
    <p:sldId id="277" r:id="rId17"/>
    <p:sldId id="267" r:id="rId18"/>
    <p:sldId id="268" r:id="rId19"/>
    <p:sldId id="269" r:id="rId20"/>
    <p:sldId id="270" r:id="rId21"/>
    <p:sldId id="271" r:id="rId22"/>
    <p:sldId id="272" r:id="rId2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9" d="100"/>
          <a:sy n="139" d="100"/>
        </p:scale>
        <p:origin x="244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799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3.img"/><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im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im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im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538288" y="1104900"/>
            <a:ext cx="6130290" cy="1485900"/>
          </a:xfrm>
          <a:prstGeom prst="rect">
            <a:avLst/>
          </a:prstGeom>
          <a:noFill/>
          <a:ln/>
        </p:spPr>
        <p:txBody>
          <a:bodyPr wrap="square" rtlCol="0" anchor="b"/>
          <a:lstStyle/>
          <a:p>
            <a:pPr marL="0" indent="0" algn="ctr">
              <a:buNone/>
            </a:pPr>
            <a:r>
              <a:rPr lang="en-US" sz="3296" b="1" dirty="0">
                <a:solidFill>
                  <a:srgbClr val="FF7500"/>
                </a:solidFill>
                <a:latin typeface="Noto Sans SC" pitchFamily="34" charset="0"/>
                <a:ea typeface="Noto Sans SC" pitchFamily="34" charset="-122"/>
                <a:cs typeface="Noto Sans SC" pitchFamily="34" charset="-120"/>
              </a:rPr>
              <a:t>Unsupervise Learning Project</a:t>
            </a:r>
            <a:endParaRPr lang="en-US" sz="3296" dirty="0"/>
          </a:p>
        </p:txBody>
      </p:sp>
      <p:sp>
        <p:nvSpPr>
          <p:cNvPr id="3" name="Text 1"/>
          <p:cNvSpPr/>
          <p:nvPr/>
        </p:nvSpPr>
        <p:spPr>
          <a:xfrm>
            <a:off x="2190750" y="4214813"/>
            <a:ext cx="4524375" cy="552450"/>
          </a:xfrm>
          <a:prstGeom prst="rect">
            <a:avLst/>
          </a:prstGeom>
          <a:noFill/>
          <a:ln/>
        </p:spPr>
        <p:txBody>
          <a:bodyPr wrap="square" rtlCol="0" anchor="t"/>
          <a:lstStyle/>
          <a:p>
            <a:pPr marL="0" indent="0" algn="ctr">
              <a:buNone/>
            </a:pPr>
            <a:r>
              <a:rPr lang="en-US" sz="1200" dirty="0">
                <a:solidFill>
                  <a:srgbClr val="FF7500"/>
                </a:solidFill>
                <a:latin typeface="Noto Sans SC" pitchFamily="34" charset="0"/>
                <a:ea typeface="Noto Sans SC" pitchFamily="34" charset="-122"/>
                <a:cs typeface="Noto Sans SC" pitchFamily="34" charset="-120"/>
              </a:rPr>
              <a:t>Shaojun Zhang
</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Section Four: Results Analysis</a:t>
            </a:r>
            <a:endParaRPr lang="en-US" sz="38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1"/>
          <p:cNvSpPr/>
          <p:nvPr/>
        </p:nvSpPr>
        <p:spPr>
          <a:xfrm>
            <a:off x="1722979" y="1377888"/>
            <a:ext cx="6023716" cy="835660"/>
          </a:xfrm>
          <a:prstGeom prst="rect">
            <a:avLst/>
          </a:prstGeom>
          <a:noFill/>
          <a:ln/>
        </p:spPr>
        <p:txBody>
          <a:bodyPr wrap="square" rtlCol="0" anchor="t"/>
          <a:lstStyle/>
          <a:p>
            <a:pPr marL="342900" indent="-342900" algn="l">
              <a:lnSpc>
                <a:spcPct val="150000"/>
              </a:lnSpc>
              <a:buSzPct val="100000"/>
              <a:buChar char="•"/>
            </a:pPr>
            <a:endParaRPr lang="en-US" sz="1536" dirty="0"/>
          </a:p>
        </p:txBody>
      </p:sp>
      <p:pic>
        <p:nvPicPr>
          <p:cNvPr id="5" name="Picture 4" descr="A diagram of food items&#10;&#10;Description automatically generated">
            <a:extLst>
              <a:ext uri="{FF2B5EF4-FFF2-40B4-BE49-F238E27FC236}">
                <a16:creationId xmlns:a16="http://schemas.microsoft.com/office/drawing/2014/main" id="{24D9FE6F-97FC-F784-1141-0549CFC742F7}"/>
              </a:ext>
            </a:extLst>
          </p:cNvPr>
          <p:cNvPicPr>
            <a:picLocks noChangeAspect="1"/>
          </p:cNvPicPr>
          <p:nvPr/>
        </p:nvPicPr>
        <p:blipFill>
          <a:blip r:embed="rId3"/>
          <a:stretch>
            <a:fillRect/>
          </a:stretch>
        </p:blipFill>
        <p:spPr>
          <a:xfrm>
            <a:off x="2964033" y="482599"/>
            <a:ext cx="5219140" cy="4178300"/>
          </a:xfrm>
          <a:prstGeom prst="rect">
            <a:avLst/>
          </a:prstGeom>
        </p:spPr>
      </p:pic>
      <p:sp>
        <p:nvSpPr>
          <p:cNvPr id="6" name="TextBox 5">
            <a:extLst>
              <a:ext uri="{FF2B5EF4-FFF2-40B4-BE49-F238E27FC236}">
                <a16:creationId xmlns:a16="http://schemas.microsoft.com/office/drawing/2014/main" id="{ACC6A212-D50D-0F9C-F041-107AABDCF207}"/>
              </a:ext>
            </a:extLst>
          </p:cNvPr>
          <p:cNvSpPr txBox="1"/>
          <p:nvPr/>
        </p:nvSpPr>
        <p:spPr>
          <a:xfrm>
            <a:off x="960826" y="1946881"/>
            <a:ext cx="2058058" cy="2100176"/>
          </a:xfrm>
          <a:prstGeom prst="rect">
            <a:avLst/>
          </a:prstGeom>
          <a:noFill/>
        </p:spPr>
        <p:txBody>
          <a:bodyPr wrap="square" rtlCol="0">
            <a:spAutoFit/>
          </a:bodyPr>
          <a:lstStyle/>
          <a:p>
            <a:pPr defTabSz="740664">
              <a:spcAft>
                <a:spcPts val="600"/>
              </a:spcAft>
            </a:pPr>
            <a:r>
              <a:rPr lang="en-US" altLang="zh-CN" sz="1458" kern="1200">
                <a:solidFill>
                  <a:schemeClr val="tx1"/>
                </a:solidFill>
                <a:latin typeface="Söhne"/>
                <a:ea typeface="+mn-ea"/>
                <a:cs typeface="+mn-cs"/>
              </a:rPr>
              <a:t>From the heatmap, we can identify some features that have a high correlation, such as Milk and Grocery, Paper and Channel, Grocery and Channel, Paper and Grocery, and Paper and Milk.</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ar graph with blue bars&#10;&#10;Description automatically generated">
            <a:extLst>
              <a:ext uri="{FF2B5EF4-FFF2-40B4-BE49-F238E27FC236}">
                <a16:creationId xmlns:a16="http://schemas.microsoft.com/office/drawing/2014/main" id="{A0D03305-8029-F23C-E162-117AB685CF32}"/>
              </a:ext>
            </a:extLst>
          </p:cNvPr>
          <p:cNvPicPr>
            <a:picLocks noChangeAspect="1"/>
          </p:cNvPicPr>
          <p:nvPr/>
        </p:nvPicPr>
        <p:blipFill>
          <a:blip r:embed="rId2"/>
          <a:stretch>
            <a:fillRect/>
          </a:stretch>
        </p:blipFill>
        <p:spPr>
          <a:xfrm>
            <a:off x="2867490" y="652311"/>
            <a:ext cx="5793909" cy="3838875"/>
          </a:xfrm>
          <a:prstGeom prst="rect">
            <a:avLst/>
          </a:prstGeom>
        </p:spPr>
      </p:pic>
      <p:sp>
        <p:nvSpPr>
          <p:cNvPr id="4" name="TextBox 3">
            <a:extLst>
              <a:ext uri="{FF2B5EF4-FFF2-40B4-BE49-F238E27FC236}">
                <a16:creationId xmlns:a16="http://schemas.microsoft.com/office/drawing/2014/main" id="{75033584-71F0-C9CE-43F5-470E8CDA93C9}"/>
              </a:ext>
            </a:extLst>
          </p:cNvPr>
          <p:cNvSpPr txBox="1"/>
          <p:nvPr/>
        </p:nvSpPr>
        <p:spPr>
          <a:xfrm>
            <a:off x="482600" y="1637348"/>
            <a:ext cx="2801816" cy="2065098"/>
          </a:xfrm>
          <a:prstGeom prst="rect">
            <a:avLst/>
          </a:prstGeom>
          <a:noFill/>
        </p:spPr>
        <p:txBody>
          <a:bodyPr wrap="square" rtlCol="0">
            <a:spAutoFit/>
          </a:bodyPr>
          <a:lstStyle/>
          <a:p>
            <a:pPr defTabSz="923544">
              <a:spcAft>
                <a:spcPts val="600"/>
              </a:spcAft>
            </a:pPr>
            <a:r>
              <a:rPr lang="en-US" altLang="zh-CN" sz="1818" kern="1200">
                <a:solidFill>
                  <a:schemeClr val="tx1"/>
                </a:solidFill>
                <a:latin typeface="+mn-lt"/>
                <a:ea typeface="+mn-ea"/>
                <a:cs typeface="+mn-cs"/>
              </a:rPr>
              <a:t>Using Random Forest, the ranking of the most important features has been listed. Apart from Channel, the two most important features are Frozen and Fresh.</a:t>
            </a:r>
            <a:endParaRPr lang="zh-CN" altLang="en-US"/>
          </a:p>
        </p:txBody>
      </p:sp>
    </p:spTree>
    <p:extLst>
      <p:ext uri="{BB962C8B-B14F-4D97-AF65-F5344CB8AC3E}">
        <p14:creationId xmlns:p14="http://schemas.microsoft.com/office/powerpoint/2010/main" val="404643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0121" cy="4660901"/>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graph of a number of clusters&#10;&#10;Description automatically generated">
            <a:extLst>
              <a:ext uri="{FF2B5EF4-FFF2-40B4-BE49-F238E27FC236}">
                <a16:creationId xmlns:a16="http://schemas.microsoft.com/office/drawing/2014/main" id="{A7D6B89D-8204-B24C-FF9C-F44B5F97FD5F}"/>
              </a:ext>
            </a:extLst>
          </p:cNvPr>
          <p:cNvPicPr>
            <a:picLocks noChangeAspect="1"/>
          </p:cNvPicPr>
          <p:nvPr/>
        </p:nvPicPr>
        <p:blipFill>
          <a:blip r:embed="rId2"/>
          <a:stretch>
            <a:fillRect/>
          </a:stretch>
        </p:blipFill>
        <p:spPr>
          <a:xfrm>
            <a:off x="1193739" y="688909"/>
            <a:ext cx="4865798" cy="3734501"/>
          </a:xfrm>
          <a:prstGeom prst="rect">
            <a:avLst/>
          </a:prstGeom>
        </p:spPr>
      </p:pic>
      <p:sp>
        <p:nvSpPr>
          <p:cNvPr id="4" name="TextBox 3">
            <a:extLst>
              <a:ext uri="{FF2B5EF4-FFF2-40B4-BE49-F238E27FC236}">
                <a16:creationId xmlns:a16="http://schemas.microsoft.com/office/drawing/2014/main" id="{2548836E-9ADE-648B-4C34-DE67D5D4FDC7}"/>
              </a:ext>
            </a:extLst>
          </p:cNvPr>
          <p:cNvSpPr txBox="1"/>
          <p:nvPr/>
        </p:nvSpPr>
        <p:spPr>
          <a:xfrm>
            <a:off x="6059537" y="995834"/>
            <a:ext cx="2021747" cy="2862322"/>
          </a:xfrm>
          <a:prstGeom prst="rect">
            <a:avLst/>
          </a:prstGeom>
          <a:noFill/>
        </p:spPr>
        <p:txBody>
          <a:bodyPr wrap="square" rtlCol="0">
            <a:spAutoFit/>
          </a:bodyPr>
          <a:lstStyle/>
          <a:p>
            <a:r>
              <a:rPr lang="en-US" altLang="zh-CN"/>
              <a:t>We used the Elbow method to determine the optimal number of clusters. There is minimal change in the slope after five clusters, so we believe that five clusters are optimal.</a:t>
            </a:r>
            <a:endParaRPr lang="zh-CN" altLang="en-US" dirty="0"/>
          </a:p>
        </p:txBody>
      </p:sp>
    </p:spTree>
    <p:extLst>
      <p:ext uri="{BB962C8B-B14F-4D97-AF65-F5344CB8AC3E}">
        <p14:creationId xmlns:p14="http://schemas.microsoft.com/office/powerpoint/2010/main" val="155872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Description automatically generated with medium confidence">
            <a:extLst>
              <a:ext uri="{FF2B5EF4-FFF2-40B4-BE49-F238E27FC236}">
                <a16:creationId xmlns:a16="http://schemas.microsoft.com/office/drawing/2014/main" id="{BA8EF862-859B-7733-8F31-5D226E3DD0ED}"/>
              </a:ext>
            </a:extLst>
          </p:cNvPr>
          <p:cNvPicPr>
            <a:picLocks noChangeAspect="1"/>
          </p:cNvPicPr>
          <p:nvPr/>
        </p:nvPicPr>
        <p:blipFill>
          <a:blip r:embed="rId2"/>
          <a:stretch>
            <a:fillRect/>
          </a:stretch>
        </p:blipFill>
        <p:spPr>
          <a:xfrm>
            <a:off x="2811869" y="1091163"/>
            <a:ext cx="5849530" cy="2961172"/>
          </a:xfrm>
          <a:prstGeom prst="rect">
            <a:avLst/>
          </a:prstGeom>
        </p:spPr>
      </p:pic>
      <p:sp>
        <p:nvSpPr>
          <p:cNvPr id="4" name="TextBox 3">
            <a:extLst>
              <a:ext uri="{FF2B5EF4-FFF2-40B4-BE49-F238E27FC236}">
                <a16:creationId xmlns:a16="http://schemas.microsoft.com/office/drawing/2014/main" id="{B5BBB95A-0DDF-FF62-7302-1FB8453B19AB}"/>
              </a:ext>
            </a:extLst>
          </p:cNvPr>
          <p:cNvSpPr txBox="1"/>
          <p:nvPr/>
        </p:nvSpPr>
        <p:spPr>
          <a:xfrm>
            <a:off x="482600" y="1333365"/>
            <a:ext cx="2237278" cy="2476766"/>
          </a:xfrm>
          <a:prstGeom prst="rect">
            <a:avLst/>
          </a:prstGeom>
          <a:noFill/>
        </p:spPr>
        <p:txBody>
          <a:bodyPr wrap="square" rtlCol="0">
            <a:spAutoFit/>
          </a:bodyPr>
          <a:lstStyle/>
          <a:p>
            <a:pPr defTabSz="868680">
              <a:spcAft>
                <a:spcPts val="600"/>
              </a:spcAft>
            </a:pPr>
            <a:r>
              <a:rPr lang="en-US" altLang="zh-CN" sz="1710" kern="1200">
                <a:solidFill>
                  <a:schemeClr val="tx1"/>
                </a:solidFill>
                <a:latin typeface="+mn-lt"/>
                <a:ea typeface="+mn-ea"/>
                <a:cs typeface="+mn-cs"/>
              </a:rPr>
              <a:t>Each branch represents a cluster, and its length signifies the distance or difference between two clusters. From this graph, we can see that 5-6 is a good number of clusters.</a:t>
            </a:r>
            <a:endParaRPr lang="zh-CN" altLang="en-US"/>
          </a:p>
        </p:txBody>
      </p:sp>
    </p:spTree>
    <p:extLst>
      <p:ext uri="{BB962C8B-B14F-4D97-AF65-F5344CB8AC3E}">
        <p14:creationId xmlns:p14="http://schemas.microsoft.com/office/powerpoint/2010/main" val="403924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different colored dots&#10;&#10;Description automatically generated">
            <a:extLst>
              <a:ext uri="{FF2B5EF4-FFF2-40B4-BE49-F238E27FC236}">
                <a16:creationId xmlns:a16="http://schemas.microsoft.com/office/drawing/2014/main" id="{DA79E8C0-39EE-EE5F-7BD8-D1B3C629C6A1}"/>
              </a:ext>
            </a:extLst>
          </p:cNvPr>
          <p:cNvPicPr>
            <a:picLocks noChangeAspect="1"/>
          </p:cNvPicPr>
          <p:nvPr/>
        </p:nvPicPr>
        <p:blipFill>
          <a:blip r:embed="rId2"/>
          <a:stretch>
            <a:fillRect/>
          </a:stretch>
        </p:blipFill>
        <p:spPr>
          <a:xfrm>
            <a:off x="2810726" y="1622094"/>
            <a:ext cx="4051090" cy="2790320"/>
          </a:xfrm>
          <a:prstGeom prst="rect">
            <a:avLst/>
          </a:prstGeom>
        </p:spPr>
      </p:pic>
      <p:sp>
        <p:nvSpPr>
          <p:cNvPr id="4" name="TextBox 3">
            <a:extLst>
              <a:ext uri="{FF2B5EF4-FFF2-40B4-BE49-F238E27FC236}">
                <a16:creationId xmlns:a16="http://schemas.microsoft.com/office/drawing/2014/main" id="{C95F5959-C113-3C7B-3B65-089A34342C3F}"/>
              </a:ext>
            </a:extLst>
          </p:cNvPr>
          <p:cNvSpPr txBox="1"/>
          <p:nvPr/>
        </p:nvSpPr>
        <p:spPr>
          <a:xfrm>
            <a:off x="2225034" y="685800"/>
            <a:ext cx="1659501" cy="1137135"/>
          </a:xfrm>
          <a:prstGeom prst="rect">
            <a:avLst/>
          </a:prstGeom>
          <a:noFill/>
        </p:spPr>
        <p:txBody>
          <a:bodyPr wrap="square" rtlCol="0">
            <a:spAutoFit/>
          </a:bodyPr>
          <a:lstStyle/>
          <a:p>
            <a:pPr defTabSz="694944">
              <a:spcAft>
                <a:spcPts val="600"/>
              </a:spcAft>
            </a:pPr>
            <a:r>
              <a:rPr lang="en-US" altLang="zh-CN" sz="1368" kern="1200">
                <a:solidFill>
                  <a:schemeClr val="tx1"/>
                </a:solidFill>
                <a:latin typeface="+mn-lt"/>
                <a:ea typeface="+mn-ea"/>
                <a:cs typeface="+mn-cs"/>
              </a:rPr>
              <a:t>Using five clusters, we created a PCA scatter plot. We can clearly see distinct differences.</a:t>
            </a:r>
            <a:endParaRPr lang="zh-CN" altLang="en-US"/>
          </a:p>
        </p:txBody>
      </p:sp>
    </p:spTree>
    <p:extLst>
      <p:ext uri="{BB962C8B-B14F-4D97-AF65-F5344CB8AC3E}">
        <p14:creationId xmlns:p14="http://schemas.microsoft.com/office/powerpoint/2010/main" val="97413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10;&#10;Description automatically generated with medium confidence">
            <a:extLst>
              <a:ext uri="{FF2B5EF4-FFF2-40B4-BE49-F238E27FC236}">
                <a16:creationId xmlns:a16="http://schemas.microsoft.com/office/drawing/2014/main" id="{0C0E4F8F-24E3-160D-8986-A77A8503AE01}"/>
              </a:ext>
            </a:extLst>
          </p:cNvPr>
          <p:cNvPicPr>
            <a:picLocks noChangeAspect="1"/>
          </p:cNvPicPr>
          <p:nvPr/>
        </p:nvPicPr>
        <p:blipFill>
          <a:blip r:embed="rId2"/>
          <a:stretch>
            <a:fillRect/>
          </a:stretch>
        </p:blipFill>
        <p:spPr>
          <a:xfrm>
            <a:off x="217250" y="0"/>
            <a:ext cx="8709499" cy="5143500"/>
          </a:xfrm>
          <a:prstGeom prst="rect">
            <a:avLst/>
          </a:prstGeom>
        </p:spPr>
      </p:pic>
    </p:spTree>
    <p:extLst>
      <p:ext uri="{BB962C8B-B14F-4D97-AF65-F5344CB8AC3E}">
        <p14:creationId xmlns:p14="http://schemas.microsoft.com/office/powerpoint/2010/main" val="1259409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200" b="1" dirty="0">
                <a:solidFill>
                  <a:srgbClr val="383838"/>
                </a:solidFill>
                <a:latin typeface="Noto Sans SC" pitchFamily="34" charset="0"/>
                <a:ea typeface="Noto Sans SC" pitchFamily="34" charset="-122"/>
                <a:cs typeface="Noto Sans SC" pitchFamily="34" charset="-120"/>
              </a:rPr>
              <a:t>Section Five: Challenges Encountered</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Section Five: Challenges Encountered</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1733" y="1128713"/>
            <a:ext cx="5798747" cy="3333750"/>
          </a:xfrm>
          <a:prstGeom prst="rect">
            <a:avLst/>
          </a:prstGeom>
        </p:spPr>
      </p:pic>
      <p:sp>
        <p:nvSpPr>
          <p:cNvPr id="4" name="Text 1"/>
          <p:cNvSpPr/>
          <p:nvPr/>
        </p:nvSpPr>
        <p:spPr>
          <a:xfrm>
            <a:off x="3971057" y="1577215"/>
            <a:ext cx="3294903" cy="501475"/>
          </a:xfrm>
          <a:prstGeom prst="rect">
            <a:avLst/>
          </a:prstGeom>
          <a:noFill/>
          <a:ln/>
        </p:spPr>
        <p:txBody>
          <a:bodyPr wrap="square" rtlCol="0" anchor="t"/>
          <a:lstStyle/>
          <a:p>
            <a:pPr marL="0" indent="0" algn="l">
              <a:lnSpc>
                <a:spcPct val="150000"/>
              </a:lnSpc>
              <a:buNone/>
            </a:pPr>
            <a:r>
              <a:rPr lang="en-US" sz="641" dirty="0">
                <a:solidFill>
                  <a:srgbClr val="FFFFFF"/>
                </a:solidFill>
                <a:latin typeface="Noto Sans SC" pitchFamily="34" charset="0"/>
                <a:ea typeface="Noto Sans SC" pitchFamily="34" charset="-122"/>
                <a:cs typeface="Noto Sans SC" pitchFamily="34" charset="-120"/>
              </a:rPr>
              <a:t>1. </a:t>
            </a:r>
            <a:r>
              <a:rPr lang="en-US" sz="641" b="1" dirty="0">
                <a:solidFill>
                  <a:srgbClr val="FFFFFF"/>
                </a:solidFill>
                <a:latin typeface="Noto Sans SC" pitchFamily="34" charset="0"/>
                <a:ea typeface="Noto Sans SC" pitchFamily="34" charset="-122"/>
                <a:cs typeface="Noto Sans SC" pitchFamily="34" charset="-120"/>
              </a:rPr>
              <a:t>Data Scale</a:t>
            </a:r>
            <a:r>
              <a:rPr lang="en-US" sz="641" dirty="0">
                <a:solidFill>
                  <a:srgbClr val="FFFFFF"/>
                </a:solidFill>
                <a:latin typeface="Noto Sans SC" pitchFamily="34" charset="0"/>
                <a:ea typeface="Noto Sans SC" pitchFamily="34" charset="-122"/>
                <a:cs typeface="Noto Sans SC" pitchFamily="34" charset="-120"/>
              </a:rPr>
              <a:t>:</a:t>
            </a:r>
            <a:br/>
            <a:r>
              <a:rPr lang="en-US" sz="641" dirty="0">
                <a:solidFill>
                  <a:srgbClr val="FFFFFF"/>
                </a:solidFill>
                <a:latin typeface="Noto Sans SC" pitchFamily="34" charset="0"/>
                <a:ea typeface="Noto Sans SC" pitchFamily="34" charset="-122"/>
                <a:cs typeface="Noto Sans SC" pitchFamily="34" charset="-120"/>
              </a:rPr>
              <a:t> Choosing the right computational tools and techniques was challenging when dealing with large datasets.</a:t>
            </a:r>
            <a:endParaRPr lang="en-US" sz="641" dirty="0"/>
          </a:p>
        </p:txBody>
      </p:sp>
      <p:sp>
        <p:nvSpPr>
          <p:cNvPr id="5" name="Text 2"/>
          <p:cNvSpPr/>
          <p:nvPr/>
        </p:nvSpPr>
        <p:spPr>
          <a:xfrm>
            <a:off x="3579059" y="2527192"/>
            <a:ext cx="3294903" cy="501475"/>
          </a:xfrm>
          <a:prstGeom prst="rect">
            <a:avLst/>
          </a:prstGeom>
          <a:noFill/>
          <a:ln/>
        </p:spPr>
        <p:txBody>
          <a:bodyPr wrap="square" rtlCol="0" anchor="t"/>
          <a:lstStyle/>
          <a:p>
            <a:pPr marL="0" indent="0" algn="l">
              <a:lnSpc>
                <a:spcPct val="150000"/>
              </a:lnSpc>
              <a:buNone/>
            </a:pPr>
            <a:r>
              <a:rPr lang="en-US" sz="641" dirty="0">
                <a:solidFill>
                  <a:srgbClr val="FFC1A3"/>
                </a:solidFill>
                <a:latin typeface="Noto Sans SC" pitchFamily="34" charset="0"/>
                <a:ea typeface="Noto Sans SC" pitchFamily="34" charset="-122"/>
                <a:cs typeface="Noto Sans SC" pitchFamily="34" charset="-120"/>
              </a:rPr>
              <a:t>2. </a:t>
            </a:r>
            <a:r>
              <a:rPr lang="en-US" sz="641" b="1" dirty="0">
                <a:solidFill>
                  <a:srgbClr val="FFC1A3"/>
                </a:solidFill>
                <a:latin typeface="Noto Sans SC" pitchFamily="34" charset="0"/>
                <a:ea typeface="Noto Sans SC" pitchFamily="34" charset="-122"/>
                <a:cs typeface="Noto Sans SC" pitchFamily="34" charset="-120"/>
              </a:rPr>
              <a:t>Feature Selection &amp; Transformation</a:t>
            </a:r>
            <a:r>
              <a:rPr lang="en-US" sz="641" dirty="0">
                <a:solidFill>
                  <a:srgbClr val="FFC1A3"/>
                </a:solidFill>
                <a:latin typeface="Noto Sans SC" pitchFamily="34" charset="0"/>
                <a:ea typeface="Noto Sans SC" pitchFamily="34" charset="-122"/>
                <a:cs typeface="Noto Sans SC" pitchFamily="34" charset="-120"/>
              </a:rPr>
              <a:t>:</a:t>
            </a:r>
            <a:br/>
            <a:r>
              <a:rPr lang="en-US" sz="641" dirty="0">
                <a:solidFill>
                  <a:srgbClr val="FFC1A3"/>
                </a:solidFill>
                <a:latin typeface="Noto Sans SC" pitchFamily="34" charset="0"/>
                <a:ea typeface="Noto Sans SC" pitchFamily="34" charset="-122"/>
                <a:cs typeface="Noto Sans SC" pitchFamily="34" charset="-120"/>
              </a:rPr>
              <a:t> Deciding on which features to use for clustering and PCA, and how to transform these features was pivotal.</a:t>
            </a:r>
            <a:endParaRPr lang="en-US" sz="641" dirty="0"/>
          </a:p>
        </p:txBody>
      </p:sp>
      <p:sp>
        <p:nvSpPr>
          <p:cNvPr id="6" name="Text 3"/>
          <p:cNvSpPr/>
          <p:nvPr/>
        </p:nvSpPr>
        <p:spPr>
          <a:xfrm>
            <a:off x="3190592" y="3477170"/>
            <a:ext cx="3294903" cy="501475"/>
          </a:xfrm>
          <a:prstGeom prst="rect">
            <a:avLst/>
          </a:prstGeom>
          <a:noFill/>
          <a:ln/>
        </p:spPr>
        <p:txBody>
          <a:bodyPr wrap="square" rtlCol="0" anchor="t"/>
          <a:lstStyle/>
          <a:p>
            <a:pPr marL="0" indent="0" algn="l">
              <a:lnSpc>
                <a:spcPct val="150000"/>
              </a:lnSpc>
              <a:buNone/>
            </a:pPr>
            <a:r>
              <a:rPr lang="en-US" sz="641" dirty="0">
                <a:solidFill>
                  <a:srgbClr val="FFFFFF"/>
                </a:solidFill>
                <a:latin typeface="Noto Sans SC" pitchFamily="34" charset="0"/>
                <a:ea typeface="Noto Sans SC" pitchFamily="34" charset="-122"/>
                <a:cs typeface="Noto Sans SC" pitchFamily="34" charset="-120"/>
              </a:rPr>
              <a:t>3. </a:t>
            </a:r>
            <a:r>
              <a:rPr lang="en-US" sz="641" b="1" dirty="0">
                <a:solidFill>
                  <a:srgbClr val="FFFFFF"/>
                </a:solidFill>
                <a:latin typeface="Noto Sans SC" pitchFamily="34" charset="0"/>
                <a:ea typeface="Noto Sans SC" pitchFamily="34" charset="-122"/>
                <a:cs typeface="Noto Sans SC" pitchFamily="34" charset="-120"/>
              </a:rPr>
              <a:t>Interpreting Clustering Outcomes</a:t>
            </a:r>
            <a:r>
              <a:rPr lang="en-US" sz="641" dirty="0">
                <a:solidFill>
                  <a:srgbClr val="FFFFFF"/>
                </a:solidFill>
                <a:latin typeface="Noto Sans SC" pitchFamily="34" charset="0"/>
                <a:ea typeface="Noto Sans SC" pitchFamily="34" charset="-122"/>
                <a:cs typeface="Noto Sans SC" pitchFamily="34" charset="-120"/>
              </a:rPr>
              <a:t>:</a:t>
            </a:r>
            <a:br/>
            <a:r>
              <a:rPr lang="en-US" sz="641" dirty="0">
                <a:solidFill>
                  <a:srgbClr val="FFFFFF"/>
                </a:solidFill>
                <a:latin typeface="Noto Sans SC" pitchFamily="34" charset="0"/>
                <a:ea typeface="Noto Sans SC" pitchFamily="34" charset="-122"/>
                <a:cs typeface="Noto Sans SC" pitchFamily="34" charset="-120"/>
              </a:rPr>
              <a:t> Different clustering algorithms can yield varied results; deciding which is more interpretable was a task.</a:t>
            </a:r>
            <a:endParaRPr lang="en-US" sz="64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Section Six: Conclusion</a:t>
            </a:r>
            <a:endParaRPr lang="en-US" sz="38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857375" y="623888"/>
            <a:ext cx="6329363" cy="3643313"/>
          </a:xfrm>
          <a:prstGeom prst="rect">
            <a:avLst/>
          </a:prstGeom>
          <a:noFill/>
          <a:ln/>
        </p:spPr>
        <p:txBody>
          <a:bodyPr wrap="square" rtlCol="0" anchor="t"/>
          <a:lstStyle/>
          <a:p>
            <a:pPr marL="342900" indent="-342900" algn="ctr">
              <a:lnSpc>
                <a:spcPct val="200000"/>
              </a:lnSpc>
              <a:buSzPct val="100000"/>
              <a:buFont typeface="+mj-lt"/>
              <a:buAutoNum type="arabicPeriod"/>
            </a:pPr>
            <a:r>
              <a:rPr lang="en-US" sz="1600" dirty="0">
                <a:solidFill>
                  <a:srgbClr val="383838"/>
                </a:solidFill>
                <a:latin typeface="Noto Sans SC" pitchFamily="34" charset="0"/>
                <a:ea typeface="Noto Sans SC" pitchFamily="34" charset="-122"/>
                <a:cs typeface="Noto Sans SC" pitchFamily="34" charset="-120"/>
              </a:rPr>
              <a:t>Section One: Data Introduction</a:t>
            </a:r>
            <a:endParaRPr lang="en-US" sz="1600" dirty="0"/>
          </a:p>
          <a:p>
            <a:pPr marL="342900" indent="-342900" algn="ctr">
              <a:lnSpc>
                <a:spcPct val="200000"/>
              </a:lnSpc>
              <a:buSzPct val="100000"/>
              <a:buFont typeface="+mj-lt"/>
              <a:buAutoNum type="arabicPeriod"/>
            </a:pPr>
            <a:r>
              <a:rPr lang="en-US" sz="1600" dirty="0">
                <a:solidFill>
                  <a:srgbClr val="383838"/>
                </a:solidFill>
                <a:latin typeface="Noto Sans SC" pitchFamily="34" charset="0"/>
                <a:ea typeface="Noto Sans SC" pitchFamily="34" charset="-122"/>
                <a:cs typeface="Noto Sans SC" pitchFamily="34" charset="-120"/>
              </a:rPr>
              <a:t>Section Two: Project Objective</a:t>
            </a:r>
            <a:endParaRPr lang="en-US" sz="1600" dirty="0"/>
          </a:p>
          <a:p>
            <a:pPr marL="342900" indent="-342900" algn="ctr">
              <a:lnSpc>
                <a:spcPct val="200000"/>
              </a:lnSpc>
              <a:buSzPct val="100000"/>
              <a:buFont typeface="+mj-lt"/>
              <a:buAutoNum type="arabicPeriod"/>
            </a:pPr>
            <a:r>
              <a:rPr lang="en-US" sz="1600" dirty="0">
                <a:solidFill>
                  <a:srgbClr val="383838"/>
                </a:solidFill>
                <a:latin typeface="Noto Sans SC" pitchFamily="34" charset="0"/>
                <a:ea typeface="Noto Sans SC" pitchFamily="34" charset="-122"/>
                <a:cs typeface="Noto Sans SC" pitchFamily="34" charset="-120"/>
              </a:rPr>
              <a:t>Section Three: Methodology Overview</a:t>
            </a:r>
            <a:endParaRPr lang="en-US" sz="1600" dirty="0"/>
          </a:p>
          <a:p>
            <a:pPr marL="342900" indent="-342900" algn="ctr">
              <a:lnSpc>
                <a:spcPct val="200000"/>
              </a:lnSpc>
              <a:buSzPct val="100000"/>
              <a:buFont typeface="+mj-lt"/>
              <a:buAutoNum type="arabicPeriod"/>
            </a:pPr>
            <a:r>
              <a:rPr lang="en-US" sz="1600" dirty="0">
                <a:solidFill>
                  <a:srgbClr val="383838"/>
                </a:solidFill>
                <a:latin typeface="Noto Sans SC" pitchFamily="34" charset="0"/>
                <a:ea typeface="Noto Sans SC" pitchFamily="34" charset="-122"/>
                <a:cs typeface="Noto Sans SC" pitchFamily="34" charset="-120"/>
              </a:rPr>
              <a:t>Section Four: Results Analysis</a:t>
            </a:r>
            <a:endParaRPr lang="en-US" sz="1600" dirty="0"/>
          </a:p>
          <a:p>
            <a:pPr marL="342900" indent="-342900" algn="ctr">
              <a:lnSpc>
                <a:spcPct val="200000"/>
              </a:lnSpc>
              <a:buSzPct val="100000"/>
              <a:buFont typeface="+mj-lt"/>
              <a:buAutoNum type="arabicPeriod"/>
            </a:pPr>
            <a:r>
              <a:rPr lang="en-US" sz="1600" dirty="0">
                <a:solidFill>
                  <a:srgbClr val="383838"/>
                </a:solidFill>
                <a:latin typeface="Noto Sans SC" pitchFamily="34" charset="0"/>
                <a:ea typeface="Noto Sans SC" pitchFamily="34" charset="-122"/>
                <a:cs typeface="Noto Sans SC" pitchFamily="34" charset="-120"/>
              </a:rPr>
              <a:t>Section Five: Challenges Encountered</a:t>
            </a:r>
            <a:endParaRPr lang="en-US" sz="1600" dirty="0"/>
          </a:p>
          <a:p>
            <a:pPr marL="342900" indent="-342900" algn="ctr">
              <a:lnSpc>
                <a:spcPct val="200000"/>
              </a:lnSpc>
              <a:buSzPct val="100000"/>
              <a:buFont typeface="+mj-lt"/>
              <a:buAutoNum type="arabicPeriod"/>
            </a:pPr>
            <a:r>
              <a:rPr lang="en-US" sz="1600" dirty="0">
                <a:solidFill>
                  <a:srgbClr val="383838"/>
                </a:solidFill>
                <a:latin typeface="Noto Sans SC" pitchFamily="34" charset="0"/>
                <a:ea typeface="Noto Sans SC" pitchFamily="34" charset="-122"/>
                <a:cs typeface="Noto Sans SC" pitchFamily="34" charset="-120"/>
              </a:rPr>
              <a:t>Section Six: Conclusion</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Section Six: Conclusion</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3500" y="1045479"/>
            <a:ext cx="7415213" cy="3500217"/>
          </a:xfrm>
          <a:prstGeom prst="rect">
            <a:avLst/>
          </a:prstGeom>
        </p:spPr>
      </p:pic>
      <p:sp>
        <p:nvSpPr>
          <p:cNvPr id="4" name="Text 1"/>
          <p:cNvSpPr/>
          <p:nvPr/>
        </p:nvSpPr>
        <p:spPr>
          <a:xfrm>
            <a:off x="1786370" y="1781921"/>
            <a:ext cx="2882283" cy="2031565"/>
          </a:xfrm>
          <a:prstGeom prst="rect">
            <a:avLst/>
          </a:prstGeom>
          <a:noFill/>
          <a:ln/>
        </p:spPr>
        <p:txBody>
          <a:bodyPr wrap="square" rtlCol="0" anchor="t"/>
          <a:lstStyle/>
          <a:p>
            <a:pPr marL="0" indent="0" algn="l">
              <a:lnSpc>
                <a:spcPct val="150000"/>
              </a:lnSpc>
              <a:buNone/>
            </a:pPr>
            <a:r>
              <a:rPr lang="en-US" sz="1138" dirty="0">
                <a:solidFill>
                  <a:srgbClr val="383838"/>
                </a:solidFill>
                <a:latin typeface="Noto Sans SC" pitchFamily="34" charset="0"/>
                <a:ea typeface="Noto Sans SC" pitchFamily="34" charset="-122"/>
                <a:cs typeface="Noto Sans SC" pitchFamily="34" charset="-120"/>
              </a:rPr>
              <a:t>This project illuminated insights into consumer behaviors through unsupervised learning. We hope that these findings bring tangible business value to wholesalers. Thank you for your participation, and we look forward to a deeper discussion with all of you.</a:t>
            </a:r>
            <a:endParaRPr lang="en-US" sz="1138" dirty="0"/>
          </a:p>
        </p:txBody>
      </p:sp>
      <p:pic>
        <p:nvPicPr>
          <p:cNvPr id="5" name="Image 1" descr="https://assets.mindshow.fun/file/6733527/5d899106eb07461f91b98c1e487e9fda?x-oss-process=style/img"/>
          <p:cNvPicPr>
            <a:picLocks noChangeAspect="1"/>
          </p:cNvPicPr>
          <p:nvPr/>
        </p:nvPicPr>
        <p:blipFill>
          <a:blip r:embed="rId5"/>
          <a:srcRect l="20967" r="20967"/>
          <a:stretch/>
        </p:blipFill>
        <p:spPr>
          <a:xfrm>
            <a:off x="5138452" y="1045479"/>
            <a:ext cx="3610260" cy="35002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3529013" y="1885950"/>
            <a:ext cx="1643063" cy="552450"/>
          </a:xfrm>
          <a:prstGeom prst="rect">
            <a:avLst/>
          </a:prstGeom>
          <a:noFill/>
          <a:ln/>
        </p:spPr>
        <p:txBody>
          <a:bodyPr wrap="square" rtlCol="0" anchor="t"/>
          <a:lstStyle/>
          <a:p>
            <a:pPr marL="0" indent="0" algn="ctr">
              <a:buNone/>
            </a:pP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900363" y="2328863"/>
            <a:ext cx="2900363" cy="1033463"/>
          </a:xfrm>
          <a:prstGeom prst="rect">
            <a:avLst/>
          </a:prstGeom>
          <a:noFill/>
          <a:ln/>
        </p:spPr>
        <p:txBody>
          <a:bodyPr wrap="square" rtlCol="0" anchor="t"/>
          <a:lstStyle/>
          <a:p>
            <a:pPr marL="0" indent="0" algn="ctr">
              <a:buNone/>
            </a:pPr>
            <a:r>
              <a:rPr lang="en-US" sz="4500" b="1" dirty="0">
                <a:solidFill>
                  <a:srgbClr val="FF750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457200" y="457200"/>
            <a:ext cx="8229600" cy="457200"/>
          </a:xfrm>
          <a:prstGeom prst="rect">
            <a:avLst/>
          </a:prstGeom>
          <a:solidFill>
            <a:srgbClr val="A913BD"/>
          </a:solidFill>
          <a:ln/>
        </p:spPr>
      </p:sp>
      <p:sp>
        <p:nvSpPr>
          <p:cNvPr id="3" name="Text 1"/>
          <p:cNvSpPr/>
          <p:nvPr/>
        </p:nvSpPr>
        <p:spPr>
          <a:xfrm>
            <a:off x="457200" y="457200"/>
            <a:ext cx="8229600" cy="457200"/>
          </a:xfrm>
          <a:prstGeom prst="rect">
            <a:avLst/>
          </a:prstGeom>
          <a:noFill/>
          <a:ln/>
        </p:spPr>
        <p:txBody>
          <a:bodyPr wrap="square" rtlCol="0" anchor="ctr"/>
          <a:lstStyle/>
          <a:p>
            <a:pPr marL="0" indent="0" algn="l">
              <a:buNone/>
            </a:pPr>
            <a:r>
              <a:rPr lang="en-US" sz="1200" b="1" dirty="0">
                <a:solidFill>
                  <a:srgbClr val="FFFFFF"/>
                </a:solidFill>
              </a:rPr>
              <a:t>版权声明：</a:t>
            </a:r>
            <a:endParaRPr lang="en-US" sz="1200" dirty="0"/>
          </a:p>
        </p:txBody>
      </p:sp>
      <p:sp>
        <p:nvSpPr>
          <p:cNvPr id="4" name="Text 2"/>
          <p:cNvSpPr/>
          <p:nvPr/>
        </p:nvSpPr>
        <p:spPr>
          <a:xfrm>
            <a:off x="457200" y="1097280"/>
            <a:ext cx="8229600" cy="457200"/>
          </a:xfrm>
          <a:prstGeom prst="rect">
            <a:avLst/>
          </a:prstGeom>
          <a:noFill/>
          <a:ln/>
        </p:spPr>
        <p:txBody>
          <a:bodyPr wrap="square" rtlCol="0" anchor="ctr"/>
          <a:lstStyle/>
          <a:p>
            <a:pPr marL="0" indent="0" algn="l">
              <a:buNone/>
            </a:pPr>
            <a:r>
              <a:rPr lang="en-US" sz="1200" dirty="0">
                <a:solidFill>
                  <a:srgbClr val="000000"/>
                </a:solidFill>
              </a:rPr>
              <a:t>此模板的版权，归MindShow.fun所有。</a:t>
            </a:r>
            <a:endParaRPr lang="en-US" sz="1200" dirty="0"/>
          </a:p>
        </p:txBody>
      </p:sp>
      <p:sp>
        <p:nvSpPr>
          <p:cNvPr id="5" name="Text 3"/>
          <p:cNvSpPr/>
          <p:nvPr/>
        </p:nvSpPr>
        <p:spPr>
          <a:xfrm>
            <a:off x="457200" y="1371600"/>
            <a:ext cx="8229600" cy="914400"/>
          </a:xfrm>
          <a:prstGeom prst="rect">
            <a:avLst/>
          </a:prstGeom>
          <a:noFill/>
          <a:ln/>
        </p:spPr>
        <p:txBody>
          <a:bodyPr wrap="square" rtlCol="0" anchor="ctr"/>
          <a:lstStyle/>
          <a:p>
            <a:pPr marL="0" indent="0" algn="l">
              <a:lnSpc>
                <a:spcPct val="150000"/>
              </a:lnSpc>
              <a:buNone/>
            </a:pPr>
            <a:r>
              <a:rPr lang="en-US" sz="1200" dirty="0">
                <a:solidFill>
                  <a:srgbClr val="000000"/>
                </a:solidFill>
              </a:rPr>
              <a:t>个人商用需要高级会员，普通用户只限个人学习使用。</a:t>
            </a:r>
            <a:endParaRPr lang="en-US" sz="1200" dirty="0"/>
          </a:p>
          <a:p>
            <a:pPr marL="0" indent="0" algn="l">
              <a:lnSpc>
                <a:spcPct val="150000"/>
              </a:lnSpc>
              <a:buNone/>
            </a:pPr>
            <a:r>
              <a:rPr lang="en-US" sz="1200" dirty="0">
                <a:solidFill>
                  <a:srgbClr val="000000"/>
                </a:solidFill>
              </a:rPr>
              <a:t>如需企业商用授权，请联系MindShow.fun购买企业版。</a:t>
            </a:r>
            <a:endParaRPr lang="en-US" sz="1200" dirty="0"/>
          </a:p>
        </p:txBody>
      </p:sp>
      <p:sp>
        <p:nvSpPr>
          <p:cNvPr id="6" name="Text 4"/>
          <p:cNvSpPr/>
          <p:nvPr/>
        </p:nvSpPr>
        <p:spPr>
          <a:xfrm>
            <a:off x="457200" y="2743200"/>
            <a:ext cx="8229600" cy="457200"/>
          </a:xfrm>
          <a:prstGeom prst="rect">
            <a:avLst/>
          </a:prstGeom>
          <a:noFill/>
          <a:ln/>
        </p:spPr>
        <p:txBody>
          <a:bodyPr wrap="square" rtlCol="0" anchor="ctr"/>
          <a:lstStyle/>
          <a:p>
            <a:pPr marL="0" indent="0" algn="l">
              <a:buNone/>
            </a:pPr>
            <a:r>
              <a:rPr lang="en-US" sz="1200" b="1" dirty="0">
                <a:solidFill>
                  <a:srgbClr val="000000"/>
                </a:solidFill>
              </a:rPr>
              <a:t>PPT中所用字体下载："Noto Sans SC", "Noto Sans KR"</a:t>
            </a:r>
            <a:endParaRPr lang="en-US" sz="1200" dirty="0"/>
          </a:p>
        </p:txBody>
      </p:sp>
      <p:sp>
        <p:nvSpPr>
          <p:cNvPr id="7" name="Text 5"/>
          <p:cNvSpPr/>
          <p:nvPr/>
        </p:nvSpPr>
        <p:spPr>
          <a:xfrm>
            <a:off x="457200" y="3200400"/>
            <a:ext cx="8229600" cy="457200"/>
          </a:xfrm>
          <a:prstGeom prst="rect">
            <a:avLst/>
          </a:prstGeom>
          <a:noFill/>
          <a:ln/>
        </p:spPr>
        <p:txBody>
          <a:bodyPr wrap="square" rtlCol="0" anchor="ctr"/>
          <a:lstStyle/>
          <a:p>
            <a:pPr marL="0" indent="0" algn="l">
              <a:buNone/>
            </a:pPr>
            <a:r>
              <a:rPr lang="en-US" sz="1200" dirty="0">
                <a:solidFill>
                  <a:srgbClr val="0000FF"/>
                </a:solidFill>
              </a:rPr>
              <a:t>https://www.aliyundrive.com/s/Q1VAkGau9PE</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Section One: Data Introduction</a:t>
            </a:r>
            <a:endParaRPr lang="en-US" sz="38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Section One: Data Introduction</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1896" y="1128713"/>
            <a:ext cx="6298421" cy="3333750"/>
          </a:xfrm>
          <a:prstGeom prst="rect">
            <a:avLst/>
          </a:prstGeom>
        </p:spPr>
      </p:pic>
      <p:sp>
        <p:nvSpPr>
          <p:cNvPr id="4" name="Text 1"/>
          <p:cNvSpPr/>
          <p:nvPr/>
        </p:nvSpPr>
        <p:spPr>
          <a:xfrm>
            <a:off x="5097271" y="2195833"/>
            <a:ext cx="3052929" cy="1203520"/>
          </a:xfrm>
          <a:prstGeom prst="rect">
            <a:avLst/>
          </a:prstGeom>
          <a:noFill/>
          <a:ln/>
        </p:spPr>
        <p:txBody>
          <a:bodyPr wrap="square" rtlCol="0" anchor="t"/>
          <a:lstStyle/>
          <a:p>
            <a:pPr marL="0" indent="0" algn="l">
              <a:lnSpc>
                <a:spcPct val="150000"/>
              </a:lnSpc>
              <a:buNone/>
            </a:pPr>
            <a:r>
              <a:rPr lang="en-US" sz="1078" dirty="0">
                <a:solidFill>
                  <a:srgbClr val="383838"/>
                </a:solidFill>
                <a:latin typeface="Noto Sans SC" pitchFamily="34" charset="0"/>
                <a:ea typeface="Noto Sans SC" pitchFamily="34" charset="-122"/>
                <a:cs typeface="Noto Sans SC" pitchFamily="34" charset="-120"/>
              </a:rPr>
              <a:t>This dataset pertains to wholesalers, capturing detailed purchase behaviors across different channels and regions. The dataset primarily includes the following fields:</a:t>
            </a:r>
            <a:endParaRPr lang="en-US" sz="1078" dirty="0"/>
          </a:p>
        </p:txBody>
      </p:sp>
      <p:pic>
        <p:nvPicPr>
          <p:cNvPr id="5" name="Image 1" descr="https://assets.mindshow.fun/file/6733527/f48c3307ce1b489d9be728f79f7e2849?x-oss-process=style/img"/>
          <p:cNvPicPr>
            <a:picLocks noChangeAspect="1"/>
          </p:cNvPicPr>
          <p:nvPr/>
        </p:nvPicPr>
        <p:blipFill>
          <a:blip r:embed="rId5"/>
          <a:srcRect l="22521" r="22521"/>
          <a:stretch/>
        </p:blipFill>
        <p:spPr>
          <a:xfrm>
            <a:off x="1891896" y="1128713"/>
            <a:ext cx="2752049" cy="3333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assets.mindshow.fun/file/6733527/5f42c411f9514656ba775355184b9184?x-oss-process=style/img"/>
          <p:cNvPicPr>
            <a:picLocks noChangeAspect="1"/>
          </p:cNvPicPr>
          <p:nvPr/>
        </p:nvPicPr>
        <p:blipFill>
          <a:blip r:embed="rId3"/>
          <a:srcRect t="7871" b="7871"/>
          <a:stretch/>
        </p:blipFill>
        <p:spPr>
          <a:xfrm>
            <a:off x="0" y="0"/>
            <a:ext cx="9144000" cy="514350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9144000" cy="5143500"/>
          </a:xfrm>
          <a:prstGeom prst="rect">
            <a:avLst/>
          </a:prstGeom>
        </p:spPr>
      </p:pic>
      <p:sp>
        <p:nvSpPr>
          <p:cNvPr id="4" name="Text 0"/>
          <p:cNvSpPr/>
          <p:nvPr/>
        </p:nvSpPr>
        <p:spPr>
          <a:xfrm>
            <a:off x="357188" y="757238"/>
            <a:ext cx="3562350" cy="671513"/>
          </a:xfrm>
          <a:prstGeom prst="rect">
            <a:avLst/>
          </a:prstGeom>
          <a:noFill/>
          <a:ln/>
        </p:spPr>
        <p:txBody>
          <a:bodyPr wrap="square" rtlCol="0" anchor="t"/>
          <a:lstStyle/>
          <a:p>
            <a:pPr marL="0" indent="0">
              <a:buNone/>
            </a:pPr>
            <a:r>
              <a:rPr lang="en-US" sz="800" b="1" dirty="0">
                <a:solidFill>
                  <a:srgbClr val="383838"/>
                </a:solidFill>
                <a:latin typeface="Noto Sans SC" pitchFamily="34" charset="0"/>
                <a:ea typeface="Noto Sans SC" pitchFamily="34" charset="-122"/>
                <a:cs typeface="Noto Sans SC" pitchFamily="34" charset="-120"/>
              </a:rPr>
              <a:t>This dataset pertains to wholesalers, capturing detailed purchase behaviors across different channels and regions. The dataset primarily includes the following fields:</a:t>
            </a:r>
            <a:endParaRPr lang="en-US" sz="800" dirty="0"/>
          </a:p>
        </p:txBody>
      </p:sp>
      <p:sp>
        <p:nvSpPr>
          <p:cNvPr id="5" name="Text 1"/>
          <p:cNvSpPr/>
          <p:nvPr/>
        </p:nvSpPr>
        <p:spPr>
          <a:xfrm>
            <a:off x="404813" y="1771650"/>
            <a:ext cx="3467100" cy="280988"/>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Channel</a:t>
            </a:r>
            <a:r>
              <a:rPr lang="en-US" sz="416" dirty="0">
                <a:solidFill>
                  <a:srgbClr val="383838"/>
                </a:solidFill>
                <a:latin typeface="Noto Sans SC" pitchFamily="34" charset="0"/>
                <a:ea typeface="Noto Sans SC" pitchFamily="34" charset="-122"/>
                <a:cs typeface="Noto Sans SC" pitchFamily="34" charset="-120"/>
              </a:rPr>
              <a:t>:</a:t>
            </a:r>
            <a:br>
              <a:rPr dirty="0"/>
            </a:br>
            <a:r>
              <a:rPr lang="en-US" sz="416" dirty="0">
                <a:solidFill>
                  <a:srgbClr val="383838"/>
                </a:solidFill>
                <a:latin typeface="Noto Sans SC" pitchFamily="34" charset="0"/>
                <a:ea typeface="Noto Sans SC" pitchFamily="34" charset="-122"/>
                <a:cs typeface="Noto Sans SC" pitchFamily="34" charset="-120"/>
              </a:rPr>
              <a:t> The sales avenue. This dictates how consumers are accessing and purchasing the product, be it through traditional retail stores or online platforms.</a:t>
            </a:r>
            <a:endParaRPr lang="en-US" sz="416" dirty="0"/>
          </a:p>
        </p:txBody>
      </p:sp>
      <p:sp>
        <p:nvSpPr>
          <p:cNvPr id="6" name="Text 2"/>
          <p:cNvSpPr/>
          <p:nvPr/>
        </p:nvSpPr>
        <p:spPr>
          <a:xfrm>
            <a:off x="404813" y="2143125"/>
            <a:ext cx="3467100" cy="185737"/>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Region</a:t>
            </a:r>
            <a:r>
              <a:rPr lang="en-US" sz="416" dirty="0">
                <a:solidFill>
                  <a:srgbClr val="383838"/>
                </a:solidFill>
                <a:latin typeface="Noto Sans SC" pitchFamily="34" charset="0"/>
                <a:ea typeface="Noto Sans SC" pitchFamily="34" charset="-122"/>
                <a:cs typeface="Noto Sans SC" pitchFamily="34" charset="-120"/>
              </a:rPr>
              <a:t>:</a:t>
            </a:r>
            <a:br>
              <a:rPr dirty="0"/>
            </a:br>
            <a:r>
              <a:rPr lang="en-US" sz="416" dirty="0">
                <a:solidFill>
                  <a:srgbClr val="383838"/>
                </a:solidFill>
                <a:latin typeface="Noto Sans SC" pitchFamily="34" charset="0"/>
                <a:ea typeface="Noto Sans SC" pitchFamily="34" charset="-122"/>
                <a:cs typeface="Noto Sans SC" pitchFamily="34" charset="-120"/>
              </a:rPr>
              <a:t> The location of the consumers. Regional factors might influence purchasing preferences.</a:t>
            </a:r>
            <a:endParaRPr lang="en-US" sz="416" dirty="0"/>
          </a:p>
        </p:txBody>
      </p:sp>
      <p:sp>
        <p:nvSpPr>
          <p:cNvPr id="7" name="Text 3"/>
          <p:cNvSpPr/>
          <p:nvPr/>
        </p:nvSpPr>
        <p:spPr>
          <a:xfrm>
            <a:off x="404813" y="2424113"/>
            <a:ext cx="3467100" cy="185737"/>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Fresh</a:t>
            </a:r>
            <a:r>
              <a:rPr lang="en-US" sz="416" dirty="0">
                <a:solidFill>
                  <a:srgbClr val="383838"/>
                </a:solidFill>
                <a:latin typeface="Noto Sans SC" pitchFamily="34" charset="0"/>
                <a:ea typeface="Noto Sans SC" pitchFamily="34" charset="-122"/>
                <a:cs typeface="Noto Sans SC" pitchFamily="34" charset="-120"/>
              </a:rPr>
              <a:t>:</a:t>
            </a:r>
            <a:br>
              <a:rPr dirty="0"/>
            </a:br>
            <a:r>
              <a:rPr lang="en-US" sz="416" dirty="0">
                <a:solidFill>
                  <a:srgbClr val="383838"/>
                </a:solidFill>
                <a:latin typeface="Noto Sans SC" pitchFamily="34" charset="0"/>
                <a:ea typeface="Noto Sans SC" pitchFamily="34" charset="-122"/>
                <a:cs typeface="Noto Sans SC" pitchFamily="34" charset="-120"/>
              </a:rPr>
              <a:t> The amount purchased of fresh produce. This helps us gauge the demand for fresh food items by consumers.</a:t>
            </a:r>
            <a:endParaRPr lang="en-US" sz="416" dirty="0"/>
          </a:p>
        </p:txBody>
      </p:sp>
      <p:sp>
        <p:nvSpPr>
          <p:cNvPr id="8" name="Text 4"/>
          <p:cNvSpPr/>
          <p:nvPr/>
        </p:nvSpPr>
        <p:spPr>
          <a:xfrm>
            <a:off x="404813" y="2700338"/>
            <a:ext cx="3467100" cy="185737"/>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Milk</a:t>
            </a:r>
            <a:r>
              <a:rPr lang="en-US" sz="416" dirty="0">
                <a:solidFill>
                  <a:srgbClr val="383838"/>
                </a:solidFill>
                <a:latin typeface="Noto Sans SC" pitchFamily="34" charset="0"/>
                <a:ea typeface="Noto Sans SC" pitchFamily="34" charset="-122"/>
                <a:cs typeface="Noto Sans SC" pitchFamily="34" charset="-120"/>
              </a:rPr>
              <a:t>:</a:t>
            </a:r>
            <a:br/>
            <a:r>
              <a:rPr lang="en-US" sz="416" dirty="0">
                <a:solidFill>
                  <a:srgbClr val="383838"/>
                </a:solidFill>
                <a:latin typeface="Noto Sans SC" pitchFamily="34" charset="0"/>
                <a:ea typeface="Noto Sans SC" pitchFamily="34" charset="-122"/>
                <a:cs typeface="Noto Sans SC" pitchFamily="34" charset="-120"/>
              </a:rPr>
              <a:t> Amount of milk and dairy products purchased. Dairy products are typically everyday needs for most households.</a:t>
            </a:r>
            <a:endParaRPr lang="en-US" sz="416" dirty="0"/>
          </a:p>
        </p:txBody>
      </p:sp>
      <p:sp>
        <p:nvSpPr>
          <p:cNvPr id="9" name="Text 5"/>
          <p:cNvSpPr/>
          <p:nvPr/>
        </p:nvSpPr>
        <p:spPr>
          <a:xfrm>
            <a:off x="404813" y="2981325"/>
            <a:ext cx="3467100" cy="185737"/>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Grocery</a:t>
            </a:r>
            <a:r>
              <a:rPr lang="en-US" sz="416" dirty="0">
                <a:solidFill>
                  <a:srgbClr val="383838"/>
                </a:solidFill>
                <a:latin typeface="Noto Sans SC" pitchFamily="34" charset="0"/>
                <a:ea typeface="Noto Sans SC" pitchFamily="34" charset="-122"/>
                <a:cs typeface="Noto Sans SC" pitchFamily="34" charset="-120"/>
              </a:rPr>
              <a:t>:</a:t>
            </a:r>
            <a:br/>
            <a:r>
              <a:rPr lang="en-US" sz="416" dirty="0">
                <a:solidFill>
                  <a:srgbClr val="383838"/>
                </a:solidFill>
                <a:latin typeface="Noto Sans SC" pitchFamily="34" charset="0"/>
                <a:ea typeface="Noto Sans SC" pitchFamily="34" charset="-122"/>
                <a:cs typeface="Noto Sans SC" pitchFamily="34" charset="-120"/>
              </a:rPr>
              <a:t> Amount of daily goods purchased. This encapsulates all non-perishable goods.</a:t>
            </a:r>
            <a:endParaRPr lang="en-US" sz="416" dirty="0"/>
          </a:p>
        </p:txBody>
      </p:sp>
      <p:sp>
        <p:nvSpPr>
          <p:cNvPr id="10" name="Text 6"/>
          <p:cNvSpPr/>
          <p:nvPr/>
        </p:nvSpPr>
        <p:spPr>
          <a:xfrm>
            <a:off x="404813" y="3257550"/>
            <a:ext cx="3467100" cy="185737"/>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Frozen</a:t>
            </a:r>
            <a:r>
              <a:rPr lang="en-US" sz="416" dirty="0">
                <a:solidFill>
                  <a:srgbClr val="383838"/>
                </a:solidFill>
                <a:latin typeface="Noto Sans SC" pitchFamily="34" charset="0"/>
                <a:ea typeface="Noto Sans SC" pitchFamily="34" charset="-122"/>
                <a:cs typeface="Noto Sans SC" pitchFamily="34" charset="-120"/>
              </a:rPr>
              <a:t>:</a:t>
            </a:r>
            <a:br/>
            <a:r>
              <a:rPr lang="en-US" sz="416" dirty="0">
                <a:solidFill>
                  <a:srgbClr val="383838"/>
                </a:solidFill>
                <a:latin typeface="Noto Sans SC" pitchFamily="34" charset="0"/>
                <a:ea typeface="Noto Sans SC" pitchFamily="34" charset="-122"/>
                <a:cs typeface="Noto Sans SC" pitchFamily="34" charset="-120"/>
              </a:rPr>
              <a:t> Amount of frozen food products purchased. Frozen foods typically have a longer shelf life.</a:t>
            </a:r>
            <a:endParaRPr lang="en-US" sz="416" dirty="0"/>
          </a:p>
        </p:txBody>
      </p:sp>
      <p:sp>
        <p:nvSpPr>
          <p:cNvPr id="11" name="Text 7"/>
          <p:cNvSpPr/>
          <p:nvPr/>
        </p:nvSpPr>
        <p:spPr>
          <a:xfrm>
            <a:off x="404813" y="3538538"/>
            <a:ext cx="3467100" cy="280988"/>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Detergents_Paper</a:t>
            </a:r>
            <a:r>
              <a:rPr lang="en-US" sz="416" dirty="0">
                <a:solidFill>
                  <a:srgbClr val="383838"/>
                </a:solidFill>
                <a:latin typeface="Noto Sans SC" pitchFamily="34" charset="0"/>
                <a:ea typeface="Noto Sans SC" pitchFamily="34" charset="-122"/>
                <a:cs typeface="Noto Sans SC" pitchFamily="34" charset="-120"/>
              </a:rPr>
              <a:t>:</a:t>
            </a:r>
            <a:br>
              <a:rPr dirty="0"/>
            </a:br>
            <a:r>
              <a:rPr lang="en-US" sz="416" dirty="0">
                <a:solidFill>
                  <a:srgbClr val="383838"/>
                </a:solidFill>
                <a:latin typeface="Noto Sans SC" pitchFamily="34" charset="0"/>
                <a:ea typeface="Noto Sans SC" pitchFamily="34" charset="-122"/>
                <a:cs typeface="Noto Sans SC" pitchFamily="34" charset="-120"/>
              </a:rPr>
              <a:t> Amount of detergents and paper products purchased. These are items that consumers might purchase on a recurring basis.</a:t>
            </a:r>
            <a:endParaRPr lang="en-US" sz="416" dirty="0"/>
          </a:p>
        </p:txBody>
      </p:sp>
      <p:sp>
        <p:nvSpPr>
          <p:cNvPr id="12" name="Text 8"/>
          <p:cNvSpPr/>
          <p:nvPr/>
        </p:nvSpPr>
        <p:spPr>
          <a:xfrm>
            <a:off x="404813" y="3910013"/>
            <a:ext cx="3467100" cy="185737"/>
          </a:xfrm>
          <a:prstGeom prst="rect">
            <a:avLst/>
          </a:prstGeom>
          <a:noFill/>
          <a:ln/>
        </p:spPr>
        <p:txBody>
          <a:bodyPr wrap="square" rtlCol="0" anchor="t"/>
          <a:lstStyle/>
          <a:p>
            <a:pPr marL="0" indent="0" algn="l">
              <a:lnSpc>
                <a:spcPct val="150000"/>
              </a:lnSpc>
              <a:buNone/>
            </a:pPr>
            <a:r>
              <a:rPr lang="en-US" sz="416" b="1" dirty="0">
                <a:solidFill>
                  <a:srgbClr val="383838"/>
                </a:solidFill>
                <a:latin typeface="Noto Sans SC" pitchFamily="34" charset="0"/>
                <a:ea typeface="Noto Sans SC" pitchFamily="34" charset="-122"/>
                <a:cs typeface="Noto Sans SC" pitchFamily="34" charset="-120"/>
              </a:rPr>
              <a:t>Delicassen</a:t>
            </a:r>
            <a:r>
              <a:rPr lang="en-US" sz="416" dirty="0">
                <a:solidFill>
                  <a:srgbClr val="383838"/>
                </a:solidFill>
                <a:latin typeface="Noto Sans SC" pitchFamily="34" charset="0"/>
                <a:ea typeface="Noto Sans SC" pitchFamily="34" charset="-122"/>
                <a:cs typeface="Noto Sans SC" pitchFamily="34" charset="-120"/>
              </a:rPr>
              <a:t>:</a:t>
            </a:r>
            <a:br/>
            <a:r>
              <a:rPr lang="en-US" sz="416" dirty="0">
                <a:solidFill>
                  <a:srgbClr val="383838"/>
                </a:solidFill>
                <a:latin typeface="Noto Sans SC" pitchFamily="34" charset="0"/>
                <a:ea typeface="Noto Sans SC" pitchFamily="34" charset="-122"/>
                <a:cs typeface="Noto Sans SC" pitchFamily="34" charset="-120"/>
              </a:rPr>
              <a:t> Amount of delicacies or ready-to-eat foods purchased. These are foods prepared for the consumer's convenience.</a:t>
            </a:r>
            <a:endParaRPr lang="en-US" sz="41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Section Two: Project Objective</a:t>
            </a:r>
            <a:endParaRPr lang="en-US" sz="38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Section Two: Project Objective</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3500" y="1045479"/>
            <a:ext cx="7415213" cy="3500217"/>
          </a:xfrm>
          <a:prstGeom prst="rect">
            <a:avLst/>
          </a:prstGeom>
        </p:spPr>
      </p:pic>
      <p:sp>
        <p:nvSpPr>
          <p:cNvPr id="4" name="Text 1"/>
          <p:cNvSpPr/>
          <p:nvPr/>
        </p:nvSpPr>
        <p:spPr>
          <a:xfrm>
            <a:off x="1786370" y="2035867"/>
            <a:ext cx="2882283" cy="1523674"/>
          </a:xfrm>
          <a:prstGeom prst="rect">
            <a:avLst/>
          </a:prstGeom>
          <a:noFill/>
          <a:ln/>
        </p:spPr>
        <p:txBody>
          <a:bodyPr wrap="square" rtlCol="0" anchor="t"/>
          <a:lstStyle/>
          <a:p>
            <a:pPr marL="0" indent="0" algn="l">
              <a:lnSpc>
                <a:spcPct val="150000"/>
              </a:lnSpc>
              <a:buNone/>
            </a:pPr>
            <a:r>
              <a:rPr lang="en-US" sz="1138" dirty="0">
                <a:solidFill>
                  <a:srgbClr val="383838"/>
                </a:solidFill>
                <a:latin typeface="Noto Sans SC" pitchFamily="34" charset="0"/>
                <a:ea typeface="Noto Sans SC" pitchFamily="34" charset="-122"/>
                <a:cs typeface="Noto Sans SC" pitchFamily="34" charset="-120"/>
              </a:rPr>
              <a:t>Beyond classifying consumers based on their purchase records, we aim to offer wholesalers a more precise market segmentation strategy, facilitating more effective marketing and inventory management.</a:t>
            </a:r>
            <a:endParaRPr lang="en-US" sz="1138" dirty="0"/>
          </a:p>
        </p:txBody>
      </p:sp>
      <p:pic>
        <p:nvPicPr>
          <p:cNvPr id="5" name="Image 1" descr="https://assets.mindshow.fun/file/6733527/54afaedc66d44eaaa9d53c3ac31ef91e?x-oss-process=style/img"/>
          <p:cNvPicPr>
            <a:picLocks noChangeAspect="1"/>
          </p:cNvPicPr>
          <p:nvPr/>
        </p:nvPicPr>
        <p:blipFill>
          <a:blip r:embed="rId5"/>
          <a:srcRect l="15619" r="15619"/>
          <a:stretch/>
        </p:blipFill>
        <p:spPr>
          <a:xfrm>
            <a:off x="5138452" y="1045479"/>
            <a:ext cx="3610260" cy="35002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264" b="1" dirty="0">
                <a:solidFill>
                  <a:srgbClr val="383838"/>
                </a:solidFill>
                <a:latin typeface="Noto Sans SC" pitchFamily="34" charset="0"/>
                <a:ea typeface="Noto Sans SC" pitchFamily="34" charset="-122"/>
                <a:cs typeface="Noto Sans SC" pitchFamily="34" charset="-120"/>
              </a:rPr>
              <a:t>Section Three: Methodology Overview</a:t>
            </a:r>
            <a:endParaRPr lang="en-US" sz="326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Section Three: Methodology Overview</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3500" y="1136319"/>
            <a:ext cx="7415213" cy="3318536"/>
          </a:xfrm>
          <a:prstGeom prst="rect">
            <a:avLst/>
          </a:prstGeom>
        </p:spPr>
      </p:pic>
      <p:sp>
        <p:nvSpPr>
          <p:cNvPr id="4" name="Text 1"/>
          <p:cNvSpPr/>
          <p:nvPr/>
        </p:nvSpPr>
        <p:spPr>
          <a:xfrm>
            <a:off x="1644756" y="1415534"/>
            <a:ext cx="3167486" cy="1126014"/>
          </a:xfrm>
          <a:prstGeom prst="rect">
            <a:avLst/>
          </a:prstGeom>
          <a:noFill/>
          <a:ln/>
        </p:spPr>
        <p:txBody>
          <a:bodyPr wrap="square" rtlCol="0" anchor="t"/>
          <a:lstStyle/>
          <a:p>
            <a:pPr marL="0" indent="0" algn="l">
              <a:lnSpc>
                <a:spcPct val="150000"/>
              </a:lnSpc>
              <a:buNone/>
            </a:pPr>
            <a:r>
              <a:rPr lang="en-US" sz="953" dirty="0">
                <a:solidFill>
                  <a:srgbClr val="FFFFFF"/>
                </a:solidFill>
                <a:latin typeface="Noto Sans SC" pitchFamily="34" charset="0"/>
                <a:ea typeface="Noto Sans SC" pitchFamily="34" charset="-122"/>
                <a:cs typeface="Noto Sans SC" pitchFamily="34" charset="-120"/>
              </a:rPr>
              <a:t>1. </a:t>
            </a:r>
            <a:r>
              <a:rPr lang="en-US" sz="953" b="1" dirty="0">
                <a:solidFill>
                  <a:srgbClr val="FFFFFF"/>
                </a:solidFill>
                <a:latin typeface="Noto Sans SC" pitchFamily="34" charset="0"/>
                <a:ea typeface="Noto Sans SC" pitchFamily="34" charset="-122"/>
                <a:cs typeface="Noto Sans SC" pitchFamily="34" charset="-120"/>
              </a:rPr>
              <a:t>Data Cleaning</a:t>
            </a:r>
            <a:r>
              <a:rPr lang="en-US" sz="953" dirty="0">
                <a:solidFill>
                  <a:srgbClr val="FFFFFF"/>
                </a:solidFill>
                <a:latin typeface="Noto Sans SC" pitchFamily="34" charset="0"/>
                <a:ea typeface="Noto Sans SC" pitchFamily="34" charset="-122"/>
                <a:cs typeface="Noto Sans SC" pitchFamily="34" charset="-120"/>
              </a:rPr>
              <a:t>:</a:t>
            </a:r>
            <a:br/>
            <a:r>
              <a:rPr lang="en-US" sz="953" dirty="0">
                <a:solidFill>
                  <a:srgbClr val="FFFFFF"/>
                </a:solidFill>
                <a:latin typeface="Noto Sans SC" pitchFamily="34" charset="0"/>
                <a:ea typeface="Noto Sans SC" pitchFamily="34" charset="-122"/>
                <a:cs typeface="Noto Sans SC" pitchFamily="34" charset="-120"/>
              </a:rPr>
              <a:t> Firstly, outliers and missing values within the dataset were addressed to ensure the integrity of our analysis.</a:t>
            </a:r>
            <a:endParaRPr lang="en-US" sz="953" dirty="0"/>
          </a:p>
        </p:txBody>
      </p:sp>
      <p:sp>
        <p:nvSpPr>
          <p:cNvPr id="5" name="Text 2"/>
          <p:cNvSpPr/>
          <p:nvPr/>
        </p:nvSpPr>
        <p:spPr>
          <a:xfrm>
            <a:off x="5269971" y="1415534"/>
            <a:ext cx="3167486" cy="1126014"/>
          </a:xfrm>
          <a:prstGeom prst="rect">
            <a:avLst/>
          </a:prstGeom>
          <a:noFill/>
          <a:ln/>
        </p:spPr>
        <p:txBody>
          <a:bodyPr wrap="square" rtlCol="0" anchor="t"/>
          <a:lstStyle/>
          <a:p>
            <a:pPr marL="0" indent="0" algn="l">
              <a:lnSpc>
                <a:spcPct val="150000"/>
              </a:lnSpc>
              <a:buNone/>
            </a:pPr>
            <a:r>
              <a:rPr lang="en-US" sz="953" dirty="0">
                <a:solidFill>
                  <a:srgbClr val="FFFFFF"/>
                </a:solidFill>
                <a:latin typeface="Noto Sans SC" pitchFamily="34" charset="0"/>
                <a:ea typeface="Noto Sans SC" pitchFamily="34" charset="-122"/>
                <a:cs typeface="Noto Sans SC" pitchFamily="34" charset="-120"/>
              </a:rPr>
              <a:t>2. </a:t>
            </a:r>
            <a:r>
              <a:rPr lang="en-US" sz="953" b="1" dirty="0">
                <a:solidFill>
                  <a:srgbClr val="FFFFFF"/>
                </a:solidFill>
                <a:latin typeface="Noto Sans SC" pitchFamily="34" charset="0"/>
                <a:ea typeface="Noto Sans SC" pitchFamily="34" charset="-122"/>
                <a:cs typeface="Noto Sans SC" pitchFamily="34" charset="-120"/>
              </a:rPr>
              <a:t>Clustering Analysis</a:t>
            </a:r>
            <a:r>
              <a:rPr lang="en-US" sz="953" dirty="0">
                <a:solidFill>
                  <a:srgbClr val="FFFFFF"/>
                </a:solidFill>
                <a:latin typeface="Noto Sans SC" pitchFamily="34" charset="0"/>
                <a:ea typeface="Noto Sans SC" pitchFamily="34" charset="-122"/>
                <a:cs typeface="Noto Sans SC" pitchFamily="34" charset="-120"/>
              </a:rPr>
              <a:t>:</a:t>
            </a:r>
            <a:br/>
            <a:r>
              <a:rPr lang="en-US" sz="953" dirty="0">
                <a:solidFill>
                  <a:srgbClr val="FFFFFF"/>
                </a:solidFill>
                <a:latin typeface="Noto Sans SC" pitchFamily="34" charset="0"/>
                <a:ea typeface="Noto Sans SC" pitchFamily="34" charset="-122"/>
                <a:cs typeface="Noto Sans SC" pitchFamily="34" charset="-120"/>
              </a:rPr>
              <a:t> Two different methodologies were employed for clustering, determining the optimal grouping strategy.</a:t>
            </a:r>
            <a:endParaRPr lang="en-US" sz="953" dirty="0"/>
          </a:p>
        </p:txBody>
      </p:sp>
      <p:sp>
        <p:nvSpPr>
          <p:cNvPr id="6" name="Text 3"/>
          <p:cNvSpPr/>
          <p:nvPr/>
        </p:nvSpPr>
        <p:spPr>
          <a:xfrm>
            <a:off x="1644756" y="3008432"/>
            <a:ext cx="3167486" cy="1126014"/>
          </a:xfrm>
          <a:prstGeom prst="rect">
            <a:avLst/>
          </a:prstGeom>
          <a:noFill/>
          <a:ln/>
        </p:spPr>
        <p:txBody>
          <a:bodyPr wrap="square" rtlCol="0" anchor="t"/>
          <a:lstStyle/>
          <a:p>
            <a:pPr marL="0" indent="0" algn="l">
              <a:lnSpc>
                <a:spcPct val="150000"/>
              </a:lnSpc>
              <a:buNone/>
            </a:pPr>
            <a:r>
              <a:rPr lang="en-US" sz="953" dirty="0">
                <a:solidFill>
                  <a:srgbClr val="FFFFFF"/>
                </a:solidFill>
                <a:latin typeface="Noto Sans SC" pitchFamily="34" charset="0"/>
                <a:ea typeface="Noto Sans SC" pitchFamily="34" charset="-122"/>
                <a:cs typeface="Noto Sans SC" pitchFamily="34" charset="-120"/>
              </a:rPr>
              <a:t>3. </a:t>
            </a:r>
            <a:r>
              <a:rPr lang="en-US" sz="953" b="1" dirty="0">
                <a:solidFill>
                  <a:srgbClr val="FFFFFF"/>
                </a:solidFill>
                <a:latin typeface="Noto Sans SC" pitchFamily="34" charset="0"/>
                <a:ea typeface="Noto Sans SC" pitchFamily="34" charset="-122"/>
                <a:cs typeface="Noto Sans SC" pitchFamily="34" charset="-120"/>
              </a:rPr>
              <a:t>Dimensionality Reduction</a:t>
            </a:r>
            <a:r>
              <a:rPr lang="en-US" sz="953" dirty="0">
                <a:solidFill>
                  <a:srgbClr val="FFFFFF"/>
                </a:solidFill>
                <a:latin typeface="Noto Sans SC" pitchFamily="34" charset="0"/>
                <a:ea typeface="Noto Sans SC" pitchFamily="34" charset="-122"/>
                <a:cs typeface="Noto Sans SC" pitchFamily="34" charset="-120"/>
              </a:rPr>
              <a:t>:</a:t>
            </a:r>
            <a:br/>
            <a:r>
              <a:rPr lang="en-US" sz="953" dirty="0">
                <a:solidFill>
                  <a:srgbClr val="FFFFFF"/>
                </a:solidFill>
                <a:latin typeface="Noto Sans SC" pitchFamily="34" charset="0"/>
                <a:ea typeface="Noto Sans SC" pitchFamily="34" charset="-122"/>
                <a:cs typeface="Noto Sans SC" pitchFamily="34" charset="-120"/>
              </a:rPr>
              <a:t> PCA enabled us to extract crucial information from multidimensional data without significant loss of feature details.</a:t>
            </a:r>
            <a:endParaRPr lang="en-US" sz="953" dirty="0"/>
          </a:p>
        </p:txBody>
      </p:sp>
      <p:sp>
        <p:nvSpPr>
          <p:cNvPr id="7" name="Text 4"/>
          <p:cNvSpPr/>
          <p:nvPr/>
        </p:nvSpPr>
        <p:spPr>
          <a:xfrm>
            <a:off x="5269971" y="3008432"/>
            <a:ext cx="3167486" cy="1126014"/>
          </a:xfrm>
          <a:prstGeom prst="rect">
            <a:avLst/>
          </a:prstGeom>
          <a:noFill/>
          <a:ln/>
        </p:spPr>
        <p:txBody>
          <a:bodyPr wrap="square" rtlCol="0" anchor="t"/>
          <a:lstStyle/>
          <a:p>
            <a:pPr marL="0" indent="0" algn="l">
              <a:lnSpc>
                <a:spcPct val="150000"/>
              </a:lnSpc>
              <a:buNone/>
            </a:pPr>
            <a:r>
              <a:rPr lang="en-US" sz="953" dirty="0">
                <a:solidFill>
                  <a:srgbClr val="FFFFFF"/>
                </a:solidFill>
                <a:latin typeface="Noto Sans SC" pitchFamily="34" charset="0"/>
                <a:ea typeface="Noto Sans SC" pitchFamily="34" charset="-122"/>
                <a:cs typeface="Noto Sans SC" pitchFamily="34" charset="-120"/>
              </a:rPr>
              <a:t>4. </a:t>
            </a:r>
            <a:r>
              <a:rPr lang="en-US" sz="953" b="1" dirty="0">
                <a:solidFill>
                  <a:srgbClr val="FFFFFF"/>
                </a:solidFill>
                <a:latin typeface="Noto Sans SC" pitchFamily="34" charset="0"/>
                <a:ea typeface="Noto Sans SC" pitchFamily="34" charset="-122"/>
                <a:cs typeface="Noto Sans SC" pitchFamily="34" charset="-120"/>
              </a:rPr>
              <a:t>Model Validation</a:t>
            </a:r>
            <a:r>
              <a:rPr lang="en-US" sz="953" dirty="0">
                <a:solidFill>
                  <a:srgbClr val="FFFFFF"/>
                </a:solidFill>
                <a:latin typeface="Noto Sans SC" pitchFamily="34" charset="0"/>
                <a:ea typeface="Noto Sans SC" pitchFamily="34" charset="-122"/>
                <a:cs typeface="Noto Sans SC" pitchFamily="34" charset="-120"/>
              </a:rPr>
              <a:t>:</a:t>
            </a:r>
            <a:br/>
            <a:r>
              <a:rPr lang="en-US" sz="953" dirty="0">
                <a:solidFill>
                  <a:srgbClr val="FFFFFF"/>
                </a:solidFill>
                <a:latin typeface="Noto Sans SC" pitchFamily="34" charset="0"/>
                <a:ea typeface="Noto Sans SC" pitchFamily="34" charset="-122"/>
                <a:cs typeface="Noto Sans SC" pitchFamily="34" charset="-120"/>
              </a:rPr>
              <a:t> Predictions from the model were compared against actual data to ascertain predictive performance.</a:t>
            </a:r>
            <a:endParaRPr lang="en-US" sz="95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773</Words>
  <Application>Microsoft Office PowerPoint</Application>
  <PresentationFormat>On-screen Show (16:9)</PresentationFormat>
  <Paragraphs>74</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等线</vt:lpstr>
      <vt:lpstr>Noto Sans SC</vt:lpstr>
      <vt:lpstr>Söhne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 Learning Project</dc:title>
  <dc:subject/>
  <dc:creator>Shaojun Zhang</dc:creator>
  <cp:lastModifiedBy>张 少君</cp:lastModifiedBy>
  <cp:revision>2</cp:revision>
  <dcterms:created xsi:type="dcterms:W3CDTF">2023-08-10T08:38:18Z</dcterms:created>
  <dcterms:modified xsi:type="dcterms:W3CDTF">2023-08-10T09:41:21Z</dcterms:modified>
</cp:coreProperties>
</file>