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79" d="100"/>
          <a:sy n="79" d="100"/>
        </p:scale>
        <p:origin x="79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292696" y="2451337"/>
            <a:ext cx="7301966" cy="427110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Analyzation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B2979B36-11FE-D4FD-471B-6D78B1E717B6}"/>
              </a:ext>
            </a:extLst>
          </p:cNvPr>
          <p:cNvSpPr txBox="1"/>
          <p:nvPr/>
        </p:nvSpPr>
        <p:spPr>
          <a:xfrm>
            <a:off x="11334466" y="1414430"/>
            <a:ext cx="5810534" cy="2308324"/>
          </a:xfrm>
          <a:prstGeom prst="rect">
            <a:avLst/>
          </a:prstGeom>
          <a:noFill/>
        </p:spPr>
        <p:txBody>
          <a:bodyPr wrap="square" rtlCol="0">
            <a:spAutoFit/>
          </a:bodyPr>
          <a:lstStyle/>
          <a:p>
            <a:r>
              <a:rPr lang="en-US" altLang="zh-CN" dirty="0"/>
              <a:t>Top 5 Categories out of Total 16:</a:t>
            </a:r>
          </a:p>
          <a:p>
            <a:r>
              <a:rPr lang="en-US" altLang="zh-CN" dirty="0"/>
              <a:t>Animals</a:t>
            </a:r>
          </a:p>
          <a:p>
            <a:r>
              <a:rPr lang="en-US" altLang="zh-CN" dirty="0"/>
              <a:t>Science</a:t>
            </a:r>
          </a:p>
          <a:p>
            <a:r>
              <a:rPr lang="en-US" altLang="zh-CN" dirty="0"/>
              <a:t>Healthy eating</a:t>
            </a:r>
          </a:p>
          <a:p>
            <a:r>
              <a:rPr lang="en-US" altLang="zh-CN" dirty="0"/>
              <a:t>Technology</a:t>
            </a:r>
          </a:p>
          <a:p>
            <a:r>
              <a:rPr lang="en-US" altLang="zh-CN" dirty="0"/>
              <a:t> Food</a:t>
            </a:r>
          </a:p>
          <a:p>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87004" y="2005583"/>
            <a:ext cx="11342283" cy="6275832"/>
          </a:xfrm>
          <a:prstGeom prst="rect">
            <a:avLst/>
          </a:prstGeom>
          <a:solidFill>
            <a:schemeClr val="bg1"/>
          </a:solidFill>
        </p:spPr>
        <p:txBody>
          <a:bodyPr/>
          <a:lstStyle/>
          <a:p>
            <a:endParaRPr lang="zh-CN" alt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A8D75BB8-9797-2E57-F8F4-75191B6FC5FB}"/>
              </a:ext>
            </a:extLst>
          </p:cNvPr>
          <p:cNvSpPr txBox="1"/>
          <p:nvPr/>
        </p:nvSpPr>
        <p:spPr>
          <a:xfrm>
            <a:off x="8676388" y="3404135"/>
            <a:ext cx="7529041" cy="2985433"/>
          </a:xfrm>
          <a:prstGeom prst="rect">
            <a:avLst/>
          </a:prstGeom>
          <a:noFill/>
        </p:spPr>
        <p:txBody>
          <a:bodyPr wrap="square" rtlCol="0">
            <a:spAutoFit/>
          </a:bodyPr>
          <a:lstStyle/>
          <a:p>
            <a:r>
              <a:rPr lang="en-US" altLang="zh-CN" sz="2000" dirty="0"/>
              <a:t>To start our engagement with Social Buzz, we are running a 3 month initial project in order to prove to them that we are the best firm to work with. They are expecting the following:</a:t>
            </a:r>
          </a:p>
          <a:p>
            <a:endParaRPr lang="en-US" altLang="zh-CN" sz="2000" dirty="0"/>
          </a:p>
          <a:p>
            <a:pPr marL="285750" indent="-285750">
              <a:buFontTx/>
              <a:buChar char="-"/>
            </a:pPr>
            <a:r>
              <a:rPr lang="en-US" altLang="zh-CN" dirty="0"/>
              <a:t>An audit of their big data practice</a:t>
            </a:r>
          </a:p>
          <a:p>
            <a:pPr marL="285750" indent="-285750">
              <a:buFontTx/>
              <a:buChar char="-"/>
            </a:pPr>
            <a:endParaRPr lang="en-US" altLang="zh-CN" dirty="0"/>
          </a:p>
          <a:p>
            <a:pPr marL="285750" indent="-285750">
              <a:buFontTx/>
              <a:buChar char="-"/>
            </a:pPr>
            <a:r>
              <a:rPr lang="en-US" altLang="zh-CN" dirty="0"/>
              <a:t>Recommendations for a successful IPO </a:t>
            </a:r>
          </a:p>
          <a:p>
            <a:pPr marL="285750" indent="-285750">
              <a:buFontTx/>
              <a:buChar char="-"/>
            </a:pPr>
            <a:endParaRPr lang="en-US" altLang="zh-CN" dirty="0"/>
          </a:p>
          <a:p>
            <a:r>
              <a:rPr lang="en-US" altLang="zh-CN" dirty="0"/>
              <a:t>-    An analysis of their content categories that highlights the top 5 categories with the largest aggregate popularity</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34730" y="8420100"/>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60854"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1664EE9-EF7F-FDD5-93BC-4793C8CF28C0}"/>
              </a:ext>
            </a:extLst>
          </p:cNvPr>
          <p:cNvSpPr txBox="1"/>
          <p:nvPr/>
        </p:nvSpPr>
        <p:spPr>
          <a:xfrm>
            <a:off x="2590574" y="5370406"/>
            <a:ext cx="7266248" cy="3785652"/>
          </a:xfrm>
          <a:prstGeom prst="rect">
            <a:avLst/>
          </a:prstGeom>
          <a:noFill/>
        </p:spPr>
        <p:txBody>
          <a:bodyPr wrap="square" rtlCol="0">
            <a:spAutoFit/>
          </a:bodyPr>
          <a:lstStyle/>
          <a:p>
            <a:r>
              <a:rPr lang="en-US" altLang="zh-CN" sz="2000" dirty="0"/>
              <a:t>Due to their rapid growth and digital nature of their core product, the amount of data that they create, collect and must analyze is huge. </a:t>
            </a:r>
          </a:p>
          <a:p>
            <a:endParaRPr lang="en-US" altLang="zh-CN" sz="2000" dirty="0"/>
          </a:p>
          <a:p>
            <a:pPr marL="285750" indent="-285750">
              <a:buFont typeface="Arial" panose="020B0604020202020204" pitchFamily="34" charset="0"/>
              <a:buChar char="•"/>
            </a:pPr>
            <a:r>
              <a:rPr lang="en-US" altLang="zh-CN" sz="2000" dirty="0"/>
              <a:t>Every day over 100,000 pieces of content, ranging from text, images, videos and GIFs are posted. All of this data is highly unstructured and requires extremely sophisticated and expensive technology to manage and maintain.</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Out of the 250 people working at Social Buzz, 200 of them are technical staff working on maintaining this highly complex technology.</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083354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875966" y="3993227"/>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0913895" y="6912737"/>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F4DA7C07-D389-7FA1-F0B9-A020BD570B67}"/>
              </a:ext>
            </a:extLst>
          </p:cNvPr>
          <p:cNvSpPr txBox="1"/>
          <p:nvPr/>
        </p:nvSpPr>
        <p:spPr>
          <a:xfrm>
            <a:off x="14097000" y="1897800"/>
            <a:ext cx="4481522" cy="830997"/>
          </a:xfrm>
          <a:prstGeom prst="rect">
            <a:avLst/>
          </a:prstGeom>
          <a:noFill/>
        </p:spPr>
        <p:txBody>
          <a:bodyPr wrap="square" rtlCol="0">
            <a:spAutoFit/>
          </a:bodyPr>
          <a:lstStyle/>
          <a:p>
            <a:r>
              <a:rPr lang="en-US" altLang="zh-CN" sz="2400" b="0" i="0" dirty="0">
                <a:solidFill>
                  <a:srgbClr val="000000"/>
                </a:solidFill>
                <a:effectLst/>
                <a:highlight>
                  <a:srgbClr val="FFFFFF"/>
                </a:highlight>
                <a:latin typeface="DM Sans" panose="020F0502020204030204" pitchFamily="2" charset="0"/>
              </a:rPr>
              <a:t>Andrew Fleming </a:t>
            </a:r>
          </a:p>
          <a:p>
            <a:r>
              <a:rPr lang="en-US" altLang="zh-CN" sz="2400" b="0" i="0" dirty="0">
                <a:solidFill>
                  <a:srgbClr val="000000"/>
                </a:solidFill>
                <a:effectLst/>
                <a:highlight>
                  <a:srgbClr val="FFFFFF"/>
                </a:highlight>
                <a:latin typeface="DM Sans" panose="020F0502020204030204" pitchFamily="2" charset="0"/>
              </a:rPr>
              <a:t>(Chief Technical Architect)</a:t>
            </a:r>
            <a:endParaRPr lang="zh-CN" altLang="en-US" sz="2400" dirty="0"/>
          </a:p>
        </p:txBody>
      </p:sp>
      <p:sp>
        <p:nvSpPr>
          <p:cNvPr id="33" name="TextBox 32">
            <a:extLst>
              <a:ext uri="{FF2B5EF4-FFF2-40B4-BE49-F238E27FC236}">
                <a16:creationId xmlns:a16="http://schemas.microsoft.com/office/drawing/2014/main" id="{1DCA5FE8-C190-40A1-9566-BCE63E3FF5DC}"/>
              </a:ext>
            </a:extLst>
          </p:cNvPr>
          <p:cNvSpPr txBox="1"/>
          <p:nvPr/>
        </p:nvSpPr>
        <p:spPr>
          <a:xfrm>
            <a:off x="14112838" y="4849016"/>
            <a:ext cx="4481522" cy="830997"/>
          </a:xfrm>
          <a:prstGeom prst="rect">
            <a:avLst/>
          </a:prstGeom>
          <a:noFill/>
        </p:spPr>
        <p:txBody>
          <a:bodyPr wrap="square" rtlCol="0">
            <a:spAutoFit/>
          </a:bodyPr>
          <a:lstStyle/>
          <a:p>
            <a:r>
              <a:rPr lang="en-US" altLang="zh-CN" sz="2400" b="0" i="0" dirty="0">
                <a:solidFill>
                  <a:srgbClr val="000000"/>
                </a:solidFill>
                <a:effectLst/>
                <a:highlight>
                  <a:srgbClr val="FFFFFF"/>
                </a:highlight>
                <a:latin typeface="DM Sans" pitchFamily="2" charset="0"/>
              </a:rPr>
              <a:t>Marcus Rompton </a:t>
            </a:r>
          </a:p>
          <a:p>
            <a:r>
              <a:rPr lang="en-US" altLang="zh-CN" sz="2400" b="0" i="0" dirty="0">
                <a:solidFill>
                  <a:srgbClr val="000000"/>
                </a:solidFill>
                <a:effectLst/>
                <a:highlight>
                  <a:srgbClr val="FFFFFF"/>
                </a:highlight>
                <a:latin typeface="DM Sans" pitchFamily="2" charset="0"/>
              </a:rPr>
              <a:t>(Senior Principle)</a:t>
            </a:r>
            <a:endParaRPr lang="zh-CN" altLang="en-US" sz="2400" dirty="0"/>
          </a:p>
        </p:txBody>
      </p:sp>
      <p:sp>
        <p:nvSpPr>
          <p:cNvPr id="34" name="TextBox 33">
            <a:extLst>
              <a:ext uri="{FF2B5EF4-FFF2-40B4-BE49-F238E27FC236}">
                <a16:creationId xmlns:a16="http://schemas.microsoft.com/office/drawing/2014/main" id="{BDAAD222-DEFA-1571-4EC6-FAC150CDBDB4}"/>
              </a:ext>
            </a:extLst>
          </p:cNvPr>
          <p:cNvSpPr txBox="1"/>
          <p:nvPr/>
        </p:nvSpPr>
        <p:spPr>
          <a:xfrm>
            <a:off x="14130528" y="7800232"/>
            <a:ext cx="4481522" cy="830997"/>
          </a:xfrm>
          <a:prstGeom prst="rect">
            <a:avLst/>
          </a:prstGeom>
          <a:noFill/>
        </p:spPr>
        <p:txBody>
          <a:bodyPr wrap="square" rtlCol="0">
            <a:spAutoFit/>
          </a:bodyPr>
          <a:lstStyle/>
          <a:p>
            <a:r>
              <a:rPr lang="en-US" altLang="zh-CN" sz="2400" b="0" i="0" dirty="0">
                <a:solidFill>
                  <a:srgbClr val="000000"/>
                </a:solidFill>
                <a:effectLst/>
                <a:highlight>
                  <a:srgbClr val="FFFFFF"/>
                </a:highlight>
                <a:latin typeface="DM Sans" panose="020F0502020204030204" pitchFamily="2" charset="0"/>
              </a:rPr>
              <a:t>Sean Zhang</a:t>
            </a:r>
          </a:p>
          <a:p>
            <a:r>
              <a:rPr lang="en-US" altLang="zh-CN" sz="2400" b="0" i="0" dirty="0">
                <a:solidFill>
                  <a:srgbClr val="000000"/>
                </a:solidFill>
                <a:effectLst/>
                <a:highlight>
                  <a:srgbClr val="FFFFFF"/>
                </a:highlight>
                <a:latin typeface="DM Sans" panose="020F0502020204030204" pitchFamily="2" charset="0"/>
              </a:rPr>
              <a:t>(Data Analytics)</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A48073A-2F8B-4D63-1D91-1179C9DD5E52}"/>
              </a:ext>
            </a:extLst>
          </p:cNvPr>
          <p:cNvSpPr txBox="1"/>
          <p:nvPr/>
        </p:nvSpPr>
        <p:spPr>
          <a:xfrm>
            <a:off x="4157190" y="1644253"/>
            <a:ext cx="1962140" cy="461665"/>
          </a:xfrm>
          <a:prstGeom prst="rect">
            <a:avLst/>
          </a:prstGeom>
          <a:noFill/>
        </p:spPr>
        <p:txBody>
          <a:bodyPr wrap="none" rtlCol="0">
            <a:spAutoFit/>
          </a:bodyPr>
          <a:lstStyle/>
          <a:p>
            <a:r>
              <a:rPr lang="en-US" altLang="zh-CN" sz="2400" dirty="0"/>
              <a:t>Data Selecting</a:t>
            </a:r>
            <a:endParaRPr lang="zh-CN" altLang="en-US" sz="2400" dirty="0"/>
          </a:p>
        </p:txBody>
      </p:sp>
      <p:sp>
        <p:nvSpPr>
          <p:cNvPr id="40" name="TextBox 39">
            <a:extLst>
              <a:ext uri="{FF2B5EF4-FFF2-40B4-BE49-F238E27FC236}">
                <a16:creationId xmlns:a16="http://schemas.microsoft.com/office/drawing/2014/main" id="{9295F705-916B-6989-DAA5-FB4D915820E5}"/>
              </a:ext>
            </a:extLst>
          </p:cNvPr>
          <p:cNvSpPr txBox="1"/>
          <p:nvPr/>
        </p:nvSpPr>
        <p:spPr>
          <a:xfrm>
            <a:off x="5764133" y="3274417"/>
            <a:ext cx="1907638" cy="461665"/>
          </a:xfrm>
          <a:prstGeom prst="rect">
            <a:avLst/>
          </a:prstGeom>
          <a:noFill/>
        </p:spPr>
        <p:txBody>
          <a:bodyPr wrap="none" rtlCol="0">
            <a:spAutoFit/>
          </a:bodyPr>
          <a:lstStyle/>
          <a:p>
            <a:r>
              <a:rPr lang="en-US" altLang="zh-CN" sz="2400" dirty="0"/>
              <a:t>Data Cleaning</a:t>
            </a:r>
            <a:endParaRPr lang="zh-CN" altLang="en-US" sz="2400" dirty="0"/>
          </a:p>
        </p:txBody>
      </p:sp>
      <p:sp>
        <p:nvSpPr>
          <p:cNvPr id="41" name="TextBox 38">
            <a:extLst>
              <a:ext uri="{FF2B5EF4-FFF2-40B4-BE49-F238E27FC236}">
                <a16:creationId xmlns:a16="http://schemas.microsoft.com/office/drawing/2014/main" id="{3A48073A-2F8B-4D63-1D91-1179C9DD5E52}"/>
              </a:ext>
            </a:extLst>
          </p:cNvPr>
          <p:cNvSpPr txBox="1"/>
          <p:nvPr/>
        </p:nvSpPr>
        <p:spPr>
          <a:xfrm>
            <a:off x="7607840" y="4816114"/>
            <a:ext cx="202690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Data Analyzing</a:t>
            </a:r>
            <a:endParaRPr lang="zh-CN" altLang="en-US" sz="2400" dirty="0"/>
          </a:p>
        </p:txBody>
      </p:sp>
      <p:sp>
        <p:nvSpPr>
          <p:cNvPr id="42" name="TextBox 38">
            <a:extLst>
              <a:ext uri="{FF2B5EF4-FFF2-40B4-BE49-F238E27FC236}">
                <a16:creationId xmlns:a16="http://schemas.microsoft.com/office/drawing/2014/main" id="{3A48073A-2F8B-4D63-1D91-1179C9DD5E52}"/>
              </a:ext>
            </a:extLst>
          </p:cNvPr>
          <p:cNvSpPr txBox="1"/>
          <p:nvPr/>
        </p:nvSpPr>
        <p:spPr>
          <a:xfrm>
            <a:off x="9447751" y="6373276"/>
            <a:ext cx="2325317"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Data Transferring</a:t>
            </a:r>
            <a:endParaRPr lang="zh-CN" altLang="en-US" sz="2400" dirty="0"/>
          </a:p>
        </p:txBody>
      </p:sp>
      <p:sp>
        <p:nvSpPr>
          <p:cNvPr id="44" name="TextBox 38">
            <a:extLst>
              <a:ext uri="{FF2B5EF4-FFF2-40B4-BE49-F238E27FC236}">
                <a16:creationId xmlns:a16="http://schemas.microsoft.com/office/drawing/2014/main" id="{6B5C3D6B-6EEE-7BAF-E351-FB66BF6DE7B0}"/>
              </a:ext>
            </a:extLst>
          </p:cNvPr>
          <p:cNvSpPr txBox="1"/>
          <p:nvPr/>
        </p:nvSpPr>
        <p:spPr>
          <a:xfrm>
            <a:off x="11301134" y="8068110"/>
            <a:ext cx="264790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Result Summarizing</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367950" y="0"/>
            <a:ext cx="17158050" cy="1257014"/>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 Score of total 16 Categories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7" name="Picture 16">
            <a:extLst>
              <a:ext uri="{FF2B5EF4-FFF2-40B4-BE49-F238E27FC236}">
                <a16:creationId xmlns:a16="http://schemas.microsoft.com/office/drawing/2014/main" id="{843A0D25-2880-028B-9244-90FB13482BEE}"/>
              </a:ext>
            </a:extLst>
          </p:cNvPr>
          <p:cNvPicPr>
            <a:picLocks noChangeAspect="1"/>
          </p:cNvPicPr>
          <p:nvPr/>
        </p:nvPicPr>
        <p:blipFill>
          <a:blip r:embed="rId7"/>
          <a:stretch>
            <a:fillRect/>
          </a:stretch>
        </p:blipFill>
        <p:spPr>
          <a:xfrm>
            <a:off x="602321" y="1257014"/>
            <a:ext cx="17083358" cy="88539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1B976024-1EDB-9B4A-855A-302D5C1BD6DA}"/>
              </a:ext>
            </a:extLst>
          </p:cNvPr>
          <p:cNvPicPr>
            <a:picLocks noChangeAspect="1"/>
          </p:cNvPicPr>
          <p:nvPr/>
        </p:nvPicPr>
        <p:blipFill>
          <a:blip r:embed="rId7"/>
          <a:stretch>
            <a:fillRect/>
          </a:stretch>
        </p:blipFill>
        <p:spPr>
          <a:xfrm>
            <a:off x="2133600" y="1833585"/>
            <a:ext cx="16078200" cy="8386377"/>
          </a:xfrm>
          <a:prstGeom prst="rect">
            <a:avLst/>
          </a:prstGeom>
        </p:spPr>
      </p:pic>
      <p:sp>
        <p:nvSpPr>
          <p:cNvPr id="29" name="TextBox 3">
            <a:extLst>
              <a:ext uri="{FF2B5EF4-FFF2-40B4-BE49-F238E27FC236}">
                <a16:creationId xmlns:a16="http://schemas.microsoft.com/office/drawing/2014/main" id="{8E8CF560-922E-26BF-B426-BC45EE43664A}"/>
              </a:ext>
            </a:extLst>
          </p:cNvPr>
          <p:cNvSpPr txBox="1"/>
          <p:nvPr/>
        </p:nvSpPr>
        <p:spPr>
          <a:xfrm>
            <a:off x="751476" y="1018697"/>
            <a:ext cx="17158050" cy="1257014"/>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 Top 5 Categories(valued by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0460502-906D-96EA-ADE0-D181CBE6862D}"/>
              </a:ext>
            </a:extLst>
          </p:cNvPr>
          <p:cNvPicPr>
            <a:picLocks noChangeAspect="1"/>
          </p:cNvPicPr>
          <p:nvPr/>
        </p:nvPicPr>
        <p:blipFill>
          <a:blip r:embed="rId7"/>
          <a:stretch>
            <a:fillRect/>
          </a:stretch>
        </p:blipFill>
        <p:spPr>
          <a:xfrm>
            <a:off x="2561873" y="1019256"/>
            <a:ext cx="5674549" cy="3062455"/>
          </a:xfrm>
          <a:prstGeom prst="rect">
            <a:avLst/>
          </a:prstGeom>
        </p:spPr>
      </p:pic>
      <p:pic>
        <p:nvPicPr>
          <p:cNvPr id="30" name="Picture 29">
            <a:extLst>
              <a:ext uri="{FF2B5EF4-FFF2-40B4-BE49-F238E27FC236}">
                <a16:creationId xmlns:a16="http://schemas.microsoft.com/office/drawing/2014/main" id="{51F649F8-3AD1-1D02-C785-22635B3167F8}"/>
              </a:ext>
            </a:extLst>
          </p:cNvPr>
          <p:cNvPicPr>
            <a:picLocks noChangeAspect="1"/>
          </p:cNvPicPr>
          <p:nvPr/>
        </p:nvPicPr>
        <p:blipFill>
          <a:blip r:embed="rId8"/>
          <a:stretch>
            <a:fillRect/>
          </a:stretch>
        </p:blipFill>
        <p:spPr>
          <a:xfrm>
            <a:off x="4488343" y="4134049"/>
            <a:ext cx="4031043" cy="345518"/>
          </a:xfrm>
          <a:prstGeom prst="rect">
            <a:avLst/>
          </a:prstGeom>
        </p:spPr>
      </p:pic>
      <p:pic>
        <p:nvPicPr>
          <p:cNvPr id="32" name="Picture 31">
            <a:extLst>
              <a:ext uri="{FF2B5EF4-FFF2-40B4-BE49-F238E27FC236}">
                <a16:creationId xmlns:a16="http://schemas.microsoft.com/office/drawing/2014/main" id="{644C05AC-F2BA-FD9F-A0B1-6C7F1A44F610}"/>
              </a:ext>
            </a:extLst>
          </p:cNvPr>
          <p:cNvPicPr>
            <a:picLocks noChangeAspect="1"/>
          </p:cNvPicPr>
          <p:nvPr/>
        </p:nvPicPr>
        <p:blipFill>
          <a:blip r:embed="rId9"/>
          <a:stretch>
            <a:fillRect/>
          </a:stretch>
        </p:blipFill>
        <p:spPr>
          <a:xfrm>
            <a:off x="8939831" y="1276748"/>
            <a:ext cx="5727709" cy="2857301"/>
          </a:xfrm>
          <a:prstGeom prst="rect">
            <a:avLst/>
          </a:prstGeom>
        </p:spPr>
      </p:pic>
      <p:pic>
        <p:nvPicPr>
          <p:cNvPr id="34" name="Picture 33">
            <a:extLst>
              <a:ext uri="{FF2B5EF4-FFF2-40B4-BE49-F238E27FC236}">
                <a16:creationId xmlns:a16="http://schemas.microsoft.com/office/drawing/2014/main" id="{D28725F3-898C-99BC-8FA5-E043713EBF4C}"/>
              </a:ext>
            </a:extLst>
          </p:cNvPr>
          <p:cNvPicPr>
            <a:picLocks noChangeAspect="1"/>
          </p:cNvPicPr>
          <p:nvPr/>
        </p:nvPicPr>
        <p:blipFill>
          <a:blip r:embed="rId10"/>
          <a:stretch>
            <a:fillRect/>
          </a:stretch>
        </p:blipFill>
        <p:spPr>
          <a:xfrm>
            <a:off x="10712334" y="4137116"/>
            <a:ext cx="4031044" cy="411060"/>
          </a:xfrm>
          <a:prstGeom prst="rect">
            <a:avLst/>
          </a:prstGeom>
        </p:spPr>
      </p:pic>
      <p:pic>
        <p:nvPicPr>
          <p:cNvPr id="36" name="Picture 35">
            <a:extLst>
              <a:ext uri="{FF2B5EF4-FFF2-40B4-BE49-F238E27FC236}">
                <a16:creationId xmlns:a16="http://schemas.microsoft.com/office/drawing/2014/main" id="{26D3C570-4427-FCCE-922C-B7357F69425D}"/>
              </a:ext>
            </a:extLst>
          </p:cNvPr>
          <p:cNvPicPr>
            <a:picLocks noChangeAspect="1"/>
          </p:cNvPicPr>
          <p:nvPr/>
        </p:nvPicPr>
        <p:blipFill>
          <a:blip r:embed="rId11"/>
          <a:stretch>
            <a:fillRect/>
          </a:stretch>
        </p:blipFill>
        <p:spPr>
          <a:xfrm>
            <a:off x="2871092" y="6106629"/>
            <a:ext cx="5389714" cy="2615417"/>
          </a:xfrm>
          <a:prstGeom prst="rect">
            <a:avLst/>
          </a:prstGeom>
        </p:spPr>
      </p:pic>
      <p:pic>
        <p:nvPicPr>
          <p:cNvPr id="40" name="Picture 39">
            <a:extLst>
              <a:ext uri="{FF2B5EF4-FFF2-40B4-BE49-F238E27FC236}">
                <a16:creationId xmlns:a16="http://schemas.microsoft.com/office/drawing/2014/main" id="{349BFAF4-FEA2-9C7C-BF85-0F4B32FFB5CB}"/>
              </a:ext>
            </a:extLst>
          </p:cNvPr>
          <p:cNvPicPr>
            <a:picLocks noChangeAspect="1"/>
          </p:cNvPicPr>
          <p:nvPr/>
        </p:nvPicPr>
        <p:blipFill>
          <a:blip r:embed="rId12"/>
          <a:stretch>
            <a:fillRect/>
          </a:stretch>
        </p:blipFill>
        <p:spPr>
          <a:xfrm>
            <a:off x="4724400" y="8742130"/>
            <a:ext cx="3642799" cy="434241"/>
          </a:xfrm>
          <a:prstGeom prst="rect">
            <a:avLst/>
          </a:prstGeom>
        </p:spPr>
      </p:pic>
      <p:pic>
        <p:nvPicPr>
          <p:cNvPr id="42" name="Picture 41">
            <a:extLst>
              <a:ext uri="{FF2B5EF4-FFF2-40B4-BE49-F238E27FC236}">
                <a16:creationId xmlns:a16="http://schemas.microsoft.com/office/drawing/2014/main" id="{AFED6400-410E-80F9-0ACB-8022789A3DAA}"/>
              </a:ext>
            </a:extLst>
          </p:cNvPr>
          <p:cNvPicPr>
            <a:picLocks noChangeAspect="1"/>
          </p:cNvPicPr>
          <p:nvPr/>
        </p:nvPicPr>
        <p:blipFill>
          <a:blip r:embed="rId13"/>
          <a:stretch>
            <a:fillRect/>
          </a:stretch>
        </p:blipFill>
        <p:spPr>
          <a:xfrm>
            <a:off x="8365358" y="6100533"/>
            <a:ext cx="5340367" cy="2657878"/>
          </a:xfrm>
          <a:prstGeom prst="rect">
            <a:avLst/>
          </a:prstGeom>
        </p:spPr>
      </p:pic>
      <p:pic>
        <p:nvPicPr>
          <p:cNvPr id="44" name="Picture 43">
            <a:extLst>
              <a:ext uri="{FF2B5EF4-FFF2-40B4-BE49-F238E27FC236}">
                <a16:creationId xmlns:a16="http://schemas.microsoft.com/office/drawing/2014/main" id="{EB35D05B-76BB-9D71-5225-1B39CFFDFCE8}"/>
              </a:ext>
            </a:extLst>
          </p:cNvPr>
          <p:cNvPicPr>
            <a:picLocks noChangeAspect="1"/>
          </p:cNvPicPr>
          <p:nvPr/>
        </p:nvPicPr>
        <p:blipFill>
          <a:blip r:embed="rId14"/>
          <a:stretch>
            <a:fillRect/>
          </a:stretch>
        </p:blipFill>
        <p:spPr>
          <a:xfrm>
            <a:off x="10190554" y="8774326"/>
            <a:ext cx="3578737" cy="490238"/>
          </a:xfrm>
          <a:prstGeom prst="rect">
            <a:avLst/>
          </a:prstGeom>
        </p:spPr>
      </p:pic>
      <p:pic>
        <p:nvPicPr>
          <p:cNvPr id="46" name="Picture 45">
            <a:extLst>
              <a:ext uri="{FF2B5EF4-FFF2-40B4-BE49-F238E27FC236}">
                <a16:creationId xmlns:a16="http://schemas.microsoft.com/office/drawing/2014/main" id="{7F188046-D8F2-D144-D50F-79BD062E487E}"/>
              </a:ext>
            </a:extLst>
          </p:cNvPr>
          <p:cNvPicPr>
            <a:picLocks noChangeAspect="1"/>
          </p:cNvPicPr>
          <p:nvPr/>
        </p:nvPicPr>
        <p:blipFill>
          <a:blip r:embed="rId15"/>
          <a:stretch>
            <a:fillRect/>
          </a:stretch>
        </p:blipFill>
        <p:spPr>
          <a:xfrm>
            <a:off x="13006696" y="4547081"/>
            <a:ext cx="4943064" cy="2415867"/>
          </a:xfrm>
          <a:prstGeom prst="rect">
            <a:avLst/>
          </a:prstGeom>
        </p:spPr>
      </p:pic>
      <p:pic>
        <p:nvPicPr>
          <p:cNvPr id="48" name="Picture 47">
            <a:extLst>
              <a:ext uri="{FF2B5EF4-FFF2-40B4-BE49-F238E27FC236}">
                <a16:creationId xmlns:a16="http://schemas.microsoft.com/office/drawing/2014/main" id="{7810AE59-5F8F-C6FC-A16B-04DF83D8CAFE}"/>
              </a:ext>
            </a:extLst>
          </p:cNvPr>
          <p:cNvPicPr>
            <a:picLocks noChangeAspect="1"/>
          </p:cNvPicPr>
          <p:nvPr/>
        </p:nvPicPr>
        <p:blipFill>
          <a:blip r:embed="rId16"/>
          <a:stretch>
            <a:fillRect/>
          </a:stretch>
        </p:blipFill>
        <p:spPr>
          <a:xfrm>
            <a:off x="14743378" y="6993814"/>
            <a:ext cx="3364929" cy="362197"/>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275</Words>
  <Application>Microsoft Office PowerPoint</Application>
  <PresentationFormat>Custom</PresentationFormat>
  <Paragraphs>73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DM Sans</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zhexuan zhang</cp:lastModifiedBy>
  <cp:revision>12</cp:revision>
  <dcterms:created xsi:type="dcterms:W3CDTF">2006-08-16T00:00:00Z</dcterms:created>
  <dcterms:modified xsi:type="dcterms:W3CDTF">2024-06-06T15:44:17Z</dcterms:modified>
  <dc:identifier>DAEhDyfaYKE</dc:identifier>
</cp:coreProperties>
</file>