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4"/>
  </p:notesMasterIdLst>
  <p:sldIdLst>
    <p:sldId id="256" r:id="rId2"/>
    <p:sldId id="258" r:id="rId3"/>
    <p:sldId id="260" r:id="rId4"/>
    <p:sldId id="319" r:id="rId5"/>
    <p:sldId id="320" r:id="rId6"/>
    <p:sldId id="279" r:id="rId7"/>
    <p:sldId id="321" r:id="rId8"/>
    <p:sldId id="322" r:id="rId9"/>
    <p:sldId id="317" r:id="rId10"/>
    <p:sldId id="318" r:id="rId11"/>
    <p:sldId id="274" r:id="rId12"/>
    <p:sldId id="323" r:id="rId13"/>
  </p:sldIdLst>
  <p:sldSz cx="9144000" cy="5143500" type="screen16x9"/>
  <p:notesSz cx="6858000" cy="9144000"/>
  <p:embeddedFontLst>
    <p:embeddedFont>
      <p:font typeface="Fira Sans Extra Condensed Medium" panose="02010600030101010101" charset="0"/>
      <p:regular r:id="rId15"/>
      <p:bold r:id="rId16"/>
      <p:italic r:id="rId17"/>
      <p:boldItalic r:id="rId18"/>
    </p:embeddedFont>
    <p:embeddedFont>
      <p:font typeface="Montserrat" panose="00000800000000000000" pitchFamily="50"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B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1D0B276-7051-4CF5-A257-EA7D71463920}">
  <a:tblStyle styleId="{C1D0B276-7051-4CF5-A257-EA7D7146392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3" autoAdjust="0"/>
    <p:restoredTop sz="97427" autoAdjust="0"/>
  </p:normalViewPr>
  <p:slideViewPr>
    <p:cSldViewPr snapToGrid="0">
      <p:cViewPr varScale="1">
        <p:scale>
          <a:sx n="213" d="100"/>
          <a:sy n="213" d="100"/>
        </p:scale>
        <p:origin x="300"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a9fa940987_2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a9fa940987_2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6017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a9fa940987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a9fa940987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4989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129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a9fa940987_3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a9fa940987_3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9fa940987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9fa940987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48540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9fa940987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9fa940987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08230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8559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968425" y="2227050"/>
            <a:ext cx="4462500" cy="8418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47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3968275" y="3045375"/>
            <a:ext cx="4462500" cy="6780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14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5" name="Google Shape;15;p3"/>
          <p:cNvSpPr txBox="1">
            <a:spLocks noGrp="1"/>
          </p:cNvSpPr>
          <p:nvPr>
            <p:ph type="title" idx="2" hasCustomPrompt="1"/>
          </p:nvPr>
        </p:nvSpPr>
        <p:spPr>
          <a:xfrm>
            <a:off x="3968350" y="1262325"/>
            <a:ext cx="4462500" cy="1141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200"/>
              <a:buNone/>
              <a:defRPr sz="7200">
                <a:solidFill>
                  <a:schemeClr val="dk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6" name="Google Shape;16;p3"/>
          <p:cNvSpPr/>
          <p:nvPr/>
        </p:nvSpPr>
        <p:spPr>
          <a:xfrm rot="10800000" flipH="1">
            <a:off x="1441925" y="2571600"/>
            <a:ext cx="1216200" cy="159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10800000" flipH="1">
            <a:off x="2658125" y="0"/>
            <a:ext cx="12162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713225" y="2371675"/>
            <a:ext cx="2987100" cy="1279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43"/>
              </a:buClr>
              <a:buSzPts val="1400"/>
              <a:buFont typeface="Quicksand Medium"/>
              <a:buChar char=""/>
              <a:defRPr sz="1400">
                <a:solidFill>
                  <a:schemeClr val="dk1"/>
                </a:solidFill>
              </a:defRPr>
            </a:lvl1pPr>
            <a:lvl2pPr marL="914400" lvl="1" indent="-317500">
              <a:spcBef>
                <a:spcPts val="0"/>
              </a:spcBef>
              <a:spcAft>
                <a:spcPts val="0"/>
              </a:spcAft>
              <a:buClr>
                <a:srgbClr val="000043"/>
              </a:buClr>
              <a:buSzPts val="1400"/>
              <a:buFont typeface="Quicksand Medium"/>
              <a:buChar char="●"/>
              <a:defRPr sz="1200"/>
            </a:lvl2pPr>
            <a:lvl3pPr marL="1371600" lvl="2" indent="-317500">
              <a:spcBef>
                <a:spcPts val="1600"/>
              </a:spcBef>
              <a:spcAft>
                <a:spcPts val="0"/>
              </a:spcAft>
              <a:buClr>
                <a:srgbClr val="000043"/>
              </a:buClr>
              <a:buSzPts val="1400"/>
              <a:buFont typeface="Quicksand Medium"/>
              <a:buChar char="■"/>
              <a:defRPr sz="1200"/>
            </a:lvl3pPr>
            <a:lvl4pPr marL="1828800" lvl="3" indent="-317500">
              <a:spcBef>
                <a:spcPts val="1600"/>
              </a:spcBef>
              <a:spcAft>
                <a:spcPts val="0"/>
              </a:spcAft>
              <a:buClr>
                <a:srgbClr val="000043"/>
              </a:buClr>
              <a:buSzPts val="1400"/>
              <a:buFont typeface="Quicksand Medium"/>
              <a:buChar char="●"/>
              <a:defRPr sz="1200"/>
            </a:lvl4pPr>
            <a:lvl5pPr marL="2286000" lvl="4" indent="-317500">
              <a:spcBef>
                <a:spcPts val="1600"/>
              </a:spcBef>
              <a:spcAft>
                <a:spcPts val="0"/>
              </a:spcAft>
              <a:buClr>
                <a:srgbClr val="000043"/>
              </a:buClr>
              <a:buSzPts val="1400"/>
              <a:buFont typeface="Quicksand Medium"/>
              <a:buChar char="○"/>
              <a:defRPr sz="1200"/>
            </a:lvl5pPr>
            <a:lvl6pPr marL="2743200" lvl="5" indent="-317500">
              <a:spcBef>
                <a:spcPts val="1600"/>
              </a:spcBef>
              <a:spcAft>
                <a:spcPts val="0"/>
              </a:spcAft>
              <a:buClr>
                <a:srgbClr val="000043"/>
              </a:buClr>
              <a:buSzPts val="1400"/>
              <a:buFont typeface="Quicksand Medium"/>
              <a:buChar char="■"/>
              <a:defRPr sz="1200"/>
            </a:lvl6pPr>
            <a:lvl7pPr marL="3200400" lvl="6" indent="-317500">
              <a:spcBef>
                <a:spcPts val="1600"/>
              </a:spcBef>
              <a:spcAft>
                <a:spcPts val="0"/>
              </a:spcAft>
              <a:buClr>
                <a:srgbClr val="000043"/>
              </a:buClr>
              <a:buSzPts val="1400"/>
              <a:buFont typeface="Quicksand Medium"/>
              <a:buChar char="●"/>
              <a:defRPr sz="1200"/>
            </a:lvl7pPr>
            <a:lvl8pPr marL="3657600" lvl="7" indent="-317500">
              <a:spcBef>
                <a:spcPts val="1600"/>
              </a:spcBef>
              <a:spcAft>
                <a:spcPts val="0"/>
              </a:spcAft>
              <a:buClr>
                <a:srgbClr val="000043"/>
              </a:buClr>
              <a:buSzPts val="1400"/>
              <a:buFont typeface="Quicksand Medium"/>
              <a:buChar char="○"/>
              <a:defRPr sz="1200"/>
            </a:lvl8pPr>
            <a:lvl9pPr marL="4114800" lvl="8" indent="-317500">
              <a:spcBef>
                <a:spcPts val="1600"/>
              </a:spcBef>
              <a:spcAft>
                <a:spcPts val="1600"/>
              </a:spcAft>
              <a:buClr>
                <a:srgbClr val="000043"/>
              </a:buClr>
              <a:buSzPts val="1400"/>
              <a:buFont typeface="Quicksand Medium"/>
              <a:buChar char="■"/>
              <a:defRPr sz="1200"/>
            </a:lvl9pPr>
          </a:lstStyle>
          <a:p>
            <a:endParaRPr/>
          </a:p>
        </p:txBody>
      </p:sp>
      <p:sp>
        <p:nvSpPr>
          <p:cNvPr id="24" name="Google Shape;24;p5"/>
          <p:cNvSpPr txBox="1">
            <a:spLocks noGrp="1"/>
          </p:cNvSpPr>
          <p:nvPr>
            <p:ph type="body" idx="2"/>
          </p:nvPr>
        </p:nvSpPr>
        <p:spPr>
          <a:xfrm>
            <a:off x="3962400" y="2371675"/>
            <a:ext cx="2987100" cy="1279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43"/>
              </a:buClr>
              <a:buSzPts val="1400"/>
              <a:buFont typeface="Quicksand Medium"/>
              <a:buChar char=""/>
              <a:defRPr sz="1400">
                <a:solidFill>
                  <a:schemeClr val="dk1"/>
                </a:solidFill>
              </a:defRPr>
            </a:lvl1pPr>
            <a:lvl2pPr marL="914400" lvl="1" indent="-317500">
              <a:spcBef>
                <a:spcPts val="0"/>
              </a:spcBef>
              <a:spcAft>
                <a:spcPts val="0"/>
              </a:spcAft>
              <a:buClr>
                <a:srgbClr val="000043"/>
              </a:buClr>
              <a:buSzPts val="1400"/>
              <a:buFont typeface="Quicksand Medium"/>
              <a:buChar char="●"/>
              <a:defRPr sz="1200"/>
            </a:lvl2pPr>
            <a:lvl3pPr marL="1371600" lvl="2" indent="-317500">
              <a:spcBef>
                <a:spcPts val="1600"/>
              </a:spcBef>
              <a:spcAft>
                <a:spcPts val="0"/>
              </a:spcAft>
              <a:buClr>
                <a:srgbClr val="000043"/>
              </a:buClr>
              <a:buSzPts val="1400"/>
              <a:buFont typeface="Quicksand Medium"/>
              <a:buChar char="■"/>
              <a:defRPr sz="1200"/>
            </a:lvl3pPr>
            <a:lvl4pPr marL="1828800" lvl="3" indent="-317500">
              <a:spcBef>
                <a:spcPts val="1600"/>
              </a:spcBef>
              <a:spcAft>
                <a:spcPts val="0"/>
              </a:spcAft>
              <a:buClr>
                <a:srgbClr val="000043"/>
              </a:buClr>
              <a:buSzPts val="1400"/>
              <a:buFont typeface="Quicksand Medium"/>
              <a:buChar char="●"/>
              <a:defRPr sz="1200"/>
            </a:lvl4pPr>
            <a:lvl5pPr marL="2286000" lvl="4" indent="-317500">
              <a:spcBef>
                <a:spcPts val="1600"/>
              </a:spcBef>
              <a:spcAft>
                <a:spcPts val="0"/>
              </a:spcAft>
              <a:buClr>
                <a:srgbClr val="000043"/>
              </a:buClr>
              <a:buSzPts val="1400"/>
              <a:buFont typeface="Quicksand Medium"/>
              <a:buChar char="○"/>
              <a:defRPr sz="1200"/>
            </a:lvl5pPr>
            <a:lvl6pPr marL="2743200" lvl="5" indent="-317500">
              <a:spcBef>
                <a:spcPts val="1600"/>
              </a:spcBef>
              <a:spcAft>
                <a:spcPts val="0"/>
              </a:spcAft>
              <a:buClr>
                <a:srgbClr val="000043"/>
              </a:buClr>
              <a:buSzPts val="1400"/>
              <a:buFont typeface="Quicksand Medium"/>
              <a:buChar char="■"/>
              <a:defRPr sz="1200"/>
            </a:lvl6pPr>
            <a:lvl7pPr marL="3200400" lvl="6" indent="-317500">
              <a:spcBef>
                <a:spcPts val="1600"/>
              </a:spcBef>
              <a:spcAft>
                <a:spcPts val="0"/>
              </a:spcAft>
              <a:buClr>
                <a:srgbClr val="000043"/>
              </a:buClr>
              <a:buSzPts val="1400"/>
              <a:buFont typeface="Quicksand Medium"/>
              <a:buChar char="●"/>
              <a:defRPr sz="1200"/>
            </a:lvl7pPr>
            <a:lvl8pPr marL="3657600" lvl="7" indent="-317500">
              <a:spcBef>
                <a:spcPts val="1600"/>
              </a:spcBef>
              <a:spcAft>
                <a:spcPts val="0"/>
              </a:spcAft>
              <a:buClr>
                <a:srgbClr val="000043"/>
              </a:buClr>
              <a:buSzPts val="1400"/>
              <a:buFont typeface="Quicksand Medium"/>
              <a:buChar char="○"/>
              <a:defRPr sz="1200"/>
            </a:lvl8pPr>
            <a:lvl9pPr marL="4114800" lvl="8" indent="-317500">
              <a:spcBef>
                <a:spcPts val="1600"/>
              </a:spcBef>
              <a:spcAft>
                <a:spcPts val="1600"/>
              </a:spcAft>
              <a:buClr>
                <a:srgbClr val="000043"/>
              </a:buClr>
              <a:buSzPts val="1400"/>
              <a:buFont typeface="Quicksand Medium"/>
              <a:buChar char="■"/>
              <a:defRPr sz="1200"/>
            </a:lvl9pPr>
          </a:lstStyle>
          <a:p>
            <a:endParaRPr/>
          </a:p>
        </p:txBody>
      </p:sp>
      <p:sp>
        <p:nvSpPr>
          <p:cNvPr id="25" name="Google Shape;25;p5"/>
          <p:cNvSpPr txBox="1">
            <a:spLocks noGrp="1"/>
          </p:cNvSpPr>
          <p:nvPr>
            <p:ph type="subTitle" idx="3"/>
          </p:nvPr>
        </p:nvSpPr>
        <p:spPr>
          <a:xfrm>
            <a:off x="713225" y="1925800"/>
            <a:ext cx="2987100" cy="4704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800"/>
              <a:buNone/>
              <a:defRPr b="1">
                <a:solidFill>
                  <a:schemeClr val="accent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6" name="Google Shape;26;p5"/>
          <p:cNvSpPr txBox="1">
            <a:spLocks noGrp="1"/>
          </p:cNvSpPr>
          <p:nvPr>
            <p:ph type="subTitle" idx="4"/>
          </p:nvPr>
        </p:nvSpPr>
        <p:spPr>
          <a:xfrm>
            <a:off x="3962400" y="1925800"/>
            <a:ext cx="2987100" cy="470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b="1">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7" name="Google Shape;27;p5"/>
          <p:cNvSpPr/>
          <p:nvPr/>
        </p:nvSpPr>
        <p:spPr>
          <a:xfrm>
            <a:off x="7520700" y="205110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6304500" y="0"/>
            <a:ext cx="1216200" cy="205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1156525" y="1340400"/>
            <a:ext cx="42321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solidFill>
                  <a:schemeClr val="accen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1156525" y="2096100"/>
            <a:ext cx="4232100" cy="2011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400">
                <a:solidFill>
                  <a:schemeClr val="accent2"/>
                </a:solidFill>
              </a:defRPr>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713375" y="2227050"/>
            <a:ext cx="44625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700">
                <a:solidFill>
                  <a:schemeClr val="accen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4" name="Google Shape;44;p9"/>
          <p:cNvSpPr txBox="1">
            <a:spLocks noGrp="1"/>
          </p:cNvSpPr>
          <p:nvPr>
            <p:ph type="subTitle" idx="1"/>
          </p:nvPr>
        </p:nvSpPr>
        <p:spPr>
          <a:xfrm>
            <a:off x="713225" y="3045375"/>
            <a:ext cx="4462500" cy="67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5" name="Google Shape;45;p9"/>
          <p:cNvSpPr txBox="1">
            <a:spLocks noGrp="1"/>
          </p:cNvSpPr>
          <p:nvPr>
            <p:ph type="title" idx="2" hasCustomPrompt="1"/>
          </p:nvPr>
        </p:nvSpPr>
        <p:spPr>
          <a:xfrm>
            <a:off x="713300" y="1262325"/>
            <a:ext cx="4462500" cy="1141800"/>
          </a:xfrm>
          <a:prstGeom prst="rect">
            <a:avLst/>
          </a:prstGeom>
        </p:spPr>
        <p:txBody>
          <a:bodyPr spcFirstLastPara="1" wrap="square" lIns="91425" tIns="91425" rIns="91425" bIns="91425" anchor="b" anchorCtr="0">
            <a:noAutofit/>
          </a:bodyPr>
          <a:lstStyle>
            <a:lvl1pPr lvl="0" rtl="0">
              <a:spcBef>
                <a:spcPts val="0"/>
              </a:spcBef>
              <a:spcAft>
                <a:spcPts val="0"/>
              </a:spcAft>
              <a:buSzPts val="7200"/>
              <a:buNone/>
              <a:defRPr sz="7200">
                <a:solidFill>
                  <a:schemeClr val="dk2"/>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46" name="Google Shape;46;p9"/>
          <p:cNvSpPr/>
          <p:nvPr/>
        </p:nvSpPr>
        <p:spPr>
          <a:xfrm>
            <a:off x="5270400" y="979500"/>
            <a:ext cx="1216200" cy="159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a:off x="6486600" y="2571900"/>
            <a:ext cx="12162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63" name="Google Shape;63;p14"/>
          <p:cNvSpPr txBox="1">
            <a:spLocks noGrp="1"/>
          </p:cNvSpPr>
          <p:nvPr>
            <p:ph type="ctrTitle" idx="2"/>
          </p:nvPr>
        </p:nvSpPr>
        <p:spPr>
          <a:xfrm>
            <a:off x="23103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4" name="Google Shape;64;p14"/>
          <p:cNvSpPr txBox="1">
            <a:spLocks noGrp="1"/>
          </p:cNvSpPr>
          <p:nvPr>
            <p:ph type="title" idx="3" hasCustomPrompt="1"/>
          </p:nvPr>
        </p:nvSpPr>
        <p:spPr>
          <a:xfrm>
            <a:off x="7178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2"/>
              </a:buClr>
              <a:buSzPts val="8000"/>
              <a:buNone/>
              <a:defRPr sz="7000">
                <a:solidFill>
                  <a:schemeClr val="dk2"/>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a:spLocks noGrp="1"/>
          </p:cNvSpPr>
          <p:nvPr>
            <p:ph type="subTitle" idx="1"/>
          </p:nvPr>
        </p:nvSpPr>
        <p:spPr>
          <a:xfrm>
            <a:off x="2310350" y="185887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6" name="Google Shape;66;p14"/>
          <p:cNvSpPr txBox="1">
            <a:spLocks noGrp="1"/>
          </p:cNvSpPr>
          <p:nvPr>
            <p:ph type="ctrTitle" idx="4"/>
          </p:nvPr>
        </p:nvSpPr>
        <p:spPr>
          <a:xfrm>
            <a:off x="62330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7" name="Google Shape;67;p14"/>
          <p:cNvSpPr txBox="1">
            <a:spLocks noGrp="1"/>
          </p:cNvSpPr>
          <p:nvPr>
            <p:ph type="title" idx="5" hasCustomPrompt="1"/>
          </p:nvPr>
        </p:nvSpPr>
        <p:spPr>
          <a:xfrm>
            <a:off x="46864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2"/>
              </a:buClr>
              <a:buSzPts val="8000"/>
              <a:buNone/>
              <a:defRPr sz="7000">
                <a:solidFill>
                  <a:schemeClr val="dk2"/>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4"/>
          <p:cNvSpPr txBox="1">
            <a:spLocks noGrp="1"/>
          </p:cNvSpPr>
          <p:nvPr>
            <p:ph type="subTitle" idx="6"/>
          </p:nvPr>
        </p:nvSpPr>
        <p:spPr>
          <a:xfrm>
            <a:off x="6275800" y="1858878"/>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9" name="Google Shape;69;p14"/>
          <p:cNvSpPr txBox="1">
            <a:spLocks noGrp="1"/>
          </p:cNvSpPr>
          <p:nvPr>
            <p:ph type="ctrTitle" idx="7"/>
          </p:nvPr>
        </p:nvSpPr>
        <p:spPr>
          <a:xfrm>
            <a:off x="2310350" y="2868777"/>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0" name="Google Shape;70;p14"/>
          <p:cNvSpPr txBox="1">
            <a:spLocks noGrp="1"/>
          </p:cNvSpPr>
          <p:nvPr>
            <p:ph type="title" idx="8" hasCustomPrompt="1"/>
          </p:nvPr>
        </p:nvSpPr>
        <p:spPr>
          <a:xfrm>
            <a:off x="7178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2"/>
              </a:buClr>
              <a:buSzPts val="8000"/>
              <a:buNone/>
              <a:defRPr sz="7000">
                <a:solidFill>
                  <a:schemeClr val="dk2"/>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4"/>
          <p:cNvSpPr txBox="1">
            <a:spLocks noGrp="1"/>
          </p:cNvSpPr>
          <p:nvPr>
            <p:ph type="subTitle" idx="9"/>
          </p:nvPr>
        </p:nvSpPr>
        <p:spPr>
          <a:xfrm>
            <a:off x="231035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2" name="Google Shape;72;p14"/>
          <p:cNvSpPr txBox="1">
            <a:spLocks noGrp="1"/>
          </p:cNvSpPr>
          <p:nvPr>
            <p:ph type="ctrTitle" idx="13"/>
          </p:nvPr>
        </p:nvSpPr>
        <p:spPr>
          <a:xfrm>
            <a:off x="6275650" y="2868775"/>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3" name="Google Shape;73;p14"/>
          <p:cNvSpPr txBox="1">
            <a:spLocks noGrp="1"/>
          </p:cNvSpPr>
          <p:nvPr>
            <p:ph type="title" idx="14" hasCustomPrompt="1"/>
          </p:nvPr>
        </p:nvSpPr>
        <p:spPr>
          <a:xfrm>
            <a:off x="46864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2"/>
              </a:buClr>
              <a:buSzPts val="8000"/>
              <a:buNone/>
              <a:defRPr sz="7000">
                <a:solidFill>
                  <a:schemeClr val="dk2"/>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4"/>
          <p:cNvSpPr txBox="1">
            <a:spLocks noGrp="1"/>
          </p:cNvSpPr>
          <p:nvPr>
            <p:ph type="subTitle" idx="15"/>
          </p:nvPr>
        </p:nvSpPr>
        <p:spPr>
          <a:xfrm>
            <a:off x="627580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5" name="Google Shape;75;p14"/>
          <p:cNvSpPr/>
          <p:nvPr/>
        </p:nvSpPr>
        <p:spPr>
          <a:xfrm>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1">
  <p:cSld name="CUSTOM_6">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3984975" y="1495800"/>
            <a:ext cx="4055400" cy="7230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accent1"/>
              </a:buClr>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8" name="Google Shape;128;p20"/>
          <p:cNvSpPr txBox="1">
            <a:spLocks noGrp="1"/>
          </p:cNvSpPr>
          <p:nvPr>
            <p:ph type="subTitle" idx="1"/>
          </p:nvPr>
        </p:nvSpPr>
        <p:spPr>
          <a:xfrm>
            <a:off x="3994375" y="2142600"/>
            <a:ext cx="4055400" cy="15051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dk1"/>
              </a:buClr>
              <a:buSzPts val="1400"/>
              <a:buNone/>
              <a:defRPr sz="14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29" name="Google Shape;129;p20"/>
          <p:cNvSpPr/>
          <p:nvPr/>
        </p:nvSpPr>
        <p:spPr>
          <a:xfrm rot="10800000" flipH="1">
            <a:off x="0" y="2571825"/>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rot="10800000" flipH="1">
            <a:off x="1219200" y="1247175"/>
            <a:ext cx="1216200" cy="1324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CUSTOM_4">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8" r:id="rId6"/>
    <p:sldLayoutId id="2147483660" r:id="rId7"/>
    <p:sldLayoutId id="2147483666"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learning.sap.com/learning-journeys/discovering-sap-business-network-supply-chain-collaboration-features-and-functions/describing-an-advance-ship-notice-s-place-within-the-purchase-order-collaboration-process-flow_a415b3cc-fa79-4670-bb9e-21b1f467d591" TargetMode="External"/><Relationship Id="rId2" Type="http://schemas.openxmlformats.org/officeDocument/2006/relationships/hyperlink" Target="https://help.sap.com/docs/SAP_FIELD_SERVICE_MANAGEMENT/fsm_release_documentation/2308-release.html" TargetMode="External"/><Relationship Id="rId1" Type="http://schemas.openxmlformats.org/officeDocument/2006/relationships/slideLayout" Target="../slideLayouts/slideLayout3.xml"/><Relationship Id="rId5" Type="http://schemas.openxmlformats.org/officeDocument/2006/relationships/hyperlink" Target="https://www.techfino.com/blog/netsuite-vs-sap-ultimate-comparison-guide" TargetMode="External"/><Relationship Id="rId4" Type="http://schemas.openxmlformats.org/officeDocument/2006/relationships/hyperlink" Target="https://softwareconnect.com/erp/sap-s4han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4"/>
        <p:cNvGrpSpPr/>
        <p:nvPr/>
      </p:nvGrpSpPr>
      <p:grpSpPr>
        <a:xfrm>
          <a:off x="0" y="0"/>
          <a:ext cx="0" cy="0"/>
          <a:chOff x="0" y="0"/>
          <a:chExt cx="0" cy="0"/>
        </a:xfrm>
      </p:grpSpPr>
      <p:sp>
        <p:nvSpPr>
          <p:cNvPr id="185" name="Google Shape;185;p30"/>
          <p:cNvSpPr txBox="1">
            <a:spLocks noGrp="1"/>
          </p:cNvSpPr>
          <p:nvPr>
            <p:ph type="ctrTitle"/>
          </p:nvPr>
        </p:nvSpPr>
        <p:spPr>
          <a:xfrm>
            <a:off x="1042337" y="951105"/>
            <a:ext cx="7372221" cy="2277261"/>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chemeClr val="dk2"/>
                </a:solidFill>
              </a:rPr>
              <a:t>Purchasing Process Improvement</a:t>
            </a:r>
            <a:endParaRPr dirty="0">
              <a:solidFill>
                <a:schemeClr val="dk2"/>
              </a:solidFill>
            </a:endParaRPr>
          </a:p>
        </p:txBody>
      </p:sp>
      <p:sp>
        <p:nvSpPr>
          <p:cNvPr id="186" name="Google Shape;186;p30"/>
          <p:cNvSpPr txBox="1">
            <a:spLocks noGrp="1"/>
          </p:cNvSpPr>
          <p:nvPr>
            <p:ph type="subTitle" idx="1"/>
          </p:nvPr>
        </p:nvSpPr>
        <p:spPr>
          <a:xfrm>
            <a:off x="1643858" y="3692725"/>
            <a:ext cx="6770700" cy="557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Zhexuan Zhang</a:t>
            </a:r>
          </a:p>
          <a:p>
            <a:pPr marL="0" lvl="0" indent="0" algn="r" rtl="0">
              <a:spcBef>
                <a:spcPts val="0"/>
              </a:spcBef>
              <a:spcAft>
                <a:spcPts val="0"/>
              </a:spcAft>
              <a:buNone/>
            </a:pPr>
            <a:r>
              <a:rPr lang="en-US" dirty="0"/>
              <a:t>2024/4/5</a:t>
            </a:r>
            <a:endParaRPr dirty="0"/>
          </a:p>
          <a:p>
            <a:pPr marL="0" lvl="0" indent="0" algn="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6"/>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p>
            <a:r>
              <a:rPr lang="en-US" dirty="0"/>
              <a:t>Procedural &amp; Financial</a:t>
            </a:r>
            <a:r>
              <a:rPr lang="en-US" sz="1800" b="1" dirty="0">
                <a:effectLst/>
                <a:latin typeface="Times New Roman" panose="02020603050405020304" pitchFamily="18" charset="0"/>
                <a:ea typeface="等线" panose="02010600030101010101" pitchFamily="2" charset="-122"/>
              </a:rPr>
              <a:t> </a:t>
            </a:r>
            <a:r>
              <a:rPr lang="en-US" dirty="0"/>
              <a:t>Control</a:t>
            </a:r>
            <a:endParaRPr dirty="0"/>
          </a:p>
        </p:txBody>
      </p:sp>
      <p:sp>
        <p:nvSpPr>
          <p:cNvPr id="429" name="Google Shape;429;p46"/>
          <p:cNvSpPr/>
          <p:nvPr/>
        </p:nvSpPr>
        <p:spPr>
          <a:xfrm>
            <a:off x="717800" y="1204175"/>
            <a:ext cx="1900200" cy="778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6"/>
          <p:cNvSpPr/>
          <p:nvPr/>
        </p:nvSpPr>
        <p:spPr>
          <a:xfrm>
            <a:off x="717800" y="2076427"/>
            <a:ext cx="1900200" cy="778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6"/>
          <p:cNvSpPr/>
          <p:nvPr/>
        </p:nvSpPr>
        <p:spPr>
          <a:xfrm>
            <a:off x="717798" y="2922735"/>
            <a:ext cx="1900200" cy="778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6"/>
          <p:cNvSpPr txBox="1">
            <a:spLocks noGrp="1"/>
          </p:cNvSpPr>
          <p:nvPr>
            <p:ph type="subTitle" idx="4294967295"/>
          </p:nvPr>
        </p:nvSpPr>
        <p:spPr>
          <a:xfrm>
            <a:off x="374273" y="1277600"/>
            <a:ext cx="2530215" cy="778502"/>
          </a:xfrm>
          <a:prstGeom prst="rect">
            <a:avLst/>
          </a:prstGeom>
        </p:spPr>
        <p:txBody>
          <a:bodyPr spcFirstLastPara="1" wrap="square" lIns="91425" tIns="91425" rIns="91425" bIns="91425" anchor="t" anchorCtr="0">
            <a:noAutofit/>
          </a:bodyPr>
          <a:lstStyle/>
          <a:p>
            <a:pPr marL="0" indent="0" algn="ctr">
              <a:spcAft>
                <a:spcPts val="1600"/>
              </a:spcAft>
              <a:buNone/>
            </a:pPr>
            <a:r>
              <a:rPr lang="en-US" sz="1400" b="1" dirty="0">
                <a:solidFill>
                  <a:schemeClr val="lt1"/>
                </a:solidFill>
              </a:rPr>
              <a:t>Optimized Spend Management</a:t>
            </a:r>
            <a:endParaRPr sz="1400" b="1" dirty="0">
              <a:solidFill>
                <a:schemeClr val="lt1"/>
              </a:solidFill>
            </a:endParaRPr>
          </a:p>
        </p:txBody>
      </p:sp>
      <p:sp>
        <p:nvSpPr>
          <p:cNvPr id="434" name="Google Shape;434;p46"/>
          <p:cNvSpPr txBox="1">
            <a:spLocks noGrp="1"/>
          </p:cNvSpPr>
          <p:nvPr>
            <p:ph type="subTitle" idx="4294967295"/>
          </p:nvPr>
        </p:nvSpPr>
        <p:spPr>
          <a:xfrm>
            <a:off x="573928" y="2140475"/>
            <a:ext cx="2187943" cy="755173"/>
          </a:xfrm>
          <a:prstGeom prst="rect">
            <a:avLst/>
          </a:prstGeom>
        </p:spPr>
        <p:txBody>
          <a:bodyPr spcFirstLastPara="1" wrap="square" lIns="91425" tIns="91425" rIns="91425" bIns="91425" anchor="t" anchorCtr="0">
            <a:noAutofit/>
          </a:bodyPr>
          <a:lstStyle/>
          <a:p>
            <a:pPr marL="0" indent="0" algn="ctr">
              <a:spcAft>
                <a:spcPts val="1600"/>
              </a:spcAft>
              <a:buNone/>
            </a:pPr>
            <a:r>
              <a:rPr lang="en-US" sz="1400" b="1" dirty="0">
                <a:solidFill>
                  <a:schemeClr val="lt1"/>
                </a:solidFill>
              </a:rPr>
              <a:t>Customizable Approval Workflows</a:t>
            </a:r>
            <a:endParaRPr sz="1400" b="1" dirty="0">
              <a:solidFill>
                <a:schemeClr val="lt1"/>
              </a:solidFill>
            </a:endParaRPr>
          </a:p>
        </p:txBody>
      </p:sp>
      <p:sp>
        <p:nvSpPr>
          <p:cNvPr id="436" name="Google Shape;436;p46"/>
          <p:cNvSpPr txBox="1">
            <a:spLocks noGrp="1"/>
          </p:cNvSpPr>
          <p:nvPr>
            <p:ph type="subTitle" idx="4294967295"/>
          </p:nvPr>
        </p:nvSpPr>
        <p:spPr>
          <a:xfrm>
            <a:off x="971289" y="2900829"/>
            <a:ext cx="1393217" cy="620250"/>
          </a:xfrm>
          <a:prstGeom prst="rect">
            <a:avLst/>
          </a:prstGeom>
        </p:spPr>
        <p:txBody>
          <a:bodyPr spcFirstLastPara="1" wrap="square" lIns="91425" tIns="91425" rIns="91425" bIns="91425" anchor="t" anchorCtr="0">
            <a:noAutofit/>
          </a:bodyPr>
          <a:lstStyle/>
          <a:p>
            <a:pPr marL="0" lvl="0" indent="0" algn="ctr">
              <a:spcAft>
                <a:spcPts val="1600"/>
              </a:spcAft>
              <a:buNone/>
            </a:pPr>
            <a:r>
              <a:rPr lang="en-US" sz="1400" b="1" dirty="0">
                <a:solidFill>
                  <a:schemeClr val="lt1"/>
                </a:solidFill>
              </a:rPr>
              <a:t>Automated Compliance Monitoring</a:t>
            </a:r>
            <a:endParaRPr sz="1400" b="1" dirty="0">
              <a:solidFill>
                <a:schemeClr val="lt1"/>
              </a:solidFill>
            </a:endParaRPr>
          </a:p>
        </p:txBody>
      </p:sp>
      <p:sp>
        <p:nvSpPr>
          <p:cNvPr id="437" name="Google Shape;437;p46"/>
          <p:cNvSpPr/>
          <p:nvPr/>
        </p:nvSpPr>
        <p:spPr>
          <a:xfrm>
            <a:off x="2618000" y="1204175"/>
            <a:ext cx="5808000" cy="77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6"/>
          <p:cNvSpPr/>
          <p:nvPr/>
        </p:nvSpPr>
        <p:spPr>
          <a:xfrm>
            <a:off x="2618000" y="2080187"/>
            <a:ext cx="5808000" cy="77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46"/>
          <p:cNvSpPr/>
          <p:nvPr/>
        </p:nvSpPr>
        <p:spPr>
          <a:xfrm>
            <a:off x="2643723" y="2926822"/>
            <a:ext cx="5808000" cy="77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6"/>
          <p:cNvSpPr txBox="1">
            <a:spLocks noGrp="1"/>
          </p:cNvSpPr>
          <p:nvPr>
            <p:ph type="subTitle" idx="4294967295"/>
          </p:nvPr>
        </p:nvSpPr>
        <p:spPr>
          <a:xfrm>
            <a:off x="2643723" y="1296900"/>
            <a:ext cx="6125804" cy="548600"/>
          </a:xfrm>
          <a:prstGeom prst="rect">
            <a:avLst/>
          </a:prstGeom>
        </p:spPr>
        <p:txBody>
          <a:bodyPr spcFirstLastPara="1" wrap="square" lIns="91425" tIns="91425" rIns="91425" bIns="91425" anchor="t" anchorCtr="0">
            <a:noAutofit/>
          </a:bodyPr>
          <a:lstStyle/>
          <a:p>
            <a:pPr marL="0" indent="0">
              <a:buClr>
                <a:schemeClr val="dk1"/>
              </a:buClr>
              <a:buSzPts val="1100"/>
              <a:buNone/>
              <a:tabLst>
                <a:tab pos="457200" algn="l"/>
              </a:tabLst>
            </a:pPr>
            <a:r>
              <a:rPr lang="en-US" sz="1400" dirty="0">
                <a:solidFill>
                  <a:schemeClr val="accent2"/>
                </a:solidFill>
              </a:rPr>
              <a:t>Businesses can identify spending trends and anomalies, enabling them to make cost-effective purchasing decisions.</a:t>
            </a:r>
          </a:p>
        </p:txBody>
      </p:sp>
      <p:sp>
        <p:nvSpPr>
          <p:cNvPr id="447" name="Google Shape;447;p46"/>
          <p:cNvSpPr txBox="1">
            <a:spLocks noGrp="1"/>
          </p:cNvSpPr>
          <p:nvPr>
            <p:ph type="subTitle" idx="4294967295"/>
          </p:nvPr>
        </p:nvSpPr>
        <p:spPr>
          <a:xfrm>
            <a:off x="2643723" y="2169710"/>
            <a:ext cx="5808000" cy="591934"/>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US" sz="1400" dirty="0">
                <a:solidFill>
                  <a:schemeClr val="accent2"/>
                </a:solidFill>
              </a:rPr>
              <a:t>Ensures that purchases are not only automated but also adhere strictly to company policies and budget constraints.</a:t>
            </a:r>
            <a:endParaRPr sz="1400" dirty="0">
              <a:solidFill>
                <a:schemeClr val="accent2"/>
              </a:solidFill>
            </a:endParaRPr>
          </a:p>
        </p:txBody>
      </p:sp>
      <p:sp>
        <p:nvSpPr>
          <p:cNvPr id="450" name="Google Shape;450;p46"/>
          <p:cNvSpPr txBox="1">
            <a:spLocks noGrp="1"/>
          </p:cNvSpPr>
          <p:nvPr>
            <p:ph type="subTitle" idx="4294967295"/>
          </p:nvPr>
        </p:nvSpPr>
        <p:spPr>
          <a:xfrm>
            <a:off x="2643723" y="2954563"/>
            <a:ext cx="5664128" cy="733525"/>
          </a:xfrm>
          <a:prstGeom prst="rect">
            <a:avLst/>
          </a:prstGeom>
        </p:spPr>
        <p:txBody>
          <a:bodyPr spcFirstLastPara="1" wrap="square" lIns="91425" tIns="91425" rIns="91425" bIns="91425" anchor="t" anchorCtr="0">
            <a:noAutofit/>
          </a:bodyPr>
          <a:lstStyle/>
          <a:p>
            <a:pPr marL="0" indent="0">
              <a:spcAft>
                <a:spcPts val="1600"/>
              </a:spcAft>
              <a:buClr>
                <a:schemeClr val="dk1"/>
              </a:buClr>
              <a:buSzPts val="1100"/>
              <a:buNone/>
            </a:pPr>
            <a:r>
              <a:rPr lang="en-US" sz="1400" dirty="0">
                <a:solidFill>
                  <a:schemeClr val="accent2"/>
                </a:solidFill>
              </a:rPr>
              <a:t>Ensuring that all purchases meet regulatory standards and company policies.</a:t>
            </a:r>
          </a:p>
          <a:p>
            <a:pPr marL="0" lvl="0" indent="0" algn="l" rtl="0">
              <a:spcBef>
                <a:spcPts val="0"/>
              </a:spcBef>
              <a:spcAft>
                <a:spcPts val="1600"/>
              </a:spcAft>
              <a:buClr>
                <a:schemeClr val="dk1"/>
              </a:buClr>
              <a:buSzPts val="1100"/>
              <a:buFont typeface="Arial"/>
              <a:buNone/>
            </a:pPr>
            <a:endParaRPr sz="1400" dirty="0">
              <a:solidFill>
                <a:schemeClr val="accent2"/>
              </a:solidFill>
            </a:endParaRPr>
          </a:p>
        </p:txBody>
      </p:sp>
      <p:pic>
        <p:nvPicPr>
          <p:cNvPr id="3" name="图片 2">
            <a:extLst>
              <a:ext uri="{FF2B5EF4-FFF2-40B4-BE49-F238E27FC236}">
                <a16:creationId xmlns:a16="http://schemas.microsoft.com/office/drawing/2014/main" id="{48B3A351-1F7D-2159-442C-6491A5CBD9F3}"/>
              </a:ext>
            </a:extLst>
          </p:cNvPr>
          <p:cNvPicPr>
            <a:picLocks noChangeAspect="1"/>
          </p:cNvPicPr>
          <p:nvPr/>
        </p:nvPicPr>
        <p:blipFill>
          <a:blip r:embed="rId3"/>
          <a:stretch>
            <a:fillRect/>
          </a:stretch>
        </p:blipFill>
        <p:spPr>
          <a:xfrm>
            <a:off x="2687464" y="1231135"/>
            <a:ext cx="5620387" cy="746718"/>
          </a:xfrm>
          <a:prstGeom prst="rect">
            <a:avLst/>
          </a:prstGeom>
        </p:spPr>
      </p:pic>
    </p:spTree>
    <p:extLst>
      <p:ext uri="{BB962C8B-B14F-4D97-AF65-F5344CB8AC3E}">
        <p14:creationId xmlns:p14="http://schemas.microsoft.com/office/powerpoint/2010/main" val="793358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48"/>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Risks</a:t>
            </a:r>
            <a:endParaRPr dirty="0"/>
          </a:p>
        </p:txBody>
      </p:sp>
      <p:sp>
        <p:nvSpPr>
          <p:cNvPr id="461" name="Google Shape;461;p48"/>
          <p:cNvSpPr txBox="1">
            <a:spLocks noGrp="1"/>
          </p:cNvSpPr>
          <p:nvPr>
            <p:ph type="body" idx="1"/>
          </p:nvPr>
        </p:nvSpPr>
        <p:spPr>
          <a:xfrm>
            <a:off x="776455" y="1987432"/>
            <a:ext cx="3558300" cy="1725075"/>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dirty="0"/>
              <a:t>Transitioning to a comprehensive system like SAP ERP can sometimes lead to implementation delays. These delays can occur due to the complexities of integrating legacy systems, data migration, or the need for extensive customization</a:t>
            </a:r>
            <a:endParaRPr dirty="0"/>
          </a:p>
        </p:txBody>
      </p:sp>
      <p:sp>
        <p:nvSpPr>
          <p:cNvPr id="462" name="Google Shape;462;p48"/>
          <p:cNvSpPr txBox="1">
            <a:spLocks noGrp="1"/>
          </p:cNvSpPr>
          <p:nvPr>
            <p:ph type="body" idx="2"/>
          </p:nvPr>
        </p:nvSpPr>
        <p:spPr>
          <a:xfrm>
            <a:off x="4434177" y="2365386"/>
            <a:ext cx="2987100" cy="12792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dirty="0"/>
              <a:t>As data is migrated from NetSuite to SAP ERP, there's a risk of errors that can lead to inaccurate financial reporting or compliance issues. </a:t>
            </a:r>
            <a:endParaRPr dirty="0"/>
          </a:p>
        </p:txBody>
      </p:sp>
      <p:sp>
        <p:nvSpPr>
          <p:cNvPr id="463" name="Google Shape;463;p48"/>
          <p:cNvSpPr txBox="1">
            <a:spLocks noGrp="1"/>
          </p:cNvSpPr>
          <p:nvPr>
            <p:ph type="subTitle" idx="3"/>
          </p:nvPr>
        </p:nvSpPr>
        <p:spPr>
          <a:xfrm>
            <a:off x="776455" y="1517032"/>
            <a:ext cx="2987100" cy="470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Implementation Delays</a:t>
            </a:r>
            <a:endParaRPr dirty="0"/>
          </a:p>
        </p:txBody>
      </p:sp>
      <p:sp>
        <p:nvSpPr>
          <p:cNvPr id="464" name="Google Shape;464;p48"/>
          <p:cNvSpPr txBox="1">
            <a:spLocks noGrp="1"/>
          </p:cNvSpPr>
          <p:nvPr>
            <p:ph type="subTitle" idx="4"/>
          </p:nvPr>
        </p:nvSpPr>
        <p:spPr>
          <a:xfrm>
            <a:off x="4533600" y="1925800"/>
            <a:ext cx="2987100" cy="470400"/>
          </a:xfrm>
          <a:prstGeom prst="rect">
            <a:avLst/>
          </a:prstGeom>
        </p:spPr>
        <p:txBody>
          <a:bodyPr spcFirstLastPara="1" wrap="square" lIns="91425" tIns="91425" rIns="91425" bIns="91425" anchor="t" anchorCtr="0">
            <a:noAutofit/>
          </a:bodyPr>
          <a:lstStyle/>
          <a:p>
            <a:pPr marL="0" indent="0">
              <a:spcAft>
                <a:spcPts val="1600"/>
              </a:spcAft>
            </a:pPr>
            <a:r>
              <a:rPr lang="en-US" dirty="0"/>
              <a:t>Data Migration Errors</a:t>
            </a:r>
            <a:endParaRPr dirty="0"/>
          </a:p>
        </p:txBody>
      </p:sp>
      <p:sp>
        <p:nvSpPr>
          <p:cNvPr id="465" name="Google Shape;465;p48"/>
          <p:cNvSpPr/>
          <p:nvPr/>
        </p:nvSpPr>
        <p:spPr>
          <a:xfrm>
            <a:off x="7520700" y="205110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8"/>
          <p:cNvSpPr/>
          <p:nvPr/>
        </p:nvSpPr>
        <p:spPr>
          <a:xfrm>
            <a:off x="6304500" y="0"/>
            <a:ext cx="1216200" cy="205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0D5D0C-B866-3F0C-A219-DC269B30A799}"/>
              </a:ext>
            </a:extLst>
          </p:cNvPr>
          <p:cNvSpPr>
            <a:spLocks noGrp="1"/>
          </p:cNvSpPr>
          <p:nvPr>
            <p:ph type="title"/>
          </p:nvPr>
        </p:nvSpPr>
        <p:spPr/>
        <p:txBody>
          <a:bodyPr/>
          <a:lstStyle/>
          <a:p>
            <a:r>
              <a:rPr lang="en-US" dirty="0"/>
              <a:t>REFERENCE LIST</a:t>
            </a:r>
          </a:p>
        </p:txBody>
      </p:sp>
      <p:sp>
        <p:nvSpPr>
          <p:cNvPr id="3" name="文本占位符 2">
            <a:extLst>
              <a:ext uri="{FF2B5EF4-FFF2-40B4-BE49-F238E27FC236}">
                <a16:creationId xmlns:a16="http://schemas.microsoft.com/office/drawing/2014/main" id="{8435DF6F-4242-0E62-3569-8B5A7E9130D2}"/>
              </a:ext>
            </a:extLst>
          </p:cNvPr>
          <p:cNvSpPr>
            <a:spLocks noGrp="1"/>
          </p:cNvSpPr>
          <p:nvPr>
            <p:ph type="body" idx="1"/>
          </p:nvPr>
        </p:nvSpPr>
        <p:spPr>
          <a:xfrm>
            <a:off x="713225" y="1130704"/>
            <a:ext cx="6340718" cy="2732888"/>
          </a:xfrm>
        </p:spPr>
        <p:txBody>
          <a:bodyPr/>
          <a:lstStyle/>
          <a:p>
            <a:r>
              <a:rPr lang="en-US" dirty="0">
                <a:hlinkClick r:id="rId2"/>
              </a:rPr>
              <a:t>https://help.sap.com/docs/SAP_FIELD_SERVICE_MANAGEMENT/fsm_release_documentation/2308-release.htmllease | SAP Help Portal</a:t>
            </a:r>
            <a:r>
              <a:rPr lang="en-US" dirty="0"/>
              <a:t> 	</a:t>
            </a:r>
          </a:p>
          <a:p>
            <a:r>
              <a:rPr lang="en-US" dirty="0">
                <a:hlinkClick r:id="rId3"/>
              </a:rPr>
              <a:t>https://learning.sap.com/learning-journeys/discovering-sap-business-network-supply-chain-collaboration-features-and-functions/describing-an-advance-ship-notice-s-place-within-the-purchase-order-collaboration-process-flow_a415b3cc-fa79-4670-bb9e-21b1f467d591 (sap.com)</a:t>
            </a:r>
            <a:endParaRPr lang="en-US" dirty="0"/>
          </a:p>
          <a:p>
            <a:r>
              <a:rPr lang="en-US" dirty="0">
                <a:hlinkClick r:id="rId4"/>
              </a:rPr>
              <a:t>SAP S/4HANA Rhttps://softwareconnect.com/erp/sap-s4hana/eview: 2023 Pros, Cons, Ratings (softwareconnect.com)</a:t>
            </a:r>
            <a:endParaRPr lang="en-US" dirty="0"/>
          </a:p>
          <a:p>
            <a:r>
              <a:rPr lang="en-US" dirty="0">
                <a:hlinkClick r:id="rId5"/>
              </a:rPr>
              <a:t>NetSuite vs SAP: Ultimate Comparison Guide (Updated for 2024) (techfino.com)</a:t>
            </a:r>
            <a:endParaRPr lang="en-US" dirty="0"/>
          </a:p>
          <a:p>
            <a:r>
              <a:rPr lang="en-US" dirty="0">
                <a:solidFill>
                  <a:srgbClr val="003BA3"/>
                </a:solidFill>
              </a:rPr>
              <a:t>CHATGPT (chat.openai.com)</a:t>
            </a:r>
          </a:p>
        </p:txBody>
      </p:sp>
    </p:spTree>
    <p:extLst>
      <p:ext uri="{BB962C8B-B14F-4D97-AF65-F5344CB8AC3E}">
        <p14:creationId xmlns:p14="http://schemas.microsoft.com/office/powerpoint/2010/main" val="3234079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198" name="Google Shape;198;p32"/>
          <p:cNvSpPr txBox="1">
            <a:spLocks noGrp="1"/>
          </p:cNvSpPr>
          <p:nvPr>
            <p:ph type="ctrTitle" idx="2"/>
          </p:nvPr>
        </p:nvSpPr>
        <p:spPr>
          <a:xfrm>
            <a:off x="2536000" y="1572397"/>
            <a:ext cx="2150400" cy="38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Problems</a:t>
            </a:r>
            <a:endParaRPr dirty="0"/>
          </a:p>
        </p:txBody>
      </p:sp>
      <p:sp>
        <p:nvSpPr>
          <p:cNvPr id="199" name="Google Shape;199;p32"/>
          <p:cNvSpPr txBox="1">
            <a:spLocks noGrp="1"/>
          </p:cNvSpPr>
          <p:nvPr>
            <p:ph type="title" idx="3"/>
          </p:nvPr>
        </p:nvSpPr>
        <p:spPr>
          <a:xfrm>
            <a:off x="1213566" y="1559827"/>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200" name="Google Shape;200;p32"/>
          <p:cNvSpPr txBox="1">
            <a:spLocks noGrp="1"/>
          </p:cNvSpPr>
          <p:nvPr>
            <p:ph type="subTitle" idx="1"/>
          </p:nvPr>
        </p:nvSpPr>
        <p:spPr>
          <a:xfrm>
            <a:off x="2536000" y="1877582"/>
            <a:ext cx="1574666" cy="712875"/>
          </a:xfrm>
          <a:prstGeom prst="rect">
            <a:avLst/>
          </a:prstGeom>
        </p:spPr>
        <p:txBody>
          <a:bodyPr spcFirstLastPara="1" wrap="square" lIns="91425" tIns="91425" rIns="91425" bIns="91425" anchor="t" anchorCtr="0">
            <a:noAutofit/>
          </a:bodyPr>
          <a:lstStyle/>
          <a:p>
            <a:pPr marL="0" indent="0">
              <a:buClr>
                <a:schemeClr val="dk1"/>
              </a:buClr>
              <a:buSzPts val="1100"/>
            </a:pPr>
            <a:r>
              <a:rPr lang="en-US" dirty="0"/>
              <a:t>What’s wrong with NetSuite?</a:t>
            </a:r>
            <a:endParaRPr dirty="0"/>
          </a:p>
        </p:txBody>
      </p:sp>
      <p:sp>
        <p:nvSpPr>
          <p:cNvPr id="201" name="Google Shape;201;p32"/>
          <p:cNvSpPr txBox="1">
            <a:spLocks noGrp="1"/>
          </p:cNvSpPr>
          <p:nvPr>
            <p:ph type="ctrTitle" idx="4"/>
          </p:nvPr>
        </p:nvSpPr>
        <p:spPr>
          <a:xfrm>
            <a:off x="6098534" y="1622389"/>
            <a:ext cx="2150400" cy="38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Solution</a:t>
            </a:r>
            <a:endParaRPr dirty="0"/>
          </a:p>
        </p:txBody>
      </p:sp>
      <p:sp>
        <p:nvSpPr>
          <p:cNvPr id="202" name="Google Shape;202;p32"/>
          <p:cNvSpPr txBox="1">
            <a:spLocks noGrp="1"/>
          </p:cNvSpPr>
          <p:nvPr>
            <p:ph type="title" idx="5"/>
          </p:nvPr>
        </p:nvSpPr>
        <p:spPr>
          <a:xfrm>
            <a:off x="4686400" y="1521025"/>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203" name="Google Shape;203;p32"/>
          <p:cNvSpPr txBox="1">
            <a:spLocks noGrp="1"/>
          </p:cNvSpPr>
          <p:nvPr>
            <p:ph type="subTitle" idx="6"/>
          </p:nvPr>
        </p:nvSpPr>
        <p:spPr>
          <a:xfrm>
            <a:off x="6098534" y="1913076"/>
            <a:ext cx="2150400" cy="76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Why SAP is better?</a:t>
            </a:r>
            <a:endParaRPr dirty="0"/>
          </a:p>
        </p:txBody>
      </p:sp>
      <p:sp>
        <p:nvSpPr>
          <p:cNvPr id="207" name="Google Shape;207;p32"/>
          <p:cNvSpPr txBox="1">
            <a:spLocks noGrp="1"/>
          </p:cNvSpPr>
          <p:nvPr>
            <p:ph type="ctrTitle" idx="13"/>
          </p:nvPr>
        </p:nvSpPr>
        <p:spPr>
          <a:xfrm>
            <a:off x="4029400" y="3069545"/>
            <a:ext cx="2150400" cy="38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Control &amp; Risks</a:t>
            </a:r>
            <a:endParaRPr dirty="0"/>
          </a:p>
        </p:txBody>
      </p:sp>
      <p:sp>
        <p:nvSpPr>
          <p:cNvPr id="208" name="Google Shape;208;p32"/>
          <p:cNvSpPr txBox="1">
            <a:spLocks noGrp="1"/>
          </p:cNvSpPr>
          <p:nvPr>
            <p:ph type="title" idx="14"/>
          </p:nvPr>
        </p:nvSpPr>
        <p:spPr>
          <a:xfrm>
            <a:off x="2559302" y="3118665"/>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
        <p:nvSpPr>
          <p:cNvPr id="209" name="Google Shape;209;p32"/>
          <p:cNvSpPr txBox="1">
            <a:spLocks noGrp="1"/>
          </p:cNvSpPr>
          <p:nvPr>
            <p:ph type="subTitle" idx="15"/>
          </p:nvPr>
        </p:nvSpPr>
        <p:spPr>
          <a:xfrm>
            <a:off x="4072178" y="3319755"/>
            <a:ext cx="2150400" cy="76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Controls SAP offers</a:t>
            </a:r>
          </a:p>
          <a:p>
            <a:pPr marL="0" lvl="0" indent="0" algn="l" rtl="0">
              <a:spcBef>
                <a:spcPts val="0"/>
              </a:spcBef>
              <a:spcAft>
                <a:spcPts val="0"/>
              </a:spcAft>
              <a:buNone/>
            </a:pPr>
            <a:r>
              <a:rPr lang="en-US" dirty="0"/>
              <a:t>Risks Caused</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3968425" y="2227050"/>
            <a:ext cx="44625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Problems</a:t>
            </a:r>
            <a:endParaRPr dirty="0"/>
          </a:p>
        </p:txBody>
      </p:sp>
      <p:sp>
        <p:nvSpPr>
          <p:cNvPr id="224" name="Google Shape;224;p34"/>
          <p:cNvSpPr txBox="1">
            <a:spLocks noGrp="1"/>
          </p:cNvSpPr>
          <p:nvPr>
            <p:ph type="title" idx="2"/>
          </p:nvPr>
        </p:nvSpPr>
        <p:spPr>
          <a:xfrm>
            <a:off x="3968350" y="1262325"/>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01</a:t>
            </a:r>
            <a:endParaRPr dirty="0"/>
          </a:p>
        </p:txBody>
      </p:sp>
      <p:sp>
        <p:nvSpPr>
          <p:cNvPr id="6" name="副标题 5">
            <a:extLst>
              <a:ext uri="{FF2B5EF4-FFF2-40B4-BE49-F238E27FC236}">
                <a16:creationId xmlns:a16="http://schemas.microsoft.com/office/drawing/2014/main" id="{31DACAE1-A57E-3A7F-7EB0-5A0B3A14D214}"/>
              </a:ext>
            </a:extLst>
          </p:cNvPr>
          <p:cNvSpPr>
            <a:spLocks noGrp="1"/>
          </p:cNvSpPr>
          <p:nvPr>
            <p:ph type="subTitle"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43553" y="1544548"/>
            <a:ext cx="4232100" cy="367701"/>
          </a:xfrm>
          <a:prstGeom prst="rect">
            <a:avLst/>
          </a:prstGeom>
        </p:spPr>
        <p:txBody>
          <a:bodyPr spcFirstLastPara="1" wrap="square" lIns="91425" tIns="91425" rIns="91425" bIns="91425" anchor="b" anchorCtr="0">
            <a:noAutofit/>
          </a:bodyPr>
          <a:lstStyle/>
          <a:p>
            <a:pPr marL="0" lvl="0" indent="0" algn="ctr" rtl="0">
              <a:spcBef>
                <a:spcPts val="0"/>
              </a:spcBef>
              <a:spcAft>
                <a:spcPts val="1600"/>
              </a:spcAft>
              <a:buNone/>
            </a:pPr>
            <a:r>
              <a:rPr lang="en-US" dirty="0"/>
              <a:t>NetSuite</a:t>
            </a:r>
          </a:p>
        </p:txBody>
      </p:sp>
      <p:sp>
        <p:nvSpPr>
          <p:cNvPr id="215" name="Google Shape;215;p33"/>
          <p:cNvSpPr txBox="1">
            <a:spLocks noGrp="1"/>
          </p:cNvSpPr>
          <p:nvPr>
            <p:ph type="body" idx="1"/>
          </p:nvPr>
        </p:nvSpPr>
        <p:spPr>
          <a:xfrm>
            <a:off x="1118726" y="1544548"/>
            <a:ext cx="5744298" cy="1525223"/>
          </a:xfrm>
          <a:prstGeom prst="rect">
            <a:avLst/>
          </a:prstGeom>
        </p:spPr>
        <p:txBody>
          <a:bodyPr spcFirstLastPara="1" wrap="square" lIns="91425" tIns="91425" rIns="91425" bIns="91425" anchor="t" anchorCtr="0">
            <a:noAutofit/>
          </a:bodyPr>
          <a:lstStyle/>
          <a:p>
            <a:pPr marL="152400" indent="0">
              <a:buNone/>
            </a:pPr>
            <a:r>
              <a:rPr lang="en-US" b="1" dirty="0"/>
              <a:t>-- A pure cloud-based, developer-hosted ERP software </a:t>
            </a:r>
          </a:p>
        </p:txBody>
      </p:sp>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46" name="Picture 2" descr="NetSuite Tips &amp; Tricks: How to Import a Budget - ERP Cloud Blog">
            <a:extLst>
              <a:ext uri="{FF2B5EF4-FFF2-40B4-BE49-F238E27FC236}">
                <a16:creationId xmlns:a16="http://schemas.microsoft.com/office/drawing/2014/main" id="{679F0225-59F6-09E0-624E-58F9740E6E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9125" y="898749"/>
            <a:ext cx="1216200" cy="10135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0A2CFF39-4EA9-C477-5EC2-9D52C47EF956}"/>
              </a:ext>
            </a:extLst>
          </p:cNvPr>
          <p:cNvSpPr txBox="1"/>
          <p:nvPr/>
        </p:nvSpPr>
        <p:spPr>
          <a:xfrm>
            <a:off x="1698595" y="2121678"/>
            <a:ext cx="5030530" cy="1815882"/>
          </a:xfrm>
          <a:prstGeom prst="rect">
            <a:avLst/>
          </a:prstGeom>
          <a:noFill/>
        </p:spPr>
        <p:txBody>
          <a:bodyPr wrap="square">
            <a:spAutoFit/>
          </a:bodyPr>
          <a:lstStyle/>
          <a:p>
            <a:pPr marL="495300" indent="-342900">
              <a:buAutoNum type="arabicPeriod"/>
            </a:pPr>
            <a:r>
              <a:rPr lang="en-US" b="1" dirty="0">
                <a:solidFill>
                  <a:schemeClr val="accent2"/>
                </a:solidFill>
                <a:latin typeface="Montserrat"/>
                <a:sym typeface="Montserrat"/>
              </a:rPr>
              <a:t>NetSuite’s designation is geared more towards discrete manufacturing where components are assembled in a predictable and uniform manner. </a:t>
            </a:r>
          </a:p>
          <a:p>
            <a:pPr marL="495300" indent="-342900">
              <a:buAutoNum type="arabicPeriod"/>
            </a:pPr>
            <a:r>
              <a:rPr lang="en-US" b="1" dirty="0">
                <a:solidFill>
                  <a:schemeClr val="accent2"/>
                </a:solidFill>
                <a:latin typeface="Montserrat"/>
              </a:rPr>
              <a:t>Outdated Design: The user interface of NetSuite is perceived as outdated, the search functionality is seen as lacking, requiring exact matches or extensive use of wildcards</a:t>
            </a:r>
            <a:endParaRPr lang="en-US" b="1" dirty="0">
              <a:solidFill>
                <a:schemeClr val="accent2"/>
              </a:solidFill>
              <a:latin typeface="Montserrat"/>
              <a:sym typeface="Montserrat"/>
            </a:endParaRPr>
          </a:p>
        </p:txBody>
      </p:sp>
      <p:pic>
        <p:nvPicPr>
          <p:cNvPr id="6" name="图片 5">
            <a:extLst>
              <a:ext uri="{FF2B5EF4-FFF2-40B4-BE49-F238E27FC236}">
                <a16:creationId xmlns:a16="http://schemas.microsoft.com/office/drawing/2014/main" id="{05E2C982-E969-48CB-B8D1-EEC8BACA70C5}"/>
              </a:ext>
            </a:extLst>
          </p:cNvPr>
          <p:cNvPicPr>
            <a:picLocks noChangeAspect="1"/>
          </p:cNvPicPr>
          <p:nvPr/>
        </p:nvPicPr>
        <p:blipFill>
          <a:blip r:embed="rId4"/>
          <a:stretch>
            <a:fillRect/>
          </a:stretch>
        </p:blipFill>
        <p:spPr>
          <a:xfrm>
            <a:off x="6729125" y="2014695"/>
            <a:ext cx="1823485" cy="3128805"/>
          </a:xfrm>
          <a:prstGeom prst="rect">
            <a:avLst/>
          </a:prstGeom>
        </p:spPr>
      </p:pic>
    </p:spTree>
    <p:extLst>
      <p:ext uri="{BB962C8B-B14F-4D97-AF65-F5344CB8AC3E}">
        <p14:creationId xmlns:p14="http://schemas.microsoft.com/office/powerpoint/2010/main" val="1764225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43553" y="1544548"/>
            <a:ext cx="4232100" cy="367701"/>
          </a:xfrm>
          <a:prstGeom prst="rect">
            <a:avLst/>
          </a:prstGeom>
        </p:spPr>
        <p:txBody>
          <a:bodyPr spcFirstLastPara="1" wrap="square" lIns="91425" tIns="91425" rIns="91425" bIns="91425" anchor="b" anchorCtr="0">
            <a:noAutofit/>
          </a:bodyPr>
          <a:lstStyle/>
          <a:p>
            <a:pPr marL="0" lvl="0" indent="0" algn="ctr" rtl="0">
              <a:spcBef>
                <a:spcPts val="0"/>
              </a:spcBef>
              <a:spcAft>
                <a:spcPts val="1600"/>
              </a:spcAft>
              <a:buNone/>
            </a:pPr>
            <a:r>
              <a:rPr lang="en-US" dirty="0"/>
              <a:t>NetSuite</a:t>
            </a:r>
          </a:p>
        </p:txBody>
      </p:sp>
      <p:sp>
        <p:nvSpPr>
          <p:cNvPr id="215" name="Google Shape;215;p33"/>
          <p:cNvSpPr txBox="1">
            <a:spLocks noGrp="1"/>
          </p:cNvSpPr>
          <p:nvPr>
            <p:ph type="body" idx="1"/>
          </p:nvPr>
        </p:nvSpPr>
        <p:spPr>
          <a:xfrm>
            <a:off x="1118726" y="1544548"/>
            <a:ext cx="5744298" cy="1525223"/>
          </a:xfrm>
          <a:prstGeom prst="rect">
            <a:avLst/>
          </a:prstGeom>
        </p:spPr>
        <p:txBody>
          <a:bodyPr spcFirstLastPara="1" wrap="square" lIns="91425" tIns="91425" rIns="91425" bIns="91425" anchor="t" anchorCtr="0">
            <a:noAutofit/>
          </a:bodyPr>
          <a:lstStyle/>
          <a:p>
            <a:pPr marL="152400" indent="0">
              <a:buNone/>
            </a:pPr>
            <a:r>
              <a:rPr lang="en-US" b="1" dirty="0"/>
              <a:t>-- A pure cloud-based, developer-hosted ERP software </a:t>
            </a:r>
          </a:p>
        </p:txBody>
      </p:sp>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46" name="Picture 2" descr="NetSuite Tips &amp; Tricks: How to Import a Budget - ERP Cloud Blog">
            <a:extLst>
              <a:ext uri="{FF2B5EF4-FFF2-40B4-BE49-F238E27FC236}">
                <a16:creationId xmlns:a16="http://schemas.microsoft.com/office/drawing/2014/main" id="{679F0225-59F6-09E0-624E-58F9740E6E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9125" y="898749"/>
            <a:ext cx="1216200" cy="10135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0A2CFF39-4EA9-C477-5EC2-9D52C47EF956}"/>
              </a:ext>
            </a:extLst>
          </p:cNvPr>
          <p:cNvSpPr txBox="1"/>
          <p:nvPr/>
        </p:nvSpPr>
        <p:spPr>
          <a:xfrm>
            <a:off x="1698595" y="2121678"/>
            <a:ext cx="5030530" cy="1877437"/>
          </a:xfrm>
          <a:prstGeom prst="rect">
            <a:avLst/>
          </a:prstGeom>
          <a:noFill/>
        </p:spPr>
        <p:txBody>
          <a:bodyPr wrap="square">
            <a:spAutoFit/>
          </a:bodyPr>
          <a:lstStyle/>
          <a:p>
            <a:pPr marL="495300" indent="-342900">
              <a:buAutoNum type="arabicPeriod" startAt="3"/>
            </a:pPr>
            <a:r>
              <a:rPr lang="en-US" b="1" dirty="0">
                <a:solidFill>
                  <a:schemeClr val="accent2"/>
                </a:solidFill>
                <a:latin typeface="Montserrat"/>
              </a:rPr>
              <a:t>Barcode scanning functionality is limited to certain transaction types and is reportedly unreliable unless additional services are purchased.</a:t>
            </a:r>
          </a:p>
          <a:p>
            <a:pPr marL="152400"/>
            <a:endParaRPr lang="en-US" sz="1800" dirty="0">
              <a:effectLst/>
              <a:latin typeface="Times New Roman" panose="02020603050405020304" pitchFamily="18" charset="0"/>
              <a:ea typeface="等线" panose="02010600030101010101" pitchFamily="2" charset="-122"/>
            </a:endParaRPr>
          </a:p>
          <a:p>
            <a:pPr marL="152400"/>
            <a:r>
              <a:rPr lang="en-US" b="1" dirty="0">
                <a:solidFill>
                  <a:schemeClr val="accent2"/>
                </a:solidFill>
                <a:latin typeface="Montserrat"/>
              </a:rPr>
              <a:t>Overall, day-to-day operations are slowed down considerably by NetSuite compared to Other systems like SAP</a:t>
            </a:r>
            <a:endParaRPr lang="en-US" b="1" dirty="0">
              <a:solidFill>
                <a:schemeClr val="accent2"/>
              </a:solidFill>
              <a:latin typeface="Montserrat"/>
              <a:sym typeface="Montserrat"/>
            </a:endParaRPr>
          </a:p>
        </p:txBody>
      </p:sp>
    </p:spTree>
    <p:extLst>
      <p:ext uri="{BB962C8B-B14F-4D97-AF65-F5344CB8AC3E}">
        <p14:creationId xmlns:p14="http://schemas.microsoft.com/office/powerpoint/2010/main" val="3031520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3"/>
          <p:cNvSpPr txBox="1">
            <a:spLocks noGrp="1"/>
          </p:cNvSpPr>
          <p:nvPr>
            <p:ph type="title"/>
          </p:nvPr>
        </p:nvSpPr>
        <p:spPr>
          <a:xfrm>
            <a:off x="713375" y="2227050"/>
            <a:ext cx="44625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Solution</a:t>
            </a:r>
            <a:endParaRPr dirty="0"/>
          </a:p>
        </p:txBody>
      </p:sp>
      <p:sp>
        <p:nvSpPr>
          <p:cNvPr id="498" name="Google Shape;498;p53"/>
          <p:cNvSpPr txBox="1">
            <a:spLocks noGrp="1"/>
          </p:cNvSpPr>
          <p:nvPr>
            <p:ph type="subTitle" idx="1"/>
          </p:nvPr>
        </p:nvSpPr>
        <p:spPr>
          <a:xfrm>
            <a:off x="713300" y="3043901"/>
            <a:ext cx="4462500" cy="678000"/>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dirty="0">
                <a:solidFill>
                  <a:schemeClr val="accent2"/>
                </a:solidFill>
              </a:rPr>
              <a:t>SAP is better? Why?</a:t>
            </a:r>
            <a:endParaRPr dirty="0">
              <a:solidFill>
                <a:schemeClr val="accent2"/>
              </a:solidFill>
            </a:endParaRPr>
          </a:p>
        </p:txBody>
      </p:sp>
      <p:sp>
        <p:nvSpPr>
          <p:cNvPr id="499" name="Google Shape;499;p53"/>
          <p:cNvSpPr txBox="1">
            <a:spLocks noGrp="1"/>
          </p:cNvSpPr>
          <p:nvPr>
            <p:ph type="title" idx="2"/>
          </p:nvPr>
        </p:nvSpPr>
        <p:spPr>
          <a:xfrm>
            <a:off x="713300" y="1262325"/>
            <a:ext cx="4462500" cy="11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5" name="副标题 4">
            <a:extLst>
              <a:ext uri="{FF2B5EF4-FFF2-40B4-BE49-F238E27FC236}">
                <a16:creationId xmlns:a16="http://schemas.microsoft.com/office/drawing/2014/main" id="{C2D4E8DE-28B4-3FF5-59B7-144D1FC3E054}"/>
              </a:ext>
            </a:extLst>
          </p:cNvPr>
          <p:cNvSpPr>
            <a:spLocks noGrp="1"/>
          </p:cNvSpPr>
          <p:nvPr>
            <p:ph type="subTitle" idx="1"/>
          </p:nvPr>
        </p:nvSpPr>
        <p:spPr>
          <a:xfrm>
            <a:off x="2938251" y="1348780"/>
            <a:ext cx="5381785" cy="523221"/>
          </a:xfrm>
        </p:spPr>
        <p:txBody>
          <a:bodyPr/>
          <a:lstStyle/>
          <a:p>
            <a:r>
              <a:rPr lang="en-US" dirty="0"/>
              <a:t>--Modern ERP system both On-Premises &amp; Cloud-based</a:t>
            </a:r>
          </a:p>
        </p:txBody>
      </p:sp>
      <p:pic>
        <p:nvPicPr>
          <p:cNvPr id="7" name="图片 6">
            <a:extLst>
              <a:ext uri="{FF2B5EF4-FFF2-40B4-BE49-F238E27FC236}">
                <a16:creationId xmlns:a16="http://schemas.microsoft.com/office/drawing/2014/main" id="{DF75E9C0-76D0-3D1F-4D87-FFBA95C715A6}"/>
              </a:ext>
            </a:extLst>
          </p:cNvPr>
          <p:cNvPicPr>
            <a:picLocks noChangeAspect="1"/>
          </p:cNvPicPr>
          <p:nvPr/>
        </p:nvPicPr>
        <p:blipFill>
          <a:blip r:embed="rId3"/>
          <a:stretch>
            <a:fillRect/>
          </a:stretch>
        </p:blipFill>
        <p:spPr>
          <a:xfrm>
            <a:off x="0" y="0"/>
            <a:ext cx="1801727" cy="1009285"/>
          </a:xfrm>
          <a:prstGeom prst="rect">
            <a:avLst/>
          </a:prstGeom>
        </p:spPr>
      </p:pic>
      <p:sp>
        <p:nvSpPr>
          <p:cNvPr id="11" name="文本框 10">
            <a:extLst>
              <a:ext uri="{FF2B5EF4-FFF2-40B4-BE49-F238E27FC236}">
                <a16:creationId xmlns:a16="http://schemas.microsoft.com/office/drawing/2014/main" id="{311B8270-E685-010C-CB8B-CA1B7E859FBE}"/>
              </a:ext>
            </a:extLst>
          </p:cNvPr>
          <p:cNvSpPr txBox="1"/>
          <p:nvPr/>
        </p:nvSpPr>
        <p:spPr>
          <a:xfrm>
            <a:off x="6079252" y="1009285"/>
            <a:ext cx="4572000" cy="523220"/>
          </a:xfrm>
          <a:prstGeom prst="rect">
            <a:avLst/>
          </a:prstGeom>
          <a:noFill/>
        </p:spPr>
        <p:txBody>
          <a:bodyPr wrap="square">
            <a:spAutoFit/>
          </a:bodyPr>
          <a:lstStyle/>
          <a:p>
            <a:r>
              <a:rPr lang="en-US" sz="2800" b="1" dirty="0">
                <a:solidFill>
                  <a:schemeClr val="accent1"/>
                </a:solidFill>
                <a:latin typeface="Montserrat"/>
                <a:sym typeface="Montserrat"/>
              </a:rPr>
              <a:t>SAP</a:t>
            </a:r>
            <a:r>
              <a:rPr lang="en-US" dirty="0"/>
              <a:t> </a:t>
            </a:r>
            <a:r>
              <a:rPr lang="en-US" sz="2000" b="1" dirty="0">
                <a:solidFill>
                  <a:schemeClr val="accent1"/>
                </a:solidFill>
                <a:latin typeface="Montserrat"/>
                <a:sym typeface="Montserrat"/>
              </a:rPr>
              <a:t>S/4HANA</a:t>
            </a:r>
            <a:endParaRPr lang="en-US" sz="2800" b="1" dirty="0">
              <a:solidFill>
                <a:schemeClr val="accent1"/>
              </a:solidFill>
              <a:latin typeface="Montserrat"/>
              <a:sym typeface="Montserrat"/>
            </a:endParaRPr>
          </a:p>
        </p:txBody>
      </p:sp>
      <p:sp>
        <p:nvSpPr>
          <p:cNvPr id="13" name="文本框 12">
            <a:extLst>
              <a:ext uri="{FF2B5EF4-FFF2-40B4-BE49-F238E27FC236}">
                <a16:creationId xmlns:a16="http://schemas.microsoft.com/office/drawing/2014/main" id="{60DA6B08-0134-3D67-1FA9-74ABF4873051}"/>
              </a:ext>
            </a:extLst>
          </p:cNvPr>
          <p:cNvSpPr txBox="1"/>
          <p:nvPr/>
        </p:nvSpPr>
        <p:spPr>
          <a:xfrm>
            <a:off x="3416439" y="1960287"/>
            <a:ext cx="5325626" cy="1384995"/>
          </a:xfrm>
          <a:prstGeom prst="rect">
            <a:avLst/>
          </a:prstGeom>
          <a:noFill/>
        </p:spPr>
        <p:txBody>
          <a:bodyPr wrap="square">
            <a:spAutoFit/>
          </a:bodyPr>
          <a:lstStyle/>
          <a:p>
            <a:pPr marL="495300" indent="-342900">
              <a:buFont typeface="Arial"/>
              <a:buAutoNum type="arabicPeriod"/>
            </a:pPr>
            <a:r>
              <a:rPr lang="en-US" b="1" dirty="0">
                <a:solidFill>
                  <a:schemeClr val="accent2"/>
                </a:solidFill>
                <a:latin typeface="Montserrat"/>
              </a:rPr>
              <a:t>On-premises solutions typically offer a higher degree of customization and control over the system. </a:t>
            </a:r>
          </a:p>
          <a:p>
            <a:pPr marL="495300" indent="-342900">
              <a:buFont typeface="Arial"/>
              <a:buAutoNum type="arabicPeriod"/>
            </a:pPr>
            <a:r>
              <a:rPr lang="en-US" b="1" dirty="0">
                <a:solidFill>
                  <a:schemeClr val="accent2"/>
                </a:solidFill>
                <a:latin typeface="Montserrat"/>
              </a:rPr>
              <a:t>SAP HANA is an in-memory database management system for high-performance, real-time applications. </a:t>
            </a:r>
          </a:p>
        </p:txBody>
      </p:sp>
      <p:pic>
        <p:nvPicPr>
          <p:cNvPr id="14" name="图片 13">
            <a:extLst>
              <a:ext uri="{FF2B5EF4-FFF2-40B4-BE49-F238E27FC236}">
                <a16:creationId xmlns:a16="http://schemas.microsoft.com/office/drawing/2014/main" id="{A8F116AC-F598-49E3-1702-64C06C241C53}"/>
              </a:ext>
            </a:extLst>
          </p:cNvPr>
          <p:cNvPicPr>
            <a:picLocks noChangeAspect="1"/>
          </p:cNvPicPr>
          <p:nvPr/>
        </p:nvPicPr>
        <p:blipFill>
          <a:blip r:embed="rId4"/>
          <a:stretch>
            <a:fillRect/>
          </a:stretch>
        </p:blipFill>
        <p:spPr>
          <a:xfrm>
            <a:off x="1734109" y="386862"/>
            <a:ext cx="7409891" cy="4756638"/>
          </a:xfrm>
          <a:prstGeom prst="rect">
            <a:avLst/>
          </a:prstGeom>
        </p:spPr>
      </p:pic>
      <p:sp>
        <p:nvSpPr>
          <p:cNvPr id="18" name="矩形 17">
            <a:extLst>
              <a:ext uri="{FF2B5EF4-FFF2-40B4-BE49-F238E27FC236}">
                <a16:creationId xmlns:a16="http://schemas.microsoft.com/office/drawing/2014/main" id="{98FE5E78-5704-B9A6-F79B-63B6DEAECA9A}"/>
              </a:ext>
            </a:extLst>
          </p:cNvPr>
          <p:cNvSpPr/>
          <p:nvPr/>
        </p:nvSpPr>
        <p:spPr>
          <a:xfrm>
            <a:off x="5709118" y="951870"/>
            <a:ext cx="1822122" cy="291674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图片 19">
            <a:extLst>
              <a:ext uri="{FF2B5EF4-FFF2-40B4-BE49-F238E27FC236}">
                <a16:creationId xmlns:a16="http://schemas.microsoft.com/office/drawing/2014/main" id="{1ECA98AE-A73E-99BE-E4C1-A35DD2A369F8}"/>
              </a:ext>
            </a:extLst>
          </p:cNvPr>
          <p:cNvPicPr>
            <a:picLocks noChangeAspect="1"/>
          </p:cNvPicPr>
          <p:nvPr/>
        </p:nvPicPr>
        <p:blipFill>
          <a:blip r:embed="rId5"/>
          <a:stretch>
            <a:fillRect/>
          </a:stretch>
        </p:blipFill>
        <p:spPr>
          <a:xfrm>
            <a:off x="236906" y="705820"/>
            <a:ext cx="8837752" cy="4437680"/>
          </a:xfrm>
          <a:prstGeom prst="rect">
            <a:avLst/>
          </a:prstGeom>
        </p:spPr>
      </p:pic>
      <p:sp>
        <p:nvSpPr>
          <p:cNvPr id="21" name="矩形 20">
            <a:extLst>
              <a:ext uri="{FF2B5EF4-FFF2-40B4-BE49-F238E27FC236}">
                <a16:creationId xmlns:a16="http://schemas.microsoft.com/office/drawing/2014/main" id="{60AC9D5B-8DE2-705B-6D49-64E7AF814722}"/>
              </a:ext>
            </a:extLst>
          </p:cNvPr>
          <p:cNvSpPr/>
          <p:nvPr/>
        </p:nvSpPr>
        <p:spPr>
          <a:xfrm>
            <a:off x="5563877" y="1392741"/>
            <a:ext cx="1490065" cy="3363897"/>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21">
            <a:extLst>
              <a:ext uri="{FF2B5EF4-FFF2-40B4-BE49-F238E27FC236}">
                <a16:creationId xmlns:a16="http://schemas.microsoft.com/office/drawing/2014/main" id="{D4C67281-C730-DC21-1100-3A6E15017C24}"/>
              </a:ext>
            </a:extLst>
          </p:cNvPr>
          <p:cNvSpPr/>
          <p:nvPr/>
        </p:nvSpPr>
        <p:spPr>
          <a:xfrm>
            <a:off x="1807747" y="1208114"/>
            <a:ext cx="1545370" cy="1327773"/>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60AC9D5B-8DE2-705B-6D49-64E7AF814722}"/>
              </a:ext>
            </a:extLst>
          </p:cNvPr>
          <p:cNvSpPr/>
          <p:nvPr/>
        </p:nvSpPr>
        <p:spPr>
          <a:xfrm>
            <a:off x="7518500" y="1610390"/>
            <a:ext cx="1058546" cy="2157742"/>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Tree>
    <p:extLst>
      <p:ext uri="{BB962C8B-B14F-4D97-AF65-F5344CB8AC3E}">
        <p14:creationId xmlns:p14="http://schemas.microsoft.com/office/powerpoint/2010/main" val="610789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P spid="22" grpId="0" animBg="1"/>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5" name="副标题 4">
            <a:extLst>
              <a:ext uri="{FF2B5EF4-FFF2-40B4-BE49-F238E27FC236}">
                <a16:creationId xmlns:a16="http://schemas.microsoft.com/office/drawing/2014/main" id="{C2D4E8DE-28B4-3FF5-59B7-144D1FC3E054}"/>
              </a:ext>
            </a:extLst>
          </p:cNvPr>
          <p:cNvSpPr>
            <a:spLocks noGrp="1"/>
          </p:cNvSpPr>
          <p:nvPr>
            <p:ph type="subTitle" idx="1"/>
          </p:nvPr>
        </p:nvSpPr>
        <p:spPr>
          <a:xfrm>
            <a:off x="2938251" y="1348780"/>
            <a:ext cx="5381785" cy="523221"/>
          </a:xfrm>
        </p:spPr>
        <p:txBody>
          <a:bodyPr/>
          <a:lstStyle/>
          <a:p>
            <a:r>
              <a:rPr lang="en-US" dirty="0"/>
              <a:t>--Modern ERP system both On-Premises &amp; Cloud-based</a:t>
            </a:r>
          </a:p>
        </p:txBody>
      </p:sp>
      <p:pic>
        <p:nvPicPr>
          <p:cNvPr id="7" name="图片 6">
            <a:extLst>
              <a:ext uri="{FF2B5EF4-FFF2-40B4-BE49-F238E27FC236}">
                <a16:creationId xmlns:a16="http://schemas.microsoft.com/office/drawing/2014/main" id="{DF75E9C0-76D0-3D1F-4D87-FFBA95C715A6}"/>
              </a:ext>
            </a:extLst>
          </p:cNvPr>
          <p:cNvPicPr>
            <a:picLocks noChangeAspect="1"/>
          </p:cNvPicPr>
          <p:nvPr/>
        </p:nvPicPr>
        <p:blipFill>
          <a:blip r:embed="rId3"/>
          <a:stretch>
            <a:fillRect/>
          </a:stretch>
        </p:blipFill>
        <p:spPr>
          <a:xfrm>
            <a:off x="0" y="0"/>
            <a:ext cx="1801727" cy="1009285"/>
          </a:xfrm>
          <a:prstGeom prst="rect">
            <a:avLst/>
          </a:prstGeom>
        </p:spPr>
      </p:pic>
      <p:sp>
        <p:nvSpPr>
          <p:cNvPr id="11" name="文本框 10">
            <a:extLst>
              <a:ext uri="{FF2B5EF4-FFF2-40B4-BE49-F238E27FC236}">
                <a16:creationId xmlns:a16="http://schemas.microsoft.com/office/drawing/2014/main" id="{311B8270-E685-010C-CB8B-CA1B7E859FBE}"/>
              </a:ext>
            </a:extLst>
          </p:cNvPr>
          <p:cNvSpPr txBox="1"/>
          <p:nvPr/>
        </p:nvSpPr>
        <p:spPr>
          <a:xfrm>
            <a:off x="6079252" y="1009285"/>
            <a:ext cx="4572000" cy="523220"/>
          </a:xfrm>
          <a:prstGeom prst="rect">
            <a:avLst/>
          </a:prstGeom>
          <a:noFill/>
        </p:spPr>
        <p:txBody>
          <a:bodyPr wrap="square">
            <a:spAutoFit/>
          </a:bodyPr>
          <a:lstStyle/>
          <a:p>
            <a:r>
              <a:rPr lang="en-US" sz="2800" b="1" dirty="0">
                <a:solidFill>
                  <a:schemeClr val="accent1"/>
                </a:solidFill>
                <a:latin typeface="Montserrat"/>
                <a:sym typeface="Montserrat"/>
              </a:rPr>
              <a:t>SAP</a:t>
            </a:r>
            <a:r>
              <a:rPr lang="en-US" dirty="0"/>
              <a:t> </a:t>
            </a:r>
            <a:r>
              <a:rPr lang="en-US" sz="2000" b="1" dirty="0">
                <a:solidFill>
                  <a:schemeClr val="accent1"/>
                </a:solidFill>
                <a:latin typeface="Montserrat"/>
                <a:sym typeface="Montserrat"/>
              </a:rPr>
              <a:t>S/4HANA</a:t>
            </a:r>
            <a:endParaRPr lang="en-US" sz="2800" b="1" dirty="0">
              <a:solidFill>
                <a:schemeClr val="accent1"/>
              </a:solidFill>
              <a:latin typeface="Montserrat"/>
              <a:sym typeface="Montserrat"/>
            </a:endParaRPr>
          </a:p>
        </p:txBody>
      </p:sp>
      <p:sp>
        <p:nvSpPr>
          <p:cNvPr id="13" name="文本框 12">
            <a:extLst>
              <a:ext uri="{FF2B5EF4-FFF2-40B4-BE49-F238E27FC236}">
                <a16:creationId xmlns:a16="http://schemas.microsoft.com/office/drawing/2014/main" id="{60DA6B08-0134-3D67-1FA9-74ABF4873051}"/>
              </a:ext>
            </a:extLst>
          </p:cNvPr>
          <p:cNvSpPr txBox="1"/>
          <p:nvPr/>
        </p:nvSpPr>
        <p:spPr>
          <a:xfrm>
            <a:off x="3230545" y="1955263"/>
            <a:ext cx="5325626" cy="2677656"/>
          </a:xfrm>
          <a:prstGeom prst="rect">
            <a:avLst/>
          </a:prstGeom>
          <a:noFill/>
        </p:spPr>
        <p:txBody>
          <a:bodyPr wrap="square">
            <a:spAutoFit/>
          </a:bodyPr>
          <a:lstStyle/>
          <a:p>
            <a:pPr marL="495300" indent="-342900">
              <a:buAutoNum type="arabicPeriod" startAt="3"/>
            </a:pPr>
            <a:r>
              <a:rPr lang="en-US" b="1" dirty="0">
                <a:solidFill>
                  <a:schemeClr val="accent2"/>
                </a:solidFill>
                <a:latin typeface="Montserrat"/>
              </a:rPr>
              <a:t>It is possible to complete the following for material records by scanning a barcode or QR code on a mobile device:</a:t>
            </a:r>
          </a:p>
          <a:p>
            <a:pPr marL="495300" indent="-342900">
              <a:buFont typeface="Arial" panose="020B0604020202020204" pitchFamily="34" charset="0"/>
              <a:buChar char="•"/>
            </a:pPr>
            <a:endParaRPr lang="en-US" b="1" dirty="0">
              <a:solidFill>
                <a:schemeClr val="accent2"/>
              </a:solidFill>
              <a:latin typeface="Montserrat"/>
            </a:endParaRPr>
          </a:p>
          <a:p>
            <a:pPr marL="438150" lvl="2" indent="-285750">
              <a:buFont typeface="Arial" panose="020B0604020202020204" pitchFamily="34" charset="0"/>
              <a:buChar char="•"/>
            </a:pPr>
            <a:r>
              <a:rPr lang="en-US" b="1" dirty="0">
                <a:solidFill>
                  <a:schemeClr val="accent2"/>
                </a:solidFill>
                <a:latin typeface="Montserrat"/>
              </a:rPr>
              <a:t>Search or match for existing material records using a supported barcode or label. When searching using a barcode, the application will search for all fields contained in the barcode record.</a:t>
            </a:r>
          </a:p>
          <a:p>
            <a:pPr marL="152400"/>
            <a:endParaRPr lang="en-US" b="1" dirty="0">
              <a:solidFill>
                <a:schemeClr val="accent2"/>
              </a:solidFill>
              <a:latin typeface="Montserrat"/>
            </a:endParaRPr>
          </a:p>
          <a:p>
            <a:pPr marL="152400"/>
            <a:endParaRPr lang="en-US" b="1" dirty="0">
              <a:solidFill>
                <a:schemeClr val="accent2"/>
              </a:solidFill>
              <a:latin typeface="Montserrat"/>
            </a:endParaRPr>
          </a:p>
          <a:p>
            <a:pPr marL="152400"/>
            <a:endParaRPr lang="en-US" b="1" dirty="0">
              <a:solidFill>
                <a:schemeClr val="accent2"/>
              </a:solidFill>
              <a:latin typeface="Montserrat"/>
            </a:endParaRPr>
          </a:p>
        </p:txBody>
      </p:sp>
      <p:pic>
        <p:nvPicPr>
          <p:cNvPr id="11266" name="Picture 2">
            <a:extLst>
              <a:ext uri="{FF2B5EF4-FFF2-40B4-BE49-F238E27FC236}">
                <a16:creationId xmlns:a16="http://schemas.microsoft.com/office/drawing/2014/main" id="{5EF6700A-0CDD-1C08-59FF-0CA50894E9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1727" y="1928989"/>
            <a:ext cx="1449387" cy="2571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24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4240353" y="2236559"/>
            <a:ext cx="5382167" cy="1005634"/>
          </a:xfrm>
          <a:prstGeom prst="rect">
            <a:avLst/>
          </a:prstGeom>
        </p:spPr>
        <p:txBody>
          <a:bodyPr spcFirstLastPara="1" wrap="square" lIns="91425" tIns="91425" rIns="91425" bIns="91425" anchor="ctr" anchorCtr="0">
            <a:noAutofit/>
          </a:bodyPr>
          <a:lstStyle/>
          <a:p>
            <a:pPr algn="l"/>
            <a:r>
              <a:rPr lang="en-US" dirty="0"/>
              <a:t>Control &amp; Risks </a:t>
            </a:r>
          </a:p>
        </p:txBody>
      </p:sp>
      <p:sp>
        <p:nvSpPr>
          <p:cNvPr id="224" name="Google Shape;224;p34"/>
          <p:cNvSpPr txBox="1">
            <a:spLocks noGrp="1"/>
          </p:cNvSpPr>
          <p:nvPr>
            <p:ph type="title" idx="2"/>
          </p:nvPr>
        </p:nvSpPr>
        <p:spPr>
          <a:xfrm>
            <a:off x="3968350" y="1262325"/>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03</a:t>
            </a:r>
            <a:endParaRPr dirty="0"/>
          </a:p>
        </p:txBody>
      </p:sp>
    </p:spTree>
    <p:extLst>
      <p:ext uri="{BB962C8B-B14F-4D97-AF65-F5344CB8AC3E}">
        <p14:creationId xmlns:p14="http://schemas.microsoft.com/office/powerpoint/2010/main" val="2477075783"/>
      </p:ext>
    </p:extLst>
  </p:cSld>
  <p:clrMapOvr>
    <a:masterClrMapping/>
  </p:clrMapOvr>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4402</TotalTime>
  <Words>488</Words>
  <Application>Microsoft Office PowerPoint</Application>
  <PresentationFormat>全屏显示(16:9)</PresentationFormat>
  <Paragraphs>58</Paragraphs>
  <Slides>12</Slides>
  <Notes>11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Quicksand Medium</vt:lpstr>
      <vt:lpstr>Montserrat</vt:lpstr>
      <vt:lpstr>Fira Sans Extra Condensed Medium</vt:lpstr>
      <vt:lpstr>Times New Roman</vt:lpstr>
      <vt:lpstr>Arial</vt:lpstr>
      <vt:lpstr>Management Consulting Toolkit by Slidesgo</vt:lpstr>
      <vt:lpstr>Purchasing Process Improvement</vt:lpstr>
      <vt:lpstr>Table of Contents</vt:lpstr>
      <vt:lpstr>Problems</vt:lpstr>
      <vt:lpstr>NetSuite</vt:lpstr>
      <vt:lpstr>NetSuite</vt:lpstr>
      <vt:lpstr>Solution</vt:lpstr>
      <vt:lpstr>PowerPoint 演示文稿</vt:lpstr>
      <vt:lpstr>PowerPoint 演示文稿</vt:lpstr>
      <vt:lpstr>Control &amp; Risks </vt:lpstr>
      <vt:lpstr>Procedural &amp; Financial Control</vt:lpstr>
      <vt:lpstr>Risks</vt:lpstr>
      <vt:lpstr>REFERENCE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Purchasing Process Improvement for Bibitor</dc:title>
  <dc:creator>zhexuan zhang</dc:creator>
  <cp:lastModifiedBy>zhexuan zhang</cp:lastModifiedBy>
  <cp:revision>14</cp:revision>
  <dcterms:modified xsi:type="dcterms:W3CDTF">2024-04-15T17:16:46Z</dcterms:modified>
</cp:coreProperties>
</file>